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9"/>
  </p:notesMasterIdLst>
  <p:handoutMasterIdLst>
    <p:handoutMasterId r:id="rId20"/>
  </p:handoutMasterIdLst>
  <p:sldIdLst>
    <p:sldId id="571" r:id="rId5"/>
    <p:sldId id="585" r:id="rId6"/>
    <p:sldId id="572" r:id="rId7"/>
    <p:sldId id="575" r:id="rId8"/>
    <p:sldId id="576" r:id="rId9"/>
    <p:sldId id="577" r:id="rId10"/>
    <p:sldId id="578" r:id="rId11"/>
    <p:sldId id="583" r:id="rId12"/>
    <p:sldId id="579" r:id="rId13"/>
    <p:sldId id="580" r:id="rId14"/>
    <p:sldId id="586" r:id="rId15"/>
    <p:sldId id="581" r:id="rId16"/>
    <p:sldId id="582" r:id="rId17"/>
    <p:sldId id="5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85A817A-2733-49E0-945A-B73477DE09F5}">
          <p14:sldIdLst>
            <p14:sldId id="571"/>
            <p14:sldId id="585"/>
          </p14:sldIdLst>
        </p14:section>
        <p14:section name="Content" id="{0F63BB7A-7527-4A09-BB69-7C3C00E0C9CB}">
          <p14:sldIdLst>
            <p14:sldId id="572"/>
            <p14:sldId id="575"/>
            <p14:sldId id="576"/>
            <p14:sldId id="577"/>
            <p14:sldId id="578"/>
            <p14:sldId id="583"/>
            <p14:sldId id="579"/>
            <p14:sldId id="580"/>
            <p14:sldId id="586"/>
            <p14:sldId id="581"/>
            <p14:sldId id="582"/>
            <p14:sldId id="5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1A2"/>
    <a:srgbClr val="424243"/>
    <a:srgbClr val="02155E"/>
    <a:srgbClr val="746762"/>
    <a:srgbClr val="EB8A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75" autoAdjust="0"/>
  </p:normalViewPr>
  <p:slideViewPr>
    <p:cSldViewPr snapToGrid="0">
      <p:cViewPr varScale="1">
        <p:scale>
          <a:sx n="55" d="100"/>
          <a:sy n="55" d="100"/>
        </p:scale>
        <p:origin x="1004" y="32"/>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920A3E-1E51-4093-9A30-9226F9348535}" type="datetimeFigureOut">
              <a:rPr lang="en-US" smtClean="0"/>
              <a:t>12/3/2023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55D97B-1FBC-4BBF-95F8-33C475787ED0}" type="slidenum">
              <a:rPr lang="en-US" smtClean="0"/>
              <a:t>‹#›</a:t>
            </a:fld>
            <a:endParaRPr lang="en-US"/>
          </a:p>
        </p:txBody>
      </p:sp>
    </p:spTree>
    <p:extLst>
      <p:ext uri="{BB962C8B-B14F-4D97-AF65-F5344CB8AC3E}">
        <p14:creationId xmlns:p14="http://schemas.microsoft.com/office/powerpoint/2010/main" val="3346172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C2F7A-C085-2042-B576-C6963672ED63}"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77671-F5CC-1748-89BC-B8D418D83BB4}" type="slidenum">
              <a:rPr lang="en-US" smtClean="0"/>
              <a:t>‹#›</a:t>
            </a:fld>
            <a:endParaRPr lang="en-US"/>
          </a:p>
        </p:txBody>
      </p:sp>
    </p:spTree>
    <p:extLst>
      <p:ext uri="{BB962C8B-B14F-4D97-AF65-F5344CB8AC3E}">
        <p14:creationId xmlns:p14="http://schemas.microsoft.com/office/powerpoint/2010/main" val="251886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a:p>
            <a:r>
              <a:rPr lang="en-US" dirty="0"/>
              <a:t>Cut – the next slide – added as notes:</a:t>
            </a:r>
          </a:p>
          <a:p>
            <a:r>
              <a:rPr lang="en-US" sz="1200" dirty="0"/>
              <a:t>Children’s National (CN) has seen this same rise in violence with verbal and physical violence between 2020 and 2022</a:t>
            </a:r>
          </a:p>
          <a:p>
            <a:pPr marL="354013" indent="-342900">
              <a:buFont typeface="Arial" panose="020B0604020202020204" pitchFamily="34" charset="0"/>
              <a:buChar char="•"/>
            </a:pPr>
            <a:r>
              <a:rPr lang="en-US" dirty="0"/>
              <a:t>Verbal Violence Incidents have increased by 51% (73 to 150)</a:t>
            </a:r>
          </a:p>
          <a:p>
            <a:pPr marL="354013" indent="-342900">
              <a:buFont typeface="Arial" panose="020B0604020202020204" pitchFamily="34" charset="0"/>
              <a:buChar char="•"/>
            </a:pPr>
            <a:r>
              <a:rPr lang="en-US" dirty="0"/>
              <a:t>Physical Violence Incidents have increased by 28% (153 to 213)	  </a:t>
            </a:r>
          </a:p>
          <a:p>
            <a:r>
              <a:rPr lang="en-US" sz="1200" dirty="0"/>
              <a:t>Surges in threat activities toward our staff that provide support for Vaccines and Gender Affirming Care</a:t>
            </a:r>
          </a:p>
          <a:p>
            <a:pPr marL="354013" indent="-342900">
              <a:buFont typeface="Arial" panose="020B0604020202020204" pitchFamily="34" charset="0"/>
              <a:buChar char="•"/>
            </a:pPr>
            <a:r>
              <a:rPr lang="en-US" dirty="0"/>
              <a:t>Social Media Misinformation</a:t>
            </a:r>
          </a:p>
          <a:p>
            <a:pPr marL="354013" indent="-342900">
              <a:buFont typeface="Arial" panose="020B0604020202020204" pitchFamily="34" charset="0"/>
              <a:buChar char="•"/>
            </a:pPr>
            <a:r>
              <a:rPr lang="en-US" dirty="0"/>
              <a:t>Protest Activity</a:t>
            </a:r>
          </a:p>
          <a:p>
            <a:pPr marL="354013" indent="-342900">
              <a:buFont typeface="Arial" panose="020B0604020202020204" pitchFamily="34" charset="0"/>
              <a:buChar char="•"/>
            </a:pPr>
            <a:r>
              <a:rPr lang="en-US" dirty="0"/>
              <a:t>Direct threats to Organizational Leader &amp; Providers</a:t>
            </a:r>
          </a:p>
          <a:p>
            <a:r>
              <a:rPr lang="en-US" sz="1200" dirty="0"/>
              <a:t>Just as we have seen the presence of weapons increase nationally and in the city of Washington D.C., we have identified weapons in the in the Hospital </a:t>
            </a:r>
          </a:p>
          <a:p>
            <a:endParaRPr lang="en-US" dirty="0"/>
          </a:p>
        </p:txBody>
      </p:sp>
      <p:sp>
        <p:nvSpPr>
          <p:cNvPr id="4" name="Slide Number Placeholder 3"/>
          <p:cNvSpPr>
            <a:spLocks noGrp="1"/>
          </p:cNvSpPr>
          <p:nvPr>
            <p:ph type="sldNum" sz="quarter" idx="5"/>
          </p:nvPr>
        </p:nvSpPr>
        <p:spPr/>
        <p:txBody>
          <a:bodyPr/>
          <a:lstStyle/>
          <a:p>
            <a:fld id="{F5477671-F5CC-1748-89BC-B8D418D83BB4}" type="slidenum">
              <a:rPr lang="en-US" smtClean="0"/>
              <a:t>3</a:t>
            </a:fld>
            <a:endParaRPr lang="en-US"/>
          </a:p>
        </p:txBody>
      </p:sp>
    </p:spTree>
    <p:extLst>
      <p:ext uri="{BB962C8B-B14F-4D97-AF65-F5344CB8AC3E}">
        <p14:creationId xmlns:p14="http://schemas.microsoft.com/office/powerpoint/2010/main" val="392689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F5477671-F5CC-1748-89BC-B8D418D83BB4}" type="slidenum">
              <a:rPr lang="en-US" smtClean="0"/>
              <a:t>12</a:t>
            </a:fld>
            <a:endParaRPr lang="en-US"/>
          </a:p>
        </p:txBody>
      </p:sp>
    </p:spTree>
    <p:extLst>
      <p:ext uri="{BB962C8B-B14F-4D97-AF65-F5344CB8AC3E}">
        <p14:creationId xmlns:p14="http://schemas.microsoft.com/office/powerpoint/2010/main" val="310173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F5477671-F5CC-1748-89BC-B8D418D83BB4}" type="slidenum">
              <a:rPr lang="en-US" smtClean="0"/>
              <a:t>13</a:t>
            </a:fld>
            <a:endParaRPr lang="en-US"/>
          </a:p>
        </p:txBody>
      </p:sp>
    </p:spTree>
    <p:extLst>
      <p:ext uri="{BB962C8B-B14F-4D97-AF65-F5344CB8AC3E}">
        <p14:creationId xmlns:p14="http://schemas.microsoft.com/office/powerpoint/2010/main" val="215506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F5477671-F5CC-1748-89BC-B8D418D83BB4}" type="slidenum">
              <a:rPr lang="en-US" smtClean="0"/>
              <a:t>4</a:t>
            </a:fld>
            <a:endParaRPr lang="en-US"/>
          </a:p>
        </p:txBody>
      </p:sp>
    </p:spTree>
    <p:extLst>
      <p:ext uri="{BB962C8B-B14F-4D97-AF65-F5344CB8AC3E}">
        <p14:creationId xmlns:p14="http://schemas.microsoft.com/office/powerpoint/2010/main" val="354076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F5477671-F5CC-1748-89BC-B8D418D83BB4}" type="slidenum">
              <a:rPr lang="en-US" smtClean="0"/>
              <a:t>5</a:t>
            </a:fld>
            <a:endParaRPr lang="en-US"/>
          </a:p>
        </p:txBody>
      </p:sp>
    </p:spTree>
    <p:extLst>
      <p:ext uri="{BB962C8B-B14F-4D97-AF65-F5344CB8AC3E}">
        <p14:creationId xmlns:p14="http://schemas.microsoft.com/office/powerpoint/2010/main" val="724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F5477671-F5CC-1748-89BC-B8D418D83BB4}" type="slidenum">
              <a:rPr lang="en-US" smtClean="0"/>
              <a:t>6</a:t>
            </a:fld>
            <a:endParaRPr lang="en-US"/>
          </a:p>
        </p:txBody>
      </p:sp>
    </p:spTree>
    <p:extLst>
      <p:ext uri="{BB962C8B-B14F-4D97-AF65-F5344CB8AC3E}">
        <p14:creationId xmlns:p14="http://schemas.microsoft.com/office/powerpoint/2010/main" val="380300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F5477671-F5CC-1748-89BC-B8D418D83BB4}" type="slidenum">
              <a:rPr lang="en-US" smtClean="0"/>
              <a:t>7</a:t>
            </a:fld>
            <a:endParaRPr lang="en-US"/>
          </a:p>
        </p:txBody>
      </p:sp>
    </p:spTree>
    <p:extLst>
      <p:ext uri="{BB962C8B-B14F-4D97-AF65-F5344CB8AC3E}">
        <p14:creationId xmlns:p14="http://schemas.microsoft.com/office/powerpoint/2010/main" val="307443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F5477671-F5CC-1748-89BC-B8D418D83BB4}" type="slidenum">
              <a:rPr lang="en-US" smtClean="0"/>
              <a:t>8</a:t>
            </a:fld>
            <a:endParaRPr lang="en-US"/>
          </a:p>
        </p:txBody>
      </p:sp>
    </p:spTree>
    <p:extLst>
      <p:ext uri="{BB962C8B-B14F-4D97-AF65-F5344CB8AC3E}">
        <p14:creationId xmlns:p14="http://schemas.microsoft.com/office/powerpoint/2010/main" val="212657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F5477671-F5CC-1748-89BC-B8D418D83BB4}" type="slidenum">
              <a:rPr lang="en-US" smtClean="0"/>
              <a:t>9</a:t>
            </a:fld>
            <a:endParaRPr lang="en-US"/>
          </a:p>
        </p:txBody>
      </p:sp>
    </p:spTree>
    <p:extLst>
      <p:ext uri="{BB962C8B-B14F-4D97-AF65-F5344CB8AC3E}">
        <p14:creationId xmlns:p14="http://schemas.microsoft.com/office/powerpoint/2010/main" val="356928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F5477671-F5CC-1748-89BC-B8D418D83BB4}" type="slidenum">
              <a:rPr lang="en-US" smtClean="0"/>
              <a:t>10</a:t>
            </a:fld>
            <a:endParaRPr lang="en-US"/>
          </a:p>
        </p:txBody>
      </p:sp>
    </p:spTree>
    <p:extLst>
      <p:ext uri="{BB962C8B-B14F-4D97-AF65-F5344CB8AC3E}">
        <p14:creationId xmlns:p14="http://schemas.microsoft.com/office/powerpoint/2010/main" val="425432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F5477671-F5CC-1748-89BC-B8D418D83BB4}" type="slidenum">
              <a:rPr lang="en-US" smtClean="0"/>
              <a:t>11</a:t>
            </a:fld>
            <a:endParaRPr lang="en-US"/>
          </a:p>
        </p:txBody>
      </p:sp>
    </p:spTree>
    <p:extLst>
      <p:ext uri="{BB962C8B-B14F-4D97-AF65-F5344CB8AC3E}">
        <p14:creationId xmlns:p14="http://schemas.microsoft.com/office/powerpoint/2010/main" val="180513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k 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254000" y="1004330"/>
            <a:ext cx="6502401" cy="2679182"/>
          </a:xfrm>
        </p:spPr>
        <p:txBody>
          <a:bodyPr anchor="t">
            <a:normAutofit/>
          </a:bodyPr>
          <a:lstStyle>
            <a:lvl1pPr>
              <a:lnSpc>
                <a:spcPts val="5800"/>
              </a:lnSpc>
              <a:defRPr sz="4800" b="1" i="0">
                <a:solidFill>
                  <a:schemeClr val="tx1"/>
                </a:solidFill>
                <a:latin typeface="Century Gothic" panose="020B0502020202020204" pitchFamily="34" charset="0"/>
              </a:defRPr>
            </a:lvl1pPr>
          </a:lstStyle>
          <a:p>
            <a:r>
              <a:rPr lang="en-US" dirty="0"/>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254000" y="4856205"/>
            <a:ext cx="6502400" cy="1334530"/>
          </a:xfrm>
        </p:spPr>
        <p:txBody>
          <a:bodyPr>
            <a:normAutofit/>
          </a:bodyPr>
          <a:lstStyle>
            <a:lvl1pPr marL="0" indent="0">
              <a:lnSpc>
                <a:spcPct val="120000"/>
              </a:lnSpc>
              <a:spcBef>
                <a:spcPts val="800"/>
              </a:spcBef>
              <a:buNone/>
              <a:defRPr sz="3600" b="0" i="0">
                <a:solidFill>
                  <a:srgbClr val="1F1F1F"/>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hasCustomPrompt="1"/>
          </p:nvPr>
        </p:nvSpPr>
        <p:spPr>
          <a:xfrm>
            <a:off x="7073900" y="0"/>
            <a:ext cx="5118100" cy="6858000"/>
          </a:xfrm>
        </p:spPr>
        <p:txBody>
          <a:bodyPr anchor="ctr"/>
          <a:lstStyle>
            <a:lvl1pPr>
              <a:defRPr b="1">
                <a:latin typeface="Century Gothic" panose="020B0502020202020204" pitchFamily="34" charset="0"/>
              </a:defRPr>
            </a:lvl1pPr>
          </a:lstStyle>
          <a:p>
            <a:r>
              <a:rPr lang="en-US" dirty="0"/>
              <a:t>We will add your headshot here</a:t>
            </a:r>
          </a:p>
        </p:txBody>
      </p:sp>
    </p:spTree>
    <p:extLst>
      <p:ext uri="{BB962C8B-B14F-4D97-AF65-F5344CB8AC3E}">
        <p14:creationId xmlns:p14="http://schemas.microsoft.com/office/powerpoint/2010/main" val="260115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A2DF6-2D33-3349-A4AC-8903468F7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5397" y="0"/>
            <a:ext cx="2318542"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837254" y="1334530"/>
            <a:ext cx="4513224" cy="2679182"/>
          </a:xfrm>
        </p:spPr>
        <p:txBody>
          <a:bodyPr anchor="b">
            <a:normAutofit/>
          </a:bodyPr>
          <a:lstStyle>
            <a:lvl1pPr>
              <a:lnSpc>
                <a:spcPts val="5800"/>
              </a:lnSpc>
              <a:defRPr sz="4800" b="1" i="0">
                <a:latin typeface="Century Gothic" panose="020B0502020202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837253" y="4238369"/>
            <a:ext cx="4513225" cy="1334530"/>
          </a:xfrm>
        </p:spPr>
        <p:txBody>
          <a:bodyPr>
            <a:normAutofit/>
          </a:bodyPr>
          <a:lstStyle>
            <a:lvl1pPr marL="0" indent="0">
              <a:lnSpc>
                <a:spcPct val="120000"/>
              </a:lnSpc>
              <a:spcBef>
                <a:spcPts val="800"/>
              </a:spcBef>
              <a:buNone/>
              <a:defRPr sz="1800" b="0" i="0">
                <a:solidFill>
                  <a:srgbClr val="424243"/>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p:nvPr>
        </p:nvSpPr>
        <p:spPr>
          <a:xfrm>
            <a:off x="5932764" y="0"/>
            <a:ext cx="6259236" cy="6858000"/>
          </a:xfrm>
        </p:spPr>
        <p:txBody>
          <a:bodyPr/>
          <a:lstStyle>
            <a:lvl1pPr>
              <a:defRPr>
                <a:latin typeface="Century Gothic" panose="020B0502020202020204" pitchFamily="34" charset="0"/>
              </a:defRPr>
            </a:lvl1pPr>
          </a:lstStyle>
          <a:p>
            <a:endParaRPr lang="en-US"/>
          </a:p>
        </p:txBody>
      </p:sp>
    </p:spTree>
    <p:extLst>
      <p:ext uri="{BB962C8B-B14F-4D97-AF65-F5344CB8AC3E}">
        <p14:creationId xmlns:p14="http://schemas.microsoft.com/office/powerpoint/2010/main" val="86487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10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1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tem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71685"/>
            <a:ext cx="2743200" cy="365125"/>
          </a:xfrm>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1" i="0">
                <a:solidFill>
                  <a:srgbClr val="0841A2"/>
                </a:solidFill>
                <a:latin typeface="Century Gothic" panose="020B0502020202020204" pitchFamily="34" charset="0"/>
              </a:defRPr>
            </a:lvl1pPr>
          </a:lstStyle>
          <a:p>
            <a:r>
              <a:rPr lang="en-US"/>
              <a:t>Click to exit Master title style</a:t>
            </a:r>
          </a:p>
        </p:txBody>
      </p:sp>
    </p:spTree>
    <p:extLst>
      <p:ext uri="{BB962C8B-B14F-4D97-AF65-F5344CB8AC3E}">
        <p14:creationId xmlns:p14="http://schemas.microsoft.com/office/powerpoint/2010/main" val="246575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tement Slid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9AAD03-ABB5-634C-AA91-F5FA218E4D55}"/>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63362"/>
            <a:ext cx="2743200" cy="365125"/>
          </a:xfrm>
        </p:spPr>
        <p:txBody>
          <a:bodyPr/>
          <a:lstStyle>
            <a:lvl1pPr>
              <a:defRPr>
                <a:solidFill>
                  <a:schemeClr val="bg1"/>
                </a:solidFill>
              </a:defRPr>
            </a:lvl1pPr>
          </a:lstStyle>
          <a:p>
            <a:fld id="{C02A5225-8D37-BA47-A180-7BD7248AF82A}" type="slidenum">
              <a:rPr lang="en-US" smtClean="0"/>
              <a:pPr/>
              <a:t>‹#›</a:t>
            </a:fld>
            <a:endParaRPr lang="en-US"/>
          </a:p>
        </p:txBody>
      </p:sp>
      <p:sp>
        <p:nvSpPr>
          <p:cNvPr id="5" name="Title 1">
            <a:extLst>
              <a:ext uri="{FF2B5EF4-FFF2-40B4-BE49-F238E27FC236}">
                <a16:creationId xmlns:a16="http://schemas.microsoft.com/office/drawing/2014/main" id="{5E0E9881-9F2B-C246-B68F-81472EC9BE1A}"/>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1" i="0">
                <a:solidFill>
                  <a:schemeClr val="bg1"/>
                </a:solidFill>
                <a:latin typeface="Century Gothic" panose="020B0502020202020204" pitchFamily="34" charset="0"/>
              </a:defRPr>
            </a:lvl1pPr>
          </a:lstStyle>
          <a:p>
            <a:r>
              <a:rPr lang="en-US"/>
              <a:t>Click to exit Master title style</a:t>
            </a:r>
          </a:p>
        </p:txBody>
      </p:sp>
      <p:cxnSp>
        <p:nvCxnSpPr>
          <p:cNvPr id="10" name="Straight Connector 9">
            <a:extLst>
              <a:ext uri="{FF2B5EF4-FFF2-40B4-BE49-F238E27FC236}">
                <a16:creationId xmlns:a16="http://schemas.microsoft.com/office/drawing/2014/main" id="{14F56760-0E17-4A41-90EE-F9B5084422BE}"/>
              </a:ext>
            </a:extLst>
          </p:cNvPr>
          <p:cNvCxnSpPr>
            <a:cxnSpLocks/>
          </p:cNvCxnSpPr>
          <p:nvPr userDrawn="1"/>
        </p:nvCxnSpPr>
        <p:spPr>
          <a:xfrm>
            <a:off x="844376" y="6297793"/>
            <a:ext cx="1970076" cy="0"/>
          </a:xfrm>
          <a:prstGeom prst="line">
            <a:avLst/>
          </a:prstGeom>
          <a:ln w="3175">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055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2pPr>
              <a:defRPr>
                <a:solidFill>
                  <a:srgbClr val="1F1F1F"/>
                </a:solidFill>
              </a:defRPr>
            </a:lvl2pPr>
            <a:lvl3pPr>
              <a:defRPr>
                <a:solidFill>
                  <a:srgbClr val="1F1F1F"/>
                </a:solidFill>
              </a:defRPr>
            </a:lvl3pPr>
            <a:lvl4pPr>
              <a:defRPr>
                <a:solidFill>
                  <a:srgbClr val="1F1F1F"/>
                </a:solidFill>
              </a:defRPr>
            </a:lvl4pPr>
            <a:lvl5pPr>
              <a:defRPr>
                <a:solidFill>
                  <a:srgbClr val="1F1F1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93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86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2658138"/>
            <a:ext cx="5053553" cy="3518824"/>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2658137"/>
            <a:ext cx="5053553" cy="3518824"/>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225AA343-338A-CA47-0AD8-6CB25D449479}"/>
              </a:ext>
            </a:extLst>
          </p:cNvPr>
          <p:cNvSpPr>
            <a:spLocks noGrp="1"/>
          </p:cNvSpPr>
          <p:nvPr>
            <p:ph idx="14" hasCustomPrompt="1"/>
          </p:nvPr>
        </p:nvSpPr>
        <p:spPr>
          <a:xfrm>
            <a:off x="838198" y="1825623"/>
            <a:ext cx="5053553" cy="832514"/>
          </a:xfrm>
          <a:prstGeom prst="rect">
            <a:avLst/>
          </a:prstGeom>
          <a:solidFill>
            <a:schemeClr val="accent1"/>
          </a:solidFill>
        </p:spPr>
        <p:txBody>
          <a:bodyPr vert="horz" lIns="91440" tIns="45720" rIns="91440" bIns="45720" rtlCol="0">
            <a:normAutofit/>
          </a:bodyPr>
          <a:lstStyle>
            <a:lvl1pPr algn="ctr">
              <a:defRPr sz="2000" b="1">
                <a:solidFill>
                  <a:schemeClr val="bg1"/>
                </a:solidFill>
                <a:latin typeface="Century Gothic" panose="020B0502020202020204" pitchFamily="34" charset="0"/>
              </a:defRPr>
            </a:lvl1pPr>
            <a:lvl2pPr algn="ctr">
              <a:defRPr b="1" i="0">
                <a:solidFill>
                  <a:schemeClr val="bg1"/>
                </a:solidFill>
                <a:latin typeface="Century Gothic" panose="020B0502020202020204" pitchFamily="34" charset="0"/>
              </a:defRPr>
            </a:lvl2pPr>
            <a:lvl3pPr algn="ctr">
              <a:defRPr sz="1400" b="1">
                <a:solidFill>
                  <a:schemeClr val="bg1"/>
                </a:solidFill>
                <a:latin typeface="Century Gothic" panose="020B0502020202020204" pitchFamily="34" charset="0"/>
              </a:defRPr>
            </a:lvl3pPr>
            <a:lvl4pPr algn="ctr">
              <a:defRPr b="1">
                <a:solidFill>
                  <a:schemeClr val="bg1"/>
                </a:solidFill>
                <a:latin typeface="Century Gothic" panose="020B0502020202020204" pitchFamily="34" charset="0"/>
              </a:defRPr>
            </a:lvl4pPr>
            <a:lvl5pPr algn="ctr">
              <a:lnSpc>
                <a:spcPct val="100000"/>
              </a:lnSpc>
              <a:defRPr b="1">
                <a:solidFill>
                  <a:schemeClr val="bg1"/>
                </a:solidFill>
                <a:latin typeface="Century Gothic" panose="020B0502020202020204" pitchFamily="34" charset="0"/>
              </a:defRPr>
            </a:lvl5pPr>
          </a:lstStyle>
          <a:p>
            <a:pPr lvl="0"/>
            <a:r>
              <a:rPr lang="en-US"/>
              <a:t>Edit Master text styles</a:t>
            </a:r>
          </a:p>
        </p:txBody>
      </p:sp>
      <p:sp>
        <p:nvSpPr>
          <p:cNvPr id="8" name="Text Placeholder 2">
            <a:extLst>
              <a:ext uri="{FF2B5EF4-FFF2-40B4-BE49-F238E27FC236}">
                <a16:creationId xmlns:a16="http://schemas.microsoft.com/office/drawing/2014/main" id="{8961A288-EAD8-5A35-98BE-1182A8E1C2BF}"/>
              </a:ext>
            </a:extLst>
          </p:cNvPr>
          <p:cNvSpPr>
            <a:spLocks noGrp="1"/>
          </p:cNvSpPr>
          <p:nvPr>
            <p:ph idx="15" hasCustomPrompt="1"/>
          </p:nvPr>
        </p:nvSpPr>
        <p:spPr>
          <a:xfrm>
            <a:off x="6300251" y="1825623"/>
            <a:ext cx="5053553" cy="832514"/>
          </a:xfrm>
          <a:prstGeom prst="rect">
            <a:avLst/>
          </a:prstGeom>
          <a:solidFill>
            <a:schemeClr val="accent1"/>
          </a:solidFill>
        </p:spPr>
        <p:txBody>
          <a:bodyPr vert="horz" lIns="91440" tIns="45720" rIns="91440" bIns="45720" rtlCol="0">
            <a:normAutofit/>
          </a:bodyPr>
          <a:lstStyle>
            <a:lvl1pPr algn="ctr">
              <a:defRPr sz="2000" b="1">
                <a:solidFill>
                  <a:schemeClr val="bg1"/>
                </a:solidFill>
                <a:latin typeface="Century Gothic" panose="020B0502020202020204" pitchFamily="34" charset="0"/>
              </a:defRPr>
            </a:lvl1pPr>
            <a:lvl2pPr algn="ctr">
              <a:defRPr b="1" i="0">
                <a:solidFill>
                  <a:schemeClr val="bg1"/>
                </a:solidFill>
                <a:latin typeface="Century Gothic" panose="020B0502020202020204" pitchFamily="34" charset="0"/>
              </a:defRPr>
            </a:lvl2pPr>
            <a:lvl3pPr algn="ctr">
              <a:defRPr sz="1400" b="1">
                <a:solidFill>
                  <a:schemeClr val="bg1"/>
                </a:solidFill>
                <a:latin typeface="Century Gothic" panose="020B0502020202020204" pitchFamily="34" charset="0"/>
              </a:defRPr>
            </a:lvl3pPr>
            <a:lvl4pPr algn="ctr">
              <a:defRPr b="1">
                <a:solidFill>
                  <a:schemeClr val="bg1"/>
                </a:solidFill>
                <a:latin typeface="Century Gothic" panose="020B0502020202020204" pitchFamily="34" charset="0"/>
              </a:defRPr>
            </a:lvl4pPr>
            <a:lvl5pPr algn="ctr">
              <a:lnSpc>
                <a:spcPct val="100000"/>
              </a:lnSpc>
              <a:defRPr b="1">
                <a:solidFill>
                  <a:schemeClr val="bg1"/>
                </a:solidFill>
                <a:latin typeface="Century Gothic" panose="020B0502020202020204" pitchFamily="34" charset="0"/>
              </a:defRPr>
            </a:lvl5pPr>
          </a:lstStyle>
          <a:p>
            <a:pPr lvl="0"/>
            <a:r>
              <a:rPr lang="en-US"/>
              <a:t>Edit Master text styles</a:t>
            </a:r>
          </a:p>
        </p:txBody>
      </p:sp>
    </p:spTree>
    <p:extLst>
      <p:ext uri="{BB962C8B-B14F-4D97-AF65-F5344CB8AC3E}">
        <p14:creationId xmlns:p14="http://schemas.microsoft.com/office/powerpoint/2010/main" val="364891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nophoto">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BC03A834-EF06-DFDB-CD2B-A0ADE13CE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chemeClr val="bg1"/>
                </a:solidFill>
                <a:latin typeface="Century Gothic" panose="020B0502020202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773718" y="3875908"/>
            <a:ext cx="8615664" cy="914392"/>
          </a:xfrm>
        </p:spPr>
        <p:txBody>
          <a:bodyPr>
            <a:normAutofit/>
          </a:bodyPr>
          <a:lstStyle>
            <a:lvl1pPr marL="0" indent="0">
              <a:buNone/>
              <a:defRPr sz="1800" b="0" i="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9049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_no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55D82-CA8F-95BF-670E-47C6937BEA96}"/>
              </a:ext>
            </a:extLst>
          </p:cNvPr>
          <p:cNvSpPr/>
          <p:nvPr userDrawn="1"/>
        </p:nvSpPr>
        <p:spPr>
          <a:xfrm>
            <a:off x="0" y="5715000"/>
            <a:ext cx="12192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2AAFE2-615B-07C3-924C-5CB5753E8A1F}"/>
              </a:ext>
            </a:extLst>
          </p:cNvPr>
          <p:cNvSpPr/>
          <p:nvPr userDrawn="1"/>
        </p:nvSpPr>
        <p:spPr>
          <a:xfrm>
            <a:off x="0" y="5879805"/>
            <a:ext cx="2647507" cy="978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 rectangle&#10;&#10;Description automatically generated">
            <a:extLst>
              <a:ext uri="{FF2B5EF4-FFF2-40B4-BE49-F238E27FC236}">
                <a16:creationId xmlns:a16="http://schemas.microsoft.com/office/drawing/2014/main" id="{8549CF30-626F-66BB-A34B-BE8DA10085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32DCD1D-8BFD-8C5D-666E-5263AF607834}"/>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rgbClr val="003DA6"/>
                </a:solidFill>
                <a:latin typeface="Century Gothic" panose="020B0502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6D870D43-3E78-9D56-02D0-91F2267965BE}"/>
              </a:ext>
            </a:extLst>
          </p:cNvPr>
          <p:cNvSpPr>
            <a:spLocks noGrp="1"/>
          </p:cNvSpPr>
          <p:nvPr>
            <p:ph type="body" idx="1"/>
          </p:nvPr>
        </p:nvSpPr>
        <p:spPr>
          <a:xfrm>
            <a:off x="773718" y="3875908"/>
            <a:ext cx="8615664" cy="914392"/>
          </a:xfrm>
        </p:spPr>
        <p:txBody>
          <a:bodyPr>
            <a:normAutofit/>
          </a:bodyPr>
          <a:lstStyle>
            <a:lvl1pPr marL="0" indent="0">
              <a:buNone/>
              <a:defRPr sz="1800" b="0" i="0">
                <a:solidFill>
                  <a:srgbClr val="003D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4158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_nophoto">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058D37A-3C3A-5FE0-A1C5-EF68FF08C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912B111-91AC-2EFD-4D50-F981CB180858}"/>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rgbClr val="003DA6"/>
                </a:solidFill>
                <a:latin typeface="Century Gothic" panose="020B0502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48A3E8AB-8D42-072F-1E29-C425DEB4B25A}"/>
              </a:ext>
            </a:extLst>
          </p:cNvPr>
          <p:cNvSpPr>
            <a:spLocks noGrp="1"/>
          </p:cNvSpPr>
          <p:nvPr>
            <p:ph type="body" idx="1"/>
          </p:nvPr>
        </p:nvSpPr>
        <p:spPr>
          <a:xfrm>
            <a:off x="773718" y="3875908"/>
            <a:ext cx="8615664" cy="914392"/>
          </a:xfrm>
        </p:spPr>
        <p:txBody>
          <a:bodyPr>
            <a:normAutofit/>
          </a:bodyPr>
          <a:lstStyle>
            <a:lvl1pPr marL="0" indent="0">
              <a:buNone/>
              <a:defRPr sz="1800" b="0" i="0">
                <a:solidFill>
                  <a:srgbClr val="003D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5142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6220968" cy="1325563"/>
          </a:xfrm>
          <a:prstGeom prst="rect">
            <a:avLst/>
          </a:prstGeom>
        </p:spPr>
        <p:txBody>
          <a:bodyPr vert="horz" lIns="91440" tIns="45720" rIns="91440" bIns="45720" rtlCol="0" anchor="ctr">
            <a:normAutofit/>
          </a:bodyPr>
          <a:lstStyle/>
          <a:p>
            <a:r>
              <a:rPr lang="en-US"/>
              <a:t>Click to edit Master title style</a:t>
            </a:r>
          </a:p>
        </p:txBody>
      </p:sp>
      <p:sp>
        <p:nvSpPr>
          <p:cNvPr id="3" name="Picture Placeholder 2">
            <a:extLst>
              <a:ext uri="{FF2B5EF4-FFF2-40B4-BE49-F238E27FC236}">
                <a16:creationId xmlns:a16="http://schemas.microsoft.com/office/drawing/2014/main" id="{D31AEB4B-A3C0-3542-94D2-EFC1B2724810}"/>
              </a:ext>
            </a:extLst>
          </p:cNvPr>
          <p:cNvSpPr>
            <a:spLocks noGrp="1"/>
          </p:cNvSpPr>
          <p:nvPr>
            <p:ph type="pic" sz="quarter" idx="13"/>
          </p:nvPr>
        </p:nvSpPr>
        <p:spPr>
          <a:xfrm>
            <a:off x="7138447" y="0"/>
            <a:ext cx="5053553" cy="6858000"/>
          </a:xfrm>
        </p:spPr>
        <p:txBody>
          <a:bodyPr/>
          <a:lstStyle/>
          <a:p>
            <a:endParaRPr lang="en-US"/>
          </a:p>
        </p:txBody>
      </p:sp>
      <p:sp>
        <p:nvSpPr>
          <p:cNvPr id="7" name="Text Placeholder 2">
            <a:extLst>
              <a:ext uri="{FF2B5EF4-FFF2-40B4-BE49-F238E27FC236}">
                <a16:creationId xmlns:a16="http://schemas.microsoft.com/office/drawing/2014/main" id="{1B2447B0-365B-084A-ABE3-616537CC1F8B}"/>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51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49767-1D81-F140-A58F-768C79AF1A85}"/>
              </a:ext>
            </a:extLst>
          </p:cNvPr>
          <p:cNvSpPr>
            <a:spLocks noGrp="1"/>
          </p:cNvSpPr>
          <p:nvPr>
            <p:ph type="sldNum" sz="quarter" idx="12"/>
          </p:nvPr>
        </p:nvSpPr>
        <p:spPr/>
        <p:txBody>
          <a:bodyPr/>
          <a:lstStyle/>
          <a:p>
            <a:fld id="{C02A5225-8D37-BA47-A180-7BD7248AF82A}" type="slidenum">
              <a:rPr lang="en-US" smtClean="0"/>
              <a:t>‹#›</a:t>
            </a:fld>
            <a:endParaRPr lang="en-US"/>
          </a:p>
        </p:txBody>
      </p:sp>
    </p:spTree>
    <p:extLst>
      <p:ext uri="{BB962C8B-B14F-4D97-AF65-F5344CB8AC3E}">
        <p14:creationId xmlns:p14="http://schemas.microsoft.com/office/powerpoint/2010/main" val="16454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858B0-D6F5-9546-B479-4B08010E9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1EB5B-5DAC-9440-8FD0-DF5993BBF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9068494-F72C-D04E-A34C-CE7725FB9D34}"/>
              </a:ext>
            </a:extLst>
          </p:cNvPr>
          <p:cNvSpPr>
            <a:spLocks noGrp="1"/>
          </p:cNvSpPr>
          <p:nvPr>
            <p:ph type="sldNum" sz="quarter" idx="4"/>
          </p:nvPr>
        </p:nvSpPr>
        <p:spPr>
          <a:xfrm>
            <a:off x="8610600" y="6309856"/>
            <a:ext cx="2743200" cy="365125"/>
          </a:xfrm>
          <a:prstGeom prst="rect">
            <a:avLst/>
          </a:prstGeom>
        </p:spPr>
        <p:txBody>
          <a:bodyPr vert="horz" lIns="91440" tIns="45720" rIns="91440" bIns="45720" rtlCol="0" anchor="ctr"/>
          <a:lstStyle>
            <a:lvl1pPr algn="r">
              <a:defRPr sz="1000" b="0" i="0">
                <a:solidFill>
                  <a:srgbClr val="003DA6"/>
                </a:solidFill>
                <a:latin typeface="Century Gothic" panose="020B0502020202020204" pitchFamily="34" charset="0"/>
              </a:defRPr>
            </a:lvl1pPr>
          </a:lstStyle>
          <a:p>
            <a:fld id="{C02A5225-8D37-BA47-A180-7BD7248AF82A}" type="slidenum">
              <a:rPr lang="en-US" smtClean="0"/>
              <a:pPr/>
              <a:t>‹#›</a:t>
            </a:fld>
            <a:endParaRPr lang="en-US"/>
          </a:p>
        </p:txBody>
      </p:sp>
      <p:sp>
        <p:nvSpPr>
          <p:cNvPr id="5" name="TextBox 4">
            <a:extLst>
              <a:ext uri="{FF2B5EF4-FFF2-40B4-BE49-F238E27FC236}">
                <a16:creationId xmlns:a16="http://schemas.microsoft.com/office/drawing/2014/main" id="{29EB90FE-D519-E947-A192-B54A11738084}"/>
              </a:ext>
            </a:extLst>
          </p:cNvPr>
          <p:cNvSpPr txBox="1"/>
          <p:nvPr/>
        </p:nvSpPr>
        <p:spPr>
          <a:xfrm>
            <a:off x="838200" y="6358851"/>
            <a:ext cx="2743200" cy="369332"/>
          </a:xfrm>
          <a:prstGeom prst="rect">
            <a:avLst/>
          </a:prstGeom>
          <a:noFill/>
        </p:spPr>
        <p:txBody>
          <a:bodyPr wrap="square" rtlCol="0">
            <a:spAutoFit/>
          </a:bodyPr>
          <a:lstStyle/>
          <a:p>
            <a:pPr algn="l"/>
            <a:r>
              <a:rPr lang="en-US" sz="1800" b="1" i="0" spc="50" baseline="0" dirty="0">
                <a:solidFill>
                  <a:srgbClr val="003DA6"/>
                </a:solidFill>
                <a:latin typeface="Century Gothic" panose="020B0502020202020204" pitchFamily="34" charset="0"/>
              </a:rPr>
              <a:t>FUTURE OF PEDIATRICS</a:t>
            </a:r>
          </a:p>
        </p:txBody>
      </p:sp>
      <p:pic>
        <p:nvPicPr>
          <p:cNvPr id="7" name="Picture 6" descr="Text&#10;&#10;Description automatically generated with low confidence">
            <a:extLst>
              <a:ext uri="{FF2B5EF4-FFF2-40B4-BE49-F238E27FC236}">
                <a16:creationId xmlns:a16="http://schemas.microsoft.com/office/drawing/2014/main" id="{D52E0DDF-5ED4-1C0C-0612-E75B5ABDF2B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943974" y="6358851"/>
            <a:ext cx="2482891" cy="499149"/>
          </a:xfrm>
          <a:prstGeom prst="rect">
            <a:avLst/>
          </a:prstGeom>
        </p:spPr>
      </p:pic>
    </p:spTree>
    <p:extLst>
      <p:ext uri="{BB962C8B-B14F-4D97-AF65-F5344CB8AC3E}">
        <p14:creationId xmlns:p14="http://schemas.microsoft.com/office/powerpoint/2010/main" val="256825110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64" r:id="rId5"/>
    <p:sldLayoutId id="2147483665" r:id="rId6"/>
    <p:sldLayoutId id="2147483666" r:id="rId7"/>
    <p:sldLayoutId id="2147483669" r:id="rId8"/>
    <p:sldLayoutId id="2147483674" r:id="rId9"/>
    <p:sldLayoutId id="2147483649" r:id="rId10"/>
    <p:sldLayoutId id="2147483650" r:id="rId11"/>
    <p:sldLayoutId id="2147483659" r:id="rId12"/>
    <p:sldLayoutId id="2147483651" r:id="rId13"/>
    <p:sldLayoutId id="2147483657" r:id="rId14"/>
  </p:sldLayoutIdLst>
  <p:hf hdr="0" ftr="0" dt="0"/>
  <p:txStyles>
    <p:titleStyle>
      <a:lvl1pPr algn="l" defTabSz="914400" rtl="0" eaLnBrk="1" latinLnBrk="0" hangingPunct="1">
        <a:lnSpc>
          <a:spcPct val="120000"/>
        </a:lnSpc>
        <a:spcBef>
          <a:spcPct val="0"/>
        </a:spcBef>
        <a:buNone/>
        <a:defRPr sz="3600" b="1" i="0" kern="1200">
          <a:solidFill>
            <a:srgbClr val="0841A2"/>
          </a:solidFill>
          <a:latin typeface="Century Gothic" panose="020B0502020202020204" pitchFamily="34" charset="0"/>
          <a:ea typeface="+mj-ea"/>
          <a:cs typeface="+mj-cs"/>
        </a:defRPr>
      </a:lvl1pPr>
    </p:titleStyle>
    <p:bodyStyle>
      <a:lvl1pPr marL="11113" indent="0" algn="l" defTabSz="914400" rtl="0" eaLnBrk="1" latinLnBrk="0" hangingPunct="1">
        <a:lnSpc>
          <a:spcPct val="100000"/>
        </a:lnSpc>
        <a:spcBef>
          <a:spcPts val="1000"/>
        </a:spcBef>
        <a:buClr>
          <a:srgbClr val="0841A2"/>
        </a:buClr>
        <a:buSzPct val="100000"/>
        <a:buFont typeface="Arial" panose="020B0604020202020204" pitchFamily="34" charset="0"/>
        <a:buNone/>
        <a:tabLst>
          <a:tab pos="450850" algn="l"/>
        </a:tabLst>
        <a:defRPr sz="2000" b="0" i="0" kern="1200">
          <a:solidFill>
            <a:srgbClr val="0841A2"/>
          </a:solidFill>
          <a:latin typeface="Century Gothic" panose="020B0502020202020204" pitchFamily="34" charset="0"/>
          <a:ea typeface="+mn-ea"/>
          <a:cs typeface="+mn-cs"/>
        </a:defRPr>
      </a:lvl1pPr>
      <a:lvl2pPr marL="231775" indent="-2206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800" b="0" i="0" kern="1200">
          <a:solidFill>
            <a:srgbClr val="1F1F1F"/>
          </a:solidFill>
          <a:latin typeface="Century Gothic" panose="020B0502020202020204" pitchFamily="34" charset="0"/>
          <a:ea typeface="+mn-ea"/>
          <a:cs typeface="+mn-cs"/>
        </a:defRPr>
      </a:lvl2pPr>
      <a:lvl3pPr marL="401638" indent="-1698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b="1" i="0" kern="1200">
          <a:solidFill>
            <a:srgbClr val="1F1F1F"/>
          </a:solidFill>
          <a:latin typeface="Century Gothic" panose="020B0502020202020204" pitchFamily="34" charset="0"/>
          <a:ea typeface="+mn-ea"/>
          <a:cs typeface="+mn-cs"/>
        </a:defRPr>
      </a:lvl3pPr>
      <a:lvl4pPr marL="695325" indent="-2317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kern="1200">
          <a:solidFill>
            <a:srgbClr val="1F1F1F"/>
          </a:solidFill>
          <a:latin typeface="Century Gothic" panose="020B0502020202020204" pitchFamily="34" charset="0"/>
          <a:ea typeface="+mn-ea"/>
          <a:cs typeface="+mn-cs"/>
        </a:defRPr>
      </a:lvl4pPr>
      <a:lvl5pPr marL="914400" indent="-2190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200" kern="1200">
          <a:solidFill>
            <a:srgbClr val="1F1F1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dcha.org/category/dcha-in-the-new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dcha.org/members/jhirtdcha-org/" TargetMode="External"/><Relationship Id="rId4" Type="http://schemas.openxmlformats.org/officeDocument/2006/relationships/hyperlink" Target="https://dcha.org/category/shared-fil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jointcommission.org/standards/r3-report/r3-report-issue-30-workplace-violence-prevention-standard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F2E4F-A8D3-C39C-9E68-2257AAC58500}"/>
              </a:ext>
            </a:extLst>
          </p:cNvPr>
          <p:cNvSpPr>
            <a:spLocks noGrp="1"/>
          </p:cNvSpPr>
          <p:nvPr>
            <p:ph type="title"/>
          </p:nvPr>
        </p:nvSpPr>
        <p:spPr>
          <a:xfrm>
            <a:off x="254001" y="1004330"/>
            <a:ext cx="6502400" cy="2679182"/>
          </a:xfrm>
        </p:spPr>
        <p:txBody>
          <a:bodyPr/>
          <a:lstStyle/>
          <a:p>
            <a:r>
              <a:rPr lang="en-US" dirty="0"/>
              <a:t>Security, Safety and </a:t>
            </a:r>
            <a:br>
              <a:rPr lang="en-US" dirty="0"/>
            </a:br>
            <a:r>
              <a:rPr lang="en-US" dirty="0"/>
              <a:t>De-escalation Techniques</a:t>
            </a:r>
          </a:p>
        </p:txBody>
      </p:sp>
      <p:sp>
        <p:nvSpPr>
          <p:cNvPr id="5" name="Text Placeholder 4">
            <a:extLst>
              <a:ext uri="{FF2B5EF4-FFF2-40B4-BE49-F238E27FC236}">
                <a16:creationId xmlns:a16="http://schemas.microsoft.com/office/drawing/2014/main" id="{8E68A885-E519-40B6-4C8F-71E89A3BDA18}"/>
              </a:ext>
            </a:extLst>
          </p:cNvPr>
          <p:cNvSpPr>
            <a:spLocks noGrp="1"/>
          </p:cNvSpPr>
          <p:nvPr>
            <p:ph type="body" idx="1"/>
          </p:nvPr>
        </p:nvSpPr>
        <p:spPr/>
        <p:txBody>
          <a:bodyPr>
            <a:normAutofit lnSpcReduction="10000"/>
          </a:bodyPr>
          <a:lstStyle/>
          <a:p>
            <a:r>
              <a:rPr lang="en-US" sz="2300" i="1" dirty="0"/>
              <a:t>Paul Quigley, CPP</a:t>
            </a:r>
          </a:p>
          <a:p>
            <a:r>
              <a:rPr lang="en-US" sz="2300" i="1" dirty="0"/>
              <a:t>Executive Director; Security, Parking &amp; Transportation</a:t>
            </a:r>
          </a:p>
        </p:txBody>
      </p:sp>
      <p:pic>
        <p:nvPicPr>
          <p:cNvPr id="8" name="Picture Placeholder 7" descr="A person in a suit and tie&#10;&#10;Description automatically generated">
            <a:extLst>
              <a:ext uri="{FF2B5EF4-FFF2-40B4-BE49-F238E27FC236}">
                <a16:creationId xmlns:a16="http://schemas.microsoft.com/office/drawing/2014/main" id="{6465D0CA-742C-035B-CE01-1CEBBF13D743}"/>
              </a:ext>
            </a:extLst>
          </p:cNvPr>
          <p:cNvPicPr>
            <a:picLocks noGrp="1" noChangeAspect="1"/>
          </p:cNvPicPr>
          <p:nvPr>
            <p:ph type="pic" sz="quarter" idx="13"/>
          </p:nvPr>
        </p:nvPicPr>
        <p:blipFill>
          <a:blip r:embed="rId2"/>
          <a:srcRect l="5477" r="5477"/>
          <a:stretch>
            <a:fillRect/>
          </a:stretch>
        </p:blipFill>
        <p:spPr>
          <a:xfrm>
            <a:off x="7604566" y="1"/>
            <a:ext cx="4587433" cy="6088283"/>
          </a:xfrm>
        </p:spPr>
      </p:pic>
    </p:spTree>
    <p:extLst>
      <p:ext uri="{BB962C8B-B14F-4D97-AF65-F5344CB8AC3E}">
        <p14:creationId xmlns:p14="http://schemas.microsoft.com/office/powerpoint/2010/main" val="187534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7C2AC8-8521-ECF3-C8DD-607E34AEE2C0}"/>
              </a:ext>
            </a:extLst>
          </p:cNvPr>
          <p:cNvSpPr>
            <a:spLocks noGrp="1"/>
          </p:cNvSpPr>
          <p:nvPr>
            <p:ph type="sldNum" sz="quarter" idx="12"/>
          </p:nvPr>
        </p:nvSpPr>
        <p:spPr/>
        <p:txBody>
          <a:bodyPr/>
          <a:lstStyle/>
          <a:p>
            <a:fld id="{C02A5225-8D37-BA47-A180-7BD7248AF82A}" type="slidenum">
              <a:rPr lang="en-US" smtClean="0"/>
              <a:t>10</a:t>
            </a:fld>
            <a:endParaRPr lang="en-US"/>
          </a:p>
        </p:txBody>
      </p:sp>
      <p:sp>
        <p:nvSpPr>
          <p:cNvPr id="3" name="Title 2">
            <a:extLst>
              <a:ext uri="{FF2B5EF4-FFF2-40B4-BE49-F238E27FC236}">
                <a16:creationId xmlns:a16="http://schemas.microsoft.com/office/drawing/2014/main" id="{9FAA9CCC-8AD2-98AF-39B0-BB395AD59111}"/>
              </a:ext>
            </a:extLst>
          </p:cNvPr>
          <p:cNvSpPr>
            <a:spLocks noGrp="1"/>
          </p:cNvSpPr>
          <p:nvPr>
            <p:ph type="title"/>
          </p:nvPr>
        </p:nvSpPr>
        <p:spPr/>
        <p:txBody>
          <a:bodyPr/>
          <a:lstStyle/>
          <a:p>
            <a:r>
              <a:rPr lang="en-US" dirty="0"/>
              <a:t>Discussion – Scenario</a:t>
            </a:r>
          </a:p>
        </p:txBody>
      </p:sp>
      <p:sp>
        <p:nvSpPr>
          <p:cNvPr id="4" name="Content Placeholder 3">
            <a:extLst>
              <a:ext uri="{FF2B5EF4-FFF2-40B4-BE49-F238E27FC236}">
                <a16:creationId xmlns:a16="http://schemas.microsoft.com/office/drawing/2014/main" id="{7FD30F17-8E32-186E-7BAC-3C63F5A48209}"/>
              </a:ext>
            </a:extLst>
          </p:cNvPr>
          <p:cNvSpPr>
            <a:spLocks noGrp="1"/>
          </p:cNvSpPr>
          <p:nvPr>
            <p:ph idx="1"/>
          </p:nvPr>
        </p:nvSpPr>
        <p:spPr/>
        <p:txBody>
          <a:bodyPr>
            <a:normAutofit/>
          </a:bodyPr>
          <a:lstStyle/>
          <a:p>
            <a:r>
              <a:rPr lang="en-US" b="1" u="sng" dirty="0"/>
              <a:t>Scenario #2</a:t>
            </a:r>
          </a:p>
          <a:p>
            <a:r>
              <a:rPr lang="en-US" b="1" dirty="0"/>
              <a:t>CNH</a:t>
            </a:r>
            <a:r>
              <a:rPr lang="en-US" dirty="0"/>
              <a:t> – Clinic, Washington DC – Security Presence (1)</a:t>
            </a:r>
          </a:p>
          <a:p>
            <a:r>
              <a:rPr lang="en-US" b="1" dirty="0"/>
              <a:t>Subject </a:t>
            </a:r>
            <a:r>
              <a:rPr lang="en-US" dirty="0"/>
              <a:t>– Parents </a:t>
            </a:r>
          </a:p>
          <a:p>
            <a:r>
              <a:rPr lang="en-US" b="1" dirty="0"/>
              <a:t>Staff </a:t>
            </a:r>
            <a:r>
              <a:rPr lang="en-US" dirty="0"/>
              <a:t>– Security &amp; Welcome Desk</a:t>
            </a:r>
          </a:p>
          <a:p>
            <a:r>
              <a:rPr lang="en-US" b="1" dirty="0"/>
              <a:t>Situation:  </a:t>
            </a:r>
            <a:r>
              <a:rPr lang="en-US" dirty="0"/>
              <a:t>Parents come out of their appointment and are arguing (loud/profanity) about care decisions, it is not provider related.  Parent #1 strikes Parent #2 with a closed fist to the face, two times.  Parent #2 is holding the 2 year old child and attempts to fight back.  </a:t>
            </a:r>
          </a:p>
          <a:p>
            <a:r>
              <a:rPr lang="en-US" b="1" dirty="0"/>
              <a:t>Thoughts:</a:t>
            </a:r>
          </a:p>
          <a:p>
            <a:r>
              <a:rPr lang="en-US" b="1" dirty="0"/>
              <a:t>	- Physical Environment?   Threat Impact?   De-escalation?   Follow-up Actions?</a:t>
            </a:r>
          </a:p>
          <a:p>
            <a:r>
              <a:rPr lang="en-US" b="1" dirty="0"/>
              <a:t> </a:t>
            </a:r>
          </a:p>
          <a:p>
            <a:endParaRPr lang="en-US" dirty="0"/>
          </a:p>
        </p:txBody>
      </p:sp>
    </p:spTree>
    <p:extLst>
      <p:ext uri="{BB962C8B-B14F-4D97-AF65-F5344CB8AC3E}">
        <p14:creationId xmlns:p14="http://schemas.microsoft.com/office/powerpoint/2010/main" val="366670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7C2AC8-8521-ECF3-C8DD-607E34AEE2C0}"/>
              </a:ext>
            </a:extLst>
          </p:cNvPr>
          <p:cNvSpPr>
            <a:spLocks noGrp="1"/>
          </p:cNvSpPr>
          <p:nvPr>
            <p:ph type="sldNum" sz="quarter" idx="12"/>
          </p:nvPr>
        </p:nvSpPr>
        <p:spPr/>
        <p:txBody>
          <a:bodyPr/>
          <a:lstStyle/>
          <a:p>
            <a:fld id="{C02A5225-8D37-BA47-A180-7BD7248AF82A}" type="slidenum">
              <a:rPr lang="en-US" smtClean="0"/>
              <a:t>11</a:t>
            </a:fld>
            <a:endParaRPr lang="en-US"/>
          </a:p>
        </p:txBody>
      </p:sp>
      <p:sp>
        <p:nvSpPr>
          <p:cNvPr id="3" name="Title 2">
            <a:extLst>
              <a:ext uri="{FF2B5EF4-FFF2-40B4-BE49-F238E27FC236}">
                <a16:creationId xmlns:a16="http://schemas.microsoft.com/office/drawing/2014/main" id="{9FAA9CCC-8AD2-98AF-39B0-BB395AD59111}"/>
              </a:ext>
            </a:extLst>
          </p:cNvPr>
          <p:cNvSpPr>
            <a:spLocks noGrp="1"/>
          </p:cNvSpPr>
          <p:nvPr>
            <p:ph type="title"/>
          </p:nvPr>
        </p:nvSpPr>
        <p:spPr/>
        <p:txBody>
          <a:bodyPr/>
          <a:lstStyle/>
          <a:p>
            <a:r>
              <a:rPr lang="en-US" dirty="0"/>
              <a:t>Discussion – Scenario</a:t>
            </a:r>
          </a:p>
        </p:txBody>
      </p:sp>
      <p:sp>
        <p:nvSpPr>
          <p:cNvPr id="4" name="Content Placeholder 3">
            <a:extLst>
              <a:ext uri="{FF2B5EF4-FFF2-40B4-BE49-F238E27FC236}">
                <a16:creationId xmlns:a16="http://schemas.microsoft.com/office/drawing/2014/main" id="{7FD30F17-8E32-186E-7BAC-3C63F5A48209}"/>
              </a:ext>
            </a:extLst>
          </p:cNvPr>
          <p:cNvSpPr>
            <a:spLocks noGrp="1"/>
          </p:cNvSpPr>
          <p:nvPr>
            <p:ph idx="1"/>
          </p:nvPr>
        </p:nvSpPr>
        <p:spPr/>
        <p:txBody>
          <a:bodyPr>
            <a:normAutofit fontScale="92500" lnSpcReduction="10000"/>
          </a:bodyPr>
          <a:lstStyle/>
          <a:p>
            <a:r>
              <a:rPr lang="en-US" b="1" u="sng" dirty="0"/>
              <a:t>Scenario #3</a:t>
            </a:r>
          </a:p>
          <a:p>
            <a:r>
              <a:rPr lang="en-US" b="1" dirty="0"/>
              <a:t>CNH</a:t>
            </a:r>
            <a:r>
              <a:rPr lang="en-US" dirty="0"/>
              <a:t> – Community Provider, Prince Georges County, Maryland</a:t>
            </a:r>
          </a:p>
          <a:p>
            <a:r>
              <a:rPr lang="en-US" b="1" dirty="0"/>
              <a:t>Subject </a:t>
            </a:r>
            <a:r>
              <a:rPr lang="en-US" dirty="0"/>
              <a:t>– Parent/Guardian</a:t>
            </a:r>
          </a:p>
          <a:p>
            <a:r>
              <a:rPr lang="en-US" b="1" dirty="0"/>
              <a:t>Staff </a:t>
            </a:r>
            <a:r>
              <a:rPr lang="en-US" dirty="0"/>
              <a:t>– Receptionist </a:t>
            </a:r>
          </a:p>
          <a:p>
            <a:r>
              <a:rPr lang="en-US" b="1" dirty="0"/>
              <a:t>Situation:  </a:t>
            </a:r>
            <a:r>
              <a:rPr lang="en-US" dirty="0"/>
              <a:t>Front Desk staff received a call from parent inquiring about availability of  completed school forms. The parent said to the front desk staff, “Did you get my messages?”  Per the parent, they dropped forms off 3 weeks ago.  The parent has tried to get in touch with the doctor’s office on several occasions and has left messages.  The last message on voice mail concerned staff because of the level of anger in the message and the parent stated,  “I am coming over there to get my paperwork, it had better be ready.”</a:t>
            </a:r>
          </a:p>
          <a:p>
            <a:r>
              <a:rPr lang="en-US" b="1" dirty="0"/>
              <a:t>Thoughts:</a:t>
            </a:r>
          </a:p>
          <a:p>
            <a:r>
              <a:rPr lang="en-US" b="1" dirty="0"/>
              <a:t>	- Physical Environment?   Threat Impact?   De-escalation?   Follow-up Actions?</a:t>
            </a:r>
          </a:p>
          <a:p>
            <a:endParaRPr lang="en-US" b="1" dirty="0"/>
          </a:p>
        </p:txBody>
      </p:sp>
    </p:spTree>
    <p:extLst>
      <p:ext uri="{BB962C8B-B14F-4D97-AF65-F5344CB8AC3E}">
        <p14:creationId xmlns:p14="http://schemas.microsoft.com/office/powerpoint/2010/main" val="295322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7C2AC8-8521-ECF3-C8DD-607E34AEE2C0}"/>
              </a:ext>
            </a:extLst>
          </p:cNvPr>
          <p:cNvSpPr>
            <a:spLocks noGrp="1"/>
          </p:cNvSpPr>
          <p:nvPr>
            <p:ph type="sldNum" sz="quarter" idx="12"/>
          </p:nvPr>
        </p:nvSpPr>
        <p:spPr/>
        <p:txBody>
          <a:bodyPr/>
          <a:lstStyle/>
          <a:p>
            <a:fld id="{C02A5225-8D37-BA47-A180-7BD7248AF82A}" type="slidenum">
              <a:rPr lang="en-US" smtClean="0"/>
              <a:t>12</a:t>
            </a:fld>
            <a:endParaRPr lang="en-US"/>
          </a:p>
        </p:txBody>
      </p:sp>
      <p:sp>
        <p:nvSpPr>
          <p:cNvPr id="3" name="Title 2">
            <a:extLst>
              <a:ext uri="{FF2B5EF4-FFF2-40B4-BE49-F238E27FC236}">
                <a16:creationId xmlns:a16="http://schemas.microsoft.com/office/drawing/2014/main" id="{9FAA9CCC-8AD2-98AF-39B0-BB395AD59111}"/>
              </a:ext>
            </a:extLst>
          </p:cNvPr>
          <p:cNvSpPr>
            <a:spLocks noGrp="1"/>
          </p:cNvSpPr>
          <p:nvPr>
            <p:ph type="title"/>
          </p:nvPr>
        </p:nvSpPr>
        <p:spPr/>
        <p:txBody>
          <a:bodyPr/>
          <a:lstStyle/>
          <a:p>
            <a:r>
              <a:rPr lang="en-US" dirty="0"/>
              <a:t>Discussion – Scenario</a:t>
            </a:r>
          </a:p>
        </p:txBody>
      </p:sp>
      <p:sp>
        <p:nvSpPr>
          <p:cNvPr id="4" name="Content Placeholder 3">
            <a:extLst>
              <a:ext uri="{FF2B5EF4-FFF2-40B4-BE49-F238E27FC236}">
                <a16:creationId xmlns:a16="http://schemas.microsoft.com/office/drawing/2014/main" id="{7FD30F17-8E32-186E-7BAC-3C63F5A48209}"/>
              </a:ext>
            </a:extLst>
          </p:cNvPr>
          <p:cNvSpPr>
            <a:spLocks noGrp="1"/>
          </p:cNvSpPr>
          <p:nvPr>
            <p:ph idx="1"/>
          </p:nvPr>
        </p:nvSpPr>
        <p:spPr/>
        <p:txBody>
          <a:bodyPr>
            <a:normAutofit/>
          </a:bodyPr>
          <a:lstStyle/>
          <a:p>
            <a:r>
              <a:rPr lang="en-US" b="1" u="sng" dirty="0"/>
              <a:t>Scenario #4</a:t>
            </a:r>
          </a:p>
          <a:p>
            <a:r>
              <a:rPr lang="en-US" b="1" dirty="0"/>
              <a:t>CNH</a:t>
            </a:r>
            <a:r>
              <a:rPr lang="en-US" dirty="0"/>
              <a:t> – Clinic, Montgomery County</a:t>
            </a:r>
          </a:p>
          <a:p>
            <a:r>
              <a:rPr lang="en-US" b="1" dirty="0"/>
              <a:t>Subject </a:t>
            </a:r>
            <a:r>
              <a:rPr lang="en-US" dirty="0"/>
              <a:t>– Parent </a:t>
            </a:r>
          </a:p>
          <a:p>
            <a:r>
              <a:rPr lang="en-US" b="1" dirty="0"/>
              <a:t>Staff </a:t>
            </a:r>
            <a:r>
              <a:rPr lang="en-US" dirty="0"/>
              <a:t>– Receptionist and Provider</a:t>
            </a:r>
          </a:p>
          <a:p>
            <a:r>
              <a:rPr lang="en-US" b="1" dirty="0"/>
              <a:t>Situation:  </a:t>
            </a:r>
            <a:r>
              <a:rPr lang="en-US" dirty="0"/>
              <a:t>Parent in the waiting room with a 12 year old child.  Parent is of very large stature and is wearing a full ski mask and sun glasses.  Other parents in the waiting room address the Staff with concern and want the Staff to ask the Parent to take off the ski mask.</a:t>
            </a:r>
          </a:p>
          <a:p>
            <a:r>
              <a:rPr lang="en-US" b="1" dirty="0"/>
              <a:t>Thoughts:</a:t>
            </a:r>
          </a:p>
          <a:p>
            <a:r>
              <a:rPr lang="en-US" b="1" dirty="0"/>
              <a:t>	- Physical Environment?   Threat Impact?   De-escalation?   Follow-up Actions?</a:t>
            </a:r>
          </a:p>
          <a:p>
            <a:r>
              <a:rPr lang="en-US" b="1" dirty="0"/>
              <a:t> </a:t>
            </a:r>
          </a:p>
          <a:p>
            <a:endParaRPr lang="en-US" dirty="0"/>
          </a:p>
        </p:txBody>
      </p:sp>
    </p:spTree>
    <p:extLst>
      <p:ext uri="{BB962C8B-B14F-4D97-AF65-F5344CB8AC3E}">
        <p14:creationId xmlns:p14="http://schemas.microsoft.com/office/powerpoint/2010/main" val="150191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7C2AC8-8521-ECF3-C8DD-607E34AEE2C0}"/>
              </a:ext>
            </a:extLst>
          </p:cNvPr>
          <p:cNvSpPr>
            <a:spLocks noGrp="1"/>
          </p:cNvSpPr>
          <p:nvPr>
            <p:ph type="sldNum" sz="quarter" idx="12"/>
          </p:nvPr>
        </p:nvSpPr>
        <p:spPr/>
        <p:txBody>
          <a:bodyPr/>
          <a:lstStyle/>
          <a:p>
            <a:fld id="{C02A5225-8D37-BA47-A180-7BD7248AF82A}" type="slidenum">
              <a:rPr lang="en-US" smtClean="0"/>
              <a:t>13</a:t>
            </a:fld>
            <a:endParaRPr lang="en-US"/>
          </a:p>
        </p:txBody>
      </p:sp>
      <p:sp>
        <p:nvSpPr>
          <p:cNvPr id="3" name="Title 2">
            <a:extLst>
              <a:ext uri="{FF2B5EF4-FFF2-40B4-BE49-F238E27FC236}">
                <a16:creationId xmlns:a16="http://schemas.microsoft.com/office/drawing/2014/main" id="{9FAA9CCC-8AD2-98AF-39B0-BB395AD59111}"/>
              </a:ext>
            </a:extLst>
          </p:cNvPr>
          <p:cNvSpPr>
            <a:spLocks noGrp="1"/>
          </p:cNvSpPr>
          <p:nvPr>
            <p:ph type="title"/>
          </p:nvPr>
        </p:nvSpPr>
        <p:spPr/>
        <p:txBody>
          <a:bodyPr/>
          <a:lstStyle/>
          <a:p>
            <a:r>
              <a:rPr lang="en-US" dirty="0"/>
              <a:t>Discussion – Scenario</a:t>
            </a:r>
          </a:p>
        </p:txBody>
      </p:sp>
      <p:sp>
        <p:nvSpPr>
          <p:cNvPr id="4" name="Content Placeholder 3">
            <a:extLst>
              <a:ext uri="{FF2B5EF4-FFF2-40B4-BE49-F238E27FC236}">
                <a16:creationId xmlns:a16="http://schemas.microsoft.com/office/drawing/2014/main" id="{7FD30F17-8E32-186E-7BAC-3C63F5A48209}"/>
              </a:ext>
            </a:extLst>
          </p:cNvPr>
          <p:cNvSpPr>
            <a:spLocks noGrp="1"/>
          </p:cNvSpPr>
          <p:nvPr>
            <p:ph idx="1"/>
          </p:nvPr>
        </p:nvSpPr>
        <p:spPr/>
        <p:txBody>
          <a:bodyPr>
            <a:normAutofit lnSpcReduction="10000"/>
          </a:bodyPr>
          <a:lstStyle/>
          <a:p>
            <a:r>
              <a:rPr lang="en-US" b="1" u="sng" dirty="0"/>
              <a:t>Scenario #5</a:t>
            </a:r>
          </a:p>
          <a:p>
            <a:r>
              <a:rPr lang="en-US" b="1" dirty="0"/>
              <a:t>CNH</a:t>
            </a:r>
            <a:r>
              <a:rPr lang="en-US" dirty="0"/>
              <a:t> – Clinic, SE Washington DC</a:t>
            </a:r>
          </a:p>
          <a:p>
            <a:r>
              <a:rPr lang="en-US" b="1" dirty="0"/>
              <a:t>Subject </a:t>
            </a:r>
            <a:r>
              <a:rPr lang="en-US" dirty="0"/>
              <a:t>– Homeless Individual</a:t>
            </a:r>
          </a:p>
          <a:p>
            <a:r>
              <a:rPr lang="en-US" b="1" dirty="0"/>
              <a:t>Staff </a:t>
            </a:r>
            <a:r>
              <a:rPr lang="en-US" dirty="0"/>
              <a:t>– Receptionist </a:t>
            </a:r>
          </a:p>
          <a:p>
            <a:r>
              <a:rPr lang="en-US" b="1" dirty="0"/>
              <a:t>Situation:  </a:t>
            </a:r>
            <a:r>
              <a:rPr lang="en-US" dirty="0"/>
              <a:t>A Homeless Individual was loitering outside of the Clinic for 5 minutes (witnessed by the Receptionist).  The Individual followed a family into the Clinic (“Buzzed in”).  The Individual appears to be uneasy and is pacing in the waiting room and after 5 minutes asks for the bathroom.  The Receptionist asks why the Individual is there.  The individual screams profanity at the Receptionist and pushes the objects off the Reception Desk Counter and rushes out of the Clinic.   </a:t>
            </a:r>
          </a:p>
          <a:p>
            <a:r>
              <a:rPr lang="en-US" b="1" dirty="0"/>
              <a:t>Thoughts:</a:t>
            </a:r>
          </a:p>
          <a:p>
            <a:r>
              <a:rPr lang="en-US" b="1" dirty="0"/>
              <a:t>	- Physical Environment?   Threat Impact?   De-escalation?   Follow-up Actions?</a:t>
            </a:r>
          </a:p>
          <a:p>
            <a:endParaRPr lang="en-US" b="1" dirty="0"/>
          </a:p>
        </p:txBody>
      </p:sp>
    </p:spTree>
    <p:extLst>
      <p:ext uri="{BB962C8B-B14F-4D97-AF65-F5344CB8AC3E}">
        <p14:creationId xmlns:p14="http://schemas.microsoft.com/office/powerpoint/2010/main" val="231274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7B7AD3-FFC8-299E-D9F1-AB00E56B7277}"/>
              </a:ext>
            </a:extLst>
          </p:cNvPr>
          <p:cNvSpPr>
            <a:spLocks noGrp="1"/>
          </p:cNvSpPr>
          <p:nvPr>
            <p:ph type="sldNum" sz="quarter" idx="12"/>
          </p:nvPr>
        </p:nvSpPr>
        <p:spPr/>
        <p:txBody>
          <a:bodyPr/>
          <a:lstStyle/>
          <a:p>
            <a:fld id="{C02A5225-8D37-BA47-A180-7BD7248AF82A}" type="slidenum">
              <a:rPr lang="en-US" smtClean="0"/>
              <a:t>14</a:t>
            </a:fld>
            <a:endParaRPr lang="en-US"/>
          </a:p>
        </p:txBody>
      </p:sp>
      <p:sp>
        <p:nvSpPr>
          <p:cNvPr id="3" name="Title 2">
            <a:extLst>
              <a:ext uri="{FF2B5EF4-FFF2-40B4-BE49-F238E27FC236}">
                <a16:creationId xmlns:a16="http://schemas.microsoft.com/office/drawing/2014/main" id="{98D89644-A517-B8A0-95BC-0DD064FC98F7}"/>
              </a:ext>
            </a:extLst>
          </p:cNvPr>
          <p:cNvSpPr>
            <a:spLocks noGrp="1"/>
          </p:cNvSpPr>
          <p:nvPr>
            <p:ph type="title"/>
          </p:nvPr>
        </p:nvSpPr>
        <p:spPr>
          <a:xfrm>
            <a:off x="936171" y="2324554"/>
            <a:ext cx="10515600" cy="1325563"/>
          </a:xfrm>
        </p:spPr>
        <p:txBody>
          <a:bodyPr/>
          <a:lstStyle/>
          <a:p>
            <a:pPr algn="ctr"/>
            <a:r>
              <a:rPr lang="en-US" dirty="0"/>
              <a:t>Questions</a:t>
            </a:r>
          </a:p>
        </p:txBody>
      </p:sp>
    </p:spTree>
    <p:extLst>
      <p:ext uri="{BB962C8B-B14F-4D97-AF65-F5344CB8AC3E}">
        <p14:creationId xmlns:p14="http://schemas.microsoft.com/office/powerpoint/2010/main" val="412578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E68A885-E519-40B6-4C8F-71E89A3BDA18}"/>
              </a:ext>
            </a:extLst>
          </p:cNvPr>
          <p:cNvSpPr>
            <a:spLocks noGrp="1"/>
          </p:cNvSpPr>
          <p:nvPr>
            <p:ph type="body" idx="1"/>
          </p:nvPr>
        </p:nvSpPr>
        <p:spPr>
          <a:xfrm>
            <a:off x="244664" y="4816144"/>
            <a:ext cx="7104570" cy="3535083"/>
          </a:xfrm>
        </p:spPr>
        <p:txBody>
          <a:bodyPr vert="horz" lIns="91440" tIns="45720" rIns="91440" bIns="45720" rtlCol="0" anchor="t">
            <a:normAutofit/>
          </a:bodyPr>
          <a:lstStyle/>
          <a:p>
            <a:pPr>
              <a:lnSpc>
                <a:spcPct val="90000"/>
              </a:lnSpc>
            </a:pPr>
            <a:r>
              <a:rPr lang="en-US" sz="2300" dirty="0">
                <a:solidFill>
                  <a:schemeClr val="tx1"/>
                </a:solidFill>
              </a:rPr>
              <a:t>Brenda Shepherd-Vernon, MSW, LICSW, LCSW-C</a:t>
            </a:r>
          </a:p>
          <a:p>
            <a:pPr>
              <a:lnSpc>
                <a:spcPct val="90000"/>
              </a:lnSpc>
            </a:pPr>
            <a:r>
              <a:rPr lang="en-US" sz="2300" i="1" dirty="0">
                <a:solidFill>
                  <a:schemeClr val="tx1"/>
                </a:solidFill>
              </a:rPr>
              <a:t>Director, Department of Family Services</a:t>
            </a:r>
          </a:p>
        </p:txBody>
      </p:sp>
      <p:sp>
        <p:nvSpPr>
          <p:cNvPr id="17"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Placeholder 2">
            <a:extLst>
              <a:ext uri="{FF2B5EF4-FFF2-40B4-BE49-F238E27FC236}">
                <a16:creationId xmlns:a16="http://schemas.microsoft.com/office/drawing/2014/main" id="{FE5B5814-D7B0-776D-6721-36A3DD76D463}"/>
              </a:ext>
            </a:extLst>
          </p:cNvPr>
          <p:cNvPicPr>
            <a:picLocks noGrp="1" noChangeAspect="1"/>
          </p:cNvPicPr>
          <p:nvPr>
            <p:ph type="pic" sz="quarter" idx="13"/>
          </p:nvPr>
        </p:nvPicPr>
        <p:blipFill>
          <a:blip r:embed="rId2"/>
          <a:srcRect l="247" r="247"/>
          <a:stretch/>
        </p:blipFill>
        <p:spPr>
          <a:xfrm>
            <a:off x="7349234" y="235749"/>
            <a:ext cx="4120472" cy="5521239"/>
          </a:xfrm>
          <a:prstGeom prst="rect">
            <a:avLst/>
          </a:prstGeom>
        </p:spPr>
      </p:pic>
      <p:pic>
        <p:nvPicPr>
          <p:cNvPr id="6" name="Picture 5">
            <a:extLst>
              <a:ext uri="{FF2B5EF4-FFF2-40B4-BE49-F238E27FC236}">
                <a16:creationId xmlns:a16="http://schemas.microsoft.com/office/drawing/2014/main" id="{32F0FD22-3214-36D2-5156-C2AEDCCD47AD}"/>
              </a:ext>
            </a:extLst>
          </p:cNvPr>
          <p:cNvPicPr>
            <a:picLocks noChangeAspect="1"/>
          </p:cNvPicPr>
          <p:nvPr/>
        </p:nvPicPr>
        <p:blipFill>
          <a:blip r:embed="rId3"/>
          <a:stretch>
            <a:fillRect/>
          </a:stretch>
        </p:blipFill>
        <p:spPr>
          <a:xfrm>
            <a:off x="503194" y="6029196"/>
            <a:ext cx="11688806" cy="828791"/>
          </a:xfrm>
          <a:prstGeom prst="rect">
            <a:avLst/>
          </a:prstGeom>
        </p:spPr>
      </p:pic>
      <p:sp>
        <p:nvSpPr>
          <p:cNvPr id="10" name="Title 3">
            <a:extLst>
              <a:ext uri="{FF2B5EF4-FFF2-40B4-BE49-F238E27FC236}">
                <a16:creationId xmlns:a16="http://schemas.microsoft.com/office/drawing/2014/main" id="{FB314A3B-B4AD-3F29-C1F6-78323D7FFD10}"/>
              </a:ext>
            </a:extLst>
          </p:cNvPr>
          <p:cNvSpPr>
            <a:spLocks noGrp="1"/>
          </p:cNvSpPr>
          <p:nvPr>
            <p:ph type="title"/>
          </p:nvPr>
        </p:nvSpPr>
        <p:spPr>
          <a:xfrm>
            <a:off x="254001" y="1004330"/>
            <a:ext cx="6502400" cy="2679182"/>
          </a:xfrm>
        </p:spPr>
        <p:txBody>
          <a:bodyPr/>
          <a:lstStyle/>
          <a:p>
            <a:r>
              <a:rPr lang="en-US" dirty="0"/>
              <a:t>Security, Safety and </a:t>
            </a:r>
            <a:br>
              <a:rPr lang="en-US" dirty="0"/>
            </a:br>
            <a:r>
              <a:rPr lang="en-US" dirty="0"/>
              <a:t>De-escalation Techniques</a:t>
            </a:r>
          </a:p>
        </p:txBody>
      </p:sp>
    </p:spTree>
    <p:extLst>
      <p:ext uri="{BB962C8B-B14F-4D97-AF65-F5344CB8AC3E}">
        <p14:creationId xmlns:p14="http://schemas.microsoft.com/office/powerpoint/2010/main" val="402401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999CDA-EE9B-B710-E013-F3B72462B7A9}"/>
              </a:ext>
            </a:extLst>
          </p:cNvPr>
          <p:cNvSpPr>
            <a:spLocks noGrp="1"/>
          </p:cNvSpPr>
          <p:nvPr>
            <p:ph type="sldNum" sz="quarter" idx="12"/>
          </p:nvPr>
        </p:nvSpPr>
        <p:spPr/>
        <p:txBody>
          <a:bodyPr/>
          <a:lstStyle/>
          <a:p>
            <a:fld id="{C02A5225-8D37-BA47-A180-7BD7248AF82A}" type="slidenum">
              <a:rPr lang="en-US" smtClean="0"/>
              <a:t>3</a:t>
            </a:fld>
            <a:endParaRPr lang="en-US"/>
          </a:p>
        </p:txBody>
      </p:sp>
      <p:sp>
        <p:nvSpPr>
          <p:cNvPr id="3" name="Title 2">
            <a:extLst>
              <a:ext uri="{FF2B5EF4-FFF2-40B4-BE49-F238E27FC236}">
                <a16:creationId xmlns:a16="http://schemas.microsoft.com/office/drawing/2014/main" id="{B67BC2C0-58BB-6150-DBAE-C1DBBC0B9A5F}"/>
              </a:ext>
            </a:extLst>
          </p:cNvPr>
          <p:cNvSpPr>
            <a:spLocks noGrp="1"/>
          </p:cNvSpPr>
          <p:nvPr>
            <p:ph type="title"/>
          </p:nvPr>
        </p:nvSpPr>
        <p:spPr/>
        <p:txBody>
          <a:bodyPr/>
          <a:lstStyle/>
          <a:p>
            <a:r>
              <a:rPr lang="en-US" dirty="0"/>
              <a:t>Current Threat – Healthcare</a:t>
            </a:r>
          </a:p>
        </p:txBody>
      </p:sp>
      <p:sp>
        <p:nvSpPr>
          <p:cNvPr id="4" name="Content Placeholder 3">
            <a:extLst>
              <a:ext uri="{FF2B5EF4-FFF2-40B4-BE49-F238E27FC236}">
                <a16:creationId xmlns:a16="http://schemas.microsoft.com/office/drawing/2014/main" id="{163B2BA2-AF5E-1113-3FA7-FD69187176EC}"/>
              </a:ext>
            </a:extLst>
          </p:cNvPr>
          <p:cNvSpPr>
            <a:spLocks noGrp="1"/>
          </p:cNvSpPr>
          <p:nvPr>
            <p:ph idx="1"/>
          </p:nvPr>
        </p:nvSpPr>
        <p:spPr>
          <a:xfrm>
            <a:off x="838200" y="1600200"/>
            <a:ext cx="10515600" cy="4892675"/>
          </a:xfrm>
        </p:spPr>
        <p:txBody>
          <a:bodyPr>
            <a:normAutofit fontScale="92500" lnSpcReduction="20000"/>
          </a:bodyPr>
          <a:lstStyle/>
          <a:p>
            <a:r>
              <a:rPr lang="en-US" sz="2400" dirty="0"/>
              <a:t>The International Association for Healthcare Security &amp; Safety Foundation 2022 Crime Survey found that the rate of hospital violent crime increased to:</a:t>
            </a:r>
          </a:p>
          <a:p>
            <a:pPr marL="354013" indent="-342900">
              <a:buFont typeface="Arial" panose="020B0604020202020204" pitchFamily="34" charset="0"/>
              <a:buChar char="•"/>
            </a:pPr>
            <a:r>
              <a:rPr lang="en-US" sz="2100" dirty="0"/>
              <a:t>A record 2.5 incidents per 100 beds in 2021, </a:t>
            </a:r>
          </a:p>
          <a:p>
            <a:pPr marL="354013" indent="-342900">
              <a:buFont typeface="Arial" panose="020B0604020202020204" pitchFamily="34" charset="0"/>
              <a:buChar char="•"/>
            </a:pPr>
            <a:r>
              <a:rPr lang="en-US" sz="2100" dirty="0"/>
              <a:t>A 47% increase compared to 2020 (1.7 per 100 beds)</a:t>
            </a:r>
          </a:p>
          <a:p>
            <a:r>
              <a:rPr lang="en-US" sz="2400" dirty="0"/>
              <a:t>Data spotlights the healthcare workforce experiences a staggering rate of workplace violence; top rates of assaults occur in: </a:t>
            </a:r>
          </a:p>
          <a:p>
            <a:pPr marL="354013" indent="-342900">
              <a:buFont typeface="Arial" panose="020B0604020202020204" pitchFamily="34" charset="0"/>
              <a:buChar char="•"/>
            </a:pPr>
            <a:r>
              <a:rPr lang="en-US" dirty="0"/>
              <a:t>Psychiatric units </a:t>
            </a:r>
          </a:p>
          <a:p>
            <a:pPr marL="354013" indent="-342900">
              <a:buFont typeface="Arial" panose="020B0604020202020204" pitchFamily="34" charset="0"/>
              <a:buChar char="•"/>
            </a:pPr>
            <a:r>
              <a:rPr lang="en-US" dirty="0"/>
              <a:t>Emergency Departments</a:t>
            </a:r>
          </a:p>
          <a:p>
            <a:pPr marL="354013" indent="-342900">
              <a:buFont typeface="Arial" panose="020B0604020202020204" pitchFamily="34" charset="0"/>
              <a:buChar char="•"/>
            </a:pPr>
            <a:r>
              <a:rPr lang="en-US" dirty="0"/>
              <a:t>Pediatric Departments</a:t>
            </a:r>
          </a:p>
          <a:p>
            <a:pPr marL="354013" indent="-342900">
              <a:buFont typeface="Arial" panose="020B0604020202020204" pitchFamily="34" charset="0"/>
              <a:buChar char="•"/>
            </a:pPr>
            <a:r>
              <a:rPr lang="en-US" dirty="0"/>
              <a:t>National Data:</a:t>
            </a:r>
          </a:p>
          <a:p>
            <a:pPr marL="744538" lvl="2" indent="-342900"/>
            <a:r>
              <a:rPr lang="en-US" sz="1900" b="0" dirty="0">
                <a:solidFill>
                  <a:schemeClr val="tx1"/>
                </a:solidFill>
              </a:rPr>
              <a:t>57 Nurses were assaulted daily in the 2nd Quarter of 2022</a:t>
            </a:r>
          </a:p>
          <a:p>
            <a:pPr marL="744538" lvl="2" indent="-342900"/>
            <a:r>
              <a:rPr lang="en-US" sz="1900" b="0" dirty="0">
                <a:solidFill>
                  <a:schemeClr val="tx1"/>
                </a:solidFill>
              </a:rPr>
              <a:t>2 Nurses were assaulted per hour</a:t>
            </a:r>
          </a:p>
          <a:p>
            <a:r>
              <a:rPr lang="en-US" sz="2400" dirty="0"/>
              <a:t>In April 2022, 92% of all healthcare workers experienced or witnessed workplace violence</a:t>
            </a:r>
          </a:p>
          <a:p>
            <a:endParaRPr lang="en-US" dirty="0"/>
          </a:p>
        </p:txBody>
      </p:sp>
    </p:spTree>
    <p:extLst>
      <p:ext uri="{BB962C8B-B14F-4D97-AF65-F5344CB8AC3E}">
        <p14:creationId xmlns:p14="http://schemas.microsoft.com/office/powerpoint/2010/main" val="280385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B3E92-C58E-EFD7-0A1D-CD167E88831A}"/>
              </a:ext>
            </a:extLst>
          </p:cNvPr>
          <p:cNvSpPr>
            <a:spLocks noGrp="1"/>
          </p:cNvSpPr>
          <p:nvPr>
            <p:ph type="sldNum" sz="quarter" idx="12"/>
          </p:nvPr>
        </p:nvSpPr>
        <p:spPr/>
        <p:txBody>
          <a:bodyPr/>
          <a:lstStyle/>
          <a:p>
            <a:fld id="{C02A5225-8D37-BA47-A180-7BD7248AF82A}" type="slidenum">
              <a:rPr lang="en-US" smtClean="0"/>
              <a:t>4</a:t>
            </a:fld>
            <a:endParaRPr lang="en-US"/>
          </a:p>
        </p:txBody>
      </p:sp>
      <p:sp>
        <p:nvSpPr>
          <p:cNvPr id="3" name="Title 2">
            <a:extLst>
              <a:ext uri="{FF2B5EF4-FFF2-40B4-BE49-F238E27FC236}">
                <a16:creationId xmlns:a16="http://schemas.microsoft.com/office/drawing/2014/main" id="{90352F72-D9EC-C78E-06B0-2F3C203DB7E4}"/>
              </a:ext>
            </a:extLst>
          </p:cNvPr>
          <p:cNvSpPr>
            <a:spLocks noGrp="1"/>
          </p:cNvSpPr>
          <p:nvPr>
            <p:ph type="title"/>
          </p:nvPr>
        </p:nvSpPr>
        <p:spPr/>
        <p:txBody>
          <a:bodyPr>
            <a:normAutofit fontScale="90000"/>
          </a:bodyPr>
          <a:lstStyle/>
          <a:p>
            <a:r>
              <a:rPr lang="en-US" sz="3600" dirty="0"/>
              <a:t>Children’s National Workplace</a:t>
            </a:r>
            <a:r>
              <a:rPr lang="en-US" dirty="0"/>
              <a:t> Safety Survey - </a:t>
            </a:r>
            <a:r>
              <a:rPr lang="en-US" sz="3600" dirty="0"/>
              <a:t>Verbal and Physical Violence</a:t>
            </a:r>
            <a:endParaRPr lang="en-US" dirty="0"/>
          </a:p>
        </p:txBody>
      </p:sp>
      <p:sp>
        <p:nvSpPr>
          <p:cNvPr id="4" name="Content Placeholder 3">
            <a:extLst>
              <a:ext uri="{FF2B5EF4-FFF2-40B4-BE49-F238E27FC236}">
                <a16:creationId xmlns:a16="http://schemas.microsoft.com/office/drawing/2014/main" id="{6D26B7CF-9014-9ECB-489A-FFDF3FCED027}"/>
              </a:ext>
            </a:extLst>
          </p:cNvPr>
          <p:cNvSpPr>
            <a:spLocks noGrp="1"/>
          </p:cNvSpPr>
          <p:nvPr>
            <p:ph idx="1"/>
          </p:nvPr>
        </p:nvSpPr>
        <p:spPr>
          <a:xfrm>
            <a:off x="838200" y="1912713"/>
            <a:ext cx="10515600" cy="4351338"/>
          </a:xfrm>
        </p:spPr>
        <p:txBody>
          <a:bodyPr/>
          <a:lstStyle/>
          <a:p>
            <a:r>
              <a:rPr lang="en-US" sz="2400" b="1" dirty="0"/>
              <a:t>Q: In the past year, how many times have you experienced physical OR verbal violence from a patient or family member?</a:t>
            </a:r>
          </a:p>
          <a:p>
            <a:endParaRPr lang="en-US" sz="1800" dirty="0"/>
          </a:p>
          <a:p>
            <a:pPr marL="257175" indent="-257175">
              <a:buFont typeface="Arial" panose="020B0604020202020204" pitchFamily="34" charset="0"/>
              <a:buChar char="•"/>
            </a:pPr>
            <a:r>
              <a:rPr lang="en-US" sz="2400" b="1" dirty="0"/>
              <a:t>38%</a:t>
            </a:r>
            <a:r>
              <a:rPr lang="en-US" sz="2400" dirty="0"/>
              <a:t> of all staff reported facing verbal or physical violence at least once in the </a:t>
            </a:r>
            <a:r>
              <a:rPr lang="en-US" sz="2400" b="1" dirty="0"/>
              <a:t>past 12 months</a:t>
            </a:r>
          </a:p>
          <a:p>
            <a:pPr marL="642928" lvl="1" indent="-257175">
              <a:spcBef>
                <a:spcPts val="450"/>
              </a:spcBef>
              <a:tabLst>
                <a:tab pos="2102644" algn="l"/>
              </a:tabLst>
            </a:pPr>
            <a:r>
              <a:rPr lang="en-US" sz="2400" dirty="0">
                <a:solidFill>
                  <a:schemeClr val="tx1"/>
                </a:solidFill>
              </a:rPr>
              <a:t>Of those, </a:t>
            </a:r>
            <a:r>
              <a:rPr lang="en-US" sz="2400" b="1" dirty="0">
                <a:solidFill>
                  <a:schemeClr val="tx1"/>
                </a:solidFill>
              </a:rPr>
              <a:t>55% </a:t>
            </a:r>
            <a:r>
              <a:rPr lang="en-US" sz="2400" dirty="0">
                <a:solidFill>
                  <a:schemeClr val="tx1"/>
                </a:solidFill>
              </a:rPr>
              <a:t>were nurses</a:t>
            </a:r>
            <a:endParaRPr lang="en-US" sz="2400" b="1" dirty="0">
              <a:solidFill>
                <a:schemeClr val="tx1"/>
              </a:solidFill>
            </a:endParaRPr>
          </a:p>
          <a:p>
            <a:endParaRPr lang="en-US" dirty="0"/>
          </a:p>
        </p:txBody>
      </p:sp>
      <p:pic>
        <p:nvPicPr>
          <p:cNvPr id="5" name="Picture 4" descr="Icon&#10;&#10;Description automatically generated">
            <a:extLst>
              <a:ext uri="{FF2B5EF4-FFF2-40B4-BE49-F238E27FC236}">
                <a16:creationId xmlns:a16="http://schemas.microsoft.com/office/drawing/2014/main" id="{C8B9AB3B-A3EA-229B-3D24-EF733C697FB2}"/>
              </a:ext>
            </a:extLst>
          </p:cNvPr>
          <p:cNvPicPr>
            <a:picLocks noChangeAspect="1"/>
          </p:cNvPicPr>
          <p:nvPr/>
        </p:nvPicPr>
        <p:blipFill>
          <a:blip r:embed="rId3"/>
          <a:stretch>
            <a:fillRect/>
          </a:stretch>
        </p:blipFill>
        <p:spPr>
          <a:xfrm>
            <a:off x="7546407" y="3890254"/>
            <a:ext cx="2128385" cy="2128385"/>
          </a:xfrm>
          <a:prstGeom prst="rect">
            <a:avLst/>
          </a:prstGeom>
        </p:spPr>
      </p:pic>
    </p:spTree>
    <p:extLst>
      <p:ext uri="{BB962C8B-B14F-4D97-AF65-F5344CB8AC3E}">
        <p14:creationId xmlns:p14="http://schemas.microsoft.com/office/powerpoint/2010/main" val="427171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B3E92-C58E-EFD7-0A1D-CD167E88831A}"/>
              </a:ext>
            </a:extLst>
          </p:cNvPr>
          <p:cNvSpPr>
            <a:spLocks noGrp="1"/>
          </p:cNvSpPr>
          <p:nvPr>
            <p:ph type="sldNum" sz="quarter" idx="12"/>
          </p:nvPr>
        </p:nvSpPr>
        <p:spPr/>
        <p:txBody>
          <a:bodyPr/>
          <a:lstStyle/>
          <a:p>
            <a:fld id="{C02A5225-8D37-BA47-A180-7BD7248AF82A}" type="slidenum">
              <a:rPr lang="en-US" smtClean="0"/>
              <a:t>5</a:t>
            </a:fld>
            <a:endParaRPr lang="en-US"/>
          </a:p>
        </p:txBody>
      </p:sp>
      <p:sp>
        <p:nvSpPr>
          <p:cNvPr id="3" name="Title 2">
            <a:extLst>
              <a:ext uri="{FF2B5EF4-FFF2-40B4-BE49-F238E27FC236}">
                <a16:creationId xmlns:a16="http://schemas.microsoft.com/office/drawing/2014/main" id="{90352F72-D9EC-C78E-06B0-2F3C203DB7E4}"/>
              </a:ext>
            </a:extLst>
          </p:cNvPr>
          <p:cNvSpPr>
            <a:spLocks noGrp="1"/>
          </p:cNvSpPr>
          <p:nvPr>
            <p:ph type="title"/>
          </p:nvPr>
        </p:nvSpPr>
        <p:spPr/>
        <p:txBody>
          <a:bodyPr>
            <a:normAutofit/>
          </a:bodyPr>
          <a:lstStyle/>
          <a:p>
            <a:r>
              <a:rPr lang="en-US" dirty="0"/>
              <a:t>Risk &amp; Vulnerability Assessment</a:t>
            </a:r>
          </a:p>
        </p:txBody>
      </p:sp>
      <p:sp>
        <p:nvSpPr>
          <p:cNvPr id="4" name="Content Placeholder 3">
            <a:extLst>
              <a:ext uri="{FF2B5EF4-FFF2-40B4-BE49-F238E27FC236}">
                <a16:creationId xmlns:a16="http://schemas.microsoft.com/office/drawing/2014/main" id="{6D26B7CF-9014-9ECB-489A-FFDF3FCED027}"/>
              </a:ext>
            </a:extLst>
          </p:cNvPr>
          <p:cNvSpPr>
            <a:spLocks noGrp="1"/>
          </p:cNvSpPr>
          <p:nvPr>
            <p:ph idx="1"/>
          </p:nvPr>
        </p:nvSpPr>
        <p:spPr/>
        <p:txBody>
          <a:bodyPr>
            <a:normAutofit/>
          </a:bodyPr>
          <a:lstStyle/>
          <a:p>
            <a:r>
              <a:rPr lang="en-US" sz="2400" dirty="0"/>
              <a:t>The process of assessing and understanding the vulnerabilities of your organization/office and how prepared you are to handle any threat that would exploit those vulnerabilities.</a:t>
            </a:r>
          </a:p>
          <a:p>
            <a:r>
              <a:rPr lang="en-US" sz="2200" dirty="0"/>
              <a:t>Step 1: Identify the hazards.</a:t>
            </a:r>
          </a:p>
          <a:p>
            <a:r>
              <a:rPr lang="en-US" sz="2200" dirty="0"/>
              <a:t>Step 2: Decide who might be harmed and how.</a:t>
            </a:r>
          </a:p>
          <a:p>
            <a:r>
              <a:rPr lang="en-US" sz="2200" dirty="0"/>
              <a:t>Step 3: Evaluate the risks and decide on precautions.</a:t>
            </a:r>
          </a:p>
          <a:p>
            <a:r>
              <a:rPr lang="en-US" sz="2200" dirty="0"/>
              <a:t>Step 4: Record your findings and implement them.</a:t>
            </a:r>
          </a:p>
          <a:p>
            <a:r>
              <a:rPr lang="en-US" sz="2200" dirty="0"/>
              <a:t>Step 5: Review your risk assessment and update if necessary</a:t>
            </a:r>
            <a:r>
              <a:rPr lang="en-US" sz="2400" b="1" dirty="0"/>
              <a:t>.</a:t>
            </a:r>
          </a:p>
          <a:p>
            <a:endParaRPr lang="en-US" dirty="0"/>
          </a:p>
        </p:txBody>
      </p:sp>
    </p:spTree>
    <p:extLst>
      <p:ext uri="{BB962C8B-B14F-4D97-AF65-F5344CB8AC3E}">
        <p14:creationId xmlns:p14="http://schemas.microsoft.com/office/powerpoint/2010/main" val="264453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5B14C-50D0-9668-CB54-7359D47896A8}"/>
              </a:ext>
            </a:extLst>
          </p:cNvPr>
          <p:cNvSpPr>
            <a:spLocks noGrp="1"/>
          </p:cNvSpPr>
          <p:nvPr>
            <p:ph type="sldNum" sz="quarter" idx="12"/>
          </p:nvPr>
        </p:nvSpPr>
        <p:spPr/>
        <p:txBody>
          <a:bodyPr/>
          <a:lstStyle/>
          <a:p>
            <a:fld id="{C02A5225-8D37-BA47-A180-7BD7248AF82A}" type="slidenum">
              <a:rPr lang="en-US" smtClean="0"/>
              <a:t>6</a:t>
            </a:fld>
            <a:endParaRPr lang="en-US"/>
          </a:p>
        </p:txBody>
      </p:sp>
      <p:sp>
        <p:nvSpPr>
          <p:cNvPr id="3" name="Title 2">
            <a:extLst>
              <a:ext uri="{FF2B5EF4-FFF2-40B4-BE49-F238E27FC236}">
                <a16:creationId xmlns:a16="http://schemas.microsoft.com/office/drawing/2014/main" id="{55AD05C4-E372-3FB9-33B0-46A7197DD50E}"/>
              </a:ext>
            </a:extLst>
          </p:cNvPr>
          <p:cNvSpPr>
            <a:spLocks noGrp="1"/>
          </p:cNvSpPr>
          <p:nvPr>
            <p:ph type="title"/>
          </p:nvPr>
        </p:nvSpPr>
        <p:spPr/>
        <p:txBody>
          <a:bodyPr/>
          <a:lstStyle/>
          <a:p>
            <a:r>
              <a:rPr lang="en-US" dirty="0"/>
              <a:t>Spectrum of Workplace Violence</a:t>
            </a:r>
          </a:p>
        </p:txBody>
      </p:sp>
      <p:pic>
        <p:nvPicPr>
          <p:cNvPr id="6" name="Picture 5">
            <a:extLst>
              <a:ext uri="{FF2B5EF4-FFF2-40B4-BE49-F238E27FC236}">
                <a16:creationId xmlns:a16="http://schemas.microsoft.com/office/drawing/2014/main" id="{C42C0B3D-6CD6-9D40-E2A8-17CDC3236577}"/>
              </a:ext>
            </a:extLst>
          </p:cNvPr>
          <p:cNvPicPr>
            <a:picLocks noChangeAspect="1"/>
          </p:cNvPicPr>
          <p:nvPr/>
        </p:nvPicPr>
        <p:blipFill rotWithShape="1">
          <a:blip r:embed="rId3"/>
          <a:srcRect t="7188" b="11979"/>
          <a:stretch/>
        </p:blipFill>
        <p:spPr>
          <a:xfrm>
            <a:off x="838200" y="1421403"/>
            <a:ext cx="10515600" cy="4750797"/>
          </a:xfrm>
          <a:prstGeom prst="rect">
            <a:avLst/>
          </a:prstGeom>
        </p:spPr>
      </p:pic>
    </p:spTree>
    <p:extLst>
      <p:ext uri="{BB962C8B-B14F-4D97-AF65-F5344CB8AC3E}">
        <p14:creationId xmlns:p14="http://schemas.microsoft.com/office/powerpoint/2010/main" val="332100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5D7C1E-D2AE-DE94-BC44-FD3A54F6C481}"/>
              </a:ext>
            </a:extLst>
          </p:cNvPr>
          <p:cNvSpPr>
            <a:spLocks noGrp="1"/>
          </p:cNvSpPr>
          <p:nvPr>
            <p:ph type="sldNum" sz="quarter" idx="12"/>
          </p:nvPr>
        </p:nvSpPr>
        <p:spPr/>
        <p:txBody>
          <a:bodyPr/>
          <a:lstStyle/>
          <a:p>
            <a:fld id="{C02A5225-8D37-BA47-A180-7BD7248AF82A}" type="slidenum">
              <a:rPr lang="en-US" smtClean="0"/>
              <a:t>7</a:t>
            </a:fld>
            <a:endParaRPr lang="en-US"/>
          </a:p>
        </p:txBody>
      </p:sp>
      <p:sp>
        <p:nvSpPr>
          <p:cNvPr id="3" name="Title 2">
            <a:extLst>
              <a:ext uri="{FF2B5EF4-FFF2-40B4-BE49-F238E27FC236}">
                <a16:creationId xmlns:a16="http://schemas.microsoft.com/office/drawing/2014/main" id="{3C406E36-39C7-AB90-76F7-D0DD16AB29FC}"/>
              </a:ext>
            </a:extLst>
          </p:cNvPr>
          <p:cNvSpPr>
            <a:spLocks noGrp="1"/>
          </p:cNvSpPr>
          <p:nvPr>
            <p:ph type="title"/>
          </p:nvPr>
        </p:nvSpPr>
        <p:spPr/>
        <p:txBody>
          <a:bodyPr/>
          <a:lstStyle/>
          <a:p>
            <a:r>
              <a:rPr lang="en-US" dirty="0"/>
              <a:t>De-escalation Techniques </a:t>
            </a:r>
          </a:p>
        </p:txBody>
      </p:sp>
      <p:sp>
        <p:nvSpPr>
          <p:cNvPr id="4" name="Content Placeholder 3">
            <a:extLst>
              <a:ext uri="{FF2B5EF4-FFF2-40B4-BE49-F238E27FC236}">
                <a16:creationId xmlns:a16="http://schemas.microsoft.com/office/drawing/2014/main" id="{4E724131-CBD5-9F43-3B14-59305C5874E0}"/>
              </a:ext>
            </a:extLst>
          </p:cNvPr>
          <p:cNvSpPr>
            <a:spLocks noGrp="1"/>
          </p:cNvSpPr>
          <p:nvPr>
            <p:ph idx="1"/>
          </p:nvPr>
        </p:nvSpPr>
        <p:spPr>
          <a:xfrm>
            <a:off x="838200" y="1611086"/>
            <a:ext cx="10515600" cy="4565877"/>
          </a:xfrm>
        </p:spPr>
        <p:txBody>
          <a:bodyPr>
            <a:normAutofit/>
          </a:bodyPr>
          <a:lstStyle/>
          <a:p>
            <a:r>
              <a:rPr lang="en-US" sz="2200" dirty="0"/>
              <a:t>10 de-escalation tips and techniques to help you respond to difficult behavior in the safest, most effective way possible.</a:t>
            </a:r>
          </a:p>
          <a:p>
            <a:pPr marL="688975" lvl="1" indent="-457200">
              <a:buFont typeface="+mj-lt"/>
              <a:buAutoNum type="arabicPeriod"/>
            </a:pPr>
            <a:r>
              <a:rPr lang="en-US" sz="2000" dirty="0">
                <a:solidFill>
                  <a:srgbClr val="0841A2"/>
                </a:solidFill>
              </a:rPr>
              <a:t>Be empathetic and nonjudgmental</a:t>
            </a:r>
          </a:p>
          <a:p>
            <a:pPr marL="688975" lvl="1" indent="-457200">
              <a:buFont typeface="+mj-lt"/>
              <a:buAutoNum type="arabicPeriod"/>
            </a:pPr>
            <a:r>
              <a:rPr lang="en-US" sz="2000" dirty="0">
                <a:solidFill>
                  <a:srgbClr val="0841A2"/>
                </a:solidFill>
              </a:rPr>
              <a:t>Respect personal space</a:t>
            </a:r>
          </a:p>
          <a:p>
            <a:pPr marL="688975" lvl="1" indent="-457200">
              <a:buFont typeface="+mj-lt"/>
              <a:buAutoNum type="arabicPeriod"/>
            </a:pPr>
            <a:r>
              <a:rPr lang="en-US" sz="2000" dirty="0">
                <a:solidFill>
                  <a:srgbClr val="0841A2"/>
                </a:solidFill>
              </a:rPr>
              <a:t>Allow time for decisions</a:t>
            </a:r>
          </a:p>
          <a:p>
            <a:pPr marL="688975" lvl="1" indent="-457200">
              <a:buFont typeface="+mj-lt"/>
              <a:buAutoNum type="arabicPeriod"/>
            </a:pPr>
            <a:r>
              <a:rPr lang="en-US" sz="2000" dirty="0">
                <a:solidFill>
                  <a:srgbClr val="0841A2"/>
                </a:solidFill>
              </a:rPr>
              <a:t>Use nonthreatening nonverbals</a:t>
            </a:r>
          </a:p>
          <a:p>
            <a:pPr marL="688975" lvl="1" indent="-457200">
              <a:buFont typeface="+mj-lt"/>
              <a:buAutoNum type="arabicPeriod"/>
            </a:pPr>
            <a:r>
              <a:rPr lang="en-US" sz="2000" dirty="0">
                <a:solidFill>
                  <a:srgbClr val="0841A2"/>
                </a:solidFill>
              </a:rPr>
              <a:t>Set limits</a:t>
            </a:r>
          </a:p>
          <a:p>
            <a:pPr marL="688975" lvl="1" indent="-457200">
              <a:buFont typeface="+mj-lt"/>
              <a:buAutoNum type="arabicPeriod"/>
            </a:pPr>
            <a:r>
              <a:rPr lang="en-US" sz="2000" dirty="0">
                <a:solidFill>
                  <a:srgbClr val="0841A2"/>
                </a:solidFill>
              </a:rPr>
              <a:t>Focus on feelings</a:t>
            </a:r>
          </a:p>
          <a:p>
            <a:pPr marL="688975" lvl="1" indent="-457200">
              <a:buFont typeface="+mj-lt"/>
              <a:buAutoNum type="arabicPeriod"/>
            </a:pPr>
            <a:r>
              <a:rPr lang="en-US" sz="2000" dirty="0">
                <a:solidFill>
                  <a:srgbClr val="0841A2"/>
                </a:solidFill>
              </a:rPr>
              <a:t>Ignore challenging questions</a:t>
            </a:r>
          </a:p>
          <a:p>
            <a:pPr marL="688975" lvl="1" indent="-457200">
              <a:buFont typeface="+mj-lt"/>
              <a:buAutoNum type="arabicPeriod"/>
            </a:pPr>
            <a:r>
              <a:rPr lang="en-US" sz="2000" dirty="0">
                <a:solidFill>
                  <a:srgbClr val="0841A2"/>
                </a:solidFill>
              </a:rPr>
              <a:t>Avoid overreacting</a:t>
            </a:r>
          </a:p>
          <a:p>
            <a:pPr marL="688975" lvl="1" indent="-457200">
              <a:buFont typeface="+mj-lt"/>
              <a:buAutoNum type="arabicPeriod"/>
            </a:pPr>
            <a:r>
              <a:rPr lang="en-US" sz="2000" dirty="0">
                <a:solidFill>
                  <a:srgbClr val="0841A2"/>
                </a:solidFill>
              </a:rPr>
              <a:t>Choose what you insist upon wisely</a:t>
            </a:r>
          </a:p>
          <a:p>
            <a:pPr marL="688975" lvl="1" indent="-457200">
              <a:buFont typeface="+mj-lt"/>
              <a:buAutoNum type="arabicPeriod"/>
            </a:pPr>
            <a:r>
              <a:rPr lang="en-US" sz="2000" dirty="0">
                <a:solidFill>
                  <a:srgbClr val="0841A2"/>
                </a:solidFill>
              </a:rPr>
              <a:t>Allow silence for reflection</a:t>
            </a:r>
          </a:p>
        </p:txBody>
      </p:sp>
      <p:sp>
        <p:nvSpPr>
          <p:cNvPr id="6" name="TextBox 5">
            <a:extLst>
              <a:ext uri="{FF2B5EF4-FFF2-40B4-BE49-F238E27FC236}">
                <a16:creationId xmlns:a16="http://schemas.microsoft.com/office/drawing/2014/main" id="{7E9E3D05-D2F5-EAE1-3691-7C58B1C85989}"/>
              </a:ext>
            </a:extLst>
          </p:cNvPr>
          <p:cNvSpPr txBox="1"/>
          <p:nvPr/>
        </p:nvSpPr>
        <p:spPr>
          <a:xfrm>
            <a:off x="7445829" y="5966410"/>
            <a:ext cx="6749143" cy="276999"/>
          </a:xfrm>
          <a:prstGeom prst="rect">
            <a:avLst/>
          </a:prstGeom>
          <a:noFill/>
        </p:spPr>
        <p:txBody>
          <a:bodyPr wrap="square">
            <a:spAutoFit/>
          </a:bodyPr>
          <a:lstStyle/>
          <a:p>
            <a:r>
              <a:rPr lang="en-US" sz="1200" dirty="0"/>
              <a:t>March 24, 2022</a:t>
            </a:r>
            <a:r>
              <a:rPr lang="en-US" sz="1200" b="0" i="0" dirty="0">
                <a:solidFill>
                  <a:srgbClr val="919191"/>
                </a:solidFill>
                <a:effectLst/>
                <a:latin typeface="muli"/>
              </a:rPr>
              <a:t>/in </a:t>
            </a:r>
            <a:r>
              <a:rPr lang="en-US" sz="1200" b="0" i="0" u="none" strike="noStrike" dirty="0">
                <a:solidFill>
                  <a:srgbClr val="919191"/>
                </a:solidFill>
                <a:effectLst/>
                <a:latin typeface="muli"/>
                <a:hlinkClick r:id="rId3"/>
              </a:rPr>
              <a:t>DCHA In The News</a:t>
            </a:r>
            <a:r>
              <a:rPr lang="en-US" sz="1200" b="0" i="0" dirty="0">
                <a:solidFill>
                  <a:srgbClr val="919191"/>
                </a:solidFill>
                <a:effectLst/>
                <a:latin typeface="muli"/>
              </a:rPr>
              <a:t>, </a:t>
            </a:r>
            <a:r>
              <a:rPr lang="en-US" sz="1200" b="0" i="0" u="none" strike="noStrike" dirty="0">
                <a:solidFill>
                  <a:srgbClr val="919191"/>
                </a:solidFill>
                <a:effectLst/>
                <a:latin typeface="muli"/>
                <a:hlinkClick r:id="rId4"/>
              </a:rPr>
              <a:t>Shared Files</a:t>
            </a:r>
            <a:r>
              <a:rPr lang="en-US" sz="1200" b="0" i="0" dirty="0">
                <a:solidFill>
                  <a:srgbClr val="919191"/>
                </a:solidFill>
                <a:effectLst/>
                <a:latin typeface="muli"/>
              </a:rPr>
              <a:t>/by </a:t>
            </a:r>
            <a:r>
              <a:rPr lang="en-US" sz="1200" b="0" i="0" u="sng" dirty="0">
                <a:solidFill>
                  <a:srgbClr val="5288BA"/>
                </a:solidFill>
                <a:effectLst/>
                <a:latin typeface="muli"/>
                <a:hlinkClick r:id="rId5" tooltip="Posts by Jennifer Hirt"/>
              </a:rPr>
              <a:t>Jennifer Hirt</a:t>
            </a:r>
            <a:endParaRPr lang="en-US" sz="1200" dirty="0"/>
          </a:p>
        </p:txBody>
      </p:sp>
    </p:spTree>
    <p:extLst>
      <p:ext uri="{BB962C8B-B14F-4D97-AF65-F5344CB8AC3E}">
        <p14:creationId xmlns:p14="http://schemas.microsoft.com/office/powerpoint/2010/main" val="78650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CAE58B-19FA-48E0-19D2-18454995D381}"/>
              </a:ext>
            </a:extLst>
          </p:cNvPr>
          <p:cNvSpPr>
            <a:spLocks noGrp="1"/>
          </p:cNvSpPr>
          <p:nvPr>
            <p:ph type="sldNum" sz="quarter" idx="12"/>
          </p:nvPr>
        </p:nvSpPr>
        <p:spPr/>
        <p:txBody>
          <a:bodyPr/>
          <a:lstStyle/>
          <a:p>
            <a:fld id="{C02A5225-8D37-BA47-A180-7BD7248AF82A}" type="slidenum">
              <a:rPr lang="en-US" smtClean="0"/>
              <a:t>8</a:t>
            </a:fld>
            <a:endParaRPr lang="en-US"/>
          </a:p>
        </p:txBody>
      </p:sp>
      <p:sp>
        <p:nvSpPr>
          <p:cNvPr id="3" name="Title 2">
            <a:extLst>
              <a:ext uri="{FF2B5EF4-FFF2-40B4-BE49-F238E27FC236}">
                <a16:creationId xmlns:a16="http://schemas.microsoft.com/office/drawing/2014/main" id="{12A9B105-E7CD-548A-18EE-F7518AF75CD4}"/>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262C2982-2205-8488-2DEC-02ADAB09308D}"/>
              </a:ext>
            </a:extLst>
          </p:cNvPr>
          <p:cNvSpPr>
            <a:spLocks noGrp="1"/>
          </p:cNvSpPr>
          <p:nvPr>
            <p:ph idx="1"/>
          </p:nvPr>
        </p:nvSpPr>
        <p:spPr>
          <a:xfrm>
            <a:off x="838200" y="1542596"/>
            <a:ext cx="10744200" cy="4351338"/>
          </a:xfrm>
        </p:spPr>
        <p:txBody>
          <a:bodyPr>
            <a:normAutofit fontScale="92500" lnSpcReduction="10000"/>
          </a:bodyPr>
          <a:lstStyle/>
          <a:p>
            <a:r>
              <a:rPr lang="en-US" dirty="0"/>
              <a:t>Design of your Physical Environment</a:t>
            </a:r>
          </a:p>
          <a:p>
            <a:r>
              <a:rPr lang="en-US" dirty="0"/>
              <a:t>	- Doors, Lights, Mirrors, Phones, Desks, Intercom Systems</a:t>
            </a:r>
          </a:p>
          <a:p>
            <a:r>
              <a:rPr lang="en-US" dirty="0"/>
              <a:t>	- Cameras, Badge Readers, Duress buttons, Alarm Systems</a:t>
            </a:r>
          </a:p>
          <a:p>
            <a:r>
              <a:rPr lang="en-US" dirty="0"/>
              <a:t>Staffing </a:t>
            </a:r>
          </a:p>
          <a:p>
            <a:r>
              <a:rPr lang="en-US" dirty="0"/>
              <a:t>	- Security Staff, Admin Staff, Staff Presence</a:t>
            </a:r>
          </a:p>
          <a:p>
            <a:r>
              <a:rPr lang="en-US" dirty="0"/>
              <a:t>Local Emergency Response</a:t>
            </a:r>
          </a:p>
          <a:p>
            <a:r>
              <a:rPr lang="en-US" dirty="0"/>
              <a:t>	- Emergency contact information immediate access</a:t>
            </a:r>
          </a:p>
          <a:p>
            <a:r>
              <a:rPr lang="en-US" dirty="0"/>
              <a:t>	- Duress or Alarms System Termination Point</a:t>
            </a:r>
          </a:p>
          <a:p>
            <a:r>
              <a:rPr lang="en-US" dirty="0"/>
              <a:t>Training </a:t>
            </a:r>
          </a:p>
          <a:p>
            <a:r>
              <a:rPr lang="en-US" dirty="0"/>
              <a:t>	- De-escalation and Emergency Response Training</a:t>
            </a:r>
          </a:p>
          <a:p>
            <a:pPr>
              <a:spcBef>
                <a:spcPts val="1200"/>
              </a:spcBef>
            </a:pPr>
            <a:r>
              <a:rPr lang="en-US" dirty="0"/>
              <a:t>Joint Commission Standards:  </a:t>
            </a:r>
            <a:r>
              <a:rPr lang="en-US" dirty="0">
                <a:hlinkClick r:id="rId3"/>
              </a:rPr>
              <a:t>Joint Commission Workplace Violence Prevention Standards</a:t>
            </a:r>
            <a:endParaRPr lang="en-US" dirty="0"/>
          </a:p>
        </p:txBody>
      </p:sp>
    </p:spTree>
    <p:extLst>
      <p:ext uri="{BB962C8B-B14F-4D97-AF65-F5344CB8AC3E}">
        <p14:creationId xmlns:p14="http://schemas.microsoft.com/office/powerpoint/2010/main" val="127486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7C2AC8-8521-ECF3-C8DD-607E34AEE2C0}"/>
              </a:ext>
            </a:extLst>
          </p:cNvPr>
          <p:cNvSpPr>
            <a:spLocks noGrp="1"/>
          </p:cNvSpPr>
          <p:nvPr>
            <p:ph type="sldNum" sz="quarter" idx="12"/>
          </p:nvPr>
        </p:nvSpPr>
        <p:spPr/>
        <p:txBody>
          <a:bodyPr/>
          <a:lstStyle/>
          <a:p>
            <a:fld id="{C02A5225-8D37-BA47-A180-7BD7248AF82A}" type="slidenum">
              <a:rPr lang="en-US" smtClean="0"/>
              <a:t>9</a:t>
            </a:fld>
            <a:endParaRPr lang="en-US"/>
          </a:p>
        </p:txBody>
      </p:sp>
      <p:sp>
        <p:nvSpPr>
          <p:cNvPr id="3" name="Title 2">
            <a:extLst>
              <a:ext uri="{FF2B5EF4-FFF2-40B4-BE49-F238E27FC236}">
                <a16:creationId xmlns:a16="http://schemas.microsoft.com/office/drawing/2014/main" id="{9FAA9CCC-8AD2-98AF-39B0-BB395AD59111}"/>
              </a:ext>
            </a:extLst>
          </p:cNvPr>
          <p:cNvSpPr>
            <a:spLocks noGrp="1"/>
          </p:cNvSpPr>
          <p:nvPr>
            <p:ph type="title"/>
          </p:nvPr>
        </p:nvSpPr>
        <p:spPr/>
        <p:txBody>
          <a:bodyPr/>
          <a:lstStyle/>
          <a:p>
            <a:r>
              <a:rPr lang="en-US" dirty="0"/>
              <a:t>Discussion – Scenario</a:t>
            </a:r>
          </a:p>
        </p:txBody>
      </p:sp>
      <p:sp>
        <p:nvSpPr>
          <p:cNvPr id="4" name="Content Placeholder 3">
            <a:extLst>
              <a:ext uri="{FF2B5EF4-FFF2-40B4-BE49-F238E27FC236}">
                <a16:creationId xmlns:a16="http://schemas.microsoft.com/office/drawing/2014/main" id="{7FD30F17-8E32-186E-7BAC-3C63F5A48209}"/>
              </a:ext>
            </a:extLst>
          </p:cNvPr>
          <p:cNvSpPr>
            <a:spLocks noGrp="1"/>
          </p:cNvSpPr>
          <p:nvPr>
            <p:ph idx="1"/>
          </p:nvPr>
        </p:nvSpPr>
        <p:spPr/>
        <p:txBody>
          <a:bodyPr/>
          <a:lstStyle/>
          <a:p>
            <a:r>
              <a:rPr lang="en-US" b="1" u="sng" dirty="0"/>
              <a:t>Scenario #1</a:t>
            </a:r>
          </a:p>
          <a:p>
            <a:r>
              <a:rPr lang="en-US" b="1" dirty="0"/>
              <a:t>CNH</a:t>
            </a:r>
            <a:r>
              <a:rPr lang="en-US" dirty="0"/>
              <a:t> – Clinic Waiting Room (in SZ Main Campus)</a:t>
            </a:r>
          </a:p>
          <a:p>
            <a:r>
              <a:rPr lang="en-US" b="1" dirty="0"/>
              <a:t>Subject </a:t>
            </a:r>
            <a:r>
              <a:rPr lang="en-US" dirty="0"/>
              <a:t>– Parent</a:t>
            </a:r>
          </a:p>
          <a:p>
            <a:r>
              <a:rPr lang="en-US" b="1" dirty="0"/>
              <a:t>Staff </a:t>
            </a:r>
            <a:r>
              <a:rPr lang="en-US" dirty="0"/>
              <a:t>– Reception Desk Staff Member</a:t>
            </a:r>
          </a:p>
          <a:p>
            <a:r>
              <a:rPr lang="en-US" b="1" dirty="0"/>
              <a:t>Situation:  </a:t>
            </a:r>
            <a:r>
              <a:rPr lang="en-US" dirty="0"/>
              <a:t>Parent arrives an hour late to an appointment, appears frustrated and is not happy to hear that they can reschedule or they can wait for an opening in the schedule.  Parent made verbal threats towards staff and another family in the waiting room.  Threat was “I will stomp you out!”</a:t>
            </a:r>
          </a:p>
          <a:p>
            <a:r>
              <a:rPr lang="en-US" b="1" dirty="0"/>
              <a:t>Thoughts:</a:t>
            </a:r>
          </a:p>
          <a:p>
            <a:r>
              <a:rPr lang="en-US" b="1" dirty="0"/>
              <a:t>	- Physical Environment?   Threat Impact?   De-escalation?   Follow-up Actions?</a:t>
            </a:r>
          </a:p>
          <a:p>
            <a:r>
              <a:rPr lang="en-US" b="1" dirty="0"/>
              <a:t> </a:t>
            </a:r>
          </a:p>
          <a:p>
            <a:endParaRPr lang="en-US" dirty="0"/>
          </a:p>
        </p:txBody>
      </p:sp>
    </p:spTree>
    <p:extLst>
      <p:ext uri="{BB962C8B-B14F-4D97-AF65-F5344CB8AC3E}">
        <p14:creationId xmlns:p14="http://schemas.microsoft.com/office/powerpoint/2010/main" val="1913470947"/>
      </p:ext>
    </p:extLst>
  </p:cSld>
  <p:clrMapOvr>
    <a:masterClrMapping/>
  </p:clrMapOvr>
</p:sld>
</file>

<file path=ppt/theme/theme1.xml><?xml version="1.0" encoding="utf-8"?>
<a:theme xmlns:a="http://schemas.openxmlformats.org/drawingml/2006/main" name="1_Office Theme">
  <a:themeElements>
    <a:clrScheme name="PHN Color Palette">
      <a:dk1>
        <a:srgbClr val="414142"/>
      </a:dk1>
      <a:lt1>
        <a:srgbClr val="FFFFFF"/>
      </a:lt1>
      <a:dk2>
        <a:srgbClr val="44546A"/>
      </a:dk2>
      <a:lt2>
        <a:srgbClr val="E7E6E6"/>
      </a:lt2>
      <a:accent1>
        <a:srgbClr val="0841A1"/>
      </a:accent1>
      <a:accent2>
        <a:srgbClr val="DA2823"/>
      </a:accent2>
      <a:accent3>
        <a:srgbClr val="414142"/>
      </a:accent3>
      <a:accent4>
        <a:srgbClr val="97C0E5"/>
      </a:accent4>
      <a:accent5>
        <a:srgbClr val="FDC33B"/>
      </a:accent5>
      <a:accent6>
        <a:srgbClr val="EB8A23"/>
      </a:accent6>
      <a:hlink>
        <a:srgbClr val="0841A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5f2d21-9104-4e39-9e6b-a1294c1d1ea1">
      <Terms xmlns="http://schemas.microsoft.com/office/infopath/2007/PartnerControls"/>
    </lcf76f155ced4ddcb4097134ff3c332f>
    <TaxCatchAll xmlns="29fc73d2-d154-4fbc-905c-f8b2dee16d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0DD3BEB0E7CF4A9668F94BF8ADA967" ma:contentTypeVersion="15" ma:contentTypeDescription="Create a new document." ma:contentTypeScope="" ma:versionID="5a32bc6eab6af307a004419a7e15e35a">
  <xsd:schema xmlns:xsd="http://www.w3.org/2001/XMLSchema" xmlns:xs="http://www.w3.org/2001/XMLSchema" xmlns:p="http://schemas.microsoft.com/office/2006/metadata/properties" xmlns:ns2="f95f2d21-9104-4e39-9e6b-a1294c1d1ea1" xmlns:ns3="29fc73d2-d154-4fbc-905c-f8b2dee16d46" targetNamespace="http://schemas.microsoft.com/office/2006/metadata/properties" ma:root="true" ma:fieldsID="4b5117f46d4ab39cfa8c56235c6f884e" ns2:_="" ns3:_="">
    <xsd:import namespace="f95f2d21-9104-4e39-9e6b-a1294c1d1ea1"/>
    <xsd:import namespace="29fc73d2-d154-4fbc-905c-f8b2dee16d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f2d21-9104-4e39-9e6b-a1294c1d1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ae4e4ba-3338-49b4-8a2c-dec2fba6fb4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fc73d2-d154-4fbc-905c-f8b2dee16d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544110-f901-4b71-a447-d5b05e498198}" ma:internalName="TaxCatchAll" ma:showField="CatchAllData" ma:web="29fc73d2-d154-4fbc-905c-f8b2dee16d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878A3-BAE1-4196-80D1-66DD03F15D6A}">
  <ds:schemaRefs>
    <ds:schemaRef ds:uri="29fc73d2-d154-4fbc-905c-f8b2dee16d46"/>
    <ds:schemaRef ds:uri="f95f2d21-9104-4e39-9e6b-a1294c1d1e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301AA8A-4D03-4EFD-B9A1-F8E859D107FA}">
  <ds:schemaRefs>
    <ds:schemaRef ds:uri="http://schemas.microsoft.com/sharepoint/v3/contenttype/forms"/>
  </ds:schemaRefs>
</ds:datastoreItem>
</file>

<file path=customXml/itemProps3.xml><?xml version="1.0" encoding="utf-8"?>
<ds:datastoreItem xmlns:ds="http://schemas.openxmlformats.org/officeDocument/2006/customXml" ds:itemID="{CF725ED5-3F5A-4ED0-91F2-80585FE570AE}">
  <ds:schemaRefs>
    <ds:schemaRef ds:uri="29fc73d2-d154-4fbc-905c-f8b2dee16d46"/>
    <ds:schemaRef ds:uri="f95f2d21-9104-4e39-9e6b-a1294c1d1e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427</TotalTime>
  <Words>1163</Words>
  <Application>Microsoft Office PowerPoint</Application>
  <PresentationFormat>Widescreen</PresentationFormat>
  <Paragraphs>143</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muli</vt:lpstr>
      <vt:lpstr>1_Office Theme</vt:lpstr>
      <vt:lpstr>Security, Safety and  De-escalation Techniques</vt:lpstr>
      <vt:lpstr>Security, Safety and  De-escalation Techniques</vt:lpstr>
      <vt:lpstr>Current Threat – Healthcare</vt:lpstr>
      <vt:lpstr>Children’s National Workplace Safety Survey - Verbal and Physical Violence</vt:lpstr>
      <vt:lpstr>Risk &amp; Vulnerability Assessment</vt:lpstr>
      <vt:lpstr>Spectrum of Workplace Violence</vt:lpstr>
      <vt:lpstr>De-escalation Techniques </vt:lpstr>
      <vt:lpstr>Resources</vt:lpstr>
      <vt:lpstr>Discussion – Scenario</vt:lpstr>
      <vt:lpstr>Discussion – Scenario</vt:lpstr>
      <vt:lpstr>Discussion – Scenario</vt:lpstr>
      <vt:lpstr>Discussion – Scenario</vt:lpstr>
      <vt:lpstr>Discussion – Scenario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Lewin-Smith, Megan</dc:creator>
  <cp:lastModifiedBy>Quigley, Paul Richard</cp:lastModifiedBy>
  <cp:revision>9</cp:revision>
  <cp:lastPrinted>2019-06-10T17:32:18Z</cp:lastPrinted>
  <dcterms:created xsi:type="dcterms:W3CDTF">2018-12-20T20:42:22Z</dcterms:created>
  <dcterms:modified xsi:type="dcterms:W3CDTF">2023-12-04T04:08:04Z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0x010100650DD3BEB0E7CF4A9668F94BF8ADA967</vt:lpwstr>
  </property>
  <property fmtid="{D5CDD505-2E9C-101B-9397-08002B2CF9AE}" pid="3" name="MediaServiceImageTags">
    <vt:lpwstr/>
  </property>
</Properties>
</file>