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18288000" cy="10287000"/>
  <p:notesSz cx="6858000" cy="9144000"/>
  <p:embeddedFontLst>
    <p:embeddedFont>
      <p:font typeface="Calibri" panose="020F0502020204030204" pitchFamily="34" charset="0"/>
      <p:regular r:id="rId4"/>
      <p:bold r:id="rId5"/>
      <p:italic r:id="rId6"/>
      <p:boldItalic r:id="rId7"/>
    </p:embeddedFont>
    <p:embeddedFont>
      <p:font typeface="Lato Bold" panose="020B0604020202020204" charset="0"/>
      <p:regular r:id="rId8"/>
    </p:embeddedFont>
    <p:embeddedFont>
      <p:font typeface="League Spartan" panose="020B0604020202020204" charset="0"/>
      <p:regular r:id="rId9"/>
    </p:embeddedFont>
    <p:embeddedFont>
      <p:font typeface="Poppins" panose="00000500000000000000" pitchFamily="2" charset="0"/>
      <p:regular r:id="rId10"/>
    </p:embeddedFont>
    <p:embeddedFont>
      <p:font typeface="Poppins Bold" panose="020B0604020202020204" charset="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9" d="100"/>
          <a:sy n="69" d="100"/>
        </p:scale>
        <p:origin x="12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sv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8.svg"/><Relationship Id="rId7"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jpe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7635" y="186902"/>
            <a:ext cx="8049066" cy="1683596"/>
          </a:xfrm>
          <a:custGeom>
            <a:avLst/>
            <a:gdLst/>
            <a:ahLst/>
            <a:cxnLst/>
            <a:rect l="l" t="t" r="r" b="b"/>
            <a:pathLst>
              <a:path w="8049066" h="1683596">
                <a:moveTo>
                  <a:pt x="0" y="0"/>
                </a:moveTo>
                <a:lnTo>
                  <a:pt x="8049066" y="0"/>
                </a:lnTo>
                <a:lnTo>
                  <a:pt x="8049066" y="1683596"/>
                </a:lnTo>
                <a:lnTo>
                  <a:pt x="0" y="1683596"/>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8673563" y="472761"/>
            <a:ext cx="5070560" cy="688894"/>
          </a:xfrm>
          <a:prstGeom prst="rect">
            <a:avLst/>
          </a:prstGeom>
        </p:spPr>
        <p:txBody>
          <a:bodyPr lIns="0" tIns="0" rIns="0" bIns="0" rtlCol="0" anchor="t">
            <a:spAutoFit/>
          </a:bodyPr>
          <a:lstStyle/>
          <a:p>
            <a:pPr>
              <a:lnSpc>
                <a:spcPts val="5600"/>
              </a:lnSpc>
              <a:spcBef>
                <a:spcPct val="0"/>
              </a:spcBef>
            </a:pPr>
            <a:r>
              <a:rPr lang="en-US" sz="4000">
                <a:solidFill>
                  <a:srgbClr val="EA7131"/>
                </a:solidFill>
                <a:latin typeface="League Spartan"/>
              </a:rPr>
              <a:t>WE INVITE YOU TO</a:t>
            </a:r>
          </a:p>
        </p:txBody>
      </p:sp>
      <p:sp>
        <p:nvSpPr>
          <p:cNvPr id="4" name="TextBox 4"/>
          <p:cNvSpPr txBox="1"/>
          <p:nvPr/>
        </p:nvSpPr>
        <p:spPr>
          <a:xfrm>
            <a:off x="8673563" y="1089011"/>
            <a:ext cx="5378245" cy="688894"/>
          </a:xfrm>
          <a:prstGeom prst="rect">
            <a:avLst/>
          </a:prstGeom>
        </p:spPr>
        <p:txBody>
          <a:bodyPr lIns="0" tIns="0" rIns="0" bIns="0" rtlCol="0" anchor="t">
            <a:spAutoFit/>
          </a:bodyPr>
          <a:lstStyle/>
          <a:p>
            <a:pPr>
              <a:lnSpc>
                <a:spcPts val="5600"/>
              </a:lnSpc>
              <a:spcBef>
                <a:spcPct val="0"/>
              </a:spcBef>
            </a:pPr>
            <a:r>
              <a:rPr lang="en-US" sz="4000">
                <a:solidFill>
                  <a:srgbClr val="92BE49"/>
                </a:solidFill>
                <a:latin typeface="League Spartan"/>
              </a:rPr>
              <a:t>BECOME A MEMBER</a:t>
            </a:r>
          </a:p>
        </p:txBody>
      </p:sp>
      <p:grpSp>
        <p:nvGrpSpPr>
          <p:cNvPr id="5" name="Group 5"/>
          <p:cNvGrpSpPr/>
          <p:nvPr/>
        </p:nvGrpSpPr>
        <p:grpSpPr>
          <a:xfrm>
            <a:off x="12895802" y="-417599"/>
            <a:ext cx="11590418" cy="4655066"/>
            <a:chOff x="0" y="0"/>
            <a:chExt cx="15453891" cy="6206755"/>
          </a:xfrm>
        </p:grpSpPr>
        <p:grpSp>
          <p:nvGrpSpPr>
            <p:cNvPr id="6" name="Group 6"/>
            <p:cNvGrpSpPr/>
            <p:nvPr/>
          </p:nvGrpSpPr>
          <p:grpSpPr>
            <a:xfrm rot="150696">
              <a:off x="110173" y="524989"/>
              <a:ext cx="14969181" cy="5356350"/>
              <a:chOff x="0" y="0"/>
              <a:chExt cx="4038121" cy="1444941"/>
            </a:xfrm>
          </p:grpSpPr>
          <p:sp>
            <p:nvSpPr>
              <p:cNvPr id="7" name="Freeform 7"/>
              <p:cNvSpPr/>
              <p:nvPr/>
            </p:nvSpPr>
            <p:spPr>
              <a:xfrm>
                <a:off x="0" y="0"/>
                <a:ext cx="4038121" cy="1444941"/>
              </a:xfrm>
              <a:custGeom>
                <a:avLst/>
                <a:gdLst/>
                <a:ahLst/>
                <a:cxnLst/>
                <a:rect l="l" t="t" r="r" b="b"/>
                <a:pathLst>
                  <a:path w="4038121" h="1444941">
                    <a:moveTo>
                      <a:pt x="2019060" y="1444941"/>
                    </a:moveTo>
                    <a:lnTo>
                      <a:pt x="4038121" y="0"/>
                    </a:lnTo>
                    <a:lnTo>
                      <a:pt x="0" y="0"/>
                    </a:lnTo>
                    <a:lnTo>
                      <a:pt x="2019060" y="1444941"/>
                    </a:lnTo>
                    <a:close/>
                  </a:path>
                </a:pathLst>
              </a:custGeom>
              <a:solidFill>
                <a:srgbClr val="279CC4"/>
              </a:solidFill>
            </p:spPr>
            <p:txBody>
              <a:bodyPr/>
              <a:lstStyle/>
              <a:p>
                <a:endParaRPr lang="en-US"/>
              </a:p>
            </p:txBody>
          </p:sp>
          <p:sp>
            <p:nvSpPr>
              <p:cNvPr id="8" name="TextBox 8"/>
              <p:cNvSpPr txBox="1"/>
              <p:nvPr/>
            </p:nvSpPr>
            <p:spPr>
              <a:xfrm>
                <a:off x="630956" y="65110"/>
                <a:ext cx="2776208" cy="708966"/>
              </a:xfrm>
              <a:prstGeom prst="rect">
                <a:avLst/>
              </a:prstGeom>
            </p:spPr>
            <p:txBody>
              <a:bodyPr lIns="47790" tIns="47790" rIns="47790" bIns="47790" rtlCol="0" anchor="ctr"/>
              <a:lstStyle/>
              <a:p>
                <a:pPr algn="ctr">
                  <a:lnSpc>
                    <a:spcPts val="1843"/>
                  </a:lnSpc>
                </a:pPr>
                <a:endParaRPr/>
              </a:p>
            </p:txBody>
          </p:sp>
        </p:grpSp>
        <p:grpSp>
          <p:nvGrpSpPr>
            <p:cNvPr id="9" name="Group 9"/>
            <p:cNvGrpSpPr/>
            <p:nvPr/>
          </p:nvGrpSpPr>
          <p:grpSpPr>
            <a:xfrm rot="150696">
              <a:off x="112090" y="331080"/>
              <a:ext cx="15229711" cy="5449574"/>
              <a:chOff x="0" y="0"/>
              <a:chExt cx="4038121" cy="1444941"/>
            </a:xfrm>
          </p:grpSpPr>
          <p:sp>
            <p:nvSpPr>
              <p:cNvPr id="10" name="Freeform 10"/>
              <p:cNvSpPr/>
              <p:nvPr/>
            </p:nvSpPr>
            <p:spPr>
              <a:xfrm>
                <a:off x="0" y="0"/>
                <a:ext cx="4038121" cy="1444941"/>
              </a:xfrm>
              <a:custGeom>
                <a:avLst/>
                <a:gdLst/>
                <a:ahLst/>
                <a:cxnLst/>
                <a:rect l="l" t="t" r="r" b="b"/>
                <a:pathLst>
                  <a:path w="4038121" h="1444941">
                    <a:moveTo>
                      <a:pt x="2019060" y="1444941"/>
                    </a:moveTo>
                    <a:lnTo>
                      <a:pt x="4038121" y="0"/>
                    </a:lnTo>
                    <a:lnTo>
                      <a:pt x="0" y="0"/>
                    </a:lnTo>
                    <a:lnTo>
                      <a:pt x="2019060" y="1444941"/>
                    </a:lnTo>
                    <a:close/>
                  </a:path>
                </a:pathLst>
              </a:custGeom>
              <a:solidFill>
                <a:srgbClr val="4DB6DA"/>
              </a:solidFill>
            </p:spPr>
            <p:txBody>
              <a:bodyPr/>
              <a:lstStyle/>
              <a:p>
                <a:endParaRPr lang="en-US"/>
              </a:p>
            </p:txBody>
          </p:sp>
          <p:sp>
            <p:nvSpPr>
              <p:cNvPr id="11" name="TextBox 11"/>
              <p:cNvSpPr txBox="1"/>
              <p:nvPr/>
            </p:nvSpPr>
            <p:spPr>
              <a:xfrm>
                <a:off x="630956" y="65110"/>
                <a:ext cx="2776208" cy="708966"/>
              </a:xfrm>
              <a:prstGeom prst="rect">
                <a:avLst/>
              </a:prstGeom>
            </p:spPr>
            <p:txBody>
              <a:bodyPr lIns="47790" tIns="47790" rIns="47790" bIns="47790" rtlCol="0" anchor="ctr"/>
              <a:lstStyle/>
              <a:p>
                <a:pPr algn="ctr">
                  <a:lnSpc>
                    <a:spcPts val="1843"/>
                  </a:lnSpc>
                </a:pPr>
                <a:endParaRPr/>
              </a:p>
            </p:txBody>
          </p:sp>
        </p:grpSp>
        <p:grpSp>
          <p:nvGrpSpPr>
            <p:cNvPr id="12" name="Group 12"/>
            <p:cNvGrpSpPr>
              <a:grpSpLocks noChangeAspect="1"/>
            </p:cNvGrpSpPr>
            <p:nvPr/>
          </p:nvGrpSpPr>
          <p:grpSpPr>
            <a:xfrm>
              <a:off x="5286884" y="2842055"/>
              <a:ext cx="2093718" cy="1813066"/>
              <a:chOff x="0" y="0"/>
              <a:chExt cx="4282440" cy="3708400"/>
            </a:xfrm>
          </p:grpSpPr>
          <p:sp>
            <p:nvSpPr>
              <p:cNvPr id="13" name="Freeform 13"/>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EA7131"/>
              </a:solidFill>
              <a:ln w="12700">
                <a:solidFill>
                  <a:srgbClr val="000000"/>
                </a:solidFill>
              </a:ln>
            </p:spPr>
            <p:txBody>
              <a:bodyPr/>
              <a:lstStyle/>
              <a:p>
                <a:endParaRPr lang="en-US"/>
              </a:p>
            </p:txBody>
          </p:sp>
        </p:grpSp>
        <p:grpSp>
          <p:nvGrpSpPr>
            <p:cNvPr id="14" name="Group 14"/>
            <p:cNvGrpSpPr>
              <a:grpSpLocks noChangeAspect="1"/>
            </p:cNvGrpSpPr>
            <p:nvPr/>
          </p:nvGrpSpPr>
          <p:grpSpPr>
            <a:xfrm>
              <a:off x="5383038" y="2944022"/>
              <a:ext cx="1901410" cy="1646536"/>
              <a:chOff x="0" y="0"/>
              <a:chExt cx="4282440" cy="3708400"/>
            </a:xfrm>
          </p:grpSpPr>
          <p:sp>
            <p:nvSpPr>
              <p:cNvPr id="15" name="Freeform 15"/>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a:stretch>
                  <a:fillRect l="-32805" r="-5799" b="-6840"/>
                </a:stretch>
              </a:blipFill>
            </p:spPr>
            <p:txBody>
              <a:bodyPr/>
              <a:lstStyle/>
              <a:p>
                <a:endParaRPr lang="en-US"/>
              </a:p>
            </p:txBody>
          </p:sp>
        </p:grpSp>
        <p:grpSp>
          <p:nvGrpSpPr>
            <p:cNvPr id="16" name="Group 16"/>
            <p:cNvGrpSpPr>
              <a:grpSpLocks noChangeAspect="1"/>
            </p:cNvGrpSpPr>
            <p:nvPr/>
          </p:nvGrpSpPr>
          <p:grpSpPr>
            <a:xfrm>
              <a:off x="3716053" y="128033"/>
              <a:ext cx="2101945" cy="1820189"/>
              <a:chOff x="0" y="0"/>
              <a:chExt cx="4282440" cy="3708400"/>
            </a:xfrm>
          </p:grpSpPr>
          <p:sp>
            <p:nvSpPr>
              <p:cNvPr id="17" name="Freeform 17"/>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EA7131"/>
              </a:solidFill>
              <a:ln w="12700">
                <a:solidFill>
                  <a:srgbClr val="000000"/>
                </a:solidFill>
              </a:ln>
            </p:spPr>
            <p:txBody>
              <a:bodyPr/>
              <a:lstStyle/>
              <a:p>
                <a:endParaRPr lang="en-US"/>
              </a:p>
            </p:txBody>
          </p:sp>
        </p:grpSp>
        <p:grpSp>
          <p:nvGrpSpPr>
            <p:cNvPr id="18" name="Group 18"/>
            <p:cNvGrpSpPr>
              <a:grpSpLocks noChangeAspect="1"/>
            </p:cNvGrpSpPr>
            <p:nvPr/>
          </p:nvGrpSpPr>
          <p:grpSpPr>
            <a:xfrm>
              <a:off x="3816320" y="214860"/>
              <a:ext cx="1901410" cy="1646536"/>
              <a:chOff x="0" y="0"/>
              <a:chExt cx="4282440" cy="3708400"/>
            </a:xfrm>
          </p:grpSpPr>
          <p:sp>
            <p:nvSpPr>
              <p:cNvPr id="19" name="Freeform 19"/>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4"/>
                <a:stretch>
                  <a:fillRect l="-15556" r="-25443" b="-8686"/>
                </a:stretch>
              </a:blipFill>
            </p:spPr>
            <p:txBody>
              <a:bodyPr/>
              <a:lstStyle/>
              <a:p>
                <a:endParaRPr lang="en-US"/>
              </a:p>
            </p:txBody>
          </p:sp>
        </p:grpSp>
        <p:grpSp>
          <p:nvGrpSpPr>
            <p:cNvPr id="20" name="Group 20"/>
            <p:cNvGrpSpPr>
              <a:grpSpLocks noChangeAspect="1"/>
            </p:cNvGrpSpPr>
            <p:nvPr/>
          </p:nvGrpSpPr>
          <p:grpSpPr>
            <a:xfrm>
              <a:off x="3716053" y="1935777"/>
              <a:ext cx="2093424" cy="1812811"/>
              <a:chOff x="0" y="0"/>
              <a:chExt cx="4282440" cy="3708400"/>
            </a:xfrm>
          </p:grpSpPr>
          <p:sp>
            <p:nvSpPr>
              <p:cNvPr id="21" name="Freeform 21"/>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FAD03B"/>
              </a:solidFill>
              <a:ln w="12700">
                <a:solidFill>
                  <a:srgbClr val="000000"/>
                </a:solidFill>
              </a:ln>
            </p:spPr>
            <p:txBody>
              <a:bodyPr/>
              <a:lstStyle/>
              <a:p>
                <a:endParaRPr lang="en-US"/>
              </a:p>
            </p:txBody>
          </p:sp>
        </p:grpSp>
        <p:grpSp>
          <p:nvGrpSpPr>
            <p:cNvPr id="22" name="Group 22"/>
            <p:cNvGrpSpPr>
              <a:grpSpLocks noChangeAspect="1"/>
            </p:cNvGrpSpPr>
            <p:nvPr/>
          </p:nvGrpSpPr>
          <p:grpSpPr>
            <a:xfrm>
              <a:off x="3812060" y="2018914"/>
              <a:ext cx="1901410" cy="1646536"/>
              <a:chOff x="0" y="0"/>
              <a:chExt cx="4282440" cy="3708400"/>
            </a:xfrm>
          </p:grpSpPr>
          <p:sp>
            <p:nvSpPr>
              <p:cNvPr id="23" name="Freeform 23"/>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5"/>
                <a:stretch>
                  <a:fillRect l="-8630" t="-1135" r="-22696"/>
                </a:stretch>
              </a:blipFill>
            </p:spPr>
            <p:txBody>
              <a:bodyPr/>
              <a:lstStyle/>
              <a:p>
                <a:endParaRPr lang="en-US"/>
              </a:p>
            </p:txBody>
          </p:sp>
        </p:grpSp>
        <p:grpSp>
          <p:nvGrpSpPr>
            <p:cNvPr id="24" name="Group 24"/>
            <p:cNvGrpSpPr>
              <a:grpSpLocks noChangeAspect="1"/>
            </p:cNvGrpSpPr>
            <p:nvPr/>
          </p:nvGrpSpPr>
          <p:grpSpPr>
            <a:xfrm>
              <a:off x="2157863" y="1025682"/>
              <a:ext cx="2084904" cy="1805433"/>
              <a:chOff x="0" y="0"/>
              <a:chExt cx="4282440" cy="3708400"/>
            </a:xfrm>
          </p:grpSpPr>
          <p:sp>
            <p:nvSpPr>
              <p:cNvPr id="25" name="Freeform 25"/>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92BE49"/>
              </a:solidFill>
              <a:ln w="12700">
                <a:solidFill>
                  <a:srgbClr val="000000"/>
                </a:solidFill>
              </a:ln>
            </p:spPr>
            <p:txBody>
              <a:bodyPr/>
              <a:lstStyle/>
              <a:p>
                <a:endParaRPr lang="en-US"/>
              </a:p>
            </p:txBody>
          </p:sp>
        </p:grpSp>
        <p:grpSp>
          <p:nvGrpSpPr>
            <p:cNvPr id="26" name="Group 26"/>
            <p:cNvGrpSpPr>
              <a:grpSpLocks noChangeAspect="1"/>
            </p:cNvGrpSpPr>
            <p:nvPr/>
          </p:nvGrpSpPr>
          <p:grpSpPr>
            <a:xfrm>
              <a:off x="2249610" y="1105130"/>
              <a:ext cx="1901410" cy="1646536"/>
              <a:chOff x="0" y="0"/>
              <a:chExt cx="4282440" cy="3708400"/>
            </a:xfrm>
          </p:grpSpPr>
          <p:sp>
            <p:nvSpPr>
              <p:cNvPr id="27" name="Freeform 27"/>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6"/>
                <a:stretch>
                  <a:fillRect l="-20260" r="-20260"/>
                </a:stretch>
              </a:blipFill>
            </p:spPr>
            <p:txBody>
              <a:bodyPr/>
              <a:lstStyle/>
              <a:p>
                <a:endParaRPr lang="en-US"/>
              </a:p>
            </p:txBody>
          </p:sp>
        </p:grpSp>
        <p:grpSp>
          <p:nvGrpSpPr>
            <p:cNvPr id="28" name="Group 28"/>
            <p:cNvGrpSpPr>
              <a:grpSpLocks noChangeAspect="1"/>
            </p:cNvGrpSpPr>
            <p:nvPr/>
          </p:nvGrpSpPr>
          <p:grpSpPr>
            <a:xfrm>
              <a:off x="5395738" y="1112254"/>
              <a:ext cx="1901410" cy="1646536"/>
              <a:chOff x="0" y="0"/>
              <a:chExt cx="4282440" cy="3708400"/>
            </a:xfrm>
          </p:grpSpPr>
          <p:sp>
            <p:nvSpPr>
              <p:cNvPr id="29" name="Freeform 29"/>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7"/>
                <a:stretch>
                  <a:fillRect t="-27634" r="-3011" b="-50579"/>
                </a:stretch>
              </a:blipFill>
            </p:spPr>
            <p:txBody>
              <a:bodyPr/>
              <a:lstStyle/>
              <a:p>
                <a:endParaRPr lang="en-US"/>
              </a:p>
            </p:txBody>
          </p:sp>
        </p:grpSp>
      </p:grpSp>
      <p:grpSp>
        <p:nvGrpSpPr>
          <p:cNvPr id="30" name="Group 30"/>
          <p:cNvGrpSpPr>
            <a:grpSpLocks noChangeAspect="1"/>
          </p:cNvGrpSpPr>
          <p:nvPr/>
        </p:nvGrpSpPr>
        <p:grpSpPr>
          <a:xfrm>
            <a:off x="16870490" y="354143"/>
            <a:ext cx="1570289" cy="1359799"/>
            <a:chOff x="0" y="0"/>
            <a:chExt cx="4282440" cy="3708400"/>
          </a:xfrm>
        </p:grpSpPr>
        <p:sp>
          <p:nvSpPr>
            <p:cNvPr id="31" name="Freeform 31"/>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92BE49"/>
            </a:solidFill>
            <a:ln w="12700">
              <a:solidFill>
                <a:srgbClr val="000000"/>
              </a:solidFill>
            </a:ln>
          </p:spPr>
          <p:txBody>
            <a:bodyPr/>
            <a:lstStyle/>
            <a:p>
              <a:endParaRPr lang="en-US"/>
            </a:p>
          </p:txBody>
        </p:sp>
      </p:grpSp>
      <p:sp>
        <p:nvSpPr>
          <p:cNvPr id="32" name="TextBox 32"/>
          <p:cNvSpPr txBox="1"/>
          <p:nvPr/>
        </p:nvSpPr>
        <p:spPr>
          <a:xfrm>
            <a:off x="217635" y="2168429"/>
            <a:ext cx="15054254" cy="566483"/>
          </a:xfrm>
          <a:prstGeom prst="rect">
            <a:avLst/>
          </a:prstGeom>
        </p:spPr>
        <p:txBody>
          <a:bodyPr lIns="0" tIns="0" rIns="0" bIns="0" rtlCol="0" anchor="t">
            <a:spAutoFit/>
          </a:bodyPr>
          <a:lstStyle/>
          <a:p>
            <a:pPr>
              <a:lnSpc>
                <a:spcPts val="4224"/>
              </a:lnSpc>
            </a:pPr>
            <a:r>
              <a:rPr lang="en-US" sz="3549" spc="-74">
                <a:solidFill>
                  <a:srgbClr val="545454"/>
                </a:solidFill>
                <a:latin typeface="Poppins"/>
              </a:rPr>
              <a:t>There are many opportunities to make a difference. </a:t>
            </a:r>
          </a:p>
        </p:txBody>
      </p:sp>
      <p:graphicFrame>
        <p:nvGraphicFramePr>
          <p:cNvPr id="33" name="Table 33"/>
          <p:cNvGraphicFramePr>
            <a:graphicFrameLocks noGrp="1"/>
          </p:cNvGraphicFramePr>
          <p:nvPr>
            <p:extLst>
              <p:ext uri="{D42A27DB-BD31-4B8C-83A1-F6EECF244321}">
                <p14:modId xmlns:p14="http://schemas.microsoft.com/office/powerpoint/2010/main" val="875415845"/>
              </p:ext>
            </p:extLst>
          </p:nvPr>
        </p:nvGraphicFramePr>
        <p:xfrm>
          <a:off x="874358" y="4313382"/>
          <a:ext cx="15598410" cy="1143000"/>
        </p:xfrm>
        <a:graphic>
          <a:graphicData uri="http://schemas.openxmlformats.org/drawingml/2006/table">
            <a:tbl>
              <a:tblPr/>
              <a:tblGrid>
                <a:gridCol w="4467289">
                  <a:extLst>
                    <a:ext uri="{9D8B030D-6E8A-4147-A177-3AD203B41FA5}">
                      <a16:colId xmlns:a16="http://schemas.microsoft.com/office/drawing/2014/main" val="20000"/>
                    </a:ext>
                  </a:extLst>
                </a:gridCol>
                <a:gridCol w="5585415">
                  <a:extLst>
                    <a:ext uri="{9D8B030D-6E8A-4147-A177-3AD203B41FA5}">
                      <a16:colId xmlns:a16="http://schemas.microsoft.com/office/drawing/2014/main" val="20001"/>
                    </a:ext>
                  </a:extLst>
                </a:gridCol>
                <a:gridCol w="5545706">
                  <a:extLst>
                    <a:ext uri="{9D8B030D-6E8A-4147-A177-3AD203B41FA5}">
                      <a16:colId xmlns:a16="http://schemas.microsoft.com/office/drawing/2014/main" val="20002"/>
                    </a:ext>
                  </a:extLst>
                </a:gridCol>
              </a:tblGrid>
              <a:tr h="571500">
                <a:tc>
                  <a:txBody>
                    <a:bodyPr/>
                    <a:lstStyle/>
                    <a:p>
                      <a:pPr algn="l">
                        <a:lnSpc>
                          <a:spcPts val="2208"/>
                        </a:lnSpc>
                        <a:defRPr/>
                      </a:pPr>
                      <a:r>
                        <a:rPr lang="en-US" sz="2300" spc="-82" dirty="0">
                          <a:solidFill>
                            <a:srgbClr val="545454"/>
                          </a:solidFill>
                          <a:latin typeface="Poppins"/>
                        </a:rPr>
                        <a:t>    Medicaid Reimbursement</a:t>
                      </a:r>
                      <a:endParaRPr lang="en-US" sz="1100" dirty="0">
                        <a:solidFill>
                          <a:srgbClr val="545454"/>
                        </a:solidFill>
                      </a:endParaRP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l">
                        <a:lnSpc>
                          <a:spcPts val="2208"/>
                        </a:lnSpc>
                        <a:defRPr/>
                      </a:pPr>
                      <a:r>
                        <a:rPr lang="en-US" sz="2300" spc="-82">
                          <a:solidFill>
                            <a:srgbClr val="545454"/>
                          </a:solidFill>
                          <a:latin typeface="Poppins"/>
                        </a:rPr>
                        <a:t>    Mental Health Access</a:t>
                      </a:r>
                      <a:endParaRPr lang="en-US" sz="1100">
                        <a:solidFill>
                          <a:srgbClr val="545454"/>
                        </a:solidFill>
                      </a:endParaRP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l">
                        <a:lnSpc>
                          <a:spcPts val="2208"/>
                        </a:lnSpc>
                        <a:defRPr/>
                      </a:pPr>
                      <a:r>
                        <a:rPr lang="en-US" sz="2300" spc="-82">
                          <a:solidFill>
                            <a:srgbClr val="545454"/>
                          </a:solidFill>
                          <a:latin typeface="Poppins"/>
                        </a:rPr>
                        <a:t>Immunizations</a:t>
                      </a:r>
                      <a:endParaRPr lang="en-US" sz="1100">
                        <a:solidFill>
                          <a:srgbClr val="545454"/>
                        </a:solidFill>
                      </a:endParaRP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71500">
                <a:tc>
                  <a:txBody>
                    <a:bodyPr/>
                    <a:lstStyle/>
                    <a:p>
                      <a:pPr algn="l">
                        <a:lnSpc>
                          <a:spcPts val="3220"/>
                        </a:lnSpc>
                        <a:defRPr/>
                      </a:pPr>
                      <a:r>
                        <a:rPr lang="en-US" sz="2300" dirty="0">
                          <a:solidFill>
                            <a:srgbClr val="545454"/>
                          </a:solidFill>
                          <a:latin typeface="Poppins"/>
                        </a:rPr>
                        <a:t>    Patient Advocacy</a:t>
                      </a:r>
                      <a:endParaRPr lang="en-US" sz="1100" dirty="0">
                        <a:solidFill>
                          <a:srgbClr val="545454"/>
                        </a:solidFill>
                      </a:endParaRP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l">
                        <a:lnSpc>
                          <a:spcPts val="3220"/>
                        </a:lnSpc>
                        <a:defRPr/>
                      </a:pPr>
                      <a:r>
                        <a:rPr lang="en-US" sz="2300" dirty="0">
                          <a:solidFill>
                            <a:srgbClr val="545454"/>
                          </a:solidFill>
                          <a:latin typeface="Poppins"/>
                        </a:rPr>
                        <a:t>    Professional Advocacy</a:t>
                      </a:r>
                      <a:endParaRPr lang="en-US" sz="1100" dirty="0">
                        <a:solidFill>
                          <a:srgbClr val="545454"/>
                        </a:solidFill>
                      </a:endParaRP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l">
                        <a:lnSpc>
                          <a:spcPts val="3220"/>
                        </a:lnSpc>
                        <a:defRPr/>
                      </a:pPr>
                      <a:r>
                        <a:rPr lang="en-US" sz="2300" dirty="0">
                          <a:solidFill>
                            <a:srgbClr val="545454"/>
                          </a:solidFill>
                          <a:latin typeface="Poppins"/>
                        </a:rPr>
                        <a:t>Step Therapy &amp; Prior Authorization</a:t>
                      </a:r>
                      <a:endParaRPr lang="en-US" sz="1100" dirty="0">
                        <a:solidFill>
                          <a:srgbClr val="545454"/>
                        </a:solidFill>
                      </a:endParaRP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34" name="Group 34"/>
          <p:cNvGrpSpPr/>
          <p:nvPr/>
        </p:nvGrpSpPr>
        <p:grpSpPr>
          <a:xfrm>
            <a:off x="5332450" y="5057939"/>
            <a:ext cx="190171" cy="190171"/>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US"/>
            </a:p>
          </p:txBody>
        </p:sp>
        <p:sp>
          <p:nvSpPr>
            <p:cNvPr id="36" name="TextBox 36"/>
            <p:cNvSpPr txBox="1"/>
            <p:nvPr/>
          </p:nvSpPr>
          <p:spPr>
            <a:xfrm>
              <a:off x="76200" y="38100"/>
              <a:ext cx="660400" cy="698500"/>
            </a:xfrm>
            <a:prstGeom prst="rect">
              <a:avLst/>
            </a:prstGeom>
          </p:spPr>
          <p:txBody>
            <a:bodyPr lIns="128497" tIns="128497" rIns="128497" bIns="128497" rtlCol="0" anchor="ctr"/>
            <a:lstStyle/>
            <a:p>
              <a:pPr algn="ctr">
                <a:lnSpc>
                  <a:spcPts val="1843"/>
                </a:lnSpc>
              </a:pPr>
              <a:endParaRPr/>
            </a:p>
          </p:txBody>
        </p:sp>
      </p:grpSp>
      <p:grpSp>
        <p:nvGrpSpPr>
          <p:cNvPr id="37" name="Group 37"/>
          <p:cNvGrpSpPr/>
          <p:nvPr/>
        </p:nvGrpSpPr>
        <p:grpSpPr>
          <a:xfrm>
            <a:off x="10622785" y="5038889"/>
            <a:ext cx="190171" cy="190171"/>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US"/>
            </a:p>
          </p:txBody>
        </p:sp>
        <p:sp>
          <p:nvSpPr>
            <p:cNvPr id="39" name="TextBox 39"/>
            <p:cNvSpPr txBox="1"/>
            <p:nvPr/>
          </p:nvSpPr>
          <p:spPr>
            <a:xfrm>
              <a:off x="76200" y="38100"/>
              <a:ext cx="660400" cy="698500"/>
            </a:xfrm>
            <a:prstGeom prst="rect">
              <a:avLst/>
            </a:prstGeom>
          </p:spPr>
          <p:txBody>
            <a:bodyPr lIns="128497" tIns="128497" rIns="128497" bIns="128497" rtlCol="0" anchor="ctr"/>
            <a:lstStyle/>
            <a:p>
              <a:pPr algn="ctr">
                <a:lnSpc>
                  <a:spcPts val="1843"/>
                </a:lnSpc>
              </a:pPr>
              <a:endParaRPr/>
            </a:p>
          </p:txBody>
        </p:sp>
      </p:grpSp>
      <p:grpSp>
        <p:nvGrpSpPr>
          <p:cNvPr id="40" name="Group 40"/>
          <p:cNvGrpSpPr/>
          <p:nvPr/>
        </p:nvGrpSpPr>
        <p:grpSpPr>
          <a:xfrm>
            <a:off x="5332450" y="4532457"/>
            <a:ext cx="190171" cy="190171"/>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US"/>
            </a:p>
          </p:txBody>
        </p:sp>
        <p:sp>
          <p:nvSpPr>
            <p:cNvPr id="42" name="TextBox 42"/>
            <p:cNvSpPr txBox="1"/>
            <p:nvPr/>
          </p:nvSpPr>
          <p:spPr>
            <a:xfrm>
              <a:off x="76200" y="38100"/>
              <a:ext cx="660400" cy="698500"/>
            </a:xfrm>
            <a:prstGeom prst="rect">
              <a:avLst/>
            </a:prstGeom>
          </p:spPr>
          <p:txBody>
            <a:bodyPr lIns="128497" tIns="128497" rIns="128497" bIns="128497" rtlCol="0" anchor="ctr"/>
            <a:lstStyle/>
            <a:p>
              <a:pPr algn="ctr">
                <a:lnSpc>
                  <a:spcPts val="1843"/>
                </a:lnSpc>
              </a:pPr>
              <a:endParaRPr/>
            </a:p>
          </p:txBody>
        </p:sp>
      </p:grpSp>
      <p:grpSp>
        <p:nvGrpSpPr>
          <p:cNvPr id="43" name="Group 43"/>
          <p:cNvGrpSpPr/>
          <p:nvPr/>
        </p:nvGrpSpPr>
        <p:grpSpPr>
          <a:xfrm>
            <a:off x="895514" y="5038889"/>
            <a:ext cx="190171" cy="190171"/>
            <a:chOff x="0" y="0"/>
            <a:chExt cx="812800" cy="812800"/>
          </a:xfrm>
        </p:grpSpPr>
        <p:sp>
          <p:nvSpPr>
            <p:cNvPr id="44" name="Freeform 4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US"/>
            </a:p>
          </p:txBody>
        </p:sp>
        <p:sp>
          <p:nvSpPr>
            <p:cNvPr id="45" name="TextBox 45"/>
            <p:cNvSpPr txBox="1"/>
            <p:nvPr/>
          </p:nvSpPr>
          <p:spPr>
            <a:xfrm>
              <a:off x="76200" y="38100"/>
              <a:ext cx="660400" cy="698500"/>
            </a:xfrm>
            <a:prstGeom prst="rect">
              <a:avLst/>
            </a:prstGeom>
          </p:spPr>
          <p:txBody>
            <a:bodyPr lIns="128497" tIns="128497" rIns="128497" bIns="128497" rtlCol="0" anchor="ctr"/>
            <a:lstStyle/>
            <a:p>
              <a:pPr algn="ctr">
                <a:lnSpc>
                  <a:spcPts val="1843"/>
                </a:lnSpc>
              </a:pPr>
              <a:endParaRPr/>
            </a:p>
          </p:txBody>
        </p:sp>
      </p:grpSp>
      <p:grpSp>
        <p:nvGrpSpPr>
          <p:cNvPr id="46" name="Group 46"/>
          <p:cNvGrpSpPr/>
          <p:nvPr/>
        </p:nvGrpSpPr>
        <p:grpSpPr>
          <a:xfrm>
            <a:off x="10622785" y="4513407"/>
            <a:ext cx="190171" cy="190171"/>
            <a:chOff x="0" y="0"/>
            <a:chExt cx="812800" cy="812800"/>
          </a:xfrm>
        </p:grpSpPr>
        <p:sp>
          <p:nvSpPr>
            <p:cNvPr id="47" name="Freeform 4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US"/>
            </a:p>
          </p:txBody>
        </p:sp>
        <p:sp>
          <p:nvSpPr>
            <p:cNvPr id="48" name="TextBox 48"/>
            <p:cNvSpPr txBox="1"/>
            <p:nvPr/>
          </p:nvSpPr>
          <p:spPr>
            <a:xfrm>
              <a:off x="76200" y="38100"/>
              <a:ext cx="660400" cy="698500"/>
            </a:xfrm>
            <a:prstGeom prst="rect">
              <a:avLst/>
            </a:prstGeom>
          </p:spPr>
          <p:txBody>
            <a:bodyPr lIns="128497" tIns="128497" rIns="128497" bIns="128497" rtlCol="0" anchor="ctr"/>
            <a:lstStyle/>
            <a:p>
              <a:pPr algn="ctr">
                <a:lnSpc>
                  <a:spcPts val="1843"/>
                </a:lnSpc>
              </a:pPr>
              <a:endParaRPr/>
            </a:p>
          </p:txBody>
        </p:sp>
      </p:grpSp>
      <p:grpSp>
        <p:nvGrpSpPr>
          <p:cNvPr id="49" name="Group 49"/>
          <p:cNvGrpSpPr/>
          <p:nvPr/>
        </p:nvGrpSpPr>
        <p:grpSpPr>
          <a:xfrm>
            <a:off x="895514" y="4513407"/>
            <a:ext cx="190171" cy="190171"/>
            <a:chOff x="0" y="0"/>
            <a:chExt cx="812800" cy="812800"/>
          </a:xfrm>
        </p:grpSpPr>
        <p:sp>
          <p:nvSpPr>
            <p:cNvPr id="50" name="Freeform 5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US"/>
            </a:p>
          </p:txBody>
        </p:sp>
        <p:sp>
          <p:nvSpPr>
            <p:cNvPr id="51" name="TextBox 51"/>
            <p:cNvSpPr txBox="1"/>
            <p:nvPr/>
          </p:nvSpPr>
          <p:spPr>
            <a:xfrm>
              <a:off x="76200" y="38100"/>
              <a:ext cx="660400" cy="698500"/>
            </a:xfrm>
            <a:prstGeom prst="rect">
              <a:avLst/>
            </a:prstGeom>
          </p:spPr>
          <p:txBody>
            <a:bodyPr lIns="128497" tIns="128497" rIns="128497" bIns="128497" rtlCol="0" anchor="ctr"/>
            <a:lstStyle/>
            <a:p>
              <a:pPr algn="ctr">
                <a:lnSpc>
                  <a:spcPts val="1843"/>
                </a:lnSpc>
              </a:pPr>
              <a:endParaRPr/>
            </a:p>
          </p:txBody>
        </p:sp>
      </p:grpSp>
      <p:grpSp>
        <p:nvGrpSpPr>
          <p:cNvPr id="52" name="Group 52"/>
          <p:cNvGrpSpPr/>
          <p:nvPr/>
        </p:nvGrpSpPr>
        <p:grpSpPr>
          <a:xfrm rot="-5796020">
            <a:off x="-1677687" y="8286525"/>
            <a:ext cx="5760306" cy="2071608"/>
            <a:chOff x="0" y="0"/>
            <a:chExt cx="1916754" cy="689332"/>
          </a:xfrm>
        </p:grpSpPr>
        <p:sp>
          <p:nvSpPr>
            <p:cNvPr id="53" name="Freeform 53"/>
            <p:cNvSpPr/>
            <p:nvPr/>
          </p:nvSpPr>
          <p:spPr>
            <a:xfrm>
              <a:off x="0" y="0"/>
              <a:ext cx="1916754" cy="689332"/>
            </a:xfrm>
            <a:custGeom>
              <a:avLst/>
              <a:gdLst/>
              <a:ahLst/>
              <a:cxnLst/>
              <a:rect l="l" t="t" r="r" b="b"/>
              <a:pathLst>
                <a:path w="1916754" h="689332">
                  <a:moveTo>
                    <a:pt x="958377" y="689332"/>
                  </a:moveTo>
                  <a:lnTo>
                    <a:pt x="1916754" y="0"/>
                  </a:lnTo>
                  <a:lnTo>
                    <a:pt x="0" y="0"/>
                  </a:lnTo>
                  <a:lnTo>
                    <a:pt x="958377" y="689332"/>
                  </a:lnTo>
                  <a:close/>
                </a:path>
              </a:pathLst>
            </a:custGeom>
            <a:solidFill>
              <a:srgbClr val="FAD03B"/>
            </a:solidFill>
          </p:spPr>
          <p:txBody>
            <a:bodyPr/>
            <a:lstStyle/>
            <a:p>
              <a:endParaRPr lang="en-US"/>
            </a:p>
          </p:txBody>
        </p:sp>
        <p:sp>
          <p:nvSpPr>
            <p:cNvPr id="54" name="TextBox 54"/>
            <p:cNvSpPr txBox="1"/>
            <p:nvPr/>
          </p:nvSpPr>
          <p:spPr>
            <a:xfrm>
              <a:off x="299493" y="11138"/>
              <a:ext cx="1317768" cy="358147"/>
            </a:xfrm>
            <a:prstGeom prst="rect">
              <a:avLst/>
            </a:prstGeom>
          </p:spPr>
          <p:txBody>
            <a:bodyPr lIns="47790" tIns="47790" rIns="47790" bIns="47790" rtlCol="0" anchor="ctr"/>
            <a:lstStyle/>
            <a:p>
              <a:pPr algn="ctr">
                <a:lnSpc>
                  <a:spcPts val="1843"/>
                </a:lnSpc>
              </a:pPr>
              <a:endParaRPr/>
            </a:p>
          </p:txBody>
        </p:sp>
      </p:grpSp>
      <p:sp>
        <p:nvSpPr>
          <p:cNvPr id="55" name="Freeform 55"/>
          <p:cNvSpPr/>
          <p:nvPr/>
        </p:nvSpPr>
        <p:spPr>
          <a:xfrm rot="5400000">
            <a:off x="169490" y="2925932"/>
            <a:ext cx="549287" cy="452997"/>
          </a:xfrm>
          <a:custGeom>
            <a:avLst/>
            <a:gdLst/>
            <a:ahLst/>
            <a:cxnLst/>
            <a:rect l="l" t="t" r="r" b="b"/>
            <a:pathLst>
              <a:path w="549287" h="452997">
                <a:moveTo>
                  <a:pt x="0" y="0"/>
                </a:moveTo>
                <a:lnTo>
                  <a:pt x="549287" y="0"/>
                </a:lnTo>
                <a:lnTo>
                  <a:pt x="549287" y="452998"/>
                </a:lnTo>
                <a:lnTo>
                  <a:pt x="0" y="45299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56" name="TextBox 56"/>
          <p:cNvSpPr txBox="1"/>
          <p:nvPr/>
        </p:nvSpPr>
        <p:spPr>
          <a:xfrm>
            <a:off x="874358" y="3519632"/>
            <a:ext cx="16049693" cy="784225"/>
          </a:xfrm>
          <a:prstGeom prst="rect">
            <a:avLst/>
          </a:prstGeom>
        </p:spPr>
        <p:txBody>
          <a:bodyPr lIns="0" tIns="0" rIns="0" bIns="0" rtlCol="0" anchor="t">
            <a:spAutoFit/>
          </a:bodyPr>
          <a:lstStyle/>
          <a:p>
            <a:pPr>
              <a:lnSpc>
                <a:spcPts val="3049"/>
              </a:lnSpc>
            </a:pPr>
            <a:r>
              <a:rPr lang="en-US" sz="2499" spc="44" dirty="0">
                <a:solidFill>
                  <a:srgbClr val="545454"/>
                </a:solidFill>
                <a:latin typeface="Poppins"/>
              </a:rPr>
              <a:t>Advocacy is incredibly important to the Chapter. Annually, with the assistance of our Lobbyist, we hold an Advocacy Day, event with legislators in the capitol to discuss issues like:</a:t>
            </a:r>
          </a:p>
        </p:txBody>
      </p:sp>
      <p:sp>
        <p:nvSpPr>
          <p:cNvPr id="57" name="TextBox 57"/>
          <p:cNvSpPr txBox="1"/>
          <p:nvPr/>
        </p:nvSpPr>
        <p:spPr>
          <a:xfrm>
            <a:off x="874358" y="2977494"/>
            <a:ext cx="3550709" cy="449580"/>
          </a:xfrm>
          <a:prstGeom prst="rect">
            <a:avLst/>
          </a:prstGeom>
        </p:spPr>
        <p:txBody>
          <a:bodyPr lIns="0" tIns="0" rIns="0" bIns="0" rtlCol="0" anchor="t">
            <a:spAutoFit/>
          </a:bodyPr>
          <a:lstStyle/>
          <a:p>
            <a:pPr>
              <a:lnSpc>
                <a:spcPts val="3360"/>
              </a:lnSpc>
            </a:pPr>
            <a:r>
              <a:rPr lang="en-US" sz="3500" spc="182">
                <a:solidFill>
                  <a:srgbClr val="4DB6DA"/>
                </a:solidFill>
                <a:latin typeface="Lato Bold"/>
              </a:rPr>
              <a:t>Advocacy</a:t>
            </a:r>
          </a:p>
        </p:txBody>
      </p:sp>
      <p:grpSp>
        <p:nvGrpSpPr>
          <p:cNvPr id="58" name="Group 58"/>
          <p:cNvGrpSpPr/>
          <p:nvPr/>
        </p:nvGrpSpPr>
        <p:grpSpPr>
          <a:xfrm rot="5222744">
            <a:off x="14775481" y="7651786"/>
            <a:ext cx="5760306" cy="2071608"/>
            <a:chOff x="0" y="0"/>
            <a:chExt cx="1916754" cy="689332"/>
          </a:xfrm>
        </p:grpSpPr>
        <p:sp>
          <p:nvSpPr>
            <p:cNvPr id="59" name="Freeform 59"/>
            <p:cNvSpPr/>
            <p:nvPr/>
          </p:nvSpPr>
          <p:spPr>
            <a:xfrm>
              <a:off x="0" y="0"/>
              <a:ext cx="1916754" cy="689332"/>
            </a:xfrm>
            <a:custGeom>
              <a:avLst/>
              <a:gdLst/>
              <a:ahLst/>
              <a:cxnLst/>
              <a:rect l="l" t="t" r="r" b="b"/>
              <a:pathLst>
                <a:path w="1916754" h="689332">
                  <a:moveTo>
                    <a:pt x="958377" y="689332"/>
                  </a:moveTo>
                  <a:lnTo>
                    <a:pt x="1916754" y="0"/>
                  </a:lnTo>
                  <a:lnTo>
                    <a:pt x="0" y="0"/>
                  </a:lnTo>
                  <a:lnTo>
                    <a:pt x="958377" y="689332"/>
                  </a:lnTo>
                  <a:close/>
                </a:path>
              </a:pathLst>
            </a:custGeom>
            <a:solidFill>
              <a:srgbClr val="92BE49"/>
            </a:solidFill>
          </p:spPr>
          <p:txBody>
            <a:bodyPr/>
            <a:lstStyle/>
            <a:p>
              <a:endParaRPr lang="en-US"/>
            </a:p>
          </p:txBody>
        </p:sp>
        <p:sp>
          <p:nvSpPr>
            <p:cNvPr id="60" name="TextBox 60"/>
            <p:cNvSpPr txBox="1"/>
            <p:nvPr/>
          </p:nvSpPr>
          <p:spPr>
            <a:xfrm>
              <a:off x="299493" y="11138"/>
              <a:ext cx="1317768" cy="358147"/>
            </a:xfrm>
            <a:prstGeom prst="rect">
              <a:avLst/>
            </a:prstGeom>
          </p:spPr>
          <p:txBody>
            <a:bodyPr lIns="47790" tIns="47790" rIns="47790" bIns="47790" rtlCol="0" anchor="ctr"/>
            <a:lstStyle/>
            <a:p>
              <a:pPr algn="ctr">
                <a:lnSpc>
                  <a:spcPts val="1843"/>
                </a:lnSpc>
              </a:pPr>
              <a:endParaRPr/>
            </a:p>
          </p:txBody>
        </p:sp>
      </p:grpSp>
      <p:sp>
        <p:nvSpPr>
          <p:cNvPr id="61" name="Freeform 61"/>
          <p:cNvSpPr/>
          <p:nvPr/>
        </p:nvSpPr>
        <p:spPr>
          <a:xfrm>
            <a:off x="14582667" y="8465065"/>
            <a:ext cx="1657843" cy="327424"/>
          </a:xfrm>
          <a:custGeom>
            <a:avLst/>
            <a:gdLst/>
            <a:ahLst/>
            <a:cxnLst/>
            <a:rect l="l" t="t" r="r" b="b"/>
            <a:pathLst>
              <a:path w="1657843" h="327424">
                <a:moveTo>
                  <a:pt x="0" y="0"/>
                </a:moveTo>
                <a:lnTo>
                  <a:pt x="1657844" y="0"/>
                </a:lnTo>
                <a:lnTo>
                  <a:pt x="1657844" y="327424"/>
                </a:lnTo>
                <a:lnTo>
                  <a:pt x="0" y="32742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62" name="Freeform 62"/>
          <p:cNvSpPr/>
          <p:nvPr/>
        </p:nvSpPr>
        <p:spPr>
          <a:xfrm rot="5400000">
            <a:off x="169490" y="5533102"/>
            <a:ext cx="549287" cy="452997"/>
          </a:xfrm>
          <a:custGeom>
            <a:avLst/>
            <a:gdLst/>
            <a:ahLst/>
            <a:cxnLst/>
            <a:rect l="l" t="t" r="r" b="b"/>
            <a:pathLst>
              <a:path w="549287" h="452997">
                <a:moveTo>
                  <a:pt x="0" y="0"/>
                </a:moveTo>
                <a:lnTo>
                  <a:pt x="549287" y="0"/>
                </a:lnTo>
                <a:lnTo>
                  <a:pt x="549287" y="452997"/>
                </a:lnTo>
                <a:lnTo>
                  <a:pt x="0" y="45299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3" name="TextBox 63"/>
          <p:cNvSpPr txBox="1"/>
          <p:nvPr/>
        </p:nvSpPr>
        <p:spPr>
          <a:xfrm>
            <a:off x="874358" y="6126801"/>
            <a:ext cx="16049693" cy="784225"/>
          </a:xfrm>
          <a:prstGeom prst="rect">
            <a:avLst/>
          </a:prstGeom>
        </p:spPr>
        <p:txBody>
          <a:bodyPr lIns="0" tIns="0" rIns="0" bIns="0" rtlCol="0" anchor="t">
            <a:spAutoFit/>
          </a:bodyPr>
          <a:lstStyle/>
          <a:p>
            <a:pPr>
              <a:lnSpc>
                <a:spcPts val="3049"/>
              </a:lnSpc>
            </a:pPr>
            <a:r>
              <a:rPr lang="en-US" sz="2499" spc="44">
                <a:solidFill>
                  <a:srgbClr val="545454"/>
                </a:solidFill>
                <a:latin typeface="Poppins"/>
              </a:rPr>
              <a:t>Be part of the Change...Become a member and join one of the many committees or champions making a difference.</a:t>
            </a:r>
          </a:p>
        </p:txBody>
      </p:sp>
      <p:sp>
        <p:nvSpPr>
          <p:cNvPr id="64" name="TextBox 64"/>
          <p:cNvSpPr txBox="1"/>
          <p:nvPr/>
        </p:nvSpPr>
        <p:spPr>
          <a:xfrm>
            <a:off x="874358" y="5584663"/>
            <a:ext cx="6053538" cy="449580"/>
          </a:xfrm>
          <a:prstGeom prst="rect">
            <a:avLst/>
          </a:prstGeom>
        </p:spPr>
        <p:txBody>
          <a:bodyPr lIns="0" tIns="0" rIns="0" bIns="0" rtlCol="0" anchor="t">
            <a:spAutoFit/>
          </a:bodyPr>
          <a:lstStyle/>
          <a:p>
            <a:pPr>
              <a:lnSpc>
                <a:spcPts val="3360"/>
              </a:lnSpc>
            </a:pPr>
            <a:r>
              <a:rPr lang="en-US" sz="3500" spc="182">
                <a:solidFill>
                  <a:srgbClr val="4DB6DA"/>
                </a:solidFill>
                <a:latin typeface="Lato Bold"/>
              </a:rPr>
              <a:t>Committees &amp; Champions</a:t>
            </a:r>
          </a:p>
        </p:txBody>
      </p:sp>
      <p:graphicFrame>
        <p:nvGraphicFramePr>
          <p:cNvPr id="65" name="Table 65"/>
          <p:cNvGraphicFramePr>
            <a:graphicFrameLocks noGrp="1"/>
          </p:cNvGraphicFramePr>
          <p:nvPr/>
        </p:nvGraphicFramePr>
        <p:xfrm>
          <a:off x="670632" y="7333485"/>
          <a:ext cx="8269643" cy="2376168"/>
        </p:xfrm>
        <a:graphic>
          <a:graphicData uri="http://schemas.openxmlformats.org/drawingml/2006/table">
            <a:tbl>
              <a:tblPr/>
              <a:tblGrid>
                <a:gridCol w="2548658">
                  <a:extLst>
                    <a:ext uri="{9D8B030D-6E8A-4147-A177-3AD203B41FA5}">
                      <a16:colId xmlns:a16="http://schemas.microsoft.com/office/drawing/2014/main" val="20000"/>
                    </a:ext>
                  </a:extLst>
                </a:gridCol>
                <a:gridCol w="2742478">
                  <a:extLst>
                    <a:ext uri="{9D8B030D-6E8A-4147-A177-3AD203B41FA5}">
                      <a16:colId xmlns:a16="http://schemas.microsoft.com/office/drawing/2014/main" val="20001"/>
                    </a:ext>
                  </a:extLst>
                </a:gridCol>
                <a:gridCol w="2978507">
                  <a:extLst>
                    <a:ext uri="{9D8B030D-6E8A-4147-A177-3AD203B41FA5}">
                      <a16:colId xmlns:a16="http://schemas.microsoft.com/office/drawing/2014/main" val="20002"/>
                    </a:ext>
                  </a:extLst>
                </a:gridCol>
              </a:tblGrid>
              <a:tr h="594042">
                <a:tc>
                  <a:txBody>
                    <a:bodyPr/>
                    <a:lstStyle/>
                    <a:p>
                      <a:pPr marL="0" lvl="0" indent="0" algn="ctr">
                        <a:lnSpc>
                          <a:spcPts val="2737"/>
                        </a:lnSpc>
                        <a:spcBef>
                          <a:spcPct val="0"/>
                        </a:spcBef>
                        <a:defRPr/>
                      </a:pPr>
                      <a:r>
                        <a:rPr lang="en-US" sz="2300" u="none" strike="noStrike">
                          <a:solidFill>
                            <a:srgbClr val="545454"/>
                          </a:solidFill>
                          <a:latin typeface="Poppins"/>
                        </a:rPr>
                        <a:t>Advocacy</a:t>
                      </a:r>
                      <a:endParaRPr lang="en-US" sz="1100"/>
                    </a:p>
                  </a:txBody>
                  <a:tcPr marL="0" marR="0" marT="0" marB="0" anchor="ctr">
                    <a:lnL w="13967" cap="flat" cmpd="sng" algn="ctr">
                      <a:solidFill>
                        <a:srgbClr val="8D8D8D"/>
                      </a:solidFill>
                      <a:prstDash val="solid"/>
                      <a:round/>
                      <a:headEnd type="none" w="med" len="med"/>
                      <a:tailEnd type="none" w="med" len="med"/>
                    </a:lnL>
                    <a:lnR w="13967" cap="flat" cmpd="sng" algn="ctr">
                      <a:solidFill>
                        <a:srgbClr val="8D8D8D"/>
                      </a:solidFill>
                      <a:prstDash val="solid"/>
                      <a:round/>
                      <a:headEnd type="none" w="med" len="med"/>
                      <a:tailEnd type="none" w="med" len="med"/>
                    </a:lnR>
                    <a:lnT w="13967" cap="flat" cmpd="sng" algn="ctr">
                      <a:solidFill>
                        <a:srgbClr val="8D8D8D"/>
                      </a:solidFill>
                      <a:prstDash val="solid"/>
                      <a:round/>
                      <a:headEnd type="none" w="med" len="med"/>
                      <a:tailEnd type="none" w="med" len="med"/>
                    </a:lnT>
                    <a:lnB w="13967" cap="flat" cmpd="sng" algn="ctr">
                      <a:solidFill>
                        <a:srgbClr val="8D8D8D"/>
                      </a:solidFill>
                      <a:prstDash val="solid"/>
                      <a:round/>
                      <a:headEnd type="none" w="med" len="med"/>
                      <a:tailEnd type="none" w="med" len="med"/>
                    </a:lnB>
                  </a:tcPr>
                </a:tc>
                <a:tc>
                  <a:txBody>
                    <a:bodyPr/>
                    <a:lstStyle/>
                    <a:p>
                      <a:pPr marL="0" lvl="0" indent="0" algn="ctr">
                        <a:lnSpc>
                          <a:spcPts val="2737"/>
                        </a:lnSpc>
                        <a:spcBef>
                          <a:spcPct val="0"/>
                        </a:spcBef>
                        <a:defRPr/>
                      </a:pPr>
                      <a:r>
                        <a:rPr lang="en-US" sz="2300" u="none" strike="noStrike">
                          <a:solidFill>
                            <a:srgbClr val="545454"/>
                          </a:solidFill>
                          <a:latin typeface="Poppins"/>
                        </a:rPr>
                        <a:t>Child Safety</a:t>
                      </a:r>
                      <a:endParaRPr lang="en-US" sz="1100"/>
                    </a:p>
                  </a:txBody>
                  <a:tcPr marL="0" marR="0" marT="0" marB="0" anchor="ctr">
                    <a:lnL w="13967" cap="flat" cmpd="sng" algn="ctr">
                      <a:solidFill>
                        <a:srgbClr val="8D8D8D"/>
                      </a:solidFill>
                      <a:prstDash val="solid"/>
                      <a:round/>
                      <a:headEnd type="none" w="med" len="med"/>
                      <a:tailEnd type="none" w="med" len="med"/>
                    </a:lnL>
                    <a:lnR w="13967" cap="flat" cmpd="sng" algn="ctr">
                      <a:solidFill>
                        <a:srgbClr val="8D8D8D"/>
                      </a:solidFill>
                      <a:prstDash val="solid"/>
                      <a:round/>
                      <a:headEnd type="none" w="med" len="med"/>
                      <a:tailEnd type="none" w="med" len="med"/>
                    </a:lnR>
                    <a:lnT w="13967" cap="flat" cmpd="sng" algn="ctr">
                      <a:solidFill>
                        <a:srgbClr val="8D8D8D"/>
                      </a:solidFill>
                      <a:prstDash val="solid"/>
                      <a:round/>
                      <a:headEnd type="none" w="med" len="med"/>
                      <a:tailEnd type="none" w="med" len="med"/>
                    </a:lnT>
                    <a:lnB w="13967" cap="flat" cmpd="sng" algn="ctr">
                      <a:solidFill>
                        <a:srgbClr val="8D8D8D"/>
                      </a:solidFill>
                      <a:prstDash val="solid"/>
                      <a:round/>
                      <a:headEnd type="none" w="med" len="med"/>
                      <a:tailEnd type="none" w="med" len="med"/>
                    </a:lnB>
                  </a:tcPr>
                </a:tc>
                <a:tc>
                  <a:txBody>
                    <a:bodyPr/>
                    <a:lstStyle/>
                    <a:p>
                      <a:pPr marL="0" lvl="0" indent="0" algn="ctr">
                        <a:lnSpc>
                          <a:spcPts val="2737"/>
                        </a:lnSpc>
                        <a:spcBef>
                          <a:spcPct val="0"/>
                        </a:spcBef>
                        <a:defRPr/>
                      </a:pPr>
                      <a:r>
                        <a:rPr lang="en-US" sz="2300" u="none" strike="noStrike">
                          <a:solidFill>
                            <a:srgbClr val="545454"/>
                          </a:solidFill>
                          <a:latin typeface="Poppins"/>
                        </a:rPr>
                        <a:t>Provider Wellbeing</a:t>
                      </a:r>
                      <a:endParaRPr lang="en-US" sz="1100"/>
                    </a:p>
                  </a:txBody>
                  <a:tcPr marL="0" marR="0" marT="0" marB="0" anchor="ctr">
                    <a:lnL w="13967" cap="flat" cmpd="sng" algn="ctr">
                      <a:solidFill>
                        <a:srgbClr val="8D8D8D"/>
                      </a:solidFill>
                      <a:prstDash val="solid"/>
                      <a:round/>
                      <a:headEnd type="none" w="med" len="med"/>
                      <a:tailEnd type="none" w="med" len="med"/>
                    </a:lnL>
                    <a:lnR w="13967" cap="flat" cmpd="sng" algn="ctr">
                      <a:solidFill>
                        <a:srgbClr val="8D8D8D"/>
                      </a:solidFill>
                      <a:prstDash val="solid"/>
                      <a:round/>
                      <a:headEnd type="none" w="med" len="med"/>
                      <a:tailEnd type="none" w="med" len="med"/>
                    </a:lnR>
                    <a:lnT w="13967" cap="flat" cmpd="sng" algn="ctr">
                      <a:solidFill>
                        <a:srgbClr val="8D8D8D"/>
                      </a:solidFill>
                      <a:prstDash val="solid"/>
                      <a:round/>
                      <a:headEnd type="none" w="med" len="med"/>
                      <a:tailEnd type="none" w="med" len="med"/>
                    </a:lnT>
                    <a:lnB w="13967" cap="flat" cmpd="sng" algn="ctr">
                      <a:solidFill>
                        <a:srgbClr val="8D8D8D"/>
                      </a:solidFill>
                      <a:prstDash val="solid"/>
                      <a:round/>
                      <a:headEnd type="none" w="med" len="med"/>
                      <a:tailEnd type="none" w="med" len="med"/>
                    </a:lnB>
                  </a:tcPr>
                </a:tc>
                <a:extLst>
                  <a:ext uri="{0D108BD9-81ED-4DB2-BD59-A6C34878D82A}">
                    <a16:rowId xmlns:a16="http://schemas.microsoft.com/office/drawing/2014/main" val="10000"/>
                  </a:ext>
                </a:extLst>
              </a:tr>
              <a:tr h="594042">
                <a:tc>
                  <a:txBody>
                    <a:bodyPr/>
                    <a:lstStyle/>
                    <a:p>
                      <a:pPr marL="0" lvl="0" indent="0" algn="ctr">
                        <a:lnSpc>
                          <a:spcPts val="2737"/>
                        </a:lnSpc>
                        <a:spcBef>
                          <a:spcPct val="0"/>
                        </a:spcBef>
                        <a:defRPr/>
                      </a:pPr>
                      <a:r>
                        <a:rPr lang="en-US" sz="2300" u="none" strike="noStrike">
                          <a:solidFill>
                            <a:srgbClr val="545454"/>
                          </a:solidFill>
                          <a:latin typeface="Poppins"/>
                        </a:rPr>
                        <a:t>Food Insecurity</a:t>
                      </a:r>
                      <a:endParaRPr lang="en-US" sz="1100"/>
                    </a:p>
                  </a:txBody>
                  <a:tcPr marL="0" marR="0" marT="0" marB="0" anchor="ctr">
                    <a:lnL w="13967" cap="flat" cmpd="sng" algn="ctr">
                      <a:solidFill>
                        <a:srgbClr val="8D8D8D"/>
                      </a:solidFill>
                      <a:prstDash val="solid"/>
                      <a:round/>
                      <a:headEnd type="none" w="med" len="med"/>
                      <a:tailEnd type="none" w="med" len="med"/>
                    </a:lnL>
                    <a:lnR w="13967" cap="flat" cmpd="sng" algn="ctr">
                      <a:solidFill>
                        <a:srgbClr val="8D8D8D"/>
                      </a:solidFill>
                      <a:prstDash val="solid"/>
                      <a:round/>
                      <a:headEnd type="none" w="med" len="med"/>
                      <a:tailEnd type="none" w="med" len="med"/>
                    </a:lnR>
                    <a:lnT w="13967" cap="flat" cmpd="sng" algn="ctr">
                      <a:solidFill>
                        <a:srgbClr val="8D8D8D"/>
                      </a:solidFill>
                      <a:prstDash val="solid"/>
                      <a:round/>
                      <a:headEnd type="none" w="med" len="med"/>
                      <a:tailEnd type="none" w="med" len="med"/>
                    </a:lnT>
                    <a:lnB w="13967" cap="flat" cmpd="sng" algn="ctr">
                      <a:solidFill>
                        <a:srgbClr val="8D8D8D"/>
                      </a:solidFill>
                      <a:prstDash val="solid"/>
                      <a:round/>
                      <a:headEnd type="none" w="med" len="med"/>
                      <a:tailEnd type="none" w="med" len="med"/>
                    </a:lnB>
                  </a:tcPr>
                </a:tc>
                <a:tc>
                  <a:txBody>
                    <a:bodyPr/>
                    <a:lstStyle/>
                    <a:p>
                      <a:pPr marL="0" lvl="0" indent="0" algn="ctr">
                        <a:lnSpc>
                          <a:spcPts val="2737"/>
                        </a:lnSpc>
                        <a:spcBef>
                          <a:spcPct val="0"/>
                        </a:spcBef>
                        <a:defRPr/>
                      </a:pPr>
                      <a:r>
                        <a:rPr lang="en-US" sz="2300" u="none" strike="noStrike">
                          <a:solidFill>
                            <a:srgbClr val="545454"/>
                          </a:solidFill>
                          <a:latin typeface="Poppins"/>
                        </a:rPr>
                        <a:t>Immigrant Health</a:t>
                      </a:r>
                      <a:endParaRPr lang="en-US" sz="1100"/>
                    </a:p>
                  </a:txBody>
                  <a:tcPr marL="0" marR="0" marT="0" marB="0" anchor="ctr">
                    <a:lnL w="13967" cap="flat" cmpd="sng" algn="ctr">
                      <a:solidFill>
                        <a:srgbClr val="8D8D8D"/>
                      </a:solidFill>
                      <a:prstDash val="solid"/>
                      <a:round/>
                      <a:headEnd type="none" w="med" len="med"/>
                      <a:tailEnd type="none" w="med" len="med"/>
                    </a:lnL>
                    <a:lnR w="13967" cap="flat" cmpd="sng" algn="ctr">
                      <a:solidFill>
                        <a:srgbClr val="8D8D8D"/>
                      </a:solidFill>
                      <a:prstDash val="solid"/>
                      <a:round/>
                      <a:headEnd type="none" w="med" len="med"/>
                      <a:tailEnd type="none" w="med" len="med"/>
                    </a:lnR>
                    <a:lnT w="13967" cap="flat" cmpd="sng" algn="ctr">
                      <a:solidFill>
                        <a:srgbClr val="8D8D8D"/>
                      </a:solidFill>
                      <a:prstDash val="solid"/>
                      <a:round/>
                      <a:headEnd type="none" w="med" len="med"/>
                      <a:tailEnd type="none" w="med" len="med"/>
                    </a:lnT>
                    <a:lnB w="13967" cap="flat" cmpd="sng" algn="ctr">
                      <a:solidFill>
                        <a:srgbClr val="8D8D8D"/>
                      </a:solidFill>
                      <a:prstDash val="solid"/>
                      <a:round/>
                      <a:headEnd type="none" w="med" len="med"/>
                      <a:tailEnd type="none" w="med" len="med"/>
                    </a:lnB>
                  </a:tcPr>
                </a:tc>
                <a:tc>
                  <a:txBody>
                    <a:bodyPr/>
                    <a:lstStyle/>
                    <a:p>
                      <a:pPr marL="0" lvl="0" indent="0" algn="ctr">
                        <a:lnSpc>
                          <a:spcPts val="2737"/>
                        </a:lnSpc>
                        <a:spcBef>
                          <a:spcPct val="0"/>
                        </a:spcBef>
                        <a:defRPr/>
                      </a:pPr>
                      <a:r>
                        <a:rPr lang="en-US" sz="2300" u="none" strike="noStrike">
                          <a:solidFill>
                            <a:srgbClr val="545454"/>
                          </a:solidFill>
                          <a:latin typeface="Poppins"/>
                        </a:rPr>
                        <a:t>Wellness</a:t>
                      </a:r>
                      <a:endParaRPr lang="en-US" sz="1100"/>
                    </a:p>
                  </a:txBody>
                  <a:tcPr marL="0" marR="0" marT="0" marB="0" anchor="ctr">
                    <a:lnL w="13967" cap="flat" cmpd="sng" algn="ctr">
                      <a:solidFill>
                        <a:srgbClr val="8D8D8D"/>
                      </a:solidFill>
                      <a:prstDash val="solid"/>
                      <a:round/>
                      <a:headEnd type="none" w="med" len="med"/>
                      <a:tailEnd type="none" w="med" len="med"/>
                    </a:lnL>
                    <a:lnR w="13967" cap="flat" cmpd="sng" algn="ctr">
                      <a:solidFill>
                        <a:srgbClr val="8D8D8D"/>
                      </a:solidFill>
                      <a:prstDash val="solid"/>
                      <a:round/>
                      <a:headEnd type="none" w="med" len="med"/>
                      <a:tailEnd type="none" w="med" len="med"/>
                    </a:lnR>
                    <a:lnT w="13967" cap="flat" cmpd="sng" algn="ctr">
                      <a:solidFill>
                        <a:srgbClr val="8D8D8D"/>
                      </a:solidFill>
                      <a:prstDash val="solid"/>
                      <a:round/>
                      <a:headEnd type="none" w="med" len="med"/>
                      <a:tailEnd type="none" w="med" len="med"/>
                    </a:lnT>
                    <a:lnB w="13967" cap="flat" cmpd="sng" algn="ctr">
                      <a:solidFill>
                        <a:srgbClr val="8D8D8D"/>
                      </a:solidFill>
                      <a:prstDash val="solid"/>
                      <a:round/>
                      <a:headEnd type="none" w="med" len="med"/>
                      <a:tailEnd type="none" w="med" len="med"/>
                    </a:lnB>
                  </a:tcPr>
                </a:tc>
                <a:extLst>
                  <a:ext uri="{0D108BD9-81ED-4DB2-BD59-A6C34878D82A}">
                    <a16:rowId xmlns:a16="http://schemas.microsoft.com/office/drawing/2014/main" val="10001"/>
                  </a:ext>
                </a:extLst>
              </a:tr>
              <a:tr h="594042">
                <a:tc>
                  <a:txBody>
                    <a:bodyPr/>
                    <a:lstStyle/>
                    <a:p>
                      <a:pPr marL="0" lvl="0" indent="0" algn="ctr">
                        <a:lnSpc>
                          <a:spcPts val="2737"/>
                        </a:lnSpc>
                        <a:spcBef>
                          <a:spcPct val="0"/>
                        </a:spcBef>
                        <a:defRPr/>
                      </a:pPr>
                      <a:r>
                        <a:rPr lang="en-US" sz="2300" u="none" strike="noStrike">
                          <a:solidFill>
                            <a:srgbClr val="545454"/>
                          </a:solidFill>
                          <a:latin typeface="Poppins"/>
                        </a:rPr>
                        <a:t>Immunization</a:t>
                      </a:r>
                      <a:endParaRPr lang="en-US" sz="1100"/>
                    </a:p>
                  </a:txBody>
                  <a:tcPr marL="0" marR="0" marT="0" marB="0" anchor="ctr">
                    <a:lnL w="13967" cap="flat" cmpd="sng" algn="ctr">
                      <a:solidFill>
                        <a:srgbClr val="8D8D8D"/>
                      </a:solidFill>
                      <a:prstDash val="solid"/>
                      <a:round/>
                      <a:headEnd type="none" w="med" len="med"/>
                      <a:tailEnd type="none" w="med" len="med"/>
                    </a:lnL>
                    <a:lnR w="13967" cap="flat" cmpd="sng" algn="ctr">
                      <a:solidFill>
                        <a:srgbClr val="8D8D8D"/>
                      </a:solidFill>
                      <a:prstDash val="solid"/>
                      <a:round/>
                      <a:headEnd type="none" w="med" len="med"/>
                      <a:tailEnd type="none" w="med" len="med"/>
                    </a:lnR>
                    <a:lnT w="13967" cap="flat" cmpd="sng" algn="ctr">
                      <a:solidFill>
                        <a:srgbClr val="8D8D8D"/>
                      </a:solidFill>
                      <a:prstDash val="solid"/>
                      <a:round/>
                      <a:headEnd type="none" w="med" len="med"/>
                      <a:tailEnd type="none" w="med" len="med"/>
                    </a:lnT>
                    <a:lnB w="13967" cap="flat" cmpd="sng" algn="ctr">
                      <a:solidFill>
                        <a:srgbClr val="8D8D8D"/>
                      </a:solidFill>
                      <a:prstDash val="solid"/>
                      <a:round/>
                      <a:headEnd type="none" w="med" len="med"/>
                      <a:tailEnd type="none" w="med" len="med"/>
                    </a:lnB>
                  </a:tcPr>
                </a:tc>
                <a:tc>
                  <a:txBody>
                    <a:bodyPr/>
                    <a:lstStyle/>
                    <a:p>
                      <a:pPr marL="0" lvl="0" indent="0" algn="ctr">
                        <a:lnSpc>
                          <a:spcPts val="2737"/>
                        </a:lnSpc>
                        <a:spcBef>
                          <a:spcPct val="0"/>
                        </a:spcBef>
                        <a:defRPr/>
                      </a:pPr>
                      <a:r>
                        <a:rPr lang="en-US" sz="2300" u="none" strike="noStrike">
                          <a:solidFill>
                            <a:srgbClr val="545454"/>
                          </a:solidFill>
                          <a:latin typeface="Poppins"/>
                        </a:rPr>
                        <a:t>Membership</a:t>
                      </a:r>
                      <a:endParaRPr lang="en-US" sz="1100"/>
                    </a:p>
                  </a:txBody>
                  <a:tcPr marL="0" marR="0" marT="0" marB="0" anchor="ctr">
                    <a:lnL w="13967" cap="flat" cmpd="sng" algn="ctr">
                      <a:solidFill>
                        <a:srgbClr val="8D8D8D"/>
                      </a:solidFill>
                      <a:prstDash val="solid"/>
                      <a:round/>
                      <a:headEnd type="none" w="med" len="med"/>
                      <a:tailEnd type="none" w="med" len="med"/>
                    </a:lnL>
                    <a:lnR w="13967" cap="flat" cmpd="sng" algn="ctr">
                      <a:solidFill>
                        <a:srgbClr val="8D8D8D"/>
                      </a:solidFill>
                      <a:prstDash val="solid"/>
                      <a:round/>
                      <a:headEnd type="none" w="med" len="med"/>
                      <a:tailEnd type="none" w="med" len="med"/>
                    </a:lnR>
                    <a:lnT w="13967" cap="flat" cmpd="sng" algn="ctr">
                      <a:solidFill>
                        <a:srgbClr val="8D8D8D"/>
                      </a:solidFill>
                      <a:prstDash val="solid"/>
                      <a:round/>
                      <a:headEnd type="none" w="med" len="med"/>
                      <a:tailEnd type="none" w="med" len="med"/>
                    </a:lnT>
                    <a:lnB w="13967" cap="flat" cmpd="sng" algn="ctr">
                      <a:solidFill>
                        <a:srgbClr val="8D8D8D"/>
                      </a:solidFill>
                      <a:prstDash val="solid"/>
                      <a:round/>
                      <a:headEnd type="none" w="med" len="med"/>
                      <a:tailEnd type="none" w="med" len="med"/>
                    </a:lnB>
                  </a:tcPr>
                </a:tc>
                <a:tc>
                  <a:txBody>
                    <a:bodyPr/>
                    <a:lstStyle/>
                    <a:p>
                      <a:pPr marL="0" lvl="0" indent="0" algn="ctr">
                        <a:lnSpc>
                          <a:spcPts val="2737"/>
                        </a:lnSpc>
                        <a:spcBef>
                          <a:spcPct val="0"/>
                        </a:spcBef>
                        <a:defRPr/>
                      </a:pPr>
                      <a:r>
                        <a:rPr lang="en-US" sz="2300" u="none" strike="noStrike">
                          <a:solidFill>
                            <a:srgbClr val="545454"/>
                          </a:solidFill>
                          <a:latin typeface="Poppins"/>
                        </a:rPr>
                        <a:t>School Health</a:t>
                      </a:r>
                      <a:endParaRPr lang="en-US" sz="1100"/>
                    </a:p>
                  </a:txBody>
                  <a:tcPr marL="0" marR="0" marT="0" marB="0" anchor="ctr">
                    <a:lnL w="13967" cap="flat" cmpd="sng" algn="ctr">
                      <a:solidFill>
                        <a:srgbClr val="8D8D8D"/>
                      </a:solidFill>
                      <a:prstDash val="solid"/>
                      <a:round/>
                      <a:headEnd type="none" w="med" len="med"/>
                      <a:tailEnd type="none" w="med" len="med"/>
                    </a:lnL>
                    <a:lnR w="13967" cap="flat" cmpd="sng" algn="ctr">
                      <a:solidFill>
                        <a:srgbClr val="8D8D8D"/>
                      </a:solidFill>
                      <a:prstDash val="solid"/>
                      <a:round/>
                      <a:headEnd type="none" w="med" len="med"/>
                      <a:tailEnd type="none" w="med" len="med"/>
                    </a:lnR>
                    <a:lnT w="13967" cap="flat" cmpd="sng" algn="ctr">
                      <a:solidFill>
                        <a:srgbClr val="8D8D8D"/>
                      </a:solidFill>
                      <a:prstDash val="solid"/>
                      <a:round/>
                      <a:headEnd type="none" w="med" len="med"/>
                      <a:tailEnd type="none" w="med" len="med"/>
                    </a:lnT>
                    <a:lnB w="13967" cap="flat" cmpd="sng" algn="ctr">
                      <a:solidFill>
                        <a:srgbClr val="8D8D8D"/>
                      </a:solidFill>
                      <a:prstDash val="solid"/>
                      <a:round/>
                      <a:headEnd type="none" w="med" len="med"/>
                      <a:tailEnd type="none" w="med" len="med"/>
                    </a:lnB>
                  </a:tcPr>
                </a:tc>
                <a:extLst>
                  <a:ext uri="{0D108BD9-81ED-4DB2-BD59-A6C34878D82A}">
                    <a16:rowId xmlns:a16="http://schemas.microsoft.com/office/drawing/2014/main" val="10002"/>
                  </a:ext>
                </a:extLst>
              </a:tr>
              <a:tr h="594042">
                <a:tc>
                  <a:txBody>
                    <a:bodyPr/>
                    <a:lstStyle/>
                    <a:p>
                      <a:pPr marL="0" lvl="0" indent="0" algn="ctr">
                        <a:lnSpc>
                          <a:spcPts val="2737"/>
                        </a:lnSpc>
                        <a:spcBef>
                          <a:spcPct val="0"/>
                        </a:spcBef>
                        <a:defRPr/>
                      </a:pPr>
                      <a:r>
                        <a:rPr lang="en-US" sz="2300" u="none" strike="noStrike">
                          <a:solidFill>
                            <a:srgbClr val="545454"/>
                          </a:solidFill>
                          <a:latin typeface="Poppins"/>
                        </a:rPr>
                        <a:t>Mental Health</a:t>
                      </a:r>
                      <a:endParaRPr lang="en-US" sz="1100"/>
                    </a:p>
                  </a:txBody>
                  <a:tcPr marL="0" marR="0" marT="0" marB="0" anchor="ctr">
                    <a:lnL w="13967" cap="flat" cmpd="sng" algn="ctr">
                      <a:solidFill>
                        <a:srgbClr val="8D8D8D"/>
                      </a:solidFill>
                      <a:prstDash val="solid"/>
                      <a:round/>
                      <a:headEnd type="none" w="med" len="med"/>
                      <a:tailEnd type="none" w="med" len="med"/>
                    </a:lnL>
                    <a:lnR w="13967" cap="flat" cmpd="sng" algn="ctr">
                      <a:solidFill>
                        <a:srgbClr val="8D8D8D"/>
                      </a:solidFill>
                      <a:prstDash val="solid"/>
                      <a:round/>
                      <a:headEnd type="none" w="med" len="med"/>
                      <a:tailEnd type="none" w="med" len="med"/>
                    </a:lnR>
                    <a:lnT w="13967" cap="flat" cmpd="sng" algn="ctr">
                      <a:solidFill>
                        <a:srgbClr val="8D8D8D"/>
                      </a:solidFill>
                      <a:prstDash val="solid"/>
                      <a:round/>
                      <a:headEnd type="none" w="med" len="med"/>
                      <a:tailEnd type="none" w="med" len="med"/>
                    </a:lnT>
                    <a:lnB w="13967" cap="flat" cmpd="sng" algn="ctr">
                      <a:solidFill>
                        <a:srgbClr val="8D8D8D"/>
                      </a:solidFill>
                      <a:prstDash val="solid"/>
                      <a:round/>
                      <a:headEnd type="none" w="med" len="med"/>
                      <a:tailEnd type="none" w="med" len="med"/>
                    </a:lnB>
                  </a:tcPr>
                </a:tc>
                <a:tc>
                  <a:txBody>
                    <a:bodyPr/>
                    <a:lstStyle/>
                    <a:p>
                      <a:pPr marL="0" lvl="0" indent="0" algn="ctr">
                        <a:lnSpc>
                          <a:spcPts val="2737"/>
                        </a:lnSpc>
                        <a:spcBef>
                          <a:spcPct val="0"/>
                        </a:spcBef>
                        <a:defRPr/>
                      </a:pPr>
                      <a:r>
                        <a:rPr lang="en-US" sz="2300" u="none" strike="noStrike">
                          <a:solidFill>
                            <a:srgbClr val="545454"/>
                          </a:solidFill>
                          <a:latin typeface="Poppins"/>
                        </a:rPr>
                        <a:t>Pediatric Council</a:t>
                      </a:r>
                      <a:endParaRPr lang="en-US" sz="1100"/>
                    </a:p>
                  </a:txBody>
                  <a:tcPr marL="0" marR="0" marT="0" marB="0" anchor="ctr">
                    <a:lnL w="13967" cap="flat" cmpd="sng" algn="ctr">
                      <a:solidFill>
                        <a:srgbClr val="8D8D8D"/>
                      </a:solidFill>
                      <a:prstDash val="solid"/>
                      <a:round/>
                      <a:headEnd type="none" w="med" len="med"/>
                      <a:tailEnd type="none" w="med" len="med"/>
                    </a:lnL>
                    <a:lnR w="13967" cap="flat" cmpd="sng" algn="ctr">
                      <a:solidFill>
                        <a:srgbClr val="8D8D8D"/>
                      </a:solidFill>
                      <a:prstDash val="solid"/>
                      <a:round/>
                      <a:headEnd type="none" w="med" len="med"/>
                      <a:tailEnd type="none" w="med" len="med"/>
                    </a:lnR>
                    <a:lnT w="13967" cap="flat" cmpd="sng" algn="ctr">
                      <a:solidFill>
                        <a:srgbClr val="8D8D8D"/>
                      </a:solidFill>
                      <a:prstDash val="solid"/>
                      <a:round/>
                      <a:headEnd type="none" w="med" len="med"/>
                      <a:tailEnd type="none" w="med" len="med"/>
                    </a:lnT>
                    <a:lnB w="13967" cap="flat" cmpd="sng" algn="ctr">
                      <a:solidFill>
                        <a:srgbClr val="8D8D8D"/>
                      </a:solidFill>
                      <a:prstDash val="solid"/>
                      <a:round/>
                      <a:headEnd type="none" w="med" len="med"/>
                      <a:tailEnd type="none" w="med" len="med"/>
                    </a:lnB>
                  </a:tcPr>
                </a:tc>
                <a:tc>
                  <a:txBody>
                    <a:bodyPr/>
                    <a:lstStyle/>
                    <a:p>
                      <a:pPr marL="0" lvl="0" indent="0" algn="ctr">
                        <a:lnSpc>
                          <a:spcPts val="2737"/>
                        </a:lnSpc>
                        <a:spcBef>
                          <a:spcPct val="0"/>
                        </a:spcBef>
                        <a:defRPr/>
                      </a:pPr>
                      <a:endParaRPr lang="en-US" sz="1100"/>
                    </a:p>
                  </a:txBody>
                  <a:tcPr marL="0" marR="0" marT="0" marB="0" anchor="ctr">
                    <a:lnL w="13967" cap="flat" cmpd="sng" algn="ctr">
                      <a:solidFill>
                        <a:srgbClr val="8D8D8D"/>
                      </a:solidFill>
                      <a:prstDash val="solid"/>
                      <a:round/>
                      <a:headEnd type="none" w="med" len="med"/>
                      <a:tailEnd type="none" w="med" len="med"/>
                    </a:lnL>
                    <a:lnR w="0" cap="flat" cmpd="sng" algn="ctr">
                      <a:solidFill>
                        <a:srgbClr val="8D8D8D"/>
                      </a:solidFill>
                      <a:prstDash val="solid"/>
                      <a:round/>
                      <a:headEnd type="none" w="med" len="med"/>
                      <a:tailEnd type="none" w="med" len="med"/>
                    </a:lnR>
                    <a:lnT w="13967" cap="flat" cmpd="sng" algn="ctr">
                      <a:solidFill>
                        <a:srgbClr val="8D8D8D"/>
                      </a:solidFill>
                      <a:prstDash val="solid"/>
                      <a:round/>
                      <a:headEnd type="none" w="med" len="med"/>
                      <a:tailEnd type="none" w="med" len="med"/>
                    </a:lnT>
                    <a:lnB w="0" cap="flat" cmpd="sng" algn="ctr">
                      <a:solidFill>
                        <a:srgbClr val="8D8D8D"/>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6" name="TextBox 66"/>
          <p:cNvSpPr txBox="1"/>
          <p:nvPr/>
        </p:nvSpPr>
        <p:spPr>
          <a:xfrm>
            <a:off x="642057" y="6891976"/>
            <a:ext cx="8257147" cy="441752"/>
          </a:xfrm>
          <a:prstGeom prst="rect">
            <a:avLst/>
          </a:prstGeom>
        </p:spPr>
        <p:txBody>
          <a:bodyPr lIns="0" tIns="0" rIns="0" bIns="0" rtlCol="0" anchor="t">
            <a:spAutoFit/>
          </a:bodyPr>
          <a:lstStyle/>
          <a:p>
            <a:pPr algn="ctr">
              <a:lnSpc>
                <a:spcPts val="3473"/>
              </a:lnSpc>
              <a:spcBef>
                <a:spcPct val="0"/>
              </a:spcBef>
            </a:pPr>
            <a:r>
              <a:rPr lang="en-US" sz="2481" u="sng" dirty="0">
                <a:solidFill>
                  <a:srgbClr val="545454"/>
                </a:solidFill>
                <a:latin typeface="Poppins Bold"/>
              </a:rPr>
              <a:t>Committees</a:t>
            </a:r>
          </a:p>
        </p:txBody>
      </p:sp>
      <p:sp>
        <p:nvSpPr>
          <p:cNvPr id="67" name="TextBox 67"/>
          <p:cNvSpPr txBox="1"/>
          <p:nvPr/>
        </p:nvSpPr>
        <p:spPr>
          <a:xfrm>
            <a:off x="9718320" y="6891976"/>
            <a:ext cx="8178189" cy="441509"/>
          </a:xfrm>
          <a:prstGeom prst="rect">
            <a:avLst/>
          </a:prstGeom>
        </p:spPr>
        <p:txBody>
          <a:bodyPr lIns="0" tIns="0" rIns="0" bIns="0" rtlCol="0" anchor="t">
            <a:spAutoFit/>
          </a:bodyPr>
          <a:lstStyle/>
          <a:p>
            <a:pPr algn="ctr">
              <a:lnSpc>
                <a:spcPts val="3486"/>
              </a:lnSpc>
              <a:spcBef>
                <a:spcPct val="0"/>
              </a:spcBef>
            </a:pPr>
            <a:r>
              <a:rPr lang="en-US" sz="2490" u="sng" dirty="0">
                <a:solidFill>
                  <a:srgbClr val="545454"/>
                </a:solidFill>
                <a:latin typeface="Poppins Bold"/>
              </a:rPr>
              <a:t>Champions</a:t>
            </a:r>
          </a:p>
        </p:txBody>
      </p:sp>
      <p:graphicFrame>
        <p:nvGraphicFramePr>
          <p:cNvPr id="68" name="Table 68"/>
          <p:cNvGraphicFramePr>
            <a:graphicFrameLocks noGrp="1"/>
          </p:cNvGraphicFramePr>
          <p:nvPr/>
        </p:nvGraphicFramePr>
        <p:xfrm>
          <a:off x="9718320" y="7381335"/>
          <a:ext cx="8178188" cy="2719067"/>
        </p:xfrm>
        <a:graphic>
          <a:graphicData uri="http://schemas.openxmlformats.org/drawingml/2006/table">
            <a:tbl>
              <a:tblPr/>
              <a:tblGrid>
                <a:gridCol w="3188742">
                  <a:extLst>
                    <a:ext uri="{9D8B030D-6E8A-4147-A177-3AD203B41FA5}">
                      <a16:colId xmlns:a16="http://schemas.microsoft.com/office/drawing/2014/main" val="20000"/>
                    </a:ext>
                  </a:extLst>
                </a:gridCol>
                <a:gridCol w="2507271">
                  <a:extLst>
                    <a:ext uri="{9D8B030D-6E8A-4147-A177-3AD203B41FA5}">
                      <a16:colId xmlns:a16="http://schemas.microsoft.com/office/drawing/2014/main" val="20001"/>
                    </a:ext>
                  </a:extLst>
                </a:gridCol>
                <a:gridCol w="2482175">
                  <a:extLst>
                    <a:ext uri="{9D8B030D-6E8A-4147-A177-3AD203B41FA5}">
                      <a16:colId xmlns:a16="http://schemas.microsoft.com/office/drawing/2014/main" val="20002"/>
                    </a:ext>
                  </a:extLst>
                </a:gridCol>
              </a:tblGrid>
              <a:tr h="593599">
                <a:tc>
                  <a:txBody>
                    <a:bodyPr/>
                    <a:lstStyle/>
                    <a:p>
                      <a:pPr algn="ctr">
                        <a:lnSpc>
                          <a:spcPts val="2737"/>
                        </a:lnSpc>
                        <a:defRPr/>
                      </a:pPr>
                      <a:r>
                        <a:rPr lang="en-US" sz="2300">
                          <a:solidFill>
                            <a:srgbClr val="545454"/>
                          </a:solidFill>
                          <a:latin typeface="Poppins"/>
                        </a:rPr>
                        <a:t>Adolescent Medicine</a:t>
                      </a:r>
                      <a:endParaRPr lang="en-US" sz="1100"/>
                    </a:p>
                  </a:txBody>
                  <a:tcPr marL="0" marR="0" marT="0" marB="0" anchor="ctr">
                    <a:lnL w="13967" cap="flat" cmpd="sng" algn="ctr">
                      <a:solidFill>
                        <a:srgbClr val="8D8D8D"/>
                      </a:solidFill>
                      <a:prstDash val="solid"/>
                      <a:round/>
                      <a:headEnd type="none" w="med" len="med"/>
                      <a:tailEnd type="none" w="med" len="med"/>
                    </a:lnL>
                    <a:lnR w="13967" cap="flat" cmpd="sng" algn="ctr">
                      <a:solidFill>
                        <a:srgbClr val="8D8D8D"/>
                      </a:solidFill>
                      <a:prstDash val="solid"/>
                      <a:round/>
                      <a:headEnd type="none" w="med" len="med"/>
                      <a:tailEnd type="none" w="med" len="med"/>
                    </a:lnR>
                    <a:lnT w="13967" cap="flat" cmpd="sng" algn="ctr">
                      <a:solidFill>
                        <a:srgbClr val="8D8D8D"/>
                      </a:solidFill>
                      <a:prstDash val="solid"/>
                      <a:round/>
                      <a:headEnd type="none" w="med" len="med"/>
                      <a:tailEnd type="none" w="med" len="med"/>
                    </a:lnT>
                    <a:lnB w="13967" cap="flat" cmpd="sng" algn="ctr">
                      <a:solidFill>
                        <a:srgbClr val="8D8D8D"/>
                      </a:solidFill>
                      <a:prstDash val="solid"/>
                      <a:round/>
                      <a:headEnd type="none" w="med" len="med"/>
                      <a:tailEnd type="none" w="med" len="med"/>
                    </a:lnB>
                  </a:tcPr>
                </a:tc>
                <a:tc>
                  <a:txBody>
                    <a:bodyPr/>
                    <a:lstStyle/>
                    <a:p>
                      <a:pPr algn="ctr">
                        <a:lnSpc>
                          <a:spcPts val="2737"/>
                        </a:lnSpc>
                        <a:defRPr/>
                      </a:pPr>
                      <a:r>
                        <a:rPr lang="en-US" sz="2300">
                          <a:solidFill>
                            <a:srgbClr val="545454"/>
                          </a:solidFill>
                          <a:latin typeface="Poppins"/>
                        </a:rPr>
                        <a:t>Breast Feeding</a:t>
                      </a:r>
                      <a:endParaRPr lang="en-US" sz="1100"/>
                    </a:p>
                  </a:txBody>
                  <a:tcPr marL="0" marR="0" marT="0" marB="0" anchor="ctr">
                    <a:lnL w="13967" cap="flat" cmpd="sng" algn="ctr">
                      <a:solidFill>
                        <a:srgbClr val="8D8D8D"/>
                      </a:solidFill>
                      <a:prstDash val="solid"/>
                      <a:round/>
                      <a:headEnd type="none" w="med" len="med"/>
                      <a:tailEnd type="none" w="med" len="med"/>
                    </a:lnL>
                    <a:lnR w="13967" cap="flat" cmpd="sng" algn="ctr">
                      <a:solidFill>
                        <a:srgbClr val="8D8D8D"/>
                      </a:solidFill>
                      <a:prstDash val="solid"/>
                      <a:round/>
                      <a:headEnd type="none" w="med" len="med"/>
                      <a:tailEnd type="none" w="med" len="med"/>
                    </a:lnR>
                    <a:lnT w="13967" cap="flat" cmpd="sng" algn="ctr">
                      <a:solidFill>
                        <a:srgbClr val="8D8D8D"/>
                      </a:solidFill>
                      <a:prstDash val="solid"/>
                      <a:round/>
                      <a:headEnd type="none" w="med" len="med"/>
                      <a:tailEnd type="none" w="med" len="med"/>
                    </a:lnT>
                    <a:lnB w="13967" cap="flat" cmpd="sng" algn="ctr">
                      <a:solidFill>
                        <a:srgbClr val="8D8D8D"/>
                      </a:solidFill>
                      <a:prstDash val="solid"/>
                      <a:round/>
                      <a:headEnd type="none" w="med" len="med"/>
                      <a:tailEnd type="none" w="med" len="med"/>
                    </a:lnB>
                  </a:tcPr>
                </a:tc>
                <a:tc>
                  <a:txBody>
                    <a:bodyPr/>
                    <a:lstStyle/>
                    <a:p>
                      <a:pPr algn="ctr">
                        <a:lnSpc>
                          <a:spcPts val="2737"/>
                        </a:lnSpc>
                        <a:defRPr/>
                      </a:pPr>
                      <a:r>
                        <a:rPr lang="en-US" sz="2300">
                          <a:solidFill>
                            <a:srgbClr val="545454"/>
                          </a:solidFill>
                          <a:latin typeface="Poppins"/>
                        </a:rPr>
                        <a:t>Early Childhood</a:t>
                      </a:r>
                      <a:endParaRPr lang="en-US" sz="1100"/>
                    </a:p>
                  </a:txBody>
                  <a:tcPr marL="0" marR="0" marT="0" marB="0" anchor="ctr">
                    <a:lnL w="13967" cap="flat" cmpd="sng" algn="ctr">
                      <a:solidFill>
                        <a:srgbClr val="8D8D8D"/>
                      </a:solidFill>
                      <a:prstDash val="solid"/>
                      <a:round/>
                      <a:headEnd type="none" w="med" len="med"/>
                      <a:tailEnd type="none" w="med" len="med"/>
                    </a:lnL>
                    <a:lnR w="13967" cap="flat" cmpd="sng" algn="ctr">
                      <a:solidFill>
                        <a:srgbClr val="8D8D8D"/>
                      </a:solidFill>
                      <a:prstDash val="solid"/>
                      <a:round/>
                      <a:headEnd type="none" w="med" len="med"/>
                      <a:tailEnd type="none" w="med" len="med"/>
                    </a:lnR>
                    <a:lnT w="13967" cap="flat" cmpd="sng" algn="ctr">
                      <a:solidFill>
                        <a:srgbClr val="8D8D8D"/>
                      </a:solidFill>
                      <a:prstDash val="solid"/>
                      <a:round/>
                      <a:headEnd type="none" w="med" len="med"/>
                      <a:tailEnd type="none" w="med" len="med"/>
                    </a:lnT>
                    <a:lnB w="13967" cap="flat" cmpd="sng" algn="ctr">
                      <a:solidFill>
                        <a:srgbClr val="8D8D8D"/>
                      </a:solidFill>
                      <a:prstDash val="solid"/>
                      <a:round/>
                      <a:headEnd type="none" w="med" len="med"/>
                      <a:tailEnd type="none" w="med" len="med"/>
                    </a:lnB>
                  </a:tcPr>
                </a:tc>
                <a:extLst>
                  <a:ext uri="{0D108BD9-81ED-4DB2-BD59-A6C34878D82A}">
                    <a16:rowId xmlns:a16="http://schemas.microsoft.com/office/drawing/2014/main" val="10000"/>
                  </a:ext>
                </a:extLst>
              </a:tr>
              <a:tr h="938270">
                <a:tc>
                  <a:txBody>
                    <a:bodyPr/>
                    <a:lstStyle/>
                    <a:p>
                      <a:pPr algn="ctr">
                        <a:lnSpc>
                          <a:spcPts val="2737"/>
                        </a:lnSpc>
                        <a:defRPr/>
                      </a:pPr>
                      <a:r>
                        <a:rPr lang="en-US" sz="2300">
                          <a:solidFill>
                            <a:srgbClr val="545454"/>
                          </a:solidFill>
                          <a:latin typeface="Poppins"/>
                        </a:rPr>
                        <a:t>Environmental</a:t>
                      </a:r>
                      <a:endParaRPr lang="en-US" sz="1100"/>
                    </a:p>
                  </a:txBody>
                  <a:tcPr marL="0" marR="0" marT="0" marB="0" anchor="ctr">
                    <a:lnL w="13967" cap="flat" cmpd="sng" algn="ctr">
                      <a:solidFill>
                        <a:srgbClr val="8D8D8D"/>
                      </a:solidFill>
                      <a:prstDash val="solid"/>
                      <a:round/>
                      <a:headEnd type="none" w="med" len="med"/>
                      <a:tailEnd type="none" w="med" len="med"/>
                    </a:lnL>
                    <a:lnR w="13967" cap="flat" cmpd="sng" algn="ctr">
                      <a:solidFill>
                        <a:srgbClr val="8D8D8D"/>
                      </a:solidFill>
                      <a:prstDash val="solid"/>
                      <a:round/>
                      <a:headEnd type="none" w="med" len="med"/>
                      <a:tailEnd type="none" w="med" len="med"/>
                    </a:lnR>
                    <a:lnT w="13967" cap="flat" cmpd="sng" algn="ctr">
                      <a:solidFill>
                        <a:srgbClr val="8D8D8D"/>
                      </a:solidFill>
                      <a:prstDash val="solid"/>
                      <a:round/>
                      <a:headEnd type="none" w="med" len="med"/>
                      <a:tailEnd type="none" w="med" len="med"/>
                    </a:lnT>
                    <a:lnB w="13967" cap="flat" cmpd="sng" algn="ctr">
                      <a:solidFill>
                        <a:srgbClr val="8D8D8D"/>
                      </a:solidFill>
                      <a:prstDash val="solid"/>
                      <a:round/>
                      <a:headEnd type="none" w="med" len="med"/>
                      <a:tailEnd type="none" w="med" len="med"/>
                    </a:lnB>
                  </a:tcPr>
                </a:tc>
                <a:tc>
                  <a:txBody>
                    <a:bodyPr/>
                    <a:lstStyle/>
                    <a:p>
                      <a:pPr algn="ctr">
                        <a:lnSpc>
                          <a:spcPts val="2737"/>
                        </a:lnSpc>
                        <a:defRPr/>
                      </a:pPr>
                      <a:r>
                        <a:rPr lang="en-US" sz="2300">
                          <a:solidFill>
                            <a:srgbClr val="545454"/>
                          </a:solidFill>
                          <a:latin typeface="Poppins"/>
                        </a:rPr>
                        <a:t>Equity, Diversity, &amp; Inclusion</a:t>
                      </a:r>
                      <a:endParaRPr lang="en-US" sz="1100"/>
                    </a:p>
                  </a:txBody>
                  <a:tcPr marL="0" marR="0" marT="0" marB="0" anchor="ctr">
                    <a:lnL w="13967" cap="flat" cmpd="sng" algn="ctr">
                      <a:solidFill>
                        <a:srgbClr val="8D8D8D"/>
                      </a:solidFill>
                      <a:prstDash val="solid"/>
                      <a:round/>
                      <a:headEnd type="none" w="med" len="med"/>
                      <a:tailEnd type="none" w="med" len="med"/>
                    </a:lnL>
                    <a:lnR w="13967" cap="flat" cmpd="sng" algn="ctr">
                      <a:solidFill>
                        <a:srgbClr val="8D8D8D"/>
                      </a:solidFill>
                      <a:prstDash val="solid"/>
                      <a:round/>
                      <a:headEnd type="none" w="med" len="med"/>
                      <a:tailEnd type="none" w="med" len="med"/>
                    </a:lnR>
                    <a:lnT w="13967" cap="flat" cmpd="sng" algn="ctr">
                      <a:solidFill>
                        <a:srgbClr val="8D8D8D"/>
                      </a:solidFill>
                      <a:prstDash val="solid"/>
                      <a:round/>
                      <a:headEnd type="none" w="med" len="med"/>
                      <a:tailEnd type="none" w="med" len="med"/>
                    </a:lnT>
                    <a:lnB w="13967" cap="flat" cmpd="sng" algn="ctr">
                      <a:solidFill>
                        <a:srgbClr val="8D8D8D"/>
                      </a:solidFill>
                      <a:prstDash val="solid"/>
                      <a:round/>
                      <a:headEnd type="none" w="med" len="med"/>
                      <a:tailEnd type="none" w="med" len="med"/>
                    </a:lnB>
                  </a:tcPr>
                </a:tc>
                <a:tc>
                  <a:txBody>
                    <a:bodyPr/>
                    <a:lstStyle/>
                    <a:p>
                      <a:pPr algn="ctr">
                        <a:lnSpc>
                          <a:spcPts val="2737"/>
                        </a:lnSpc>
                        <a:defRPr/>
                      </a:pPr>
                      <a:r>
                        <a:rPr lang="en-US" sz="2300">
                          <a:solidFill>
                            <a:srgbClr val="545454"/>
                          </a:solidFill>
                          <a:latin typeface="Poppins"/>
                        </a:rPr>
                        <a:t>Health Lifestyle</a:t>
                      </a:r>
                      <a:endParaRPr lang="en-US" sz="1100"/>
                    </a:p>
                  </a:txBody>
                  <a:tcPr marL="0" marR="0" marT="0" marB="0" anchor="ctr">
                    <a:lnL w="13967" cap="flat" cmpd="sng" algn="ctr">
                      <a:solidFill>
                        <a:srgbClr val="8D8D8D"/>
                      </a:solidFill>
                      <a:prstDash val="solid"/>
                      <a:round/>
                      <a:headEnd type="none" w="med" len="med"/>
                      <a:tailEnd type="none" w="med" len="med"/>
                    </a:lnL>
                    <a:lnR w="13967" cap="flat" cmpd="sng" algn="ctr">
                      <a:solidFill>
                        <a:srgbClr val="8D8D8D"/>
                      </a:solidFill>
                      <a:prstDash val="solid"/>
                      <a:round/>
                      <a:headEnd type="none" w="med" len="med"/>
                      <a:tailEnd type="none" w="med" len="med"/>
                    </a:lnR>
                    <a:lnT w="13967" cap="flat" cmpd="sng" algn="ctr">
                      <a:solidFill>
                        <a:srgbClr val="8D8D8D"/>
                      </a:solidFill>
                      <a:prstDash val="solid"/>
                      <a:round/>
                      <a:headEnd type="none" w="med" len="med"/>
                      <a:tailEnd type="none" w="med" len="med"/>
                    </a:lnT>
                    <a:lnB w="13967" cap="flat" cmpd="sng" algn="ctr">
                      <a:solidFill>
                        <a:srgbClr val="8D8D8D"/>
                      </a:solidFill>
                      <a:prstDash val="solid"/>
                      <a:round/>
                      <a:headEnd type="none" w="med" len="med"/>
                      <a:tailEnd type="none" w="med" len="med"/>
                    </a:lnB>
                  </a:tcPr>
                </a:tc>
                <a:extLst>
                  <a:ext uri="{0D108BD9-81ED-4DB2-BD59-A6C34878D82A}">
                    <a16:rowId xmlns:a16="http://schemas.microsoft.com/office/drawing/2014/main" val="10001"/>
                  </a:ext>
                </a:extLst>
              </a:tr>
              <a:tr h="593599">
                <a:tc>
                  <a:txBody>
                    <a:bodyPr/>
                    <a:lstStyle/>
                    <a:p>
                      <a:pPr algn="ctr">
                        <a:lnSpc>
                          <a:spcPts val="2737"/>
                        </a:lnSpc>
                        <a:defRPr/>
                      </a:pPr>
                      <a:r>
                        <a:rPr lang="en-US" sz="2300">
                          <a:solidFill>
                            <a:srgbClr val="545454"/>
                          </a:solidFill>
                          <a:latin typeface="Poppins"/>
                        </a:rPr>
                        <a:t>Infectious Disease</a:t>
                      </a:r>
                      <a:endParaRPr lang="en-US" sz="1100"/>
                    </a:p>
                  </a:txBody>
                  <a:tcPr marL="0" marR="0" marT="0" marB="0" anchor="ctr">
                    <a:lnL w="13967" cap="flat" cmpd="sng" algn="ctr">
                      <a:solidFill>
                        <a:srgbClr val="8D8D8D"/>
                      </a:solidFill>
                      <a:prstDash val="solid"/>
                      <a:round/>
                      <a:headEnd type="none" w="med" len="med"/>
                      <a:tailEnd type="none" w="med" len="med"/>
                    </a:lnL>
                    <a:lnR w="13967" cap="flat" cmpd="sng" algn="ctr">
                      <a:solidFill>
                        <a:srgbClr val="8D8D8D"/>
                      </a:solidFill>
                      <a:prstDash val="solid"/>
                      <a:round/>
                      <a:headEnd type="none" w="med" len="med"/>
                      <a:tailEnd type="none" w="med" len="med"/>
                    </a:lnR>
                    <a:lnT w="13967" cap="flat" cmpd="sng" algn="ctr">
                      <a:solidFill>
                        <a:srgbClr val="8D8D8D"/>
                      </a:solidFill>
                      <a:prstDash val="solid"/>
                      <a:round/>
                      <a:headEnd type="none" w="med" len="med"/>
                      <a:tailEnd type="none" w="med" len="med"/>
                    </a:lnT>
                    <a:lnB w="13967" cap="flat" cmpd="sng" algn="ctr">
                      <a:solidFill>
                        <a:srgbClr val="8D8D8D"/>
                      </a:solidFill>
                      <a:prstDash val="solid"/>
                      <a:round/>
                      <a:headEnd type="none" w="med" len="med"/>
                      <a:tailEnd type="none" w="med" len="med"/>
                    </a:lnB>
                  </a:tcPr>
                </a:tc>
                <a:tc>
                  <a:txBody>
                    <a:bodyPr/>
                    <a:lstStyle/>
                    <a:p>
                      <a:pPr algn="ctr">
                        <a:lnSpc>
                          <a:spcPts val="2737"/>
                        </a:lnSpc>
                        <a:defRPr/>
                      </a:pPr>
                      <a:r>
                        <a:rPr lang="en-US" sz="2300">
                          <a:solidFill>
                            <a:srgbClr val="545454"/>
                          </a:solidFill>
                          <a:latin typeface="Poppins"/>
                        </a:rPr>
                        <a:t>Oral Health</a:t>
                      </a:r>
                      <a:endParaRPr lang="en-US" sz="1100"/>
                    </a:p>
                  </a:txBody>
                  <a:tcPr marL="0" marR="0" marT="0" marB="0" anchor="ctr">
                    <a:lnL w="13967" cap="flat" cmpd="sng" algn="ctr">
                      <a:solidFill>
                        <a:srgbClr val="8D8D8D"/>
                      </a:solidFill>
                      <a:prstDash val="solid"/>
                      <a:round/>
                      <a:headEnd type="none" w="med" len="med"/>
                      <a:tailEnd type="none" w="med" len="med"/>
                    </a:lnL>
                    <a:lnR w="13967" cap="flat" cmpd="sng" algn="ctr">
                      <a:solidFill>
                        <a:srgbClr val="8D8D8D"/>
                      </a:solidFill>
                      <a:prstDash val="solid"/>
                      <a:round/>
                      <a:headEnd type="none" w="med" len="med"/>
                      <a:tailEnd type="none" w="med" len="med"/>
                    </a:lnR>
                    <a:lnT w="13967" cap="flat" cmpd="sng" algn="ctr">
                      <a:solidFill>
                        <a:srgbClr val="8D8D8D"/>
                      </a:solidFill>
                      <a:prstDash val="solid"/>
                      <a:round/>
                      <a:headEnd type="none" w="med" len="med"/>
                      <a:tailEnd type="none" w="med" len="med"/>
                    </a:lnT>
                    <a:lnB w="13967" cap="flat" cmpd="sng" algn="ctr">
                      <a:solidFill>
                        <a:srgbClr val="8D8D8D"/>
                      </a:solidFill>
                      <a:prstDash val="solid"/>
                      <a:round/>
                      <a:headEnd type="none" w="med" len="med"/>
                      <a:tailEnd type="none" w="med" len="med"/>
                    </a:lnB>
                  </a:tcPr>
                </a:tc>
                <a:tc>
                  <a:txBody>
                    <a:bodyPr/>
                    <a:lstStyle/>
                    <a:p>
                      <a:pPr algn="ctr">
                        <a:lnSpc>
                          <a:spcPts val="2737"/>
                        </a:lnSpc>
                        <a:defRPr/>
                      </a:pPr>
                      <a:r>
                        <a:rPr lang="en-US" sz="2300">
                          <a:solidFill>
                            <a:srgbClr val="545454"/>
                          </a:solidFill>
                          <a:latin typeface="Poppins"/>
                        </a:rPr>
                        <a:t>Rural Health</a:t>
                      </a:r>
                      <a:endParaRPr lang="en-US" sz="1100"/>
                    </a:p>
                  </a:txBody>
                  <a:tcPr marL="0" marR="0" marT="0" marB="0" anchor="ctr">
                    <a:lnL w="13967" cap="flat" cmpd="sng" algn="ctr">
                      <a:solidFill>
                        <a:srgbClr val="8D8D8D"/>
                      </a:solidFill>
                      <a:prstDash val="solid"/>
                      <a:round/>
                      <a:headEnd type="none" w="med" len="med"/>
                      <a:tailEnd type="none" w="med" len="med"/>
                    </a:lnL>
                    <a:lnR w="13967" cap="flat" cmpd="sng" algn="ctr">
                      <a:solidFill>
                        <a:srgbClr val="8D8D8D"/>
                      </a:solidFill>
                      <a:prstDash val="solid"/>
                      <a:round/>
                      <a:headEnd type="none" w="med" len="med"/>
                      <a:tailEnd type="none" w="med" len="med"/>
                    </a:lnR>
                    <a:lnT w="13967" cap="flat" cmpd="sng" algn="ctr">
                      <a:solidFill>
                        <a:srgbClr val="8D8D8D"/>
                      </a:solidFill>
                      <a:prstDash val="solid"/>
                      <a:round/>
                      <a:headEnd type="none" w="med" len="med"/>
                      <a:tailEnd type="none" w="med" len="med"/>
                    </a:lnT>
                    <a:lnB w="13967" cap="flat" cmpd="sng" algn="ctr">
                      <a:solidFill>
                        <a:srgbClr val="8D8D8D"/>
                      </a:solidFill>
                      <a:prstDash val="solid"/>
                      <a:round/>
                      <a:headEnd type="none" w="med" len="med"/>
                      <a:tailEnd type="none" w="med" len="med"/>
                    </a:lnB>
                  </a:tcPr>
                </a:tc>
                <a:extLst>
                  <a:ext uri="{0D108BD9-81ED-4DB2-BD59-A6C34878D82A}">
                    <a16:rowId xmlns:a16="http://schemas.microsoft.com/office/drawing/2014/main" val="10002"/>
                  </a:ext>
                </a:extLst>
              </a:tr>
              <a:tr h="593599">
                <a:tc>
                  <a:txBody>
                    <a:bodyPr/>
                    <a:lstStyle/>
                    <a:p>
                      <a:pPr algn="ctr">
                        <a:lnSpc>
                          <a:spcPts val="2737"/>
                        </a:lnSpc>
                        <a:defRPr/>
                      </a:pPr>
                      <a:r>
                        <a:rPr lang="en-US" sz="2300">
                          <a:solidFill>
                            <a:srgbClr val="545454"/>
                          </a:solidFill>
                          <a:latin typeface="Poppins"/>
                        </a:rPr>
                        <a:t>Sports Medicine</a:t>
                      </a:r>
                      <a:endParaRPr lang="en-US" sz="1100"/>
                    </a:p>
                  </a:txBody>
                  <a:tcPr marL="0" marR="0" marT="0" marB="0" anchor="ctr">
                    <a:lnL w="13967" cap="flat" cmpd="sng" algn="ctr">
                      <a:solidFill>
                        <a:srgbClr val="8D8D8D"/>
                      </a:solidFill>
                      <a:prstDash val="solid"/>
                      <a:round/>
                      <a:headEnd type="none" w="med" len="med"/>
                      <a:tailEnd type="none" w="med" len="med"/>
                    </a:lnL>
                    <a:lnR w="13967" cap="flat" cmpd="sng" algn="ctr">
                      <a:solidFill>
                        <a:srgbClr val="8D8D8D"/>
                      </a:solidFill>
                      <a:prstDash val="solid"/>
                      <a:round/>
                      <a:headEnd type="none" w="med" len="med"/>
                      <a:tailEnd type="none" w="med" len="med"/>
                    </a:lnR>
                    <a:lnT w="13967" cap="flat" cmpd="sng" algn="ctr">
                      <a:solidFill>
                        <a:srgbClr val="8D8D8D"/>
                      </a:solidFill>
                      <a:prstDash val="solid"/>
                      <a:round/>
                      <a:headEnd type="none" w="med" len="med"/>
                      <a:tailEnd type="none" w="med" len="med"/>
                    </a:lnT>
                    <a:lnB w="13967" cap="flat" cmpd="sng" algn="ctr">
                      <a:solidFill>
                        <a:srgbClr val="8D8D8D"/>
                      </a:solidFill>
                      <a:prstDash val="solid"/>
                      <a:round/>
                      <a:headEnd type="none" w="med" len="med"/>
                      <a:tailEnd type="none" w="med" len="med"/>
                    </a:lnB>
                  </a:tcPr>
                </a:tc>
                <a:tc>
                  <a:txBody>
                    <a:bodyPr/>
                    <a:lstStyle/>
                    <a:p>
                      <a:pPr algn="ctr">
                        <a:lnSpc>
                          <a:spcPts val="2737"/>
                        </a:lnSpc>
                        <a:defRPr/>
                      </a:pPr>
                      <a:r>
                        <a:rPr lang="en-US" sz="2300">
                          <a:solidFill>
                            <a:srgbClr val="545454"/>
                          </a:solidFill>
                          <a:latin typeface="Poppins"/>
                        </a:rPr>
                        <a:t>Telehealth</a:t>
                      </a:r>
                      <a:endParaRPr lang="en-US" sz="1100"/>
                    </a:p>
                  </a:txBody>
                  <a:tcPr marL="0" marR="0" marT="0" marB="0" anchor="ctr">
                    <a:lnL w="13967" cap="flat" cmpd="sng" algn="ctr">
                      <a:solidFill>
                        <a:srgbClr val="8D8D8D"/>
                      </a:solidFill>
                      <a:prstDash val="solid"/>
                      <a:round/>
                      <a:headEnd type="none" w="med" len="med"/>
                      <a:tailEnd type="none" w="med" len="med"/>
                    </a:lnL>
                    <a:lnR w="13967" cap="flat" cmpd="sng" algn="ctr">
                      <a:solidFill>
                        <a:srgbClr val="8D8D8D"/>
                      </a:solidFill>
                      <a:prstDash val="solid"/>
                      <a:round/>
                      <a:headEnd type="none" w="med" len="med"/>
                      <a:tailEnd type="none" w="med" len="med"/>
                    </a:lnR>
                    <a:lnT w="13967" cap="flat" cmpd="sng" algn="ctr">
                      <a:solidFill>
                        <a:srgbClr val="8D8D8D"/>
                      </a:solidFill>
                      <a:prstDash val="solid"/>
                      <a:round/>
                      <a:headEnd type="none" w="med" len="med"/>
                      <a:tailEnd type="none" w="med" len="med"/>
                    </a:lnT>
                    <a:lnB w="13967" cap="flat" cmpd="sng" algn="ctr">
                      <a:solidFill>
                        <a:srgbClr val="8D8D8D"/>
                      </a:solidFill>
                      <a:prstDash val="solid"/>
                      <a:round/>
                      <a:headEnd type="none" w="med" len="med"/>
                      <a:tailEnd type="none" w="med" len="med"/>
                    </a:lnB>
                  </a:tcPr>
                </a:tc>
                <a:tc>
                  <a:txBody>
                    <a:bodyPr/>
                    <a:lstStyle/>
                    <a:p>
                      <a:pPr algn="ctr">
                        <a:lnSpc>
                          <a:spcPts val="2737"/>
                        </a:lnSpc>
                        <a:defRPr/>
                      </a:pPr>
                      <a:endParaRPr lang="en-US" sz="1100"/>
                    </a:p>
                  </a:txBody>
                  <a:tcPr marL="0" marR="0" marT="0" marB="0" anchor="ctr">
                    <a:lnL w="13967" cap="flat" cmpd="sng" algn="ctr">
                      <a:solidFill>
                        <a:srgbClr val="8D8D8D"/>
                      </a:solidFill>
                      <a:prstDash val="solid"/>
                      <a:round/>
                      <a:headEnd type="none" w="med" len="med"/>
                      <a:tailEnd type="none" w="med" len="med"/>
                    </a:lnL>
                    <a:lnR w="0" cap="flat" cmpd="sng" algn="ctr">
                      <a:solidFill>
                        <a:srgbClr val="8D8D8D"/>
                      </a:solidFill>
                      <a:prstDash val="solid"/>
                      <a:round/>
                      <a:headEnd type="none" w="med" len="med"/>
                      <a:tailEnd type="none" w="med" len="med"/>
                    </a:lnR>
                    <a:lnT w="13967" cap="flat" cmpd="sng" algn="ctr">
                      <a:solidFill>
                        <a:srgbClr val="8D8D8D"/>
                      </a:solidFill>
                      <a:prstDash val="solid"/>
                      <a:round/>
                      <a:headEnd type="none" w="med" len="med"/>
                      <a:tailEnd type="none" w="med" len="med"/>
                    </a:lnT>
                    <a:lnB w="0" cap="flat" cmpd="sng" algn="ctr">
                      <a:solidFill>
                        <a:srgbClr val="8D8D8D"/>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69" name="Group 69"/>
          <p:cNvGrpSpPr>
            <a:grpSpLocks noChangeAspect="1"/>
          </p:cNvGrpSpPr>
          <p:nvPr/>
        </p:nvGrpSpPr>
        <p:grpSpPr>
          <a:xfrm>
            <a:off x="16942605" y="411249"/>
            <a:ext cx="1426058" cy="1234902"/>
            <a:chOff x="0" y="0"/>
            <a:chExt cx="4282440" cy="3708400"/>
          </a:xfrm>
        </p:grpSpPr>
        <p:sp>
          <p:nvSpPr>
            <p:cNvPr id="70" name="Freeform 70"/>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7"/>
              <a:stretch>
                <a:fillRect t="-27634" r="-3011" b="-50579"/>
              </a:stretch>
            </a:blipFill>
          </p:spPr>
          <p:txBody>
            <a:bodyPr/>
            <a:lstStyle/>
            <a:p>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796020">
            <a:off x="-1677687" y="8286525"/>
            <a:ext cx="5760306" cy="2071608"/>
            <a:chOff x="0" y="0"/>
            <a:chExt cx="1916754" cy="689332"/>
          </a:xfrm>
        </p:grpSpPr>
        <p:sp>
          <p:nvSpPr>
            <p:cNvPr id="3" name="Freeform 3"/>
            <p:cNvSpPr/>
            <p:nvPr/>
          </p:nvSpPr>
          <p:spPr>
            <a:xfrm>
              <a:off x="0" y="0"/>
              <a:ext cx="1916754" cy="689332"/>
            </a:xfrm>
            <a:custGeom>
              <a:avLst/>
              <a:gdLst/>
              <a:ahLst/>
              <a:cxnLst/>
              <a:rect l="l" t="t" r="r" b="b"/>
              <a:pathLst>
                <a:path w="1916754" h="689332">
                  <a:moveTo>
                    <a:pt x="958377" y="689332"/>
                  </a:moveTo>
                  <a:lnTo>
                    <a:pt x="1916754" y="0"/>
                  </a:lnTo>
                  <a:lnTo>
                    <a:pt x="0" y="0"/>
                  </a:lnTo>
                  <a:lnTo>
                    <a:pt x="958377" y="689332"/>
                  </a:lnTo>
                  <a:close/>
                </a:path>
              </a:pathLst>
            </a:custGeom>
            <a:solidFill>
              <a:srgbClr val="FAD03B"/>
            </a:solidFill>
          </p:spPr>
          <p:txBody>
            <a:bodyPr/>
            <a:lstStyle/>
            <a:p>
              <a:endParaRPr lang="en-US"/>
            </a:p>
          </p:txBody>
        </p:sp>
        <p:sp>
          <p:nvSpPr>
            <p:cNvPr id="4" name="TextBox 4"/>
            <p:cNvSpPr txBox="1"/>
            <p:nvPr/>
          </p:nvSpPr>
          <p:spPr>
            <a:xfrm>
              <a:off x="299493" y="11138"/>
              <a:ext cx="1317768" cy="358147"/>
            </a:xfrm>
            <a:prstGeom prst="rect">
              <a:avLst/>
            </a:prstGeom>
          </p:spPr>
          <p:txBody>
            <a:bodyPr lIns="47790" tIns="47790" rIns="47790" bIns="47790" rtlCol="0" anchor="ctr"/>
            <a:lstStyle/>
            <a:p>
              <a:pPr algn="ctr">
                <a:lnSpc>
                  <a:spcPts val="1843"/>
                </a:lnSpc>
              </a:pPr>
              <a:endParaRPr/>
            </a:p>
          </p:txBody>
        </p:sp>
      </p:grpSp>
      <p:sp>
        <p:nvSpPr>
          <p:cNvPr id="5" name="Freeform 5"/>
          <p:cNvSpPr/>
          <p:nvPr/>
        </p:nvSpPr>
        <p:spPr>
          <a:xfrm rot="5400000">
            <a:off x="244903" y="588911"/>
            <a:ext cx="690257" cy="569255"/>
          </a:xfrm>
          <a:custGeom>
            <a:avLst/>
            <a:gdLst/>
            <a:ahLst/>
            <a:cxnLst/>
            <a:rect l="l" t="t" r="r" b="b"/>
            <a:pathLst>
              <a:path w="690257" h="569255">
                <a:moveTo>
                  <a:pt x="0" y="0"/>
                </a:moveTo>
                <a:lnTo>
                  <a:pt x="690256" y="0"/>
                </a:lnTo>
                <a:lnTo>
                  <a:pt x="690256" y="569256"/>
                </a:lnTo>
                <a:lnTo>
                  <a:pt x="0" y="5692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962126" y="628117"/>
            <a:ext cx="6722612" cy="449580"/>
          </a:xfrm>
          <a:prstGeom prst="rect">
            <a:avLst/>
          </a:prstGeom>
        </p:spPr>
        <p:txBody>
          <a:bodyPr lIns="0" tIns="0" rIns="0" bIns="0" rtlCol="0" anchor="t">
            <a:spAutoFit/>
          </a:bodyPr>
          <a:lstStyle/>
          <a:p>
            <a:pPr>
              <a:lnSpc>
                <a:spcPts val="3360"/>
              </a:lnSpc>
            </a:pPr>
            <a:r>
              <a:rPr lang="en-US" sz="3500" spc="182">
                <a:solidFill>
                  <a:srgbClr val="4DB6DA"/>
                </a:solidFill>
                <a:latin typeface="Lato Bold"/>
              </a:rPr>
              <a:t>Educational Benefits</a:t>
            </a:r>
          </a:p>
        </p:txBody>
      </p:sp>
      <p:grpSp>
        <p:nvGrpSpPr>
          <p:cNvPr id="7" name="Group 7"/>
          <p:cNvGrpSpPr/>
          <p:nvPr/>
        </p:nvGrpSpPr>
        <p:grpSpPr>
          <a:xfrm rot="5222744">
            <a:off x="14775481" y="7651786"/>
            <a:ext cx="5760306" cy="2071608"/>
            <a:chOff x="0" y="0"/>
            <a:chExt cx="1916754" cy="689332"/>
          </a:xfrm>
        </p:grpSpPr>
        <p:sp>
          <p:nvSpPr>
            <p:cNvPr id="8" name="Freeform 8"/>
            <p:cNvSpPr/>
            <p:nvPr/>
          </p:nvSpPr>
          <p:spPr>
            <a:xfrm>
              <a:off x="0" y="0"/>
              <a:ext cx="1916754" cy="689332"/>
            </a:xfrm>
            <a:custGeom>
              <a:avLst/>
              <a:gdLst/>
              <a:ahLst/>
              <a:cxnLst/>
              <a:rect l="l" t="t" r="r" b="b"/>
              <a:pathLst>
                <a:path w="1916754" h="689332">
                  <a:moveTo>
                    <a:pt x="958377" y="689332"/>
                  </a:moveTo>
                  <a:lnTo>
                    <a:pt x="1916754" y="0"/>
                  </a:lnTo>
                  <a:lnTo>
                    <a:pt x="0" y="0"/>
                  </a:lnTo>
                  <a:lnTo>
                    <a:pt x="958377" y="689332"/>
                  </a:lnTo>
                  <a:close/>
                </a:path>
              </a:pathLst>
            </a:custGeom>
            <a:solidFill>
              <a:srgbClr val="92BE49"/>
            </a:solidFill>
          </p:spPr>
          <p:txBody>
            <a:bodyPr/>
            <a:lstStyle/>
            <a:p>
              <a:endParaRPr lang="en-US"/>
            </a:p>
          </p:txBody>
        </p:sp>
        <p:sp>
          <p:nvSpPr>
            <p:cNvPr id="9" name="TextBox 9"/>
            <p:cNvSpPr txBox="1"/>
            <p:nvPr/>
          </p:nvSpPr>
          <p:spPr>
            <a:xfrm>
              <a:off x="299493" y="11138"/>
              <a:ext cx="1317768" cy="358147"/>
            </a:xfrm>
            <a:prstGeom prst="rect">
              <a:avLst/>
            </a:prstGeom>
          </p:spPr>
          <p:txBody>
            <a:bodyPr lIns="47790" tIns="47790" rIns="47790" bIns="47790" rtlCol="0" anchor="ctr"/>
            <a:lstStyle/>
            <a:p>
              <a:pPr algn="ctr">
                <a:lnSpc>
                  <a:spcPts val="1843"/>
                </a:lnSpc>
              </a:pPr>
              <a:endParaRPr/>
            </a:p>
          </p:txBody>
        </p:sp>
      </p:grpSp>
      <p:grpSp>
        <p:nvGrpSpPr>
          <p:cNvPr id="10" name="Group 10"/>
          <p:cNvGrpSpPr/>
          <p:nvPr/>
        </p:nvGrpSpPr>
        <p:grpSpPr>
          <a:xfrm>
            <a:off x="5357563" y="9772147"/>
            <a:ext cx="8320099" cy="790540"/>
            <a:chOff x="0" y="0"/>
            <a:chExt cx="2409994" cy="228987"/>
          </a:xfrm>
        </p:grpSpPr>
        <p:sp>
          <p:nvSpPr>
            <p:cNvPr id="11" name="Freeform 11"/>
            <p:cNvSpPr/>
            <p:nvPr/>
          </p:nvSpPr>
          <p:spPr>
            <a:xfrm>
              <a:off x="0" y="0"/>
              <a:ext cx="2409994" cy="228987"/>
            </a:xfrm>
            <a:custGeom>
              <a:avLst/>
              <a:gdLst/>
              <a:ahLst/>
              <a:cxnLst/>
              <a:rect l="l" t="t" r="r" b="b"/>
              <a:pathLst>
                <a:path w="2409994" h="228987">
                  <a:moveTo>
                    <a:pt x="0" y="0"/>
                  </a:moveTo>
                  <a:lnTo>
                    <a:pt x="2409994" y="0"/>
                  </a:lnTo>
                  <a:lnTo>
                    <a:pt x="2409994" y="228987"/>
                  </a:lnTo>
                  <a:lnTo>
                    <a:pt x="0" y="228987"/>
                  </a:lnTo>
                  <a:close/>
                </a:path>
              </a:pathLst>
            </a:custGeom>
            <a:solidFill>
              <a:srgbClr val="4DB6DA"/>
            </a:solidFill>
          </p:spPr>
          <p:txBody>
            <a:bodyPr/>
            <a:lstStyle/>
            <a:p>
              <a:endParaRPr lang="en-US"/>
            </a:p>
          </p:txBody>
        </p:sp>
        <p:sp>
          <p:nvSpPr>
            <p:cNvPr id="12" name="TextBox 12"/>
            <p:cNvSpPr txBox="1"/>
            <p:nvPr/>
          </p:nvSpPr>
          <p:spPr>
            <a:xfrm>
              <a:off x="0" y="-28575"/>
              <a:ext cx="2409994" cy="257562"/>
            </a:xfrm>
            <a:prstGeom prst="rect">
              <a:avLst/>
            </a:prstGeom>
          </p:spPr>
          <p:txBody>
            <a:bodyPr lIns="47790" tIns="47790" rIns="47790" bIns="47790" rtlCol="0" anchor="ctr"/>
            <a:lstStyle/>
            <a:p>
              <a:pPr algn="ctr">
                <a:lnSpc>
                  <a:spcPts val="1952"/>
                </a:lnSpc>
              </a:pPr>
              <a:endParaRPr/>
            </a:p>
          </p:txBody>
        </p:sp>
      </p:grpSp>
      <p:sp>
        <p:nvSpPr>
          <p:cNvPr id="13" name="Freeform 13"/>
          <p:cNvSpPr/>
          <p:nvPr/>
        </p:nvSpPr>
        <p:spPr>
          <a:xfrm>
            <a:off x="14441756" y="9456421"/>
            <a:ext cx="3846244" cy="804506"/>
          </a:xfrm>
          <a:custGeom>
            <a:avLst/>
            <a:gdLst/>
            <a:ahLst/>
            <a:cxnLst/>
            <a:rect l="l" t="t" r="r" b="b"/>
            <a:pathLst>
              <a:path w="3846244" h="804506">
                <a:moveTo>
                  <a:pt x="0" y="0"/>
                </a:moveTo>
                <a:lnTo>
                  <a:pt x="3846244" y="0"/>
                </a:lnTo>
                <a:lnTo>
                  <a:pt x="3846244" y="804506"/>
                </a:lnTo>
                <a:lnTo>
                  <a:pt x="0" y="804506"/>
                </a:lnTo>
                <a:lnTo>
                  <a:pt x="0" y="0"/>
                </a:lnTo>
                <a:close/>
              </a:path>
            </a:pathLst>
          </a:custGeom>
          <a:blipFill>
            <a:blip r:embed="rId4"/>
            <a:stretch>
              <a:fillRect/>
            </a:stretch>
          </a:blipFill>
        </p:spPr>
        <p:txBody>
          <a:bodyPr/>
          <a:lstStyle/>
          <a:p>
            <a:endParaRPr lang="en-US"/>
          </a:p>
        </p:txBody>
      </p:sp>
      <p:grpSp>
        <p:nvGrpSpPr>
          <p:cNvPr id="14" name="Group 14"/>
          <p:cNvGrpSpPr/>
          <p:nvPr/>
        </p:nvGrpSpPr>
        <p:grpSpPr>
          <a:xfrm>
            <a:off x="13341299" y="0"/>
            <a:ext cx="4946701" cy="1515174"/>
            <a:chOff x="0" y="0"/>
            <a:chExt cx="1432858" cy="438884"/>
          </a:xfrm>
        </p:grpSpPr>
        <p:sp>
          <p:nvSpPr>
            <p:cNvPr id="15" name="Freeform 15"/>
            <p:cNvSpPr/>
            <p:nvPr/>
          </p:nvSpPr>
          <p:spPr>
            <a:xfrm>
              <a:off x="0" y="0"/>
              <a:ext cx="1432858" cy="438884"/>
            </a:xfrm>
            <a:custGeom>
              <a:avLst/>
              <a:gdLst/>
              <a:ahLst/>
              <a:cxnLst/>
              <a:rect l="l" t="t" r="r" b="b"/>
              <a:pathLst>
                <a:path w="1432858" h="438884">
                  <a:moveTo>
                    <a:pt x="0" y="0"/>
                  </a:moveTo>
                  <a:lnTo>
                    <a:pt x="1432858" y="0"/>
                  </a:lnTo>
                  <a:lnTo>
                    <a:pt x="1432858" y="438884"/>
                  </a:lnTo>
                  <a:lnTo>
                    <a:pt x="0" y="438884"/>
                  </a:lnTo>
                  <a:close/>
                </a:path>
              </a:pathLst>
            </a:custGeom>
            <a:solidFill>
              <a:srgbClr val="EA7131"/>
            </a:solidFill>
          </p:spPr>
          <p:txBody>
            <a:bodyPr/>
            <a:lstStyle/>
            <a:p>
              <a:endParaRPr lang="en-US"/>
            </a:p>
          </p:txBody>
        </p:sp>
        <p:sp>
          <p:nvSpPr>
            <p:cNvPr id="16" name="TextBox 16"/>
            <p:cNvSpPr txBox="1"/>
            <p:nvPr/>
          </p:nvSpPr>
          <p:spPr>
            <a:xfrm>
              <a:off x="0" y="-28575"/>
              <a:ext cx="1432858" cy="467459"/>
            </a:xfrm>
            <a:prstGeom prst="rect">
              <a:avLst/>
            </a:prstGeom>
          </p:spPr>
          <p:txBody>
            <a:bodyPr lIns="47790" tIns="47790" rIns="47790" bIns="47790" rtlCol="0" anchor="ctr"/>
            <a:lstStyle/>
            <a:p>
              <a:pPr algn="ctr">
                <a:lnSpc>
                  <a:spcPts val="1952"/>
                </a:lnSpc>
              </a:pPr>
              <a:endParaRPr/>
            </a:p>
          </p:txBody>
        </p:sp>
      </p:grpSp>
      <p:sp>
        <p:nvSpPr>
          <p:cNvPr id="17" name="Freeform 17"/>
          <p:cNvSpPr/>
          <p:nvPr/>
        </p:nvSpPr>
        <p:spPr>
          <a:xfrm>
            <a:off x="13607596" y="571037"/>
            <a:ext cx="312946" cy="312946"/>
          </a:xfrm>
          <a:custGeom>
            <a:avLst/>
            <a:gdLst/>
            <a:ahLst/>
            <a:cxnLst/>
            <a:rect l="l" t="t" r="r" b="b"/>
            <a:pathLst>
              <a:path w="312946" h="312946">
                <a:moveTo>
                  <a:pt x="0" y="0"/>
                </a:moveTo>
                <a:lnTo>
                  <a:pt x="312946" y="0"/>
                </a:lnTo>
                <a:lnTo>
                  <a:pt x="312946" y="312946"/>
                </a:lnTo>
                <a:lnTo>
                  <a:pt x="0" y="31294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8" name="Freeform 18"/>
          <p:cNvSpPr/>
          <p:nvPr/>
        </p:nvSpPr>
        <p:spPr>
          <a:xfrm>
            <a:off x="13607596" y="1004009"/>
            <a:ext cx="312946" cy="312946"/>
          </a:xfrm>
          <a:custGeom>
            <a:avLst/>
            <a:gdLst/>
            <a:ahLst/>
            <a:cxnLst/>
            <a:rect l="l" t="t" r="r" b="b"/>
            <a:pathLst>
              <a:path w="312946" h="312946">
                <a:moveTo>
                  <a:pt x="0" y="0"/>
                </a:moveTo>
                <a:lnTo>
                  <a:pt x="312946" y="0"/>
                </a:lnTo>
                <a:lnTo>
                  <a:pt x="312946" y="312946"/>
                </a:lnTo>
                <a:lnTo>
                  <a:pt x="0" y="3129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9" name="Freeform 19"/>
          <p:cNvSpPr/>
          <p:nvPr/>
        </p:nvSpPr>
        <p:spPr>
          <a:xfrm>
            <a:off x="13607596" y="142503"/>
            <a:ext cx="312946" cy="312946"/>
          </a:xfrm>
          <a:custGeom>
            <a:avLst/>
            <a:gdLst/>
            <a:ahLst/>
            <a:cxnLst/>
            <a:rect l="l" t="t" r="r" b="b"/>
            <a:pathLst>
              <a:path w="312946" h="312946">
                <a:moveTo>
                  <a:pt x="0" y="0"/>
                </a:moveTo>
                <a:lnTo>
                  <a:pt x="312946" y="0"/>
                </a:lnTo>
                <a:lnTo>
                  <a:pt x="312946" y="312946"/>
                </a:lnTo>
                <a:lnTo>
                  <a:pt x="0" y="31294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0" name="TextBox 20"/>
          <p:cNvSpPr txBox="1"/>
          <p:nvPr/>
        </p:nvSpPr>
        <p:spPr>
          <a:xfrm>
            <a:off x="14034248" y="966528"/>
            <a:ext cx="4349002" cy="434813"/>
          </a:xfrm>
          <a:prstGeom prst="rect">
            <a:avLst/>
          </a:prstGeom>
        </p:spPr>
        <p:txBody>
          <a:bodyPr lIns="0" tIns="0" rIns="0" bIns="0" rtlCol="0" anchor="t">
            <a:spAutoFit/>
          </a:bodyPr>
          <a:lstStyle/>
          <a:p>
            <a:pPr marL="0" lvl="0" indent="0" algn="l">
              <a:lnSpc>
                <a:spcPts val="3329"/>
              </a:lnSpc>
              <a:spcBef>
                <a:spcPct val="0"/>
              </a:spcBef>
            </a:pPr>
            <a:r>
              <a:rPr lang="en-US" sz="2378">
                <a:solidFill>
                  <a:srgbClr val="FFFFFF"/>
                </a:solidFill>
                <a:latin typeface="Poppins"/>
              </a:rPr>
              <a:t>www.virginiapediatrics.org</a:t>
            </a:r>
          </a:p>
        </p:txBody>
      </p:sp>
      <p:sp>
        <p:nvSpPr>
          <p:cNvPr id="21" name="TextBox 21"/>
          <p:cNvSpPr txBox="1"/>
          <p:nvPr/>
        </p:nvSpPr>
        <p:spPr>
          <a:xfrm>
            <a:off x="14034248" y="103456"/>
            <a:ext cx="2626214" cy="424955"/>
          </a:xfrm>
          <a:prstGeom prst="rect">
            <a:avLst/>
          </a:prstGeom>
        </p:spPr>
        <p:txBody>
          <a:bodyPr lIns="0" tIns="0" rIns="0" bIns="0" rtlCol="0" anchor="t">
            <a:spAutoFit/>
          </a:bodyPr>
          <a:lstStyle/>
          <a:p>
            <a:pPr marL="0" lvl="0" indent="0" algn="l">
              <a:lnSpc>
                <a:spcPts val="3347"/>
              </a:lnSpc>
              <a:spcBef>
                <a:spcPct val="0"/>
              </a:spcBef>
            </a:pPr>
            <a:r>
              <a:rPr lang="en-US" sz="2391">
                <a:solidFill>
                  <a:srgbClr val="FFFFFF"/>
                </a:solidFill>
                <a:latin typeface="Poppins"/>
              </a:rPr>
              <a:t>717-909-2633</a:t>
            </a:r>
          </a:p>
        </p:txBody>
      </p:sp>
      <p:sp>
        <p:nvSpPr>
          <p:cNvPr id="22" name="TextBox 22"/>
          <p:cNvSpPr txBox="1"/>
          <p:nvPr/>
        </p:nvSpPr>
        <p:spPr>
          <a:xfrm>
            <a:off x="14034248" y="572408"/>
            <a:ext cx="3305404" cy="393982"/>
          </a:xfrm>
          <a:prstGeom prst="rect">
            <a:avLst/>
          </a:prstGeom>
        </p:spPr>
        <p:txBody>
          <a:bodyPr lIns="0" tIns="0" rIns="0" bIns="0" rtlCol="0" anchor="t">
            <a:spAutoFit/>
          </a:bodyPr>
          <a:lstStyle/>
          <a:p>
            <a:pPr algn="ctr">
              <a:lnSpc>
                <a:spcPts val="2901"/>
              </a:lnSpc>
              <a:spcBef>
                <a:spcPct val="0"/>
              </a:spcBef>
            </a:pPr>
            <a:r>
              <a:rPr lang="en-US" sz="2378" spc="42">
                <a:solidFill>
                  <a:srgbClr val="FFFFFF"/>
                </a:solidFill>
                <a:latin typeface="Poppins"/>
              </a:rPr>
              <a:t>ahenry@vaaap.org</a:t>
            </a:r>
          </a:p>
        </p:txBody>
      </p:sp>
      <p:sp>
        <p:nvSpPr>
          <p:cNvPr id="23" name="TextBox 23"/>
          <p:cNvSpPr txBox="1"/>
          <p:nvPr/>
        </p:nvSpPr>
        <p:spPr>
          <a:xfrm>
            <a:off x="962126" y="1234916"/>
            <a:ext cx="16626934" cy="8408897"/>
          </a:xfrm>
          <a:prstGeom prst="rect">
            <a:avLst/>
          </a:prstGeom>
        </p:spPr>
        <p:txBody>
          <a:bodyPr lIns="0" tIns="0" rIns="0" bIns="0" rtlCol="0" anchor="t">
            <a:spAutoFit/>
          </a:bodyPr>
          <a:lstStyle/>
          <a:p>
            <a:pPr>
              <a:lnSpc>
                <a:spcPts val="2999"/>
              </a:lnSpc>
            </a:pPr>
            <a:r>
              <a:rPr lang="en-US" sz="2499" spc="-52">
                <a:solidFill>
                  <a:srgbClr val="545454"/>
                </a:solidFill>
                <a:latin typeface="Poppins Bold"/>
              </a:rPr>
              <a:t>Conference Discounts</a:t>
            </a:r>
          </a:p>
          <a:p>
            <a:pPr>
              <a:lnSpc>
                <a:spcPts val="2999"/>
              </a:lnSpc>
            </a:pPr>
            <a:r>
              <a:rPr lang="en-US" sz="2499" spc="-52">
                <a:solidFill>
                  <a:srgbClr val="545454"/>
                </a:solidFill>
                <a:latin typeface="Poppins"/>
              </a:rPr>
              <a:t>Discounts at all 3 state-wide CME conferences and a variety of one-day conferences</a:t>
            </a:r>
          </a:p>
          <a:p>
            <a:pPr>
              <a:lnSpc>
                <a:spcPts val="2160"/>
              </a:lnSpc>
            </a:pPr>
            <a:endParaRPr lang="en-US" sz="2499" spc="-52">
              <a:solidFill>
                <a:srgbClr val="545454"/>
              </a:solidFill>
              <a:latin typeface="Poppins"/>
            </a:endParaRPr>
          </a:p>
          <a:p>
            <a:pPr>
              <a:lnSpc>
                <a:spcPts val="2999"/>
              </a:lnSpc>
            </a:pPr>
            <a:r>
              <a:rPr lang="en-US" sz="2499" spc="-52">
                <a:solidFill>
                  <a:srgbClr val="545454"/>
                </a:solidFill>
                <a:latin typeface="Poppins Bold"/>
              </a:rPr>
              <a:t>Every Ride Safe Ride</a:t>
            </a:r>
          </a:p>
          <a:p>
            <a:pPr>
              <a:lnSpc>
                <a:spcPts val="2999"/>
              </a:lnSpc>
            </a:pPr>
            <a:r>
              <a:rPr lang="en-US" sz="2499" spc="-52">
                <a:solidFill>
                  <a:srgbClr val="545454"/>
                </a:solidFill>
                <a:latin typeface="Poppins"/>
              </a:rPr>
              <a:t>Increases knowledge, confidence, and frequency in addressing safe transportation of children through technical assistance to address unintentional childhood injuries and deaths related to motor vehicle transportation.</a:t>
            </a:r>
          </a:p>
          <a:p>
            <a:pPr>
              <a:lnSpc>
                <a:spcPts val="2160"/>
              </a:lnSpc>
            </a:pPr>
            <a:endParaRPr lang="en-US" sz="2499" spc="-52">
              <a:solidFill>
                <a:srgbClr val="545454"/>
              </a:solidFill>
              <a:latin typeface="Poppins"/>
            </a:endParaRPr>
          </a:p>
          <a:p>
            <a:pPr>
              <a:lnSpc>
                <a:spcPts val="2999"/>
              </a:lnSpc>
            </a:pPr>
            <a:r>
              <a:rPr lang="en-US" sz="2499" spc="-52">
                <a:solidFill>
                  <a:srgbClr val="545454"/>
                </a:solidFill>
                <a:latin typeface="Poppins Bold"/>
              </a:rPr>
              <a:t>Maternal Mortality Grant</a:t>
            </a:r>
          </a:p>
          <a:p>
            <a:pPr>
              <a:lnSpc>
                <a:spcPts val="2999"/>
              </a:lnSpc>
            </a:pPr>
            <a:r>
              <a:rPr lang="en-US" sz="2499" spc="-52">
                <a:solidFill>
                  <a:srgbClr val="545454"/>
                </a:solidFill>
                <a:latin typeface="Poppins"/>
              </a:rPr>
              <a:t>Designed to identify and reduce deaths among pregnant and postpartum women due to violence.</a:t>
            </a:r>
          </a:p>
          <a:p>
            <a:pPr>
              <a:lnSpc>
                <a:spcPts val="2160"/>
              </a:lnSpc>
            </a:pPr>
            <a:endParaRPr lang="en-US" sz="2499" spc="-52">
              <a:solidFill>
                <a:srgbClr val="545454"/>
              </a:solidFill>
              <a:latin typeface="Poppins"/>
            </a:endParaRPr>
          </a:p>
          <a:p>
            <a:pPr>
              <a:lnSpc>
                <a:spcPts val="2999"/>
              </a:lnSpc>
            </a:pPr>
            <a:r>
              <a:rPr lang="en-US" sz="2499" spc="-52">
                <a:solidFill>
                  <a:srgbClr val="545454"/>
                </a:solidFill>
                <a:latin typeface="Poppins Bold"/>
              </a:rPr>
              <a:t>Pearls &amp; Pitfalls Series</a:t>
            </a:r>
          </a:p>
          <a:p>
            <a:pPr>
              <a:lnSpc>
                <a:spcPts val="2999"/>
              </a:lnSpc>
            </a:pPr>
            <a:r>
              <a:rPr lang="en-US" sz="2499" spc="-52">
                <a:solidFill>
                  <a:srgbClr val="545454"/>
                </a:solidFill>
                <a:latin typeface="Poppins"/>
              </a:rPr>
              <a:t>An innovative online CME series exploring timely and provocative topics in pediatric mental health care featuring a dynamic faculty of physicians and community leaders. </a:t>
            </a:r>
          </a:p>
          <a:p>
            <a:pPr>
              <a:lnSpc>
                <a:spcPts val="2160"/>
              </a:lnSpc>
            </a:pPr>
            <a:endParaRPr lang="en-US" sz="2499" spc="-52">
              <a:solidFill>
                <a:srgbClr val="545454"/>
              </a:solidFill>
              <a:latin typeface="Poppins"/>
            </a:endParaRPr>
          </a:p>
          <a:p>
            <a:pPr>
              <a:lnSpc>
                <a:spcPts val="2999"/>
              </a:lnSpc>
            </a:pPr>
            <a:r>
              <a:rPr lang="en-US" sz="2499" spc="-52">
                <a:solidFill>
                  <a:srgbClr val="545454"/>
                </a:solidFill>
                <a:latin typeface="Poppins Bold"/>
              </a:rPr>
              <a:t>SEEK</a:t>
            </a:r>
          </a:p>
          <a:p>
            <a:pPr>
              <a:lnSpc>
                <a:spcPts val="2999"/>
              </a:lnSpc>
            </a:pPr>
            <a:r>
              <a:rPr lang="en-US" sz="2499" spc="-52">
                <a:solidFill>
                  <a:srgbClr val="545454"/>
                </a:solidFill>
                <a:latin typeface="Poppins"/>
              </a:rPr>
              <a:t>SEEK aims to strengthen families, support parents and parenting, and thereby promote children's health, development, wellbeing and safety ~~ and help prevent child abuse and neglect.</a:t>
            </a:r>
          </a:p>
          <a:p>
            <a:pPr>
              <a:lnSpc>
                <a:spcPts val="2160"/>
              </a:lnSpc>
            </a:pPr>
            <a:endParaRPr lang="en-US" sz="2499" spc="-52">
              <a:solidFill>
                <a:srgbClr val="545454"/>
              </a:solidFill>
              <a:latin typeface="Poppins"/>
            </a:endParaRPr>
          </a:p>
          <a:p>
            <a:pPr>
              <a:lnSpc>
                <a:spcPts val="2999"/>
              </a:lnSpc>
            </a:pPr>
            <a:r>
              <a:rPr lang="en-US" sz="2499" spc="-52">
                <a:solidFill>
                  <a:srgbClr val="545454"/>
                </a:solidFill>
                <a:latin typeface="Poppins Bold"/>
              </a:rPr>
              <a:t>VMAP</a:t>
            </a:r>
          </a:p>
          <a:p>
            <a:pPr>
              <a:lnSpc>
                <a:spcPts val="2999"/>
              </a:lnSpc>
            </a:pPr>
            <a:r>
              <a:rPr lang="en-US" sz="2499" spc="-52">
                <a:solidFill>
                  <a:srgbClr val="545454"/>
                </a:solidFill>
                <a:latin typeface="Poppins"/>
              </a:rPr>
              <a:t>A statewide initiative that helps health care providers take better care of children and adolescents with mental health conditions through provider education and increasing access to child psychiatrists, psychologists, social workers, and </a:t>
            </a:r>
          </a:p>
          <a:p>
            <a:pPr>
              <a:lnSpc>
                <a:spcPts val="2999"/>
              </a:lnSpc>
            </a:pPr>
            <a:r>
              <a:rPr lang="en-US" sz="2499" spc="-52">
                <a:solidFill>
                  <a:srgbClr val="545454"/>
                </a:solidFill>
                <a:latin typeface="Poppins"/>
              </a:rPr>
              <a:t>care navigators.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318</Words>
  <Application>Microsoft Office PowerPoint</Application>
  <PresentationFormat>Custom</PresentationFormat>
  <Paragraphs>59</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Poppins Bold</vt:lpstr>
      <vt:lpstr>Calibri</vt:lpstr>
      <vt:lpstr>Arial</vt:lpstr>
      <vt:lpstr>Poppins</vt:lpstr>
      <vt:lpstr>League Spartan</vt:lpstr>
      <vt:lpstr>Lato Bold</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VA-AAP Slides</dc:title>
  <cp:lastModifiedBy>Henry, Amanda</cp:lastModifiedBy>
  <cp:revision>2</cp:revision>
  <dcterms:created xsi:type="dcterms:W3CDTF">2006-08-16T00:00:00Z</dcterms:created>
  <dcterms:modified xsi:type="dcterms:W3CDTF">2023-12-01T20:28:32Z</dcterms:modified>
  <dc:identifier>DAF1v29rcfU</dc:identifier>
</cp:coreProperties>
</file>