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94" r:id="rId2"/>
    <p:sldId id="295" r:id="rId3"/>
    <p:sldId id="335" r:id="rId4"/>
    <p:sldId id="297" r:id="rId5"/>
    <p:sldId id="299" r:id="rId6"/>
    <p:sldId id="298" r:id="rId7"/>
    <p:sldId id="379" r:id="rId8"/>
    <p:sldId id="343" r:id="rId9"/>
    <p:sldId id="345" r:id="rId10"/>
    <p:sldId id="300" r:id="rId11"/>
    <p:sldId id="334" r:id="rId12"/>
    <p:sldId id="266" r:id="rId13"/>
    <p:sldId id="267" r:id="rId14"/>
    <p:sldId id="268" r:id="rId15"/>
    <p:sldId id="302" r:id="rId16"/>
    <p:sldId id="303" r:id="rId17"/>
    <p:sldId id="271" r:id="rId18"/>
    <p:sldId id="376" r:id="rId19"/>
    <p:sldId id="273" r:id="rId20"/>
    <p:sldId id="285" r:id="rId21"/>
    <p:sldId id="282" r:id="rId22"/>
    <p:sldId id="276" r:id="rId23"/>
    <p:sldId id="277" r:id="rId24"/>
    <p:sldId id="264" r:id="rId25"/>
    <p:sldId id="375" r:id="rId26"/>
    <p:sldId id="278" r:id="rId27"/>
    <p:sldId id="279" r:id="rId28"/>
    <p:sldId id="280" r:id="rId29"/>
    <p:sldId id="270" r:id="rId30"/>
    <p:sldId id="374" r:id="rId31"/>
    <p:sldId id="373" r:id="rId32"/>
    <p:sldId id="281" r:id="rId33"/>
    <p:sldId id="372" r:id="rId34"/>
    <p:sldId id="377" r:id="rId35"/>
    <p:sldId id="305" r:id="rId36"/>
    <p:sldId id="306" r:id="rId37"/>
    <p:sldId id="309" r:id="rId38"/>
    <p:sldId id="308" r:id="rId39"/>
    <p:sldId id="310" r:id="rId40"/>
    <p:sldId id="311" r:id="rId41"/>
    <p:sldId id="312" r:id="rId42"/>
    <p:sldId id="313" r:id="rId43"/>
    <p:sldId id="314" r:id="rId44"/>
    <p:sldId id="350" r:id="rId45"/>
    <p:sldId id="354" r:id="rId46"/>
    <p:sldId id="315" r:id="rId47"/>
    <p:sldId id="316" r:id="rId48"/>
    <p:sldId id="351" r:id="rId49"/>
    <p:sldId id="352" r:id="rId50"/>
    <p:sldId id="353" r:id="rId51"/>
    <p:sldId id="338" r:id="rId52"/>
    <p:sldId id="317" r:id="rId53"/>
    <p:sldId id="318" r:id="rId54"/>
    <p:sldId id="319" r:id="rId55"/>
    <p:sldId id="320" r:id="rId56"/>
    <p:sldId id="346" r:id="rId57"/>
    <p:sldId id="321" r:id="rId58"/>
    <p:sldId id="322" r:id="rId59"/>
    <p:sldId id="323" r:id="rId60"/>
    <p:sldId id="324" r:id="rId61"/>
    <p:sldId id="325" r:id="rId62"/>
    <p:sldId id="366" r:id="rId63"/>
    <p:sldId id="326" r:id="rId64"/>
    <p:sldId id="327" r:id="rId65"/>
    <p:sldId id="328" r:id="rId66"/>
    <p:sldId id="329" r:id="rId67"/>
    <p:sldId id="333" r:id="rId68"/>
    <p:sldId id="332" r:id="rId69"/>
    <p:sldId id="307" r:id="rId70"/>
    <p:sldId id="368" r:id="rId71"/>
    <p:sldId id="341" r:id="rId72"/>
    <p:sldId id="365" r:id="rId73"/>
    <p:sldId id="364" r:id="rId74"/>
    <p:sldId id="363" r:id="rId75"/>
    <p:sldId id="361" r:id="rId76"/>
    <p:sldId id="362" r:id="rId77"/>
    <p:sldId id="347" r:id="rId78"/>
    <p:sldId id="367" r:id="rId79"/>
    <p:sldId id="371" r:id="rId80"/>
    <p:sldId id="369" r:id="rId81"/>
    <p:sldId id="370" r:id="rId82"/>
  </p:sldIdLst>
  <p:sldSz cx="12192000" cy="6858000"/>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3B9967-9FE4-4C48-9AC9-1618CFC71A5F}">
          <p14:sldIdLst>
            <p14:sldId id="294"/>
            <p14:sldId id="295"/>
            <p14:sldId id="335"/>
            <p14:sldId id="297"/>
            <p14:sldId id="299"/>
            <p14:sldId id="298"/>
            <p14:sldId id="379"/>
            <p14:sldId id="343"/>
            <p14:sldId id="345"/>
            <p14:sldId id="300"/>
            <p14:sldId id="334"/>
            <p14:sldId id="266"/>
            <p14:sldId id="267"/>
            <p14:sldId id="268"/>
            <p14:sldId id="302"/>
            <p14:sldId id="303"/>
            <p14:sldId id="271"/>
            <p14:sldId id="376"/>
            <p14:sldId id="273"/>
            <p14:sldId id="285"/>
            <p14:sldId id="282"/>
            <p14:sldId id="276"/>
            <p14:sldId id="277"/>
            <p14:sldId id="264"/>
            <p14:sldId id="375"/>
            <p14:sldId id="278"/>
            <p14:sldId id="279"/>
            <p14:sldId id="280"/>
            <p14:sldId id="270"/>
            <p14:sldId id="374"/>
            <p14:sldId id="373"/>
            <p14:sldId id="281"/>
            <p14:sldId id="372"/>
            <p14:sldId id="377"/>
            <p14:sldId id="305"/>
            <p14:sldId id="306"/>
            <p14:sldId id="309"/>
            <p14:sldId id="308"/>
            <p14:sldId id="310"/>
            <p14:sldId id="311"/>
            <p14:sldId id="312"/>
            <p14:sldId id="313"/>
            <p14:sldId id="314"/>
            <p14:sldId id="350"/>
            <p14:sldId id="354"/>
            <p14:sldId id="315"/>
            <p14:sldId id="316"/>
            <p14:sldId id="351"/>
            <p14:sldId id="352"/>
            <p14:sldId id="353"/>
            <p14:sldId id="338"/>
            <p14:sldId id="317"/>
            <p14:sldId id="318"/>
            <p14:sldId id="319"/>
            <p14:sldId id="320"/>
            <p14:sldId id="346"/>
            <p14:sldId id="321"/>
            <p14:sldId id="322"/>
            <p14:sldId id="323"/>
            <p14:sldId id="324"/>
            <p14:sldId id="325"/>
            <p14:sldId id="366"/>
            <p14:sldId id="326"/>
            <p14:sldId id="327"/>
            <p14:sldId id="328"/>
            <p14:sldId id="329"/>
            <p14:sldId id="333"/>
            <p14:sldId id="332"/>
            <p14:sldId id="307"/>
            <p14:sldId id="368"/>
            <p14:sldId id="341"/>
            <p14:sldId id="365"/>
            <p14:sldId id="364"/>
            <p14:sldId id="363"/>
            <p14:sldId id="361"/>
            <p14:sldId id="362"/>
            <p14:sldId id="347"/>
            <p14:sldId id="367"/>
            <p14:sldId id="371"/>
            <p14:sldId id="369"/>
            <p14:sldId id="370"/>
          </p14:sldIdLst>
        </p14:section>
      </p14:sectionLst>
    </p:ext>
    <p:ext uri="{EFAFB233-063F-42B5-8137-9DF3F51BA10A}">
      <p15:sldGuideLst xmlns:p15="http://schemas.microsoft.com/office/powerpoint/2012/main">
        <p15:guide id="1" orient="horz" pos="981" userDrawn="1">
          <p15:clr>
            <a:srgbClr val="A4A3A4"/>
          </p15:clr>
        </p15:guide>
        <p15:guide id="2" pos="7287" userDrawn="1">
          <p15:clr>
            <a:srgbClr val="A4A3A4"/>
          </p15:clr>
        </p15:guide>
        <p15:guide id="3" pos="393" userDrawn="1">
          <p15:clr>
            <a:srgbClr val="A4A3A4"/>
          </p15:clr>
        </p15:guide>
        <p15:guide id="4" orient="horz"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0B90E-0A3D-FA6E-61C5-DBCA007255EF}" name="24slides16" initials="21" userId="S::24slides16@pahlawandesign.onmicrosoft.com::ebcc57e5-6028-4317-948a-08d2a8986d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4E3"/>
    <a:srgbClr val="375C72"/>
    <a:srgbClr val="34576B"/>
    <a:srgbClr val="FFFFFF"/>
    <a:srgbClr val="ADB68B"/>
    <a:srgbClr val="E99D73"/>
    <a:srgbClr val="FAB994"/>
    <a:srgbClr val="97C4C9"/>
    <a:srgbClr val="DEB28C"/>
    <a:srgbClr val="CBD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6" autoAdjust="0"/>
    <p:restoredTop sz="94744" autoAdjust="0"/>
  </p:normalViewPr>
  <p:slideViewPr>
    <p:cSldViewPr snapToGrid="0" showGuides="1">
      <p:cViewPr varScale="1">
        <p:scale>
          <a:sx n="68" d="100"/>
          <a:sy n="68" d="100"/>
        </p:scale>
        <p:origin x="668" y="48"/>
      </p:cViewPr>
      <p:guideLst>
        <p:guide orient="horz" pos="981"/>
        <p:guide pos="7287"/>
        <p:guide pos="393"/>
        <p:guide orient="horz" pos="38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E948DC-0EEC-2FCF-7F40-23ED6CA900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CD83D0-7ABF-ECE9-7155-F059A4C6F1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489664-E31A-44FD-8806-CAD25D26C538}" type="datetimeFigureOut">
              <a:rPr lang="en-US" smtClean="0"/>
              <a:t>12/8/2023</a:t>
            </a:fld>
            <a:endParaRPr lang="en-US"/>
          </a:p>
        </p:txBody>
      </p:sp>
      <p:sp>
        <p:nvSpPr>
          <p:cNvPr id="4" name="Footer Placeholder 3">
            <a:extLst>
              <a:ext uri="{FF2B5EF4-FFF2-40B4-BE49-F238E27FC236}">
                <a16:creationId xmlns:a16="http://schemas.microsoft.com/office/drawing/2014/main" id="{738A6C5B-3896-E0BB-8209-C817408B6C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B0EB09-B568-EBAA-32B2-62A1EBD6E8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1BBF2-6F3C-450A-B5F6-DF0DC0C4B1E9}" type="slidenum">
              <a:rPr lang="en-US" smtClean="0"/>
              <a:t>‹#›</a:t>
            </a:fld>
            <a:endParaRPr lang="en-US"/>
          </a:p>
        </p:txBody>
      </p:sp>
    </p:spTree>
    <p:extLst>
      <p:ext uri="{BB962C8B-B14F-4D97-AF65-F5344CB8AC3E}">
        <p14:creationId xmlns:p14="http://schemas.microsoft.com/office/powerpoint/2010/main" val="41229517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9655-5F42-45AF-B554-A72FF02792C2}" type="datetimeFigureOut">
              <a:rPr lang="en-ID" smtClean="0"/>
              <a:t>08/12/2023</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DDFF1-1AD9-4C40-A164-252A0A864F8E}" type="slidenum">
              <a:rPr lang="en-ID" smtClean="0"/>
              <a:t>‹#›</a:t>
            </a:fld>
            <a:endParaRPr lang="en-ID" dirty="0"/>
          </a:p>
        </p:txBody>
      </p:sp>
    </p:spTree>
    <p:extLst>
      <p:ext uri="{BB962C8B-B14F-4D97-AF65-F5344CB8AC3E}">
        <p14:creationId xmlns:p14="http://schemas.microsoft.com/office/powerpoint/2010/main" val="16338621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222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216334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9D31-1F97-D3E5-B738-71A85EDDB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1FDF7E93-DFFC-5879-F59D-B0AD586E6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1B3CADDC-0930-CCF9-9A39-D04E3BEF85D9}"/>
              </a:ext>
            </a:extLst>
          </p:cNvPr>
          <p:cNvSpPr>
            <a:spLocks noGrp="1"/>
          </p:cNvSpPr>
          <p:nvPr>
            <p:ph type="dt" sz="half" idx="10"/>
          </p:nvPr>
        </p:nvSpPr>
        <p:spPr/>
        <p:txBody>
          <a:bodyPr/>
          <a:lstStyle/>
          <a:p>
            <a:fld id="{BA3C704F-1B78-40D0-A947-C4D82342BC1C}" type="datetime1">
              <a:rPr lang="en-ID" smtClean="0"/>
              <a:t>08/12/2023</a:t>
            </a:fld>
            <a:endParaRPr lang="en-ID" dirty="0"/>
          </a:p>
        </p:txBody>
      </p:sp>
      <p:sp>
        <p:nvSpPr>
          <p:cNvPr id="5" name="Footer Placeholder 4">
            <a:extLst>
              <a:ext uri="{FF2B5EF4-FFF2-40B4-BE49-F238E27FC236}">
                <a16:creationId xmlns:a16="http://schemas.microsoft.com/office/drawing/2014/main" id="{D83F2BF0-ECEA-39A0-662F-E7CF821A7990}"/>
              </a:ext>
            </a:extLst>
          </p:cNvPr>
          <p:cNvSpPr>
            <a:spLocks noGrp="1"/>
          </p:cNvSpPr>
          <p:nvPr>
            <p:ph type="ftr" sz="quarter" idx="11"/>
          </p:nvPr>
        </p:nvSpPr>
        <p:spPr/>
        <p:txBody>
          <a:bodyPr/>
          <a:lstStyle/>
          <a:p>
            <a:r>
              <a:rPr lang="en-ID" dirty="0"/>
              <a:t>www.PediatricSupport.com </a:t>
            </a:r>
          </a:p>
        </p:txBody>
      </p:sp>
      <p:sp>
        <p:nvSpPr>
          <p:cNvPr id="6" name="Slide Number Placeholder 5">
            <a:extLst>
              <a:ext uri="{FF2B5EF4-FFF2-40B4-BE49-F238E27FC236}">
                <a16:creationId xmlns:a16="http://schemas.microsoft.com/office/drawing/2014/main" id="{7450BB7B-EF5E-7111-A2AD-6824A55DAAA7}"/>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194976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8ED1-87CC-9BC9-F46A-D2F426A88C28}"/>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C058C5D-DA09-6109-CF67-094747FD7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15668A1-D792-23D7-0028-E87C6BC1ADA8}"/>
              </a:ext>
            </a:extLst>
          </p:cNvPr>
          <p:cNvSpPr>
            <a:spLocks noGrp="1"/>
          </p:cNvSpPr>
          <p:nvPr>
            <p:ph type="dt" sz="half" idx="10"/>
          </p:nvPr>
        </p:nvSpPr>
        <p:spPr/>
        <p:txBody>
          <a:bodyPr/>
          <a:lstStyle/>
          <a:p>
            <a:fld id="{1F4B5A16-C8DF-4860-920A-C6ACBA3D588F}" type="datetime1">
              <a:rPr lang="en-ID" smtClean="0"/>
              <a:t>08/12/2023</a:t>
            </a:fld>
            <a:endParaRPr lang="en-ID" dirty="0"/>
          </a:p>
        </p:txBody>
      </p:sp>
      <p:sp>
        <p:nvSpPr>
          <p:cNvPr id="5" name="Footer Placeholder 4">
            <a:extLst>
              <a:ext uri="{FF2B5EF4-FFF2-40B4-BE49-F238E27FC236}">
                <a16:creationId xmlns:a16="http://schemas.microsoft.com/office/drawing/2014/main" id="{0905F0D6-14CA-68E6-3D18-3C363C849D73}"/>
              </a:ext>
            </a:extLst>
          </p:cNvPr>
          <p:cNvSpPr>
            <a:spLocks noGrp="1"/>
          </p:cNvSpPr>
          <p:nvPr>
            <p:ph type="ftr" sz="quarter" idx="11"/>
          </p:nvPr>
        </p:nvSpPr>
        <p:spPr/>
        <p:txBody>
          <a:bodyPr/>
          <a:lstStyle/>
          <a:p>
            <a:r>
              <a:rPr lang="en-ID" dirty="0"/>
              <a:t>www.PediatricSupport.com </a:t>
            </a:r>
          </a:p>
        </p:txBody>
      </p:sp>
      <p:sp>
        <p:nvSpPr>
          <p:cNvPr id="6" name="Slide Number Placeholder 5">
            <a:extLst>
              <a:ext uri="{FF2B5EF4-FFF2-40B4-BE49-F238E27FC236}">
                <a16:creationId xmlns:a16="http://schemas.microsoft.com/office/drawing/2014/main" id="{6CAA92D8-59A3-10E0-15E1-3FC793B53801}"/>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300717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DC3FCA-DB33-94AD-2D41-5754CF85D4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FA03090-FDF3-D1D2-080C-5DEFFA4DB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6CCEDCC-D9E2-CD52-9C28-EB48936F5AAB}"/>
              </a:ext>
            </a:extLst>
          </p:cNvPr>
          <p:cNvSpPr>
            <a:spLocks noGrp="1"/>
          </p:cNvSpPr>
          <p:nvPr>
            <p:ph type="dt" sz="half" idx="10"/>
          </p:nvPr>
        </p:nvSpPr>
        <p:spPr/>
        <p:txBody>
          <a:bodyPr/>
          <a:lstStyle/>
          <a:p>
            <a:fld id="{ED186E27-953F-4FD9-9D75-096A39B19FE4}" type="datetime1">
              <a:rPr lang="en-ID" smtClean="0"/>
              <a:t>08/12/2023</a:t>
            </a:fld>
            <a:endParaRPr lang="en-ID" dirty="0"/>
          </a:p>
        </p:txBody>
      </p:sp>
      <p:sp>
        <p:nvSpPr>
          <p:cNvPr id="5" name="Footer Placeholder 4">
            <a:extLst>
              <a:ext uri="{FF2B5EF4-FFF2-40B4-BE49-F238E27FC236}">
                <a16:creationId xmlns:a16="http://schemas.microsoft.com/office/drawing/2014/main" id="{337654C1-3FEC-EDF9-66A7-D966237641E1}"/>
              </a:ext>
            </a:extLst>
          </p:cNvPr>
          <p:cNvSpPr>
            <a:spLocks noGrp="1"/>
          </p:cNvSpPr>
          <p:nvPr>
            <p:ph type="ftr" sz="quarter" idx="11"/>
          </p:nvPr>
        </p:nvSpPr>
        <p:spPr/>
        <p:txBody>
          <a:bodyPr/>
          <a:lstStyle/>
          <a:p>
            <a:r>
              <a:rPr lang="en-ID" dirty="0"/>
              <a:t>www.PediatricSupport.com </a:t>
            </a:r>
          </a:p>
        </p:txBody>
      </p:sp>
      <p:sp>
        <p:nvSpPr>
          <p:cNvPr id="6" name="Slide Number Placeholder 5">
            <a:extLst>
              <a:ext uri="{FF2B5EF4-FFF2-40B4-BE49-F238E27FC236}">
                <a16:creationId xmlns:a16="http://schemas.microsoft.com/office/drawing/2014/main" id="{551C3E46-76A9-4797-BDEF-865FFA2636DE}"/>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339500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33FF-34B0-47F9-BAB5-315DEB6E691E}"/>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8E2133D-B750-2331-D9D6-BCB5C999C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0513131-8882-35BF-9362-9EEB57CCB856}"/>
              </a:ext>
            </a:extLst>
          </p:cNvPr>
          <p:cNvSpPr>
            <a:spLocks noGrp="1"/>
          </p:cNvSpPr>
          <p:nvPr>
            <p:ph type="dt" sz="half" idx="10"/>
          </p:nvPr>
        </p:nvSpPr>
        <p:spPr/>
        <p:txBody>
          <a:bodyPr/>
          <a:lstStyle/>
          <a:p>
            <a:fld id="{DEC2E5AC-CB1D-4833-A268-E2B1341DA69D}" type="datetime1">
              <a:rPr lang="en-ID" smtClean="0"/>
              <a:t>08/12/2023</a:t>
            </a:fld>
            <a:endParaRPr lang="en-ID" dirty="0"/>
          </a:p>
        </p:txBody>
      </p:sp>
      <p:sp>
        <p:nvSpPr>
          <p:cNvPr id="5" name="Footer Placeholder 4">
            <a:extLst>
              <a:ext uri="{FF2B5EF4-FFF2-40B4-BE49-F238E27FC236}">
                <a16:creationId xmlns:a16="http://schemas.microsoft.com/office/drawing/2014/main" id="{8A24707E-F3F0-FB0B-D5A8-A0B68C14A6FF}"/>
              </a:ext>
            </a:extLst>
          </p:cNvPr>
          <p:cNvSpPr>
            <a:spLocks noGrp="1"/>
          </p:cNvSpPr>
          <p:nvPr>
            <p:ph type="ftr" sz="quarter" idx="11"/>
          </p:nvPr>
        </p:nvSpPr>
        <p:spPr/>
        <p:txBody>
          <a:bodyPr/>
          <a:lstStyle/>
          <a:p>
            <a:r>
              <a:rPr lang="en-ID" dirty="0"/>
              <a:t>www.PediatricSupport.com </a:t>
            </a:r>
          </a:p>
        </p:txBody>
      </p:sp>
      <p:sp>
        <p:nvSpPr>
          <p:cNvPr id="6" name="Slide Number Placeholder 5">
            <a:extLst>
              <a:ext uri="{FF2B5EF4-FFF2-40B4-BE49-F238E27FC236}">
                <a16:creationId xmlns:a16="http://schemas.microsoft.com/office/drawing/2014/main" id="{25EEC3B0-D250-6E19-2151-D2E818F88FD3}"/>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371133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F913F-5B4C-8295-8AF5-D9C823584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5ED9935A-F388-D93E-6E8D-98695AC029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AA46C5-C1C9-2B32-66D2-5A1E8C06849F}"/>
              </a:ext>
            </a:extLst>
          </p:cNvPr>
          <p:cNvSpPr>
            <a:spLocks noGrp="1"/>
          </p:cNvSpPr>
          <p:nvPr>
            <p:ph type="dt" sz="half" idx="10"/>
          </p:nvPr>
        </p:nvSpPr>
        <p:spPr/>
        <p:txBody>
          <a:bodyPr/>
          <a:lstStyle/>
          <a:p>
            <a:fld id="{F1923F79-DD89-444C-86AC-10490274ED00}" type="datetime1">
              <a:rPr lang="en-ID" smtClean="0"/>
              <a:t>08/12/2023</a:t>
            </a:fld>
            <a:endParaRPr lang="en-ID" dirty="0"/>
          </a:p>
        </p:txBody>
      </p:sp>
      <p:sp>
        <p:nvSpPr>
          <p:cNvPr id="5" name="Footer Placeholder 4">
            <a:extLst>
              <a:ext uri="{FF2B5EF4-FFF2-40B4-BE49-F238E27FC236}">
                <a16:creationId xmlns:a16="http://schemas.microsoft.com/office/drawing/2014/main" id="{978150AF-E38E-9BAC-A1A3-697778D81D5A}"/>
              </a:ext>
            </a:extLst>
          </p:cNvPr>
          <p:cNvSpPr>
            <a:spLocks noGrp="1"/>
          </p:cNvSpPr>
          <p:nvPr>
            <p:ph type="ftr" sz="quarter" idx="11"/>
          </p:nvPr>
        </p:nvSpPr>
        <p:spPr/>
        <p:txBody>
          <a:bodyPr/>
          <a:lstStyle/>
          <a:p>
            <a:r>
              <a:rPr lang="en-ID" dirty="0"/>
              <a:t>www.PediatricSupport.com </a:t>
            </a:r>
          </a:p>
        </p:txBody>
      </p:sp>
      <p:sp>
        <p:nvSpPr>
          <p:cNvPr id="6" name="Slide Number Placeholder 5">
            <a:extLst>
              <a:ext uri="{FF2B5EF4-FFF2-40B4-BE49-F238E27FC236}">
                <a16:creationId xmlns:a16="http://schemas.microsoft.com/office/drawing/2014/main" id="{F7C70E3B-2867-9F56-B0B7-A39F46C439EE}"/>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312131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E743-7CDF-894D-21E1-19E6D3FFDCA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45DF0C86-38CE-7A99-5AEC-438DB9D72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879FB408-829E-C50E-FA3B-A5662CEF6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B10012C-D56D-0C34-7010-68D70611EC95}"/>
              </a:ext>
            </a:extLst>
          </p:cNvPr>
          <p:cNvSpPr>
            <a:spLocks noGrp="1"/>
          </p:cNvSpPr>
          <p:nvPr>
            <p:ph type="dt" sz="half" idx="10"/>
          </p:nvPr>
        </p:nvSpPr>
        <p:spPr/>
        <p:txBody>
          <a:bodyPr/>
          <a:lstStyle/>
          <a:p>
            <a:fld id="{6F4C2DD0-CB1E-4C1A-B5C2-D62F5C63A844}" type="datetime1">
              <a:rPr lang="en-ID" smtClean="0"/>
              <a:t>08/12/2023</a:t>
            </a:fld>
            <a:endParaRPr lang="en-ID" dirty="0"/>
          </a:p>
        </p:txBody>
      </p:sp>
      <p:sp>
        <p:nvSpPr>
          <p:cNvPr id="6" name="Footer Placeholder 5">
            <a:extLst>
              <a:ext uri="{FF2B5EF4-FFF2-40B4-BE49-F238E27FC236}">
                <a16:creationId xmlns:a16="http://schemas.microsoft.com/office/drawing/2014/main" id="{C11ADD07-9031-B3FA-9F80-9ED4BC415A0A}"/>
              </a:ext>
            </a:extLst>
          </p:cNvPr>
          <p:cNvSpPr>
            <a:spLocks noGrp="1"/>
          </p:cNvSpPr>
          <p:nvPr>
            <p:ph type="ftr" sz="quarter" idx="11"/>
          </p:nvPr>
        </p:nvSpPr>
        <p:spPr/>
        <p:txBody>
          <a:bodyPr/>
          <a:lstStyle/>
          <a:p>
            <a:r>
              <a:rPr lang="en-ID" dirty="0"/>
              <a:t>www.PediatricSupport.com </a:t>
            </a:r>
          </a:p>
        </p:txBody>
      </p:sp>
      <p:sp>
        <p:nvSpPr>
          <p:cNvPr id="7" name="Slide Number Placeholder 6">
            <a:extLst>
              <a:ext uri="{FF2B5EF4-FFF2-40B4-BE49-F238E27FC236}">
                <a16:creationId xmlns:a16="http://schemas.microsoft.com/office/drawing/2014/main" id="{F796FFB7-4C6F-4ADF-C40E-60BFA80E56AE}"/>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250574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6F77-22B1-6784-73DA-2A04D1A4ACC3}"/>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72F4F6B-5FA6-A289-D8A1-BA4EE6D2F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9D0C6C-474F-676B-AC39-9228DEB07A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9FE71A04-F762-872B-4A34-3784CF129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3E84FF-9C87-DDD0-2B6A-00350F3711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F1BBF94-9AAA-2CC8-CD2C-73CE2D83884F}"/>
              </a:ext>
            </a:extLst>
          </p:cNvPr>
          <p:cNvSpPr>
            <a:spLocks noGrp="1"/>
          </p:cNvSpPr>
          <p:nvPr>
            <p:ph type="dt" sz="half" idx="10"/>
          </p:nvPr>
        </p:nvSpPr>
        <p:spPr/>
        <p:txBody>
          <a:bodyPr/>
          <a:lstStyle/>
          <a:p>
            <a:fld id="{4886D0C9-969E-4939-8A35-446A71320FD7}" type="datetime1">
              <a:rPr lang="en-ID" smtClean="0"/>
              <a:t>08/12/2023</a:t>
            </a:fld>
            <a:endParaRPr lang="en-ID" dirty="0"/>
          </a:p>
        </p:txBody>
      </p:sp>
      <p:sp>
        <p:nvSpPr>
          <p:cNvPr id="8" name="Footer Placeholder 7">
            <a:extLst>
              <a:ext uri="{FF2B5EF4-FFF2-40B4-BE49-F238E27FC236}">
                <a16:creationId xmlns:a16="http://schemas.microsoft.com/office/drawing/2014/main" id="{A837B69E-B0ED-6D47-2BAD-1017354D1F9B}"/>
              </a:ext>
            </a:extLst>
          </p:cNvPr>
          <p:cNvSpPr>
            <a:spLocks noGrp="1"/>
          </p:cNvSpPr>
          <p:nvPr>
            <p:ph type="ftr" sz="quarter" idx="11"/>
          </p:nvPr>
        </p:nvSpPr>
        <p:spPr/>
        <p:txBody>
          <a:bodyPr/>
          <a:lstStyle/>
          <a:p>
            <a:r>
              <a:rPr lang="en-ID" dirty="0"/>
              <a:t>www.PediatricSupport.com </a:t>
            </a:r>
          </a:p>
        </p:txBody>
      </p:sp>
      <p:sp>
        <p:nvSpPr>
          <p:cNvPr id="9" name="Slide Number Placeholder 8">
            <a:extLst>
              <a:ext uri="{FF2B5EF4-FFF2-40B4-BE49-F238E27FC236}">
                <a16:creationId xmlns:a16="http://schemas.microsoft.com/office/drawing/2014/main" id="{90259110-97F1-30D5-70B0-25E249041756}"/>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236564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AA61-1956-3048-3A2D-CD4BD279DE1A}"/>
              </a:ext>
            </a:extLst>
          </p:cNvPr>
          <p:cNvSpPr>
            <a:spLocks noGrp="1"/>
          </p:cNvSpPr>
          <p:nvPr>
            <p:ph type="title"/>
          </p:nvPr>
        </p:nvSpPr>
        <p:spPr>
          <a:xfrm>
            <a:off x="639097" y="632763"/>
            <a:ext cx="10913806" cy="942565"/>
          </a:xfrm>
        </p:spPr>
        <p:txBody>
          <a:bodyPr/>
          <a:lstStyle/>
          <a:p>
            <a:r>
              <a:rPr lang="en-US" dirty="0"/>
              <a:t>Click to edit Master title style</a:t>
            </a:r>
            <a:endParaRPr lang="en-ID" dirty="0"/>
          </a:p>
        </p:txBody>
      </p:sp>
      <p:sp>
        <p:nvSpPr>
          <p:cNvPr id="4" name="Footer Placeholder 3">
            <a:extLst>
              <a:ext uri="{FF2B5EF4-FFF2-40B4-BE49-F238E27FC236}">
                <a16:creationId xmlns:a16="http://schemas.microsoft.com/office/drawing/2014/main" id="{B886AE77-8547-CE43-2FEF-EA1B32D8619C}"/>
              </a:ext>
            </a:extLst>
          </p:cNvPr>
          <p:cNvSpPr>
            <a:spLocks noGrp="1"/>
          </p:cNvSpPr>
          <p:nvPr>
            <p:ph type="ftr" sz="quarter" idx="11"/>
          </p:nvPr>
        </p:nvSpPr>
        <p:spPr>
          <a:xfrm>
            <a:off x="1145662" y="6412083"/>
            <a:ext cx="4114800" cy="161583"/>
          </a:xfrm>
        </p:spPr>
        <p:txBody>
          <a:bodyPr/>
          <a:lstStyle>
            <a:lvl1pPr algn="l">
              <a:defRPr sz="1050"/>
            </a:lvl1pPr>
          </a:lstStyle>
          <a:p>
            <a:r>
              <a:rPr lang="en-ID" dirty="0"/>
              <a:t>www.PediatricSupport.com </a:t>
            </a:r>
          </a:p>
        </p:txBody>
      </p:sp>
      <p:sp>
        <p:nvSpPr>
          <p:cNvPr id="5" name="Slide Number Placeholder 4">
            <a:extLst>
              <a:ext uri="{FF2B5EF4-FFF2-40B4-BE49-F238E27FC236}">
                <a16:creationId xmlns:a16="http://schemas.microsoft.com/office/drawing/2014/main" id="{D0E1F40F-A79F-7038-9463-59DD8C56DDB3}"/>
              </a:ext>
            </a:extLst>
          </p:cNvPr>
          <p:cNvSpPr>
            <a:spLocks noGrp="1"/>
          </p:cNvSpPr>
          <p:nvPr>
            <p:ph type="sldNum" sz="quarter" idx="12"/>
          </p:nvPr>
        </p:nvSpPr>
        <p:spPr>
          <a:xfrm>
            <a:off x="639097" y="6412083"/>
            <a:ext cx="332453" cy="161583"/>
          </a:xfrm>
        </p:spPr>
        <p:txBody>
          <a:bodyPr/>
          <a:lstStyle>
            <a:lvl1pPr algn="l">
              <a:defRPr sz="1050"/>
            </a:lvl1pPr>
          </a:lstStyle>
          <a:p>
            <a:fld id="{FF528CE4-BB7A-453B-9BA8-EFC0298A1600}" type="slidenum">
              <a:rPr lang="en-ID" smtClean="0"/>
              <a:pPr/>
              <a:t>‹#›</a:t>
            </a:fld>
            <a:endParaRPr lang="en-ID" dirty="0"/>
          </a:p>
        </p:txBody>
      </p:sp>
      <p:sp>
        <p:nvSpPr>
          <p:cNvPr id="6" name="Rectangle 5">
            <a:extLst>
              <a:ext uri="{FF2B5EF4-FFF2-40B4-BE49-F238E27FC236}">
                <a16:creationId xmlns:a16="http://schemas.microsoft.com/office/drawing/2014/main" id="{8DEFF5BD-E916-43DE-9ED5-2D2C634A3A72}"/>
              </a:ext>
            </a:extLst>
          </p:cNvPr>
          <p:cNvSpPr/>
          <p:nvPr userDrawn="1"/>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 name="Picture 2">
            <a:extLst>
              <a:ext uri="{FF2B5EF4-FFF2-40B4-BE49-F238E27FC236}">
                <a16:creationId xmlns:a16="http://schemas.microsoft.com/office/drawing/2014/main" id="{B8DA1945-8D1D-446E-9190-F2A188218F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2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8F41B-1A10-B672-8138-4FD3E559EF9C}"/>
              </a:ext>
            </a:extLst>
          </p:cNvPr>
          <p:cNvSpPr>
            <a:spLocks noGrp="1"/>
          </p:cNvSpPr>
          <p:nvPr>
            <p:ph type="dt" sz="half" idx="10"/>
          </p:nvPr>
        </p:nvSpPr>
        <p:spPr/>
        <p:txBody>
          <a:bodyPr/>
          <a:lstStyle/>
          <a:p>
            <a:fld id="{4D2FD3F7-43B0-4D19-BE26-582377AC3D27}" type="datetime1">
              <a:rPr lang="en-ID" smtClean="0"/>
              <a:t>08/12/2023</a:t>
            </a:fld>
            <a:endParaRPr lang="en-ID" dirty="0"/>
          </a:p>
        </p:txBody>
      </p:sp>
      <p:sp>
        <p:nvSpPr>
          <p:cNvPr id="3" name="Footer Placeholder 2">
            <a:extLst>
              <a:ext uri="{FF2B5EF4-FFF2-40B4-BE49-F238E27FC236}">
                <a16:creationId xmlns:a16="http://schemas.microsoft.com/office/drawing/2014/main" id="{24D35C60-FC17-DBA4-387E-47C6597F3BF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41F75EA2-6292-58C1-D4D4-6C0B0F00747D}"/>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303680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FAFA-739B-384A-5987-91C4A8F9A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AEEC47B1-80E1-9742-613F-994E9F5F08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A727B342-D15E-09D3-DBD5-8AF5CD751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AE5E0-E996-FF7B-D16C-94F58D12E165}"/>
              </a:ext>
            </a:extLst>
          </p:cNvPr>
          <p:cNvSpPr>
            <a:spLocks noGrp="1"/>
          </p:cNvSpPr>
          <p:nvPr>
            <p:ph type="dt" sz="half" idx="10"/>
          </p:nvPr>
        </p:nvSpPr>
        <p:spPr/>
        <p:txBody>
          <a:bodyPr/>
          <a:lstStyle/>
          <a:p>
            <a:fld id="{4D04ABAB-D0D5-4D7B-ADEE-F1C65D0D6E3D}" type="datetime1">
              <a:rPr lang="en-ID" smtClean="0"/>
              <a:t>08/12/2023</a:t>
            </a:fld>
            <a:endParaRPr lang="en-ID" dirty="0"/>
          </a:p>
        </p:txBody>
      </p:sp>
      <p:sp>
        <p:nvSpPr>
          <p:cNvPr id="6" name="Footer Placeholder 5">
            <a:extLst>
              <a:ext uri="{FF2B5EF4-FFF2-40B4-BE49-F238E27FC236}">
                <a16:creationId xmlns:a16="http://schemas.microsoft.com/office/drawing/2014/main" id="{0CF48A56-4487-D5DE-C695-7934715EE65D}"/>
              </a:ext>
            </a:extLst>
          </p:cNvPr>
          <p:cNvSpPr>
            <a:spLocks noGrp="1"/>
          </p:cNvSpPr>
          <p:nvPr>
            <p:ph type="ftr" sz="quarter" idx="11"/>
          </p:nvPr>
        </p:nvSpPr>
        <p:spPr/>
        <p:txBody>
          <a:bodyPr/>
          <a:lstStyle/>
          <a:p>
            <a:r>
              <a:rPr lang="en-ID" dirty="0"/>
              <a:t>www.PediatricSupport.com </a:t>
            </a:r>
          </a:p>
        </p:txBody>
      </p:sp>
      <p:sp>
        <p:nvSpPr>
          <p:cNvPr id="7" name="Slide Number Placeholder 6">
            <a:extLst>
              <a:ext uri="{FF2B5EF4-FFF2-40B4-BE49-F238E27FC236}">
                <a16:creationId xmlns:a16="http://schemas.microsoft.com/office/drawing/2014/main" id="{CDE6B172-410B-0504-9604-F81A4E915111}"/>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420239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4895-1071-79E2-7317-7185DC406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D7F015E8-E5D6-55E1-46B0-9414EC57C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dirty="0"/>
          </a:p>
        </p:txBody>
      </p:sp>
      <p:sp>
        <p:nvSpPr>
          <p:cNvPr id="4" name="Text Placeholder 3">
            <a:extLst>
              <a:ext uri="{FF2B5EF4-FFF2-40B4-BE49-F238E27FC236}">
                <a16:creationId xmlns:a16="http://schemas.microsoft.com/office/drawing/2014/main" id="{D6DC456B-21DD-62D8-12D4-CE4BC8E31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89248-2B94-0BCF-6834-57F20EAAADE3}"/>
              </a:ext>
            </a:extLst>
          </p:cNvPr>
          <p:cNvSpPr>
            <a:spLocks noGrp="1"/>
          </p:cNvSpPr>
          <p:nvPr>
            <p:ph type="dt" sz="half" idx="10"/>
          </p:nvPr>
        </p:nvSpPr>
        <p:spPr/>
        <p:txBody>
          <a:bodyPr/>
          <a:lstStyle/>
          <a:p>
            <a:fld id="{7583D115-1562-4364-9ED6-1AA3ED13B089}" type="datetime1">
              <a:rPr lang="en-ID" smtClean="0"/>
              <a:t>08/12/2023</a:t>
            </a:fld>
            <a:endParaRPr lang="en-ID" dirty="0"/>
          </a:p>
        </p:txBody>
      </p:sp>
      <p:sp>
        <p:nvSpPr>
          <p:cNvPr id="6" name="Footer Placeholder 5">
            <a:extLst>
              <a:ext uri="{FF2B5EF4-FFF2-40B4-BE49-F238E27FC236}">
                <a16:creationId xmlns:a16="http://schemas.microsoft.com/office/drawing/2014/main" id="{0C140546-33C5-83D9-4C08-83F118D606DC}"/>
              </a:ext>
            </a:extLst>
          </p:cNvPr>
          <p:cNvSpPr>
            <a:spLocks noGrp="1"/>
          </p:cNvSpPr>
          <p:nvPr>
            <p:ph type="ftr" sz="quarter" idx="11"/>
          </p:nvPr>
        </p:nvSpPr>
        <p:spPr/>
        <p:txBody>
          <a:bodyPr/>
          <a:lstStyle/>
          <a:p>
            <a:r>
              <a:rPr lang="en-ID" dirty="0"/>
              <a:t>www.PediatricSupport.com </a:t>
            </a:r>
          </a:p>
        </p:txBody>
      </p:sp>
      <p:sp>
        <p:nvSpPr>
          <p:cNvPr id="7" name="Slide Number Placeholder 6">
            <a:extLst>
              <a:ext uri="{FF2B5EF4-FFF2-40B4-BE49-F238E27FC236}">
                <a16:creationId xmlns:a16="http://schemas.microsoft.com/office/drawing/2014/main" id="{CEC68CD2-9AAE-74F9-BE75-CB417CA56BE6}"/>
              </a:ext>
            </a:extLst>
          </p:cNvPr>
          <p:cNvSpPr>
            <a:spLocks noGrp="1"/>
          </p:cNvSpPr>
          <p:nvPr>
            <p:ph type="sldNum" sz="quarter" idx="12"/>
          </p:nvPr>
        </p:nvSpPr>
        <p:spPr/>
        <p:txBody>
          <a:bodyPr/>
          <a:lstStyle/>
          <a:p>
            <a:fld id="{FF528CE4-BB7A-453B-9BA8-EFC0298A1600}" type="slidenum">
              <a:rPr lang="en-ID" smtClean="0"/>
              <a:t>‹#›</a:t>
            </a:fld>
            <a:endParaRPr lang="en-ID" dirty="0"/>
          </a:p>
        </p:txBody>
      </p:sp>
    </p:spTree>
    <p:extLst>
      <p:ext uri="{BB962C8B-B14F-4D97-AF65-F5344CB8AC3E}">
        <p14:creationId xmlns:p14="http://schemas.microsoft.com/office/powerpoint/2010/main" val="252255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1F6C257-4F36-96D1-89C1-6D896BE42721}"/>
              </a:ext>
            </a:extLst>
          </p:cNvPr>
          <p:cNvGraphicFramePr>
            <a:graphicFrameLocks noChangeAspect="1"/>
          </p:cNvGraphicFramePr>
          <p:nvPr userDrawn="1">
            <p:custDataLst>
              <p:tags r:id="rId13"/>
            </p:custDataLst>
            <p:extLst>
              <p:ext uri="{D42A27DB-BD31-4B8C-83A1-F6EECF244321}">
                <p14:modId xmlns:p14="http://schemas.microsoft.com/office/powerpoint/2010/main" val="267164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3" progId="TCLayout.ActiveDocument.1">
                  <p:embed/>
                </p:oleObj>
              </mc:Choice>
              <mc:Fallback>
                <p:oleObj name="think-cell Slide" r:id="rId14" imgW="532" imgH="533"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89680F2-3D0F-F541-4976-B8B7E8340143}"/>
              </a:ext>
            </a:extLst>
          </p:cNvPr>
          <p:cNvSpPr>
            <a:spLocks noGrp="1"/>
          </p:cNvSpPr>
          <p:nvPr>
            <p:ph type="title"/>
          </p:nvPr>
        </p:nvSpPr>
        <p:spPr>
          <a:xfrm>
            <a:off x="639097" y="713786"/>
            <a:ext cx="10913806" cy="942565"/>
          </a:xfrm>
          <a:prstGeom prst="rect">
            <a:avLst/>
          </a:prstGeom>
        </p:spPr>
        <p:txBody>
          <a:bodyPr vert="horz" lIns="0" tIns="0" rIns="0" bIns="0" rtlCol="0" anchor="t">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B77B37D1-EEC7-D6B6-F3E9-CE74F1427A97}"/>
              </a:ext>
            </a:extLst>
          </p:cNvPr>
          <p:cNvSpPr>
            <a:spLocks noGrp="1"/>
          </p:cNvSpPr>
          <p:nvPr>
            <p:ph type="body" idx="1"/>
          </p:nvPr>
        </p:nvSpPr>
        <p:spPr>
          <a:xfrm>
            <a:off x="639097" y="1875099"/>
            <a:ext cx="10913806" cy="413259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Date Placeholder 3">
            <a:extLst>
              <a:ext uri="{FF2B5EF4-FFF2-40B4-BE49-F238E27FC236}">
                <a16:creationId xmlns:a16="http://schemas.microsoft.com/office/drawing/2014/main" id="{A13658CF-9574-FAF3-17F1-0F06E3AA8D2D}"/>
              </a:ext>
            </a:extLst>
          </p:cNvPr>
          <p:cNvSpPr>
            <a:spLocks noGrp="1"/>
          </p:cNvSpPr>
          <p:nvPr>
            <p:ph type="dt" sz="half" idx="2"/>
          </p:nvPr>
        </p:nvSpPr>
        <p:spPr>
          <a:xfrm>
            <a:off x="639097" y="6446579"/>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DCB8F858-8816-4532-AC04-A74B0030323A}" type="datetime1">
              <a:rPr lang="en-ID" smtClean="0"/>
              <a:t>08/12/2023</a:t>
            </a:fld>
            <a:endParaRPr lang="en-ID" dirty="0"/>
          </a:p>
        </p:txBody>
      </p:sp>
      <p:sp>
        <p:nvSpPr>
          <p:cNvPr id="5" name="Footer Placeholder 4">
            <a:extLst>
              <a:ext uri="{FF2B5EF4-FFF2-40B4-BE49-F238E27FC236}">
                <a16:creationId xmlns:a16="http://schemas.microsoft.com/office/drawing/2014/main" id="{107C8CA3-935E-F0CF-0DB7-D4668E0FB305}"/>
              </a:ext>
            </a:extLst>
          </p:cNvPr>
          <p:cNvSpPr>
            <a:spLocks noGrp="1"/>
          </p:cNvSpPr>
          <p:nvPr>
            <p:ph type="ftr" sz="quarter" idx="3"/>
          </p:nvPr>
        </p:nvSpPr>
        <p:spPr>
          <a:xfrm>
            <a:off x="6416040" y="6446579"/>
            <a:ext cx="4114800" cy="184666"/>
          </a:xfrm>
          <a:prstGeom prst="rect">
            <a:avLst/>
          </a:prstGeom>
        </p:spPr>
        <p:txBody>
          <a:bodyPr vert="horz" lIns="0" tIns="0" rIns="0" bIns="0" rtlCol="0" anchor="ctr">
            <a:spAutoFit/>
          </a:bodyPr>
          <a:lstStyle>
            <a:lvl1pPr algn="r">
              <a:defRPr sz="1200">
                <a:solidFill>
                  <a:schemeClr val="tx1">
                    <a:tint val="75000"/>
                  </a:schemeClr>
                </a:solidFill>
              </a:defRPr>
            </a:lvl1pPr>
          </a:lstStyle>
          <a:p>
            <a:r>
              <a:rPr lang="en-ID" dirty="0"/>
              <a:t>www.PediatricSupport.com </a:t>
            </a:r>
          </a:p>
        </p:txBody>
      </p:sp>
      <p:sp>
        <p:nvSpPr>
          <p:cNvPr id="6" name="Slide Number Placeholder 5">
            <a:extLst>
              <a:ext uri="{FF2B5EF4-FFF2-40B4-BE49-F238E27FC236}">
                <a16:creationId xmlns:a16="http://schemas.microsoft.com/office/drawing/2014/main" id="{DCE587CC-826A-F515-3F8D-52DAA2690679}"/>
              </a:ext>
            </a:extLst>
          </p:cNvPr>
          <p:cNvSpPr>
            <a:spLocks noGrp="1"/>
          </p:cNvSpPr>
          <p:nvPr>
            <p:ph type="sldNum" sz="quarter" idx="4"/>
          </p:nvPr>
        </p:nvSpPr>
        <p:spPr>
          <a:xfrm>
            <a:off x="11076939" y="6446579"/>
            <a:ext cx="475963" cy="184666"/>
          </a:xfrm>
          <a:prstGeom prst="rect">
            <a:avLst/>
          </a:prstGeom>
        </p:spPr>
        <p:txBody>
          <a:bodyPr vert="horz" wrap="square" lIns="0" tIns="0" rIns="0" bIns="0" rtlCol="0" anchor="ctr">
            <a:spAutoFit/>
          </a:bodyPr>
          <a:lstStyle>
            <a:lvl1pPr algn="r">
              <a:defRPr sz="1200">
                <a:solidFill>
                  <a:schemeClr val="tx1">
                    <a:tint val="75000"/>
                  </a:schemeClr>
                </a:solidFill>
              </a:defRPr>
            </a:lvl1pPr>
          </a:lstStyle>
          <a:p>
            <a:fld id="{FF528CE4-BB7A-453B-9BA8-EFC0298A1600}" type="slidenum">
              <a:rPr lang="en-ID" smtClean="0"/>
              <a:t>‹#›</a:t>
            </a:fld>
            <a:endParaRPr lang="en-ID" dirty="0"/>
          </a:p>
        </p:txBody>
      </p:sp>
    </p:spTree>
    <p:extLst>
      <p:ext uri="{BB962C8B-B14F-4D97-AF65-F5344CB8AC3E}">
        <p14:creationId xmlns:p14="http://schemas.microsoft.com/office/powerpoint/2010/main" val="68266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3.jpeg"/><Relationship Id="rId4" Type="http://schemas.openxmlformats.org/officeDocument/2006/relationships/image" Target="../media/image1.emf"/><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jpe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emf"/><Relationship Id="rId10" Type="http://schemas.openxmlformats.org/officeDocument/2006/relationships/image" Target="../media/image29.svg"/><Relationship Id="rId4" Type="http://schemas.openxmlformats.org/officeDocument/2006/relationships/oleObject" Target="../embeddings/oleObject3.bin"/><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sv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55.jpeg"/><Relationship Id="rId21" Type="http://schemas.openxmlformats.org/officeDocument/2006/relationships/image" Target="../media/image51.svg"/><Relationship Id="rId7" Type="http://schemas.openxmlformats.org/officeDocument/2006/relationships/oleObject" Target="../embeddings/oleObject9.bin"/><Relationship Id="rId12" Type="http://schemas.openxmlformats.org/officeDocument/2006/relationships/image" Target="../media/image57.svg"/><Relationship Id="rId17" Type="http://schemas.openxmlformats.org/officeDocument/2006/relationships/image" Target="../media/image62.svg"/><Relationship Id="rId25" Type="http://schemas.openxmlformats.org/officeDocument/2006/relationships/image" Target="../media/image68.svg"/><Relationship Id="rId2" Type="http://schemas.openxmlformats.org/officeDocument/2006/relationships/slideLayout" Target="../slideLayouts/slideLayout6.xml"/><Relationship Id="rId16" Type="http://schemas.openxmlformats.org/officeDocument/2006/relationships/image" Target="../media/image61.png"/><Relationship Id="rId20" Type="http://schemas.openxmlformats.org/officeDocument/2006/relationships/image" Target="../media/image50.png"/><Relationship Id="rId1" Type="http://schemas.openxmlformats.org/officeDocument/2006/relationships/tags" Target="../tags/tag10.xml"/><Relationship Id="rId6" Type="http://schemas.microsoft.com/office/2007/relationships/hdphoto" Target="../media/hdphoto1.wdp"/><Relationship Id="rId11" Type="http://schemas.openxmlformats.org/officeDocument/2006/relationships/image" Target="../media/image56.png"/><Relationship Id="rId24" Type="http://schemas.openxmlformats.org/officeDocument/2006/relationships/image" Target="../media/image67.png"/><Relationship Id="rId5" Type="http://schemas.openxmlformats.org/officeDocument/2006/relationships/image" Target="../media/image11.png"/><Relationship Id="rId15" Type="http://schemas.openxmlformats.org/officeDocument/2006/relationships/image" Target="../media/image60.svg"/><Relationship Id="rId23" Type="http://schemas.openxmlformats.org/officeDocument/2006/relationships/image" Target="../media/image66.svg"/><Relationship Id="rId10" Type="http://schemas.openxmlformats.org/officeDocument/2006/relationships/image" Target="../media/image42.svg"/><Relationship Id="rId19" Type="http://schemas.openxmlformats.org/officeDocument/2006/relationships/image" Target="../media/image64.svg"/><Relationship Id="rId4" Type="http://schemas.openxmlformats.org/officeDocument/2006/relationships/image" Target="../media/image2.png"/><Relationship Id="rId9" Type="http://schemas.openxmlformats.org/officeDocument/2006/relationships/image" Target="../media/image41.png"/><Relationship Id="rId14" Type="http://schemas.openxmlformats.org/officeDocument/2006/relationships/image" Target="../media/image59.png"/><Relationship Id="rId22"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11.png"/><Relationship Id="rId12" Type="http://schemas.openxmlformats.org/officeDocument/2006/relationships/image" Target="../media/image73.sv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png"/><Relationship Id="rId11" Type="http://schemas.openxmlformats.org/officeDocument/2006/relationships/image" Target="../media/image72.png"/><Relationship Id="rId5" Type="http://schemas.openxmlformats.org/officeDocument/2006/relationships/image" Target="../media/image1.emf"/><Relationship Id="rId10" Type="http://schemas.openxmlformats.org/officeDocument/2006/relationships/image" Target="../media/image71.svg"/><Relationship Id="rId4" Type="http://schemas.openxmlformats.org/officeDocument/2006/relationships/oleObject" Target="../embeddings/oleObject8.bin"/><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eg"/><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76.png"/><Relationship Id="rId5" Type="http://schemas.openxmlformats.org/officeDocument/2006/relationships/image" Target="../media/image1.emf"/><Relationship Id="rId10" Type="http://schemas.microsoft.com/office/2007/relationships/hdphoto" Target="../media/hdphoto1.wdp"/><Relationship Id="rId4" Type="http://schemas.openxmlformats.org/officeDocument/2006/relationships/oleObject" Target="../embeddings/oleObject8.bin"/><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8.bin"/><Relationship Id="rId10" Type="http://schemas.openxmlformats.org/officeDocument/2006/relationships/image" Target="../media/image81.svg"/><Relationship Id="rId4" Type="http://schemas.openxmlformats.org/officeDocument/2006/relationships/image" Target="../media/image78.jpe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11.png"/><Relationship Id="rId12" Type="http://schemas.openxmlformats.org/officeDocument/2006/relationships/image" Target="../media/image73.sv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2.png"/><Relationship Id="rId11" Type="http://schemas.openxmlformats.org/officeDocument/2006/relationships/image" Target="../media/image72.png"/><Relationship Id="rId5" Type="http://schemas.openxmlformats.org/officeDocument/2006/relationships/image" Target="../media/image1.emf"/><Relationship Id="rId10" Type="http://schemas.openxmlformats.org/officeDocument/2006/relationships/image" Target="../media/image71.svg"/><Relationship Id="rId4" Type="http://schemas.openxmlformats.org/officeDocument/2006/relationships/oleObject" Target="../embeddings/oleObject8.bin"/><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oleObject" Target="../embeddings/oleObject12.bin"/><Relationship Id="rId7"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3.jpeg"/><Relationship Id="rId11" Type="http://schemas.openxmlformats.org/officeDocument/2006/relationships/image" Target="../media/image2.png"/><Relationship Id="rId5" Type="http://schemas.openxmlformats.org/officeDocument/2006/relationships/image" Target="../media/image87.jpeg"/><Relationship Id="rId10" Type="http://schemas.openxmlformats.org/officeDocument/2006/relationships/image" Target="../media/image91.svg"/><Relationship Id="rId4" Type="http://schemas.openxmlformats.org/officeDocument/2006/relationships/image" Target="../media/image1.emf"/><Relationship Id="rId9"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4.bin"/><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92.jp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92.jpg"/><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6.bin"/><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4.png"/><Relationship Id="rId5" Type="http://schemas.microsoft.com/office/2007/relationships/hdphoto" Target="../media/hdphoto1.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5.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3.jpeg"/><Relationship Id="rId7" Type="http://schemas.openxmlformats.org/officeDocument/2006/relationships/image" Target="../media/image54.png"/><Relationship Id="rId2" Type="http://schemas.openxmlformats.org/officeDocument/2006/relationships/image" Target="../media/image96.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png"/><Relationship Id="rId5" Type="http://schemas.microsoft.com/office/2007/relationships/hdphoto" Target="../media/hdphoto1.wdp"/><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8.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png"/><Relationship Id="rId7" Type="http://schemas.openxmlformats.org/officeDocument/2006/relationships/image" Target="../media/image101.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100.png"/><Relationship Id="rId5" Type="http://schemas.microsoft.com/office/2007/relationships/hdphoto" Target="../media/hdphoto1.wdp"/><Relationship Id="rId10" Type="http://schemas.openxmlformats.org/officeDocument/2006/relationships/image" Target="../media/image104.png"/><Relationship Id="rId4" Type="http://schemas.openxmlformats.org/officeDocument/2006/relationships/image" Target="../media/image11.png"/><Relationship Id="rId9"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pn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B137730-7181-AED0-8E79-574113D7F9DE}"/>
              </a:ext>
            </a:extLst>
          </p:cNvPr>
          <p:cNvPicPr>
            <a:picLocks noChangeAspect="1"/>
          </p:cNvPicPr>
          <p:nvPr/>
        </p:nvPicPr>
        <p:blipFill rotWithShape="1">
          <a:blip r:embed="rId2">
            <a:extLst>
              <a:ext uri="{28A0092B-C50C-407E-A947-70E740481C1C}">
                <a14:useLocalDpi xmlns:a14="http://schemas.microsoft.com/office/drawing/2010/main" val="0"/>
              </a:ext>
            </a:extLst>
          </a:blip>
          <a:srcRect t="31142" b="31142"/>
          <a:stretch/>
        </p:blipFill>
        <p:spPr>
          <a:xfrm>
            <a:off x="0" y="0"/>
            <a:ext cx="12192000" cy="3429000"/>
          </a:xfrm>
          <a:prstGeom prst="rect">
            <a:avLst/>
          </a:prstGeom>
        </p:spPr>
      </p:pic>
      <p:sp>
        <p:nvSpPr>
          <p:cNvPr id="10" name="Rectangle 9">
            <a:extLst>
              <a:ext uri="{FF2B5EF4-FFF2-40B4-BE49-F238E27FC236}">
                <a16:creationId xmlns:a16="http://schemas.microsoft.com/office/drawing/2014/main" id="{4A8CBBFB-9081-A74E-3459-FD28BFBFC158}"/>
              </a:ext>
            </a:extLst>
          </p:cNvPr>
          <p:cNvSpPr/>
          <p:nvPr/>
        </p:nvSpPr>
        <p:spPr>
          <a:xfrm>
            <a:off x="-1" y="-4304"/>
            <a:ext cx="12192000" cy="3429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Footer Placeholder 2">
            <a:extLst>
              <a:ext uri="{FF2B5EF4-FFF2-40B4-BE49-F238E27FC236}">
                <a16:creationId xmlns:a16="http://schemas.microsoft.com/office/drawing/2014/main" id="{F7D9F899-FE54-E191-5E0A-F2644DC1E11B}"/>
              </a:ext>
            </a:extLst>
          </p:cNvPr>
          <p:cNvSpPr>
            <a:spLocks noGrp="1"/>
          </p:cNvSpPr>
          <p:nvPr>
            <p:ph type="ftr" sz="quarter" idx="11"/>
          </p:nvPr>
        </p:nvSpPr>
        <p:spPr/>
        <p:txBody>
          <a:bodyPr/>
          <a:lstStyle/>
          <a:p>
            <a:r>
              <a:rPr lang="en-ID" dirty="0"/>
              <a:t>www.PediatricSupport.com </a:t>
            </a:r>
          </a:p>
        </p:txBody>
      </p:sp>
      <p:sp>
        <p:nvSpPr>
          <p:cNvPr id="6" name="Slide Number Placeholder 3">
            <a:extLst>
              <a:ext uri="{FF2B5EF4-FFF2-40B4-BE49-F238E27FC236}">
                <a16:creationId xmlns:a16="http://schemas.microsoft.com/office/drawing/2014/main" id="{A7F52FA1-E9FA-A92C-8D44-1EA649CED161}"/>
              </a:ext>
            </a:extLst>
          </p:cNvPr>
          <p:cNvSpPr>
            <a:spLocks noGrp="1"/>
          </p:cNvSpPr>
          <p:nvPr>
            <p:ph type="sldNum" sz="quarter" idx="12"/>
          </p:nvPr>
        </p:nvSpPr>
        <p:spPr/>
        <p:txBody>
          <a:bodyPr/>
          <a:lstStyle/>
          <a:p>
            <a:fld id="{FF528CE4-BB7A-453B-9BA8-EFC0298A1600}" type="slidenum">
              <a:rPr lang="en-ID" smtClean="0"/>
              <a:pPr/>
              <a:t>1</a:t>
            </a:fld>
            <a:endParaRPr lang="en-ID" dirty="0"/>
          </a:p>
        </p:txBody>
      </p:sp>
      <p:cxnSp>
        <p:nvCxnSpPr>
          <p:cNvPr id="7" name="Straight Connector 6">
            <a:extLst>
              <a:ext uri="{FF2B5EF4-FFF2-40B4-BE49-F238E27FC236}">
                <a16:creationId xmlns:a16="http://schemas.microsoft.com/office/drawing/2014/main" id="{E38B05B2-18B0-218D-1BAC-05DEB475B62E}"/>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FC51E05-ACB3-6E78-C2FC-1B4153E0198E}"/>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9" name="Picture 2">
            <a:extLst>
              <a:ext uri="{FF2B5EF4-FFF2-40B4-BE49-F238E27FC236}">
                <a16:creationId xmlns:a16="http://schemas.microsoft.com/office/drawing/2014/main" id="{C69CA335-EED7-E835-DA02-AB677B660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11D75FE-CEF8-DC4D-2BF5-B16F349B5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654" y="202506"/>
            <a:ext cx="8976691" cy="598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7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658D9-1DB8-45AB-A4F8-025D1C0C07BB}"/>
              </a:ext>
            </a:extLst>
          </p:cNvPr>
          <p:cNvPicPr>
            <a:picLocks noChangeAspect="1"/>
          </p:cNvPicPr>
          <p:nvPr/>
        </p:nvPicPr>
        <p:blipFill>
          <a:blip r:embed="rId2">
            <a:extLst>
              <a:ext uri="{28A0092B-C50C-407E-A947-70E740481C1C}">
                <a14:useLocalDpi xmlns:a14="http://schemas.microsoft.com/office/drawing/2010/main" val="0"/>
              </a:ext>
            </a:extLst>
          </a:blip>
          <a:srcRect l="15945" r="15945"/>
          <a:stretch/>
        </p:blipFill>
        <p:spPr>
          <a:xfrm>
            <a:off x="0" y="0"/>
            <a:ext cx="5555974" cy="6083166"/>
          </a:xfrm>
          <a:prstGeom prst="rect">
            <a:avLst/>
          </a:prstGeom>
        </p:spPr>
      </p:pic>
      <p:sp>
        <p:nvSpPr>
          <p:cNvPr id="3" name="Footer Placeholder 2">
            <a:extLst>
              <a:ext uri="{FF2B5EF4-FFF2-40B4-BE49-F238E27FC236}">
                <a16:creationId xmlns:a16="http://schemas.microsoft.com/office/drawing/2014/main" id="{C7C778E6-7985-4C77-BF6E-2E57F8FCB49E}"/>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BDDE5070-AB25-44F4-A6B7-AF7991CEA80C}"/>
              </a:ext>
            </a:extLst>
          </p:cNvPr>
          <p:cNvSpPr>
            <a:spLocks noGrp="1"/>
          </p:cNvSpPr>
          <p:nvPr>
            <p:ph type="sldNum" sz="quarter" idx="12"/>
          </p:nvPr>
        </p:nvSpPr>
        <p:spPr/>
        <p:txBody>
          <a:bodyPr/>
          <a:lstStyle/>
          <a:p>
            <a:fld id="{FF528CE4-BB7A-453B-9BA8-EFC0298A1600}" type="slidenum">
              <a:rPr lang="en-ID" smtClean="0"/>
              <a:pPr/>
              <a:t>10</a:t>
            </a:fld>
            <a:endParaRPr lang="en-ID" dirty="0"/>
          </a:p>
        </p:txBody>
      </p:sp>
      <p:sp>
        <p:nvSpPr>
          <p:cNvPr id="5" name="Rectangle 4">
            <a:extLst>
              <a:ext uri="{FF2B5EF4-FFF2-40B4-BE49-F238E27FC236}">
                <a16:creationId xmlns:a16="http://schemas.microsoft.com/office/drawing/2014/main" id="{0BD4DCC7-1FBF-44C7-AC68-A028CEECB7E0}"/>
              </a:ext>
            </a:extLst>
          </p:cNvPr>
          <p:cNvSpPr/>
          <p:nvPr/>
        </p:nvSpPr>
        <p:spPr>
          <a:xfrm>
            <a:off x="7965" y="-3648"/>
            <a:ext cx="5555973" cy="6083165"/>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C3E44FF-8E4C-4318-9C49-3FE40CE6D1E6}"/>
              </a:ext>
            </a:extLst>
          </p:cNvPr>
          <p:cNvSpPr>
            <a:spLocks noGrp="1"/>
          </p:cNvSpPr>
          <p:nvPr>
            <p:ph type="title"/>
          </p:nvPr>
        </p:nvSpPr>
        <p:spPr>
          <a:xfrm>
            <a:off x="639097" y="2612234"/>
            <a:ext cx="4121746" cy="1329595"/>
          </a:xfrm>
        </p:spPr>
        <p:txBody>
          <a:bodyPr wrap="square" anchor="t">
            <a:spAutoFit/>
          </a:bodyPr>
          <a:lstStyle/>
          <a:p>
            <a:r>
              <a:rPr lang="en-US" sz="4800" b="1" dirty="0">
                <a:solidFill>
                  <a:schemeClr val="bg1"/>
                </a:solidFill>
              </a:rPr>
              <a:t>Tough Marketplace…</a:t>
            </a:r>
          </a:p>
        </p:txBody>
      </p:sp>
      <p:sp>
        <p:nvSpPr>
          <p:cNvPr id="9" name="Rectangle 8">
            <a:extLst>
              <a:ext uri="{FF2B5EF4-FFF2-40B4-BE49-F238E27FC236}">
                <a16:creationId xmlns:a16="http://schemas.microsoft.com/office/drawing/2014/main" id="{F428EDD2-7C30-4374-A822-B42F0BCD1344}"/>
              </a:ext>
            </a:extLst>
          </p:cNvPr>
          <p:cNvSpPr/>
          <p:nvPr/>
        </p:nvSpPr>
        <p:spPr>
          <a:xfrm>
            <a:off x="639097" y="433141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2" name="Group 11">
            <a:extLst>
              <a:ext uri="{FF2B5EF4-FFF2-40B4-BE49-F238E27FC236}">
                <a16:creationId xmlns:a16="http://schemas.microsoft.com/office/drawing/2014/main" id="{AD4F25D7-629F-4CC4-8984-ED00315CAF35}"/>
              </a:ext>
            </a:extLst>
          </p:cNvPr>
          <p:cNvGrpSpPr/>
          <p:nvPr/>
        </p:nvGrpSpPr>
        <p:grpSpPr>
          <a:xfrm>
            <a:off x="5193795" y="853011"/>
            <a:ext cx="5470000" cy="704832"/>
            <a:chOff x="5136645" y="853011"/>
            <a:chExt cx="5470000" cy="704832"/>
          </a:xfrm>
        </p:grpSpPr>
        <p:sp>
          <p:nvSpPr>
            <p:cNvPr id="10" name="Footer Placeholder 2">
              <a:extLst>
                <a:ext uri="{FF2B5EF4-FFF2-40B4-BE49-F238E27FC236}">
                  <a16:creationId xmlns:a16="http://schemas.microsoft.com/office/drawing/2014/main" id="{B886D7E3-9193-48B9-B809-4F08C24DDEF3}"/>
                </a:ext>
              </a:extLst>
            </p:cNvPr>
            <p:cNvSpPr txBox="1">
              <a:spLocks/>
            </p:cNvSpPr>
            <p:nvPr/>
          </p:nvSpPr>
          <p:spPr>
            <a:xfrm>
              <a:off x="6123812" y="1051539"/>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Limited qualified buyers</a:t>
              </a:r>
            </a:p>
          </p:txBody>
        </p:sp>
        <p:sp>
          <p:nvSpPr>
            <p:cNvPr id="11" name="Oval 10">
              <a:extLst>
                <a:ext uri="{FF2B5EF4-FFF2-40B4-BE49-F238E27FC236}">
                  <a16:creationId xmlns:a16="http://schemas.microsoft.com/office/drawing/2014/main" id="{F2D0A831-745F-4BA3-96C5-8B84FBC198E7}"/>
                </a:ext>
              </a:extLst>
            </p:cNvPr>
            <p:cNvSpPr/>
            <p:nvPr/>
          </p:nvSpPr>
          <p:spPr>
            <a:xfrm>
              <a:off x="5136645" y="853011"/>
              <a:ext cx="704832" cy="704832"/>
            </a:xfrm>
            <a:prstGeom prst="ellipse">
              <a:avLst/>
            </a:prstGeom>
            <a:solidFill>
              <a:srgbClr val="ADB68B"/>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34576B"/>
                </a:solidFill>
              </a:endParaRPr>
            </a:p>
          </p:txBody>
        </p:sp>
      </p:grpSp>
      <p:grpSp>
        <p:nvGrpSpPr>
          <p:cNvPr id="13" name="Group 12">
            <a:extLst>
              <a:ext uri="{FF2B5EF4-FFF2-40B4-BE49-F238E27FC236}">
                <a16:creationId xmlns:a16="http://schemas.microsoft.com/office/drawing/2014/main" id="{86A3CE3A-0DBB-42A6-A2CA-166405E10BF0}"/>
              </a:ext>
            </a:extLst>
          </p:cNvPr>
          <p:cNvGrpSpPr/>
          <p:nvPr/>
        </p:nvGrpSpPr>
        <p:grpSpPr>
          <a:xfrm>
            <a:off x="5193795" y="1959055"/>
            <a:ext cx="5470000" cy="704832"/>
            <a:chOff x="5136645" y="853011"/>
            <a:chExt cx="5470000" cy="704832"/>
          </a:xfrm>
        </p:grpSpPr>
        <p:sp>
          <p:nvSpPr>
            <p:cNvPr id="14" name="Footer Placeholder 2">
              <a:extLst>
                <a:ext uri="{FF2B5EF4-FFF2-40B4-BE49-F238E27FC236}">
                  <a16:creationId xmlns:a16="http://schemas.microsoft.com/office/drawing/2014/main" id="{488DA652-F97D-4BB1-B494-F511FBA6E904}"/>
                </a:ext>
              </a:extLst>
            </p:cNvPr>
            <p:cNvSpPr txBox="1">
              <a:spLocks/>
            </p:cNvSpPr>
            <p:nvPr/>
          </p:nvSpPr>
          <p:spPr>
            <a:xfrm>
              <a:off x="6123812" y="1051539"/>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Limited interest</a:t>
              </a:r>
            </a:p>
          </p:txBody>
        </p:sp>
        <p:sp>
          <p:nvSpPr>
            <p:cNvPr id="15" name="Oval 14">
              <a:extLst>
                <a:ext uri="{FF2B5EF4-FFF2-40B4-BE49-F238E27FC236}">
                  <a16:creationId xmlns:a16="http://schemas.microsoft.com/office/drawing/2014/main" id="{E8041744-B60B-4F37-BD2A-390E21816CC2}"/>
                </a:ext>
              </a:extLst>
            </p:cNvPr>
            <p:cNvSpPr/>
            <p:nvPr/>
          </p:nvSpPr>
          <p:spPr>
            <a:xfrm>
              <a:off x="5136645" y="853011"/>
              <a:ext cx="704832" cy="704832"/>
            </a:xfrm>
            <a:prstGeom prst="ellipse">
              <a:avLst/>
            </a:prstGeom>
            <a:solidFill>
              <a:srgbClr val="97C4C9"/>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34576B"/>
                </a:solidFill>
              </a:endParaRPr>
            </a:p>
          </p:txBody>
        </p:sp>
      </p:grpSp>
      <p:grpSp>
        <p:nvGrpSpPr>
          <p:cNvPr id="16" name="Group 15">
            <a:extLst>
              <a:ext uri="{FF2B5EF4-FFF2-40B4-BE49-F238E27FC236}">
                <a16:creationId xmlns:a16="http://schemas.microsoft.com/office/drawing/2014/main" id="{A07CBFFA-1288-48DF-8657-042628740F6A}"/>
              </a:ext>
            </a:extLst>
          </p:cNvPr>
          <p:cNvGrpSpPr/>
          <p:nvPr/>
        </p:nvGrpSpPr>
        <p:grpSpPr>
          <a:xfrm>
            <a:off x="5193795" y="3065099"/>
            <a:ext cx="6163414" cy="1376022"/>
            <a:chOff x="5136645" y="853011"/>
            <a:chExt cx="6163414" cy="1376022"/>
          </a:xfrm>
        </p:grpSpPr>
        <p:sp>
          <p:nvSpPr>
            <p:cNvPr id="17" name="Footer Placeholder 2">
              <a:extLst>
                <a:ext uri="{FF2B5EF4-FFF2-40B4-BE49-F238E27FC236}">
                  <a16:creationId xmlns:a16="http://schemas.microsoft.com/office/drawing/2014/main" id="{C49C48E5-9DCB-4760-AECF-557EF07804C9}"/>
                </a:ext>
              </a:extLst>
            </p:cNvPr>
            <p:cNvSpPr txBox="1">
              <a:spLocks/>
            </p:cNvSpPr>
            <p:nvPr/>
          </p:nvSpPr>
          <p:spPr>
            <a:xfrm>
              <a:off x="6123812" y="897651"/>
              <a:ext cx="5176247" cy="61555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No two practices are similar enough to estimate a “fair” price</a:t>
              </a:r>
            </a:p>
          </p:txBody>
        </p:sp>
        <p:sp>
          <p:nvSpPr>
            <p:cNvPr id="18" name="Oval 17">
              <a:extLst>
                <a:ext uri="{FF2B5EF4-FFF2-40B4-BE49-F238E27FC236}">
                  <a16:creationId xmlns:a16="http://schemas.microsoft.com/office/drawing/2014/main" id="{284C09D2-E955-41E5-B6EB-31CC5309F114}"/>
                </a:ext>
              </a:extLst>
            </p:cNvPr>
            <p:cNvSpPr/>
            <p:nvPr/>
          </p:nvSpPr>
          <p:spPr>
            <a:xfrm>
              <a:off x="5136645" y="853011"/>
              <a:ext cx="704832" cy="704832"/>
            </a:xfrm>
            <a:prstGeom prst="ellipse">
              <a:avLst/>
            </a:prstGeom>
            <a:solidFill>
              <a:srgbClr val="DEB28C"/>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34576B"/>
                </a:solidFill>
              </a:endParaRPr>
            </a:p>
          </p:txBody>
        </p:sp>
        <p:sp>
          <p:nvSpPr>
            <p:cNvPr id="19" name="Footer Placeholder 2">
              <a:extLst>
                <a:ext uri="{FF2B5EF4-FFF2-40B4-BE49-F238E27FC236}">
                  <a16:creationId xmlns:a16="http://schemas.microsoft.com/office/drawing/2014/main" id="{178BCD11-39A3-4F0E-BE73-4A5BFD3415A1}"/>
                </a:ext>
              </a:extLst>
            </p:cNvPr>
            <p:cNvSpPr txBox="1">
              <a:spLocks/>
            </p:cNvSpPr>
            <p:nvPr/>
          </p:nvSpPr>
          <p:spPr>
            <a:xfrm>
              <a:off x="6123812" y="1675035"/>
              <a:ext cx="5176247" cy="553998"/>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775" indent="-231775">
                <a:buClr>
                  <a:srgbClr val="ADB68B"/>
                </a:buClr>
                <a:buFont typeface="Arial" panose="020B0604020202020204" pitchFamily="34" charset="0"/>
                <a:buChar char="›"/>
              </a:pPr>
              <a:r>
                <a:rPr lang="en-US" sz="1800" dirty="0">
                  <a:solidFill>
                    <a:srgbClr val="34576B"/>
                  </a:solidFill>
                </a:rPr>
                <a:t>Medicaid/Private pay percentage</a:t>
              </a:r>
            </a:p>
            <a:p>
              <a:pPr marL="231775" indent="-231775">
                <a:buClr>
                  <a:srgbClr val="ADB68B"/>
                </a:buClr>
                <a:buFont typeface="Arial" panose="020B0604020202020204" pitchFamily="34" charset="0"/>
                <a:buChar char="›"/>
              </a:pPr>
              <a:r>
                <a:rPr lang="en-US" sz="1800" dirty="0">
                  <a:solidFill>
                    <a:srgbClr val="34576B"/>
                  </a:solidFill>
                </a:rPr>
                <a:t>Lack of standards</a:t>
              </a:r>
            </a:p>
          </p:txBody>
        </p:sp>
      </p:grpSp>
      <p:grpSp>
        <p:nvGrpSpPr>
          <p:cNvPr id="20" name="Group 19">
            <a:extLst>
              <a:ext uri="{FF2B5EF4-FFF2-40B4-BE49-F238E27FC236}">
                <a16:creationId xmlns:a16="http://schemas.microsoft.com/office/drawing/2014/main" id="{3D973479-8D9D-440D-A6CC-D8E4B587C63A}"/>
              </a:ext>
            </a:extLst>
          </p:cNvPr>
          <p:cNvGrpSpPr/>
          <p:nvPr/>
        </p:nvGrpSpPr>
        <p:grpSpPr>
          <a:xfrm>
            <a:off x="5193795" y="4842331"/>
            <a:ext cx="5470000" cy="704832"/>
            <a:chOff x="5136645" y="853011"/>
            <a:chExt cx="5470000" cy="704832"/>
          </a:xfrm>
        </p:grpSpPr>
        <p:sp>
          <p:nvSpPr>
            <p:cNvPr id="21" name="Footer Placeholder 2">
              <a:extLst>
                <a:ext uri="{FF2B5EF4-FFF2-40B4-BE49-F238E27FC236}">
                  <a16:creationId xmlns:a16="http://schemas.microsoft.com/office/drawing/2014/main" id="{F30DED0D-481C-4A7A-AF1C-8254108AF618}"/>
                </a:ext>
              </a:extLst>
            </p:cNvPr>
            <p:cNvSpPr txBox="1">
              <a:spLocks/>
            </p:cNvSpPr>
            <p:nvPr/>
          </p:nvSpPr>
          <p:spPr>
            <a:xfrm>
              <a:off x="6123812" y="897651"/>
              <a:ext cx="4482833" cy="61555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Very different from the housing market to find comparable</a:t>
              </a:r>
            </a:p>
          </p:txBody>
        </p:sp>
        <p:sp>
          <p:nvSpPr>
            <p:cNvPr id="22" name="Oval 21">
              <a:extLst>
                <a:ext uri="{FF2B5EF4-FFF2-40B4-BE49-F238E27FC236}">
                  <a16:creationId xmlns:a16="http://schemas.microsoft.com/office/drawing/2014/main" id="{3A72291C-0A10-4928-9470-D6CE94219099}"/>
                </a:ext>
              </a:extLst>
            </p:cNvPr>
            <p:cNvSpPr/>
            <p:nvPr/>
          </p:nvSpPr>
          <p:spPr>
            <a:xfrm>
              <a:off x="5136645" y="853011"/>
              <a:ext cx="704832" cy="704832"/>
            </a:xfrm>
            <a:prstGeom prst="ellipse">
              <a:avLst/>
            </a:prstGeom>
            <a:solidFill>
              <a:srgbClr val="34576B"/>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34576B"/>
                </a:solidFill>
              </a:endParaRPr>
            </a:p>
          </p:txBody>
        </p:sp>
      </p:grpSp>
      <p:cxnSp>
        <p:nvCxnSpPr>
          <p:cNvPr id="24" name="Straight Connector 23">
            <a:extLst>
              <a:ext uri="{FF2B5EF4-FFF2-40B4-BE49-F238E27FC236}">
                <a16:creationId xmlns:a16="http://schemas.microsoft.com/office/drawing/2014/main" id="{C286C5FE-EA5F-43B2-AE75-5D5FECF5736B}"/>
              </a:ext>
            </a:extLst>
          </p:cNvPr>
          <p:cNvCxnSpPr/>
          <p:nvPr/>
        </p:nvCxnSpPr>
        <p:spPr>
          <a:xfrm>
            <a:off x="6153150" y="1758449"/>
            <a:ext cx="52040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53BCE4-F910-49DD-9BDD-3AB410114715}"/>
              </a:ext>
            </a:extLst>
          </p:cNvPr>
          <p:cNvCxnSpPr/>
          <p:nvPr/>
        </p:nvCxnSpPr>
        <p:spPr>
          <a:xfrm>
            <a:off x="6153150" y="2864493"/>
            <a:ext cx="52040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65F452-7792-4D41-8D0F-D1111B0B1631}"/>
              </a:ext>
            </a:extLst>
          </p:cNvPr>
          <p:cNvCxnSpPr/>
          <p:nvPr/>
        </p:nvCxnSpPr>
        <p:spPr>
          <a:xfrm>
            <a:off x="6153150" y="4641727"/>
            <a:ext cx="52040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B45C62F0-C707-4C58-84CE-17AF4C38F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D4AD5FC3-7DC6-4D0E-83F8-44F6BFEFD82A}"/>
              </a:ext>
            </a:extLst>
          </p:cNvPr>
          <p:cNvGrpSpPr/>
          <p:nvPr/>
        </p:nvGrpSpPr>
        <p:grpSpPr>
          <a:xfrm>
            <a:off x="5408299" y="1057890"/>
            <a:ext cx="314325" cy="314325"/>
            <a:chOff x="3746500" y="1343025"/>
            <a:chExt cx="285750" cy="285750"/>
          </a:xfrm>
          <a:solidFill>
            <a:schemeClr val="bg1"/>
          </a:solidFill>
        </p:grpSpPr>
        <p:sp>
          <p:nvSpPr>
            <p:cNvPr id="32" name="Freeform 72">
              <a:extLst>
                <a:ext uri="{FF2B5EF4-FFF2-40B4-BE49-F238E27FC236}">
                  <a16:creationId xmlns:a16="http://schemas.microsoft.com/office/drawing/2014/main" id="{A4DFF523-D2D7-4BD3-A18F-D89FC8C82E5B}"/>
                </a:ext>
              </a:extLst>
            </p:cNvPr>
            <p:cNvSpPr>
              <a:spLocks/>
            </p:cNvSpPr>
            <p:nvPr/>
          </p:nvSpPr>
          <p:spPr bwMode="auto">
            <a:xfrm>
              <a:off x="3937000" y="1543050"/>
              <a:ext cx="66675" cy="50800"/>
            </a:xfrm>
            <a:custGeom>
              <a:avLst/>
              <a:gdLst>
                <a:gd name="T0" fmla="*/ 185 w 210"/>
                <a:gd name="T1" fmla="*/ 4 h 157"/>
                <a:gd name="T2" fmla="*/ 76 w 210"/>
                <a:gd name="T3" fmla="*/ 112 h 157"/>
                <a:gd name="T4" fmla="*/ 27 w 210"/>
                <a:gd name="T5" fmla="*/ 50 h 157"/>
                <a:gd name="T6" fmla="*/ 25 w 210"/>
                <a:gd name="T7" fmla="*/ 48 h 157"/>
                <a:gd name="T8" fmla="*/ 22 w 210"/>
                <a:gd name="T9" fmla="*/ 47 h 157"/>
                <a:gd name="T10" fmla="*/ 20 w 210"/>
                <a:gd name="T11" fmla="*/ 46 h 157"/>
                <a:gd name="T12" fmla="*/ 16 w 210"/>
                <a:gd name="T13" fmla="*/ 45 h 157"/>
                <a:gd name="T14" fmla="*/ 14 w 210"/>
                <a:gd name="T15" fmla="*/ 45 h 157"/>
                <a:gd name="T16" fmla="*/ 11 w 210"/>
                <a:gd name="T17" fmla="*/ 46 h 157"/>
                <a:gd name="T18" fmla="*/ 8 w 210"/>
                <a:gd name="T19" fmla="*/ 47 h 157"/>
                <a:gd name="T20" fmla="*/ 6 w 210"/>
                <a:gd name="T21" fmla="*/ 48 h 157"/>
                <a:gd name="T22" fmla="*/ 3 w 210"/>
                <a:gd name="T23" fmla="*/ 50 h 157"/>
                <a:gd name="T24" fmla="*/ 1 w 210"/>
                <a:gd name="T25" fmla="*/ 52 h 157"/>
                <a:gd name="T26" fmla="*/ 0 w 210"/>
                <a:gd name="T27" fmla="*/ 55 h 157"/>
                <a:gd name="T28" fmla="*/ 0 w 210"/>
                <a:gd name="T29" fmla="*/ 58 h 157"/>
                <a:gd name="T30" fmla="*/ 0 w 210"/>
                <a:gd name="T31" fmla="*/ 61 h 157"/>
                <a:gd name="T32" fmla="*/ 0 w 210"/>
                <a:gd name="T33" fmla="*/ 64 h 157"/>
                <a:gd name="T34" fmla="*/ 1 w 210"/>
                <a:gd name="T35" fmla="*/ 66 h 157"/>
                <a:gd name="T36" fmla="*/ 3 w 210"/>
                <a:gd name="T37" fmla="*/ 69 h 157"/>
                <a:gd name="T38" fmla="*/ 74 w 210"/>
                <a:gd name="T39" fmla="*/ 157 h 157"/>
                <a:gd name="T40" fmla="*/ 206 w 210"/>
                <a:gd name="T41" fmla="*/ 25 h 157"/>
                <a:gd name="T42" fmla="*/ 208 w 210"/>
                <a:gd name="T43" fmla="*/ 23 h 157"/>
                <a:gd name="T44" fmla="*/ 209 w 210"/>
                <a:gd name="T45" fmla="*/ 20 h 157"/>
                <a:gd name="T46" fmla="*/ 210 w 210"/>
                <a:gd name="T47" fmla="*/ 18 h 157"/>
                <a:gd name="T48" fmla="*/ 210 w 210"/>
                <a:gd name="T49" fmla="*/ 15 h 157"/>
                <a:gd name="T50" fmla="*/ 210 w 210"/>
                <a:gd name="T51" fmla="*/ 11 h 157"/>
                <a:gd name="T52" fmla="*/ 209 w 210"/>
                <a:gd name="T53" fmla="*/ 9 h 157"/>
                <a:gd name="T54" fmla="*/ 208 w 210"/>
                <a:gd name="T55" fmla="*/ 6 h 157"/>
                <a:gd name="T56" fmla="*/ 206 w 210"/>
                <a:gd name="T57" fmla="*/ 4 h 157"/>
                <a:gd name="T58" fmla="*/ 204 w 210"/>
                <a:gd name="T59" fmla="*/ 2 h 157"/>
                <a:gd name="T60" fmla="*/ 201 w 210"/>
                <a:gd name="T61" fmla="*/ 1 h 157"/>
                <a:gd name="T62" fmla="*/ 199 w 210"/>
                <a:gd name="T63" fmla="*/ 0 h 157"/>
                <a:gd name="T64" fmla="*/ 195 w 210"/>
                <a:gd name="T65" fmla="*/ 0 h 157"/>
                <a:gd name="T66" fmla="*/ 192 w 210"/>
                <a:gd name="T67" fmla="*/ 0 h 157"/>
                <a:gd name="T68" fmla="*/ 190 w 210"/>
                <a:gd name="T69" fmla="*/ 1 h 157"/>
                <a:gd name="T70" fmla="*/ 187 w 210"/>
                <a:gd name="T71" fmla="*/ 2 h 157"/>
                <a:gd name="T72" fmla="*/ 185 w 210"/>
                <a:gd name="T7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 h="157">
                  <a:moveTo>
                    <a:pt x="185" y="4"/>
                  </a:moveTo>
                  <a:lnTo>
                    <a:pt x="76" y="112"/>
                  </a:lnTo>
                  <a:lnTo>
                    <a:pt x="27" y="50"/>
                  </a:lnTo>
                  <a:lnTo>
                    <a:pt x="25" y="48"/>
                  </a:lnTo>
                  <a:lnTo>
                    <a:pt x="22" y="47"/>
                  </a:lnTo>
                  <a:lnTo>
                    <a:pt x="20" y="46"/>
                  </a:lnTo>
                  <a:lnTo>
                    <a:pt x="16" y="45"/>
                  </a:lnTo>
                  <a:lnTo>
                    <a:pt x="14" y="45"/>
                  </a:lnTo>
                  <a:lnTo>
                    <a:pt x="11" y="46"/>
                  </a:lnTo>
                  <a:lnTo>
                    <a:pt x="8" y="47"/>
                  </a:lnTo>
                  <a:lnTo>
                    <a:pt x="6" y="48"/>
                  </a:lnTo>
                  <a:lnTo>
                    <a:pt x="3" y="50"/>
                  </a:lnTo>
                  <a:lnTo>
                    <a:pt x="1" y="52"/>
                  </a:lnTo>
                  <a:lnTo>
                    <a:pt x="0" y="55"/>
                  </a:lnTo>
                  <a:lnTo>
                    <a:pt x="0" y="58"/>
                  </a:lnTo>
                  <a:lnTo>
                    <a:pt x="0" y="61"/>
                  </a:lnTo>
                  <a:lnTo>
                    <a:pt x="0" y="64"/>
                  </a:lnTo>
                  <a:lnTo>
                    <a:pt x="1" y="66"/>
                  </a:lnTo>
                  <a:lnTo>
                    <a:pt x="3" y="69"/>
                  </a:lnTo>
                  <a:lnTo>
                    <a:pt x="74" y="157"/>
                  </a:lnTo>
                  <a:lnTo>
                    <a:pt x="206" y="25"/>
                  </a:lnTo>
                  <a:lnTo>
                    <a:pt x="208" y="23"/>
                  </a:lnTo>
                  <a:lnTo>
                    <a:pt x="209" y="20"/>
                  </a:lnTo>
                  <a:lnTo>
                    <a:pt x="210" y="18"/>
                  </a:lnTo>
                  <a:lnTo>
                    <a:pt x="210" y="15"/>
                  </a:lnTo>
                  <a:lnTo>
                    <a:pt x="210" y="11"/>
                  </a:lnTo>
                  <a:lnTo>
                    <a:pt x="209" y="9"/>
                  </a:lnTo>
                  <a:lnTo>
                    <a:pt x="208" y="6"/>
                  </a:lnTo>
                  <a:lnTo>
                    <a:pt x="206" y="4"/>
                  </a:lnTo>
                  <a:lnTo>
                    <a:pt x="204" y="2"/>
                  </a:lnTo>
                  <a:lnTo>
                    <a:pt x="201" y="1"/>
                  </a:lnTo>
                  <a:lnTo>
                    <a:pt x="199" y="0"/>
                  </a:lnTo>
                  <a:lnTo>
                    <a:pt x="195" y="0"/>
                  </a:lnTo>
                  <a:lnTo>
                    <a:pt x="192" y="0"/>
                  </a:lnTo>
                  <a:lnTo>
                    <a:pt x="190" y="1"/>
                  </a:lnTo>
                  <a:lnTo>
                    <a:pt x="187" y="2"/>
                  </a:lnTo>
                  <a:lnTo>
                    <a:pt x="18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73">
              <a:extLst>
                <a:ext uri="{FF2B5EF4-FFF2-40B4-BE49-F238E27FC236}">
                  <a16:creationId xmlns:a16="http://schemas.microsoft.com/office/drawing/2014/main" id="{FFC51504-E4DD-4894-8E28-8062732FD85E}"/>
                </a:ext>
              </a:extLst>
            </p:cNvPr>
            <p:cNvSpPr>
              <a:spLocks noEditPoints="1"/>
            </p:cNvSpPr>
            <p:nvPr/>
          </p:nvSpPr>
          <p:spPr bwMode="auto">
            <a:xfrm>
              <a:off x="3908425" y="1504950"/>
              <a:ext cx="123825" cy="123825"/>
            </a:xfrm>
            <a:custGeom>
              <a:avLst/>
              <a:gdLst>
                <a:gd name="T0" fmla="*/ 163 w 391"/>
                <a:gd name="T1" fmla="*/ 357 h 390"/>
                <a:gd name="T2" fmla="*/ 117 w 391"/>
                <a:gd name="T3" fmla="*/ 340 h 390"/>
                <a:gd name="T4" fmla="*/ 79 w 391"/>
                <a:gd name="T5" fmla="*/ 312 h 390"/>
                <a:gd name="T6" fmla="*/ 50 w 391"/>
                <a:gd name="T7" fmla="*/ 274 h 390"/>
                <a:gd name="T8" fmla="*/ 34 w 391"/>
                <a:gd name="T9" fmla="*/ 228 h 390"/>
                <a:gd name="T10" fmla="*/ 31 w 391"/>
                <a:gd name="T11" fmla="*/ 178 h 390"/>
                <a:gd name="T12" fmla="*/ 44 w 391"/>
                <a:gd name="T13" fmla="*/ 130 h 390"/>
                <a:gd name="T14" fmla="*/ 69 w 391"/>
                <a:gd name="T15" fmla="*/ 90 h 390"/>
                <a:gd name="T16" fmla="*/ 104 w 391"/>
                <a:gd name="T17" fmla="*/ 57 h 390"/>
                <a:gd name="T18" fmla="*/ 147 w 391"/>
                <a:gd name="T19" fmla="*/ 37 h 390"/>
                <a:gd name="T20" fmla="*/ 196 w 391"/>
                <a:gd name="T21" fmla="*/ 30 h 390"/>
                <a:gd name="T22" fmla="*/ 246 w 391"/>
                <a:gd name="T23" fmla="*/ 37 h 390"/>
                <a:gd name="T24" fmla="*/ 289 w 391"/>
                <a:gd name="T25" fmla="*/ 57 h 390"/>
                <a:gd name="T26" fmla="*/ 324 w 391"/>
                <a:gd name="T27" fmla="*/ 90 h 390"/>
                <a:gd name="T28" fmla="*/ 349 w 391"/>
                <a:gd name="T29" fmla="*/ 130 h 390"/>
                <a:gd name="T30" fmla="*/ 360 w 391"/>
                <a:gd name="T31" fmla="*/ 178 h 390"/>
                <a:gd name="T32" fmla="*/ 358 w 391"/>
                <a:gd name="T33" fmla="*/ 228 h 390"/>
                <a:gd name="T34" fmla="*/ 341 w 391"/>
                <a:gd name="T35" fmla="*/ 274 h 390"/>
                <a:gd name="T36" fmla="*/ 313 w 391"/>
                <a:gd name="T37" fmla="*/ 312 h 390"/>
                <a:gd name="T38" fmla="*/ 275 w 391"/>
                <a:gd name="T39" fmla="*/ 340 h 390"/>
                <a:gd name="T40" fmla="*/ 230 w 391"/>
                <a:gd name="T41" fmla="*/ 357 h 390"/>
                <a:gd name="T42" fmla="*/ 196 w 391"/>
                <a:gd name="T43" fmla="*/ 0 h 390"/>
                <a:gd name="T44" fmla="*/ 138 w 391"/>
                <a:gd name="T45" fmla="*/ 8 h 390"/>
                <a:gd name="T46" fmla="*/ 87 w 391"/>
                <a:gd name="T47" fmla="*/ 33 h 390"/>
                <a:gd name="T48" fmla="*/ 45 w 391"/>
                <a:gd name="T49" fmla="*/ 70 h 390"/>
                <a:gd name="T50" fmla="*/ 16 w 391"/>
                <a:gd name="T51" fmla="*/ 119 h 390"/>
                <a:gd name="T52" fmla="*/ 1 w 391"/>
                <a:gd name="T53" fmla="*/ 174 h 390"/>
                <a:gd name="T54" fmla="*/ 4 w 391"/>
                <a:gd name="T55" fmla="*/ 234 h 390"/>
                <a:gd name="T56" fmla="*/ 25 w 391"/>
                <a:gd name="T57" fmla="*/ 288 h 390"/>
                <a:gd name="T58" fmla="*/ 58 w 391"/>
                <a:gd name="T59" fmla="*/ 333 h 390"/>
                <a:gd name="T60" fmla="*/ 103 w 391"/>
                <a:gd name="T61" fmla="*/ 366 h 390"/>
                <a:gd name="T62" fmla="*/ 157 w 391"/>
                <a:gd name="T63" fmla="*/ 387 h 390"/>
                <a:gd name="T64" fmla="*/ 216 w 391"/>
                <a:gd name="T65" fmla="*/ 389 h 390"/>
                <a:gd name="T66" fmla="*/ 272 w 391"/>
                <a:gd name="T67" fmla="*/ 375 h 390"/>
                <a:gd name="T68" fmla="*/ 321 w 391"/>
                <a:gd name="T69" fmla="*/ 346 h 390"/>
                <a:gd name="T70" fmla="*/ 358 w 391"/>
                <a:gd name="T71" fmla="*/ 304 h 390"/>
                <a:gd name="T72" fmla="*/ 383 w 391"/>
                <a:gd name="T73" fmla="*/ 253 h 390"/>
                <a:gd name="T74" fmla="*/ 391 w 391"/>
                <a:gd name="T75" fmla="*/ 195 h 390"/>
                <a:gd name="T76" fmla="*/ 383 w 391"/>
                <a:gd name="T77" fmla="*/ 137 h 390"/>
                <a:gd name="T78" fmla="*/ 358 w 391"/>
                <a:gd name="T79" fmla="*/ 85 h 390"/>
                <a:gd name="T80" fmla="*/ 321 w 391"/>
                <a:gd name="T81" fmla="*/ 44 h 390"/>
                <a:gd name="T82" fmla="*/ 272 w 391"/>
                <a:gd name="T83" fmla="*/ 15 h 390"/>
                <a:gd name="T84" fmla="*/ 216 w 391"/>
                <a:gd name="T85" fmla="*/ 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390">
                  <a:moveTo>
                    <a:pt x="196" y="360"/>
                  </a:moveTo>
                  <a:lnTo>
                    <a:pt x="179" y="360"/>
                  </a:lnTo>
                  <a:lnTo>
                    <a:pt x="163" y="357"/>
                  </a:lnTo>
                  <a:lnTo>
                    <a:pt x="147" y="352"/>
                  </a:lnTo>
                  <a:lnTo>
                    <a:pt x="132" y="347"/>
                  </a:lnTo>
                  <a:lnTo>
                    <a:pt x="117" y="340"/>
                  </a:lnTo>
                  <a:lnTo>
                    <a:pt x="104" y="332"/>
                  </a:lnTo>
                  <a:lnTo>
                    <a:pt x="91" y="322"/>
                  </a:lnTo>
                  <a:lnTo>
                    <a:pt x="79" y="312"/>
                  </a:lnTo>
                  <a:lnTo>
                    <a:pt x="69" y="300"/>
                  </a:lnTo>
                  <a:lnTo>
                    <a:pt x="59" y="287"/>
                  </a:lnTo>
                  <a:lnTo>
                    <a:pt x="50" y="274"/>
                  </a:lnTo>
                  <a:lnTo>
                    <a:pt x="44" y="259"/>
                  </a:lnTo>
                  <a:lnTo>
                    <a:pt x="38" y="244"/>
                  </a:lnTo>
                  <a:lnTo>
                    <a:pt x="34" y="228"/>
                  </a:lnTo>
                  <a:lnTo>
                    <a:pt x="31" y="212"/>
                  </a:lnTo>
                  <a:lnTo>
                    <a:pt x="31" y="195"/>
                  </a:lnTo>
                  <a:lnTo>
                    <a:pt x="31" y="178"/>
                  </a:lnTo>
                  <a:lnTo>
                    <a:pt x="34" y="161"/>
                  </a:lnTo>
                  <a:lnTo>
                    <a:pt x="38" y="145"/>
                  </a:lnTo>
                  <a:lnTo>
                    <a:pt x="44" y="130"/>
                  </a:lnTo>
                  <a:lnTo>
                    <a:pt x="50" y="116"/>
                  </a:lnTo>
                  <a:lnTo>
                    <a:pt x="59" y="102"/>
                  </a:lnTo>
                  <a:lnTo>
                    <a:pt x="69" y="90"/>
                  </a:lnTo>
                  <a:lnTo>
                    <a:pt x="79" y="78"/>
                  </a:lnTo>
                  <a:lnTo>
                    <a:pt x="91" y="67"/>
                  </a:lnTo>
                  <a:lnTo>
                    <a:pt x="104" y="57"/>
                  </a:lnTo>
                  <a:lnTo>
                    <a:pt x="117" y="49"/>
                  </a:lnTo>
                  <a:lnTo>
                    <a:pt x="132" y="42"/>
                  </a:lnTo>
                  <a:lnTo>
                    <a:pt x="147" y="37"/>
                  </a:lnTo>
                  <a:lnTo>
                    <a:pt x="163" y="33"/>
                  </a:lnTo>
                  <a:lnTo>
                    <a:pt x="179" y="31"/>
                  </a:lnTo>
                  <a:lnTo>
                    <a:pt x="196" y="30"/>
                  </a:lnTo>
                  <a:lnTo>
                    <a:pt x="213" y="31"/>
                  </a:lnTo>
                  <a:lnTo>
                    <a:pt x="230" y="33"/>
                  </a:lnTo>
                  <a:lnTo>
                    <a:pt x="246" y="37"/>
                  </a:lnTo>
                  <a:lnTo>
                    <a:pt x="261" y="42"/>
                  </a:lnTo>
                  <a:lnTo>
                    <a:pt x="275" y="49"/>
                  </a:lnTo>
                  <a:lnTo>
                    <a:pt x="289" y="57"/>
                  </a:lnTo>
                  <a:lnTo>
                    <a:pt x="301" y="67"/>
                  </a:lnTo>
                  <a:lnTo>
                    <a:pt x="313" y="78"/>
                  </a:lnTo>
                  <a:lnTo>
                    <a:pt x="324" y="90"/>
                  </a:lnTo>
                  <a:lnTo>
                    <a:pt x="334" y="102"/>
                  </a:lnTo>
                  <a:lnTo>
                    <a:pt x="341" y="116"/>
                  </a:lnTo>
                  <a:lnTo>
                    <a:pt x="349" y="130"/>
                  </a:lnTo>
                  <a:lnTo>
                    <a:pt x="354" y="145"/>
                  </a:lnTo>
                  <a:lnTo>
                    <a:pt x="358" y="161"/>
                  </a:lnTo>
                  <a:lnTo>
                    <a:pt x="360" y="178"/>
                  </a:lnTo>
                  <a:lnTo>
                    <a:pt x="361" y="195"/>
                  </a:lnTo>
                  <a:lnTo>
                    <a:pt x="360" y="212"/>
                  </a:lnTo>
                  <a:lnTo>
                    <a:pt x="358" y="228"/>
                  </a:lnTo>
                  <a:lnTo>
                    <a:pt x="354" y="244"/>
                  </a:lnTo>
                  <a:lnTo>
                    <a:pt x="349" y="259"/>
                  </a:lnTo>
                  <a:lnTo>
                    <a:pt x="341" y="274"/>
                  </a:lnTo>
                  <a:lnTo>
                    <a:pt x="334" y="287"/>
                  </a:lnTo>
                  <a:lnTo>
                    <a:pt x="324" y="300"/>
                  </a:lnTo>
                  <a:lnTo>
                    <a:pt x="313" y="312"/>
                  </a:lnTo>
                  <a:lnTo>
                    <a:pt x="301" y="322"/>
                  </a:lnTo>
                  <a:lnTo>
                    <a:pt x="289" y="332"/>
                  </a:lnTo>
                  <a:lnTo>
                    <a:pt x="275" y="340"/>
                  </a:lnTo>
                  <a:lnTo>
                    <a:pt x="261" y="347"/>
                  </a:lnTo>
                  <a:lnTo>
                    <a:pt x="246" y="352"/>
                  </a:lnTo>
                  <a:lnTo>
                    <a:pt x="230" y="357"/>
                  </a:lnTo>
                  <a:lnTo>
                    <a:pt x="213" y="360"/>
                  </a:lnTo>
                  <a:lnTo>
                    <a:pt x="196" y="360"/>
                  </a:lnTo>
                  <a:close/>
                  <a:moveTo>
                    <a:pt x="196" y="0"/>
                  </a:moveTo>
                  <a:lnTo>
                    <a:pt x="176" y="1"/>
                  </a:lnTo>
                  <a:lnTo>
                    <a:pt x="157" y="3"/>
                  </a:lnTo>
                  <a:lnTo>
                    <a:pt x="138" y="8"/>
                  </a:lnTo>
                  <a:lnTo>
                    <a:pt x="120" y="15"/>
                  </a:lnTo>
                  <a:lnTo>
                    <a:pt x="103" y="23"/>
                  </a:lnTo>
                  <a:lnTo>
                    <a:pt x="87" y="33"/>
                  </a:lnTo>
                  <a:lnTo>
                    <a:pt x="72" y="44"/>
                  </a:lnTo>
                  <a:lnTo>
                    <a:pt x="58" y="56"/>
                  </a:lnTo>
                  <a:lnTo>
                    <a:pt x="45" y="70"/>
                  </a:lnTo>
                  <a:lnTo>
                    <a:pt x="34" y="85"/>
                  </a:lnTo>
                  <a:lnTo>
                    <a:pt x="25" y="101"/>
                  </a:lnTo>
                  <a:lnTo>
                    <a:pt x="16" y="119"/>
                  </a:lnTo>
                  <a:lnTo>
                    <a:pt x="10" y="137"/>
                  </a:lnTo>
                  <a:lnTo>
                    <a:pt x="4" y="155"/>
                  </a:lnTo>
                  <a:lnTo>
                    <a:pt x="1" y="174"/>
                  </a:lnTo>
                  <a:lnTo>
                    <a:pt x="0" y="195"/>
                  </a:lnTo>
                  <a:lnTo>
                    <a:pt x="1" y="215"/>
                  </a:lnTo>
                  <a:lnTo>
                    <a:pt x="4" y="234"/>
                  </a:lnTo>
                  <a:lnTo>
                    <a:pt x="10" y="253"/>
                  </a:lnTo>
                  <a:lnTo>
                    <a:pt x="16" y="271"/>
                  </a:lnTo>
                  <a:lnTo>
                    <a:pt x="25" y="288"/>
                  </a:lnTo>
                  <a:lnTo>
                    <a:pt x="34" y="304"/>
                  </a:lnTo>
                  <a:lnTo>
                    <a:pt x="45" y="319"/>
                  </a:lnTo>
                  <a:lnTo>
                    <a:pt x="58" y="333"/>
                  </a:lnTo>
                  <a:lnTo>
                    <a:pt x="72" y="346"/>
                  </a:lnTo>
                  <a:lnTo>
                    <a:pt x="87" y="357"/>
                  </a:lnTo>
                  <a:lnTo>
                    <a:pt x="103" y="366"/>
                  </a:lnTo>
                  <a:lnTo>
                    <a:pt x="120" y="375"/>
                  </a:lnTo>
                  <a:lnTo>
                    <a:pt x="138" y="381"/>
                  </a:lnTo>
                  <a:lnTo>
                    <a:pt x="157" y="387"/>
                  </a:lnTo>
                  <a:lnTo>
                    <a:pt x="176" y="390"/>
                  </a:lnTo>
                  <a:lnTo>
                    <a:pt x="196" y="390"/>
                  </a:lnTo>
                  <a:lnTo>
                    <a:pt x="216" y="389"/>
                  </a:lnTo>
                  <a:lnTo>
                    <a:pt x="236" y="387"/>
                  </a:lnTo>
                  <a:lnTo>
                    <a:pt x="254" y="381"/>
                  </a:lnTo>
                  <a:lnTo>
                    <a:pt x="272" y="375"/>
                  </a:lnTo>
                  <a:lnTo>
                    <a:pt x="290" y="366"/>
                  </a:lnTo>
                  <a:lnTo>
                    <a:pt x="306" y="357"/>
                  </a:lnTo>
                  <a:lnTo>
                    <a:pt x="321" y="346"/>
                  </a:lnTo>
                  <a:lnTo>
                    <a:pt x="335" y="333"/>
                  </a:lnTo>
                  <a:lnTo>
                    <a:pt x="346" y="319"/>
                  </a:lnTo>
                  <a:lnTo>
                    <a:pt x="358" y="304"/>
                  </a:lnTo>
                  <a:lnTo>
                    <a:pt x="368" y="288"/>
                  </a:lnTo>
                  <a:lnTo>
                    <a:pt x="376" y="271"/>
                  </a:lnTo>
                  <a:lnTo>
                    <a:pt x="383" y="253"/>
                  </a:lnTo>
                  <a:lnTo>
                    <a:pt x="387" y="234"/>
                  </a:lnTo>
                  <a:lnTo>
                    <a:pt x="390" y="215"/>
                  </a:lnTo>
                  <a:lnTo>
                    <a:pt x="391" y="195"/>
                  </a:lnTo>
                  <a:lnTo>
                    <a:pt x="390" y="174"/>
                  </a:lnTo>
                  <a:lnTo>
                    <a:pt x="387" y="155"/>
                  </a:lnTo>
                  <a:lnTo>
                    <a:pt x="383" y="137"/>
                  </a:lnTo>
                  <a:lnTo>
                    <a:pt x="376" y="119"/>
                  </a:lnTo>
                  <a:lnTo>
                    <a:pt x="368" y="101"/>
                  </a:lnTo>
                  <a:lnTo>
                    <a:pt x="358" y="85"/>
                  </a:lnTo>
                  <a:lnTo>
                    <a:pt x="346" y="70"/>
                  </a:lnTo>
                  <a:lnTo>
                    <a:pt x="335" y="56"/>
                  </a:lnTo>
                  <a:lnTo>
                    <a:pt x="321" y="44"/>
                  </a:lnTo>
                  <a:lnTo>
                    <a:pt x="306" y="33"/>
                  </a:lnTo>
                  <a:lnTo>
                    <a:pt x="290" y="23"/>
                  </a:lnTo>
                  <a:lnTo>
                    <a:pt x="272" y="15"/>
                  </a:lnTo>
                  <a:lnTo>
                    <a:pt x="254" y="8"/>
                  </a:lnTo>
                  <a:lnTo>
                    <a:pt x="236" y="3"/>
                  </a:lnTo>
                  <a:lnTo>
                    <a:pt x="216" y="1"/>
                  </a:ln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74">
              <a:extLst>
                <a:ext uri="{FF2B5EF4-FFF2-40B4-BE49-F238E27FC236}">
                  <a16:creationId xmlns:a16="http://schemas.microsoft.com/office/drawing/2014/main" id="{0207E3E1-1FD3-4B2C-905C-3A73129AECFE}"/>
                </a:ext>
              </a:extLst>
            </p:cNvPr>
            <p:cNvSpPr>
              <a:spLocks/>
            </p:cNvSpPr>
            <p:nvPr/>
          </p:nvSpPr>
          <p:spPr bwMode="auto">
            <a:xfrm>
              <a:off x="3746500" y="1343025"/>
              <a:ext cx="168275" cy="238125"/>
            </a:xfrm>
            <a:custGeom>
              <a:avLst/>
              <a:gdLst>
                <a:gd name="T0" fmla="*/ 461 w 529"/>
                <a:gd name="T1" fmla="*/ 460 h 752"/>
                <a:gd name="T2" fmla="*/ 481 w 529"/>
                <a:gd name="T3" fmla="*/ 349 h 752"/>
                <a:gd name="T4" fmla="*/ 500 w 529"/>
                <a:gd name="T5" fmla="*/ 294 h 752"/>
                <a:gd name="T6" fmla="*/ 519 w 529"/>
                <a:gd name="T7" fmla="*/ 253 h 752"/>
                <a:gd name="T8" fmla="*/ 524 w 529"/>
                <a:gd name="T9" fmla="*/ 204 h 752"/>
                <a:gd name="T10" fmla="*/ 507 w 529"/>
                <a:gd name="T11" fmla="*/ 172 h 752"/>
                <a:gd name="T12" fmla="*/ 522 w 529"/>
                <a:gd name="T13" fmla="*/ 66 h 752"/>
                <a:gd name="T14" fmla="*/ 488 w 529"/>
                <a:gd name="T15" fmla="*/ 24 h 752"/>
                <a:gd name="T16" fmla="*/ 428 w 529"/>
                <a:gd name="T17" fmla="*/ 3 h 752"/>
                <a:gd name="T18" fmla="*/ 306 w 529"/>
                <a:gd name="T19" fmla="*/ 12 h 752"/>
                <a:gd name="T20" fmla="*/ 260 w 529"/>
                <a:gd name="T21" fmla="*/ 39 h 752"/>
                <a:gd name="T22" fmla="*/ 225 w 529"/>
                <a:gd name="T23" fmla="*/ 55 h 752"/>
                <a:gd name="T24" fmla="*/ 199 w 529"/>
                <a:gd name="T25" fmla="*/ 78 h 752"/>
                <a:gd name="T26" fmla="*/ 198 w 529"/>
                <a:gd name="T27" fmla="*/ 148 h 752"/>
                <a:gd name="T28" fmla="*/ 198 w 529"/>
                <a:gd name="T29" fmla="*/ 179 h 752"/>
                <a:gd name="T30" fmla="*/ 185 w 529"/>
                <a:gd name="T31" fmla="*/ 221 h 752"/>
                <a:gd name="T32" fmla="*/ 199 w 529"/>
                <a:gd name="T33" fmla="*/ 263 h 752"/>
                <a:gd name="T34" fmla="*/ 217 w 529"/>
                <a:gd name="T35" fmla="*/ 319 h 752"/>
                <a:gd name="T36" fmla="*/ 254 w 529"/>
                <a:gd name="T37" fmla="*/ 383 h 752"/>
                <a:gd name="T38" fmla="*/ 213 w 529"/>
                <a:gd name="T39" fmla="*/ 475 h 752"/>
                <a:gd name="T40" fmla="*/ 68 w 529"/>
                <a:gd name="T41" fmla="*/ 530 h 752"/>
                <a:gd name="T42" fmla="*/ 22 w 529"/>
                <a:gd name="T43" fmla="*/ 568 h 752"/>
                <a:gd name="T44" fmla="*/ 0 w 529"/>
                <a:gd name="T45" fmla="*/ 717 h 752"/>
                <a:gd name="T46" fmla="*/ 6 w 529"/>
                <a:gd name="T47" fmla="*/ 750 h 752"/>
                <a:gd name="T48" fmla="*/ 30 w 529"/>
                <a:gd name="T49" fmla="*/ 722 h 752"/>
                <a:gd name="T50" fmla="*/ 48 w 529"/>
                <a:gd name="T51" fmla="*/ 586 h 752"/>
                <a:gd name="T52" fmla="*/ 103 w 529"/>
                <a:gd name="T53" fmla="*/ 546 h 752"/>
                <a:gd name="T54" fmla="*/ 247 w 529"/>
                <a:gd name="T55" fmla="*/ 495 h 752"/>
                <a:gd name="T56" fmla="*/ 300 w 529"/>
                <a:gd name="T57" fmla="*/ 467 h 752"/>
                <a:gd name="T58" fmla="*/ 291 w 529"/>
                <a:gd name="T59" fmla="*/ 376 h 752"/>
                <a:gd name="T60" fmla="*/ 251 w 529"/>
                <a:gd name="T61" fmla="*/ 323 h 752"/>
                <a:gd name="T62" fmla="*/ 238 w 529"/>
                <a:gd name="T63" fmla="*/ 255 h 752"/>
                <a:gd name="T64" fmla="*/ 226 w 529"/>
                <a:gd name="T65" fmla="*/ 244 h 752"/>
                <a:gd name="T66" fmla="*/ 216 w 529"/>
                <a:gd name="T67" fmla="*/ 211 h 752"/>
                <a:gd name="T68" fmla="*/ 231 w 529"/>
                <a:gd name="T69" fmla="*/ 195 h 752"/>
                <a:gd name="T70" fmla="*/ 237 w 529"/>
                <a:gd name="T71" fmla="*/ 176 h 752"/>
                <a:gd name="T72" fmla="*/ 224 w 529"/>
                <a:gd name="T73" fmla="*/ 98 h 752"/>
                <a:gd name="T74" fmla="*/ 238 w 529"/>
                <a:gd name="T75" fmla="*/ 83 h 752"/>
                <a:gd name="T76" fmla="*/ 267 w 529"/>
                <a:gd name="T77" fmla="*/ 83 h 752"/>
                <a:gd name="T78" fmla="*/ 277 w 529"/>
                <a:gd name="T79" fmla="*/ 68 h 752"/>
                <a:gd name="T80" fmla="*/ 304 w 529"/>
                <a:gd name="T81" fmla="*/ 45 h 752"/>
                <a:gd name="T82" fmla="*/ 405 w 529"/>
                <a:gd name="T83" fmla="*/ 31 h 752"/>
                <a:gd name="T84" fmla="*/ 476 w 529"/>
                <a:gd name="T85" fmla="*/ 52 h 752"/>
                <a:gd name="T86" fmla="*/ 495 w 529"/>
                <a:gd name="T87" fmla="*/ 85 h 752"/>
                <a:gd name="T88" fmla="*/ 475 w 529"/>
                <a:gd name="T89" fmla="*/ 172 h 752"/>
                <a:gd name="T90" fmla="*/ 480 w 529"/>
                <a:gd name="T91" fmla="*/ 193 h 752"/>
                <a:gd name="T92" fmla="*/ 495 w 529"/>
                <a:gd name="T93" fmla="*/ 209 h 752"/>
                <a:gd name="T94" fmla="*/ 485 w 529"/>
                <a:gd name="T95" fmla="*/ 244 h 752"/>
                <a:gd name="T96" fmla="*/ 474 w 529"/>
                <a:gd name="T97" fmla="*/ 255 h 752"/>
                <a:gd name="T98" fmla="*/ 463 w 529"/>
                <a:gd name="T99" fmla="*/ 318 h 752"/>
                <a:gd name="T100" fmla="*/ 431 w 529"/>
                <a:gd name="T101" fmla="*/ 361 h 752"/>
                <a:gd name="T102" fmla="*/ 420 w 529"/>
                <a:gd name="T103" fmla="*/ 467 h 752"/>
                <a:gd name="T104" fmla="*/ 460 w 529"/>
                <a:gd name="T105" fmla="*/ 49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9" h="752">
                  <a:moveTo>
                    <a:pt x="529" y="486"/>
                  </a:moveTo>
                  <a:lnTo>
                    <a:pt x="515" y="480"/>
                  </a:lnTo>
                  <a:lnTo>
                    <a:pt x="500" y="475"/>
                  </a:lnTo>
                  <a:lnTo>
                    <a:pt x="485" y="470"/>
                  </a:lnTo>
                  <a:lnTo>
                    <a:pt x="472" y="463"/>
                  </a:lnTo>
                  <a:lnTo>
                    <a:pt x="461" y="460"/>
                  </a:lnTo>
                  <a:lnTo>
                    <a:pt x="450" y="456"/>
                  </a:lnTo>
                  <a:lnTo>
                    <a:pt x="450" y="384"/>
                  </a:lnTo>
                  <a:lnTo>
                    <a:pt x="458" y="379"/>
                  </a:lnTo>
                  <a:lnTo>
                    <a:pt x="465" y="371"/>
                  </a:lnTo>
                  <a:lnTo>
                    <a:pt x="474" y="361"/>
                  </a:lnTo>
                  <a:lnTo>
                    <a:pt x="481" y="349"/>
                  </a:lnTo>
                  <a:lnTo>
                    <a:pt x="485" y="341"/>
                  </a:lnTo>
                  <a:lnTo>
                    <a:pt x="490" y="334"/>
                  </a:lnTo>
                  <a:lnTo>
                    <a:pt x="493" y="325"/>
                  </a:lnTo>
                  <a:lnTo>
                    <a:pt x="496" y="315"/>
                  </a:lnTo>
                  <a:lnTo>
                    <a:pt x="498" y="306"/>
                  </a:lnTo>
                  <a:lnTo>
                    <a:pt x="500" y="294"/>
                  </a:lnTo>
                  <a:lnTo>
                    <a:pt x="503" y="283"/>
                  </a:lnTo>
                  <a:lnTo>
                    <a:pt x="504" y="270"/>
                  </a:lnTo>
                  <a:lnTo>
                    <a:pt x="508" y="267"/>
                  </a:lnTo>
                  <a:lnTo>
                    <a:pt x="512" y="263"/>
                  </a:lnTo>
                  <a:lnTo>
                    <a:pt x="515" y="259"/>
                  </a:lnTo>
                  <a:lnTo>
                    <a:pt x="519" y="253"/>
                  </a:lnTo>
                  <a:lnTo>
                    <a:pt x="522" y="246"/>
                  </a:lnTo>
                  <a:lnTo>
                    <a:pt x="524" y="238"/>
                  </a:lnTo>
                  <a:lnTo>
                    <a:pt x="525" y="229"/>
                  </a:lnTo>
                  <a:lnTo>
                    <a:pt x="526" y="220"/>
                  </a:lnTo>
                  <a:lnTo>
                    <a:pt x="525" y="211"/>
                  </a:lnTo>
                  <a:lnTo>
                    <a:pt x="524" y="204"/>
                  </a:lnTo>
                  <a:lnTo>
                    <a:pt x="523" y="197"/>
                  </a:lnTo>
                  <a:lnTo>
                    <a:pt x="521" y="191"/>
                  </a:lnTo>
                  <a:lnTo>
                    <a:pt x="518" y="185"/>
                  </a:lnTo>
                  <a:lnTo>
                    <a:pt x="514" y="179"/>
                  </a:lnTo>
                  <a:lnTo>
                    <a:pt x="511" y="175"/>
                  </a:lnTo>
                  <a:lnTo>
                    <a:pt x="507" y="172"/>
                  </a:lnTo>
                  <a:lnTo>
                    <a:pt x="514" y="151"/>
                  </a:lnTo>
                  <a:lnTo>
                    <a:pt x="522" y="126"/>
                  </a:lnTo>
                  <a:lnTo>
                    <a:pt x="524" y="112"/>
                  </a:lnTo>
                  <a:lnTo>
                    <a:pt x="525" y="97"/>
                  </a:lnTo>
                  <a:lnTo>
                    <a:pt x="525" y="82"/>
                  </a:lnTo>
                  <a:lnTo>
                    <a:pt x="522" y="66"/>
                  </a:lnTo>
                  <a:lnTo>
                    <a:pt x="519" y="57"/>
                  </a:lnTo>
                  <a:lnTo>
                    <a:pt x="514" y="48"/>
                  </a:lnTo>
                  <a:lnTo>
                    <a:pt x="509" y="42"/>
                  </a:lnTo>
                  <a:lnTo>
                    <a:pt x="504" y="34"/>
                  </a:lnTo>
                  <a:lnTo>
                    <a:pt x="496" y="29"/>
                  </a:lnTo>
                  <a:lnTo>
                    <a:pt x="488" y="24"/>
                  </a:lnTo>
                  <a:lnTo>
                    <a:pt x="479" y="18"/>
                  </a:lnTo>
                  <a:lnTo>
                    <a:pt x="469" y="14"/>
                  </a:lnTo>
                  <a:lnTo>
                    <a:pt x="460" y="11"/>
                  </a:lnTo>
                  <a:lnTo>
                    <a:pt x="449" y="8"/>
                  </a:lnTo>
                  <a:lnTo>
                    <a:pt x="438" y="6"/>
                  </a:lnTo>
                  <a:lnTo>
                    <a:pt x="428" y="3"/>
                  </a:lnTo>
                  <a:lnTo>
                    <a:pt x="406" y="1"/>
                  </a:lnTo>
                  <a:lnTo>
                    <a:pt x="384" y="0"/>
                  </a:lnTo>
                  <a:lnTo>
                    <a:pt x="364" y="0"/>
                  </a:lnTo>
                  <a:lnTo>
                    <a:pt x="345" y="2"/>
                  </a:lnTo>
                  <a:lnTo>
                    <a:pt x="325" y="7"/>
                  </a:lnTo>
                  <a:lnTo>
                    <a:pt x="306" y="12"/>
                  </a:lnTo>
                  <a:lnTo>
                    <a:pt x="297" y="15"/>
                  </a:lnTo>
                  <a:lnTo>
                    <a:pt x="289" y="19"/>
                  </a:lnTo>
                  <a:lnTo>
                    <a:pt x="281" y="24"/>
                  </a:lnTo>
                  <a:lnTo>
                    <a:pt x="273" y="28"/>
                  </a:lnTo>
                  <a:lnTo>
                    <a:pt x="267" y="33"/>
                  </a:lnTo>
                  <a:lnTo>
                    <a:pt x="260" y="39"/>
                  </a:lnTo>
                  <a:lnTo>
                    <a:pt x="255" y="45"/>
                  </a:lnTo>
                  <a:lnTo>
                    <a:pt x="251" y="53"/>
                  </a:lnTo>
                  <a:lnTo>
                    <a:pt x="244" y="53"/>
                  </a:lnTo>
                  <a:lnTo>
                    <a:pt x="238" y="53"/>
                  </a:lnTo>
                  <a:lnTo>
                    <a:pt x="231" y="54"/>
                  </a:lnTo>
                  <a:lnTo>
                    <a:pt x="225" y="55"/>
                  </a:lnTo>
                  <a:lnTo>
                    <a:pt x="220" y="57"/>
                  </a:lnTo>
                  <a:lnTo>
                    <a:pt x="215" y="60"/>
                  </a:lnTo>
                  <a:lnTo>
                    <a:pt x="211" y="63"/>
                  </a:lnTo>
                  <a:lnTo>
                    <a:pt x="207" y="67"/>
                  </a:lnTo>
                  <a:lnTo>
                    <a:pt x="202" y="72"/>
                  </a:lnTo>
                  <a:lnTo>
                    <a:pt x="199" y="78"/>
                  </a:lnTo>
                  <a:lnTo>
                    <a:pt x="196" y="84"/>
                  </a:lnTo>
                  <a:lnTo>
                    <a:pt x="195" y="91"/>
                  </a:lnTo>
                  <a:lnTo>
                    <a:pt x="193" y="105"/>
                  </a:lnTo>
                  <a:lnTo>
                    <a:pt x="194" y="119"/>
                  </a:lnTo>
                  <a:lnTo>
                    <a:pt x="195" y="134"/>
                  </a:lnTo>
                  <a:lnTo>
                    <a:pt x="198" y="148"/>
                  </a:lnTo>
                  <a:lnTo>
                    <a:pt x="201" y="161"/>
                  </a:lnTo>
                  <a:lnTo>
                    <a:pt x="205" y="173"/>
                  </a:lnTo>
                  <a:lnTo>
                    <a:pt x="205" y="173"/>
                  </a:lnTo>
                  <a:lnTo>
                    <a:pt x="206" y="174"/>
                  </a:lnTo>
                  <a:lnTo>
                    <a:pt x="201" y="176"/>
                  </a:lnTo>
                  <a:lnTo>
                    <a:pt x="198" y="179"/>
                  </a:lnTo>
                  <a:lnTo>
                    <a:pt x="195" y="183"/>
                  </a:lnTo>
                  <a:lnTo>
                    <a:pt x="193" y="188"/>
                  </a:lnTo>
                  <a:lnTo>
                    <a:pt x="190" y="195"/>
                  </a:lnTo>
                  <a:lnTo>
                    <a:pt x="187" y="203"/>
                  </a:lnTo>
                  <a:lnTo>
                    <a:pt x="186" y="211"/>
                  </a:lnTo>
                  <a:lnTo>
                    <a:pt x="185" y="221"/>
                  </a:lnTo>
                  <a:lnTo>
                    <a:pt x="186" y="230"/>
                  </a:lnTo>
                  <a:lnTo>
                    <a:pt x="187" y="237"/>
                  </a:lnTo>
                  <a:lnTo>
                    <a:pt x="190" y="245"/>
                  </a:lnTo>
                  <a:lnTo>
                    <a:pt x="192" y="251"/>
                  </a:lnTo>
                  <a:lnTo>
                    <a:pt x="195" y="257"/>
                  </a:lnTo>
                  <a:lnTo>
                    <a:pt x="199" y="263"/>
                  </a:lnTo>
                  <a:lnTo>
                    <a:pt x="203" y="267"/>
                  </a:lnTo>
                  <a:lnTo>
                    <a:pt x="208" y="270"/>
                  </a:lnTo>
                  <a:lnTo>
                    <a:pt x="209" y="283"/>
                  </a:lnTo>
                  <a:lnTo>
                    <a:pt x="211" y="296"/>
                  </a:lnTo>
                  <a:lnTo>
                    <a:pt x="214" y="308"/>
                  </a:lnTo>
                  <a:lnTo>
                    <a:pt x="217" y="319"/>
                  </a:lnTo>
                  <a:lnTo>
                    <a:pt x="221" y="329"/>
                  </a:lnTo>
                  <a:lnTo>
                    <a:pt x="225" y="339"/>
                  </a:lnTo>
                  <a:lnTo>
                    <a:pt x="229" y="349"/>
                  </a:lnTo>
                  <a:lnTo>
                    <a:pt x="235" y="356"/>
                  </a:lnTo>
                  <a:lnTo>
                    <a:pt x="244" y="371"/>
                  </a:lnTo>
                  <a:lnTo>
                    <a:pt x="254" y="383"/>
                  </a:lnTo>
                  <a:lnTo>
                    <a:pt x="262" y="391"/>
                  </a:lnTo>
                  <a:lnTo>
                    <a:pt x="270" y="398"/>
                  </a:lnTo>
                  <a:lnTo>
                    <a:pt x="270" y="456"/>
                  </a:lnTo>
                  <a:lnTo>
                    <a:pt x="252" y="462"/>
                  </a:lnTo>
                  <a:lnTo>
                    <a:pt x="232" y="469"/>
                  </a:lnTo>
                  <a:lnTo>
                    <a:pt x="213" y="475"/>
                  </a:lnTo>
                  <a:lnTo>
                    <a:pt x="194" y="482"/>
                  </a:lnTo>
                  <a:lnTo>
                    <a:pt x="162" y="492"/>
                  </a:lnTo>
                  <a:lnTo>
                    <a:pt x="132" y="503"/>
                  </a:lnTo>
                  <a:lnTo>
                    <a:pt x="104" y="513"/>
                  </a:lnTo>
                  <a:lnTo>
                    <a:pt x="79" y="524"/>
                  </a:lnTo>
                  <a:lnTo>
                    <a:pt x="68" y="530"/>
                  </a:lnTo>
                  <a:lnTo>
                    <a:pt x="58" y="535"/>
                  </a:lnTo>
                  <a:lnTo>
                    <a:pt x="48" y="542"/>
                  </a:lnTo>
                  <a:lnTo>
                    <a:pt x="40" y="548"/>
                  </a:lnTo>
                  <a:lnTo>
                    <a:pt x="33" y="554"/>
                  </a:lnTo>
                  <a:lnTo>
                    <a:pt x="27" y="562"/>
                  </a:lnTo>
                  <a:lnTo>
                    <a:pt x="22" y="568"/>
                  </a:lnTo>
                  <a:lnTo>
                    <a:pt x="19" y="576"/>
                  </a:lnTo>
                  <a:lnTo>
                    <a:pt x="13" y="599"/>
                  </a:lnTo>
                  <a:lnTo>
                    <a:pt x="8" y="624"/>
                  </a:lnTo>
                  <a:lnTo>
                    <a:pt x="5" y="651"/>
                  </a:lnTo>
                  <a:lnTo>
                    <a:pt x="2" y="676"/>
                  </a:lnTo>
                  <a:lnTo>
                    <a:pt x="0" y="717"/>
                  </a:lnTo>
                  <a:lnTo>
                    <a:pt x="0" y="737"/>
                  </a:lnTo>
                  <a:lnTo>
                    <a:pt x="0" y="740"/>
                  </a:lnTo>
                  <a:lnTo>
                    <a:pt x="1" y="742"/>
                  </a:lnTo>
                  <a:lnTo>
                    <a:pt x="2" y="745"/>
                  </a:lnTo>
                  <a:lnTo>
                    <a:pt x="4" y="747"/>
                  </a:lnTo>
                  <a:lnTo>
                    <a:pt x="6" y="750"/>
                  </a:lnTo>
                  <a:lnTo>
                    <a:pt x="8" y="751"/>
                  </a:lnTo>
                  <a:lnTo>
                    <a:pt x="12" y="752"/>
                  </a:lnTo>
                  <a:lnTo>
                    <a:pt x="15" y="752"/>
                  </a:lnTo>
                  <a:lnTo>
                    <a:pt x="405" y="752"/>
                  </a:lnTo>
                  <a:lnTo>
                    <a:pt x="405" y="722"/>
                  </a:lnTo>
                  <a:lnTo>
                    <a:pt x="30" y="722"/>
                  </a:lnTo>
                  <a:lnTo>
                    <a:pt x="31" y="694"/>
                  </a:lnTo>
                  <a:lnTo>
                    <a:pt x="34" y="657"/>
                  </a:lnTo>
                  <a:lnTo>
                    <a:pt x="36" y="638"/>
                  </a:lnTo>
                  <a:lnTo>
                    <a:pt x="39" y="620"/>
                  </a:lnTo>
                  <a:lnTo>
                    <a:pt x="43" y="602"/>
                  </a:lnTo>
                  <a:lnTo>
                    <a:pt x="48" y="586"/>
                  </a:lnTo>
                  <a:lnTo>
                    <a:pt x="50" y="581"/>
                  </a:lnTo>
                  <a:lnTo>
                    <a:pt x="54" y="576"/>
                  </a:lnTo>
                  <a:lnTo>
                    <a:pt x="60" y="571"/>
                  </a:lnTo>
                  <a:lnTo>
                    <a:pt x="66" y="565"/>
                  </a:lnTo>
                  <a:lnTo>
                    <a:pt x="82" y="556"/>
                  </a:lnTo>
                  <a:lnTo>
                    <a:pt x="103" y="546"/>
                  </a:lnTo>
                  <a:lnTo>
                    <a:pt x="126" y="537"/>
                  </a:lnTo>
                  <a:lnTo>
                    <a:pt x="151" y="528"/>
                  </a:lnTo>
                  <a:lnTo>
                    <a:pt x="177" y="519"/>
                  </a:lnTo>
                  <a:lnTo>
                    <a:pt x="203" y="510"/>
                  </a:lnTo>
                  <a:lnTo>
                    <a:pt x="225" y="503"/>
                  </a:lnTo>
                  <a:lnTo>
                    <a:pt x="247" y="495"/>
                  </a:lnTo>
                  <a:lnTo>
                    <a:pt x="269" y="488"/>
                  </a:lnTo>
                  <a:lnTo>
                    <a:pt x="290" y="480"/>
                  </a:lnTo>
                  <a:lnTo>
                    <a:pt x="295" y="478"/>
                  </a:lnTo>
                  <a:lnTo>
                    <a:pt x="298" y="475"/>
                  </a:lnTo>
                  <a:lnTo>
                    <a:pt x="299" y="471"/>
                  </a:lnTo>
                  <a:lnTo>
                    <a:pt x="300" y="467"/>
                  </a:lnTo>
                  <a:lnTo>
                    <a:pt x="300" y="391"/>
                  </a:lnTo>
                  <a:lnTo>
                    <a:pt x="300" y="387"/>
                  </a:lnTo>
                  <a:lnTo>
                    <a:pt x="298" y="384"/>
                  </a:lnTo>
                  <a:lnTo>
                    <a:pt x="296" y="381"/>
                  </a:lnTo>
                  <a:lnTo>
                    <a:pt x="294" y="379"/>
                  </a:lnTo>
                  <a:lnTo>
                    <a:pt x="291" y="376"/>
                  </a:lnTo>
                  <a:lnTo>
                    <a:pt x="285" y="371"/>
                  </a:lnTo>
                  <a:lnTo>
                    <a:pt x="275" y="361"/>
                  </a:lnTo>
                  <a:lnTo>
                    <a:pt x="266" y="349"/>
                  </a:lnTo>
                  <a:lnTo>
                    <a:pt x="260" y="341"/>
                  </a:lnTo>
                  <a:lnTo>
                    <a:pt x="255" y="333"/>
                  </a:lnTo>
                  <a:lnTo>
                    <a:pt x="251" y="323"/>
                  </a:lnTo>
                  <a:lnTo>
                    <a:pt x="246" y="312"/>
                  </a:lnTo>
                  <a:lnTo>
                    <a:pt x="243" y="300"/>
                  </a:lnTo>
                  <a:lnTo>
                    <a:pt x="240" y="287"/>
                  </a:lnTo>
                  <a:lnTo>
                    <a:pt x="239" y="274"/>
                  </a:lnTo>
                  <a:lnTo>
                    <a:pt x="238" y="259"/>
                  </a:lnTo>
                  <a:lnTo>
                    <a:pt x="238" y="255"/>
                  </a:lnTo>
                  <a:lnTo>
                    <a:pt x="237" y="253"/>
                  </a:lnTo>
                  <a:lnTo>
                    <a:pt x="236" y="250"/>
                  </a:lnTo>
                  <a:lnTo>
                    <a:pt x="233" y="248"/>
                  </a:lnTo>
                  <a:lnTo>
                    <a:pt x="231" y="247"/>
                  </a:lnTo>
                  <a:lnTo>
                    <a:pt x="229" y="245"/>
                  </a:lnTo>
                  <a:lnTo>
                    <a:pt x="226" y="244"/>
                  </a:lnTo>
                  <a:lnTo>
                    <a:pt x="223" y="244"/>
                  </a:lnTo>
                  <a:lnTo>
                    <a:pt x="221" y="242"/>
                  </a:lnTo>
                  <a:lnTo>
                    <a:pt x="218" y="237"/>
                  </a:lnTo>
                  <a:lnTo>
                    <a:pt x="216" y="231"/>
                  </a:lnTo>
                  <a:lnTo>
                    <a:pt x="215" y="221"/>
                  </a:lnTo>
                  <a:lnTo>
                    <a:pt x="216" y="211"/>
                  </a:lnTo>
                  <a:lnTo>
                    <a:pt x="218" y="204"/>
                  </a:lnTo>
                  <a:lnTo>
                    <a:pt x="221" y="200"/>
                  </a:lnTo>
                  <a:lnTo>
                    <a:pt x="223" y="198"/>
                  </a:lnTo>
                  <a:lnTo>
                    <a:pt x="226" y="197"/>
                  </a:lnTo>
                  <a:lnTo>
                    <a:pt x="229" y="196"/>
                  </a:lnTo>
                  <a:lnTo>
                    <a:pt x="231" y="195"/>
                  </a:lnTo>
                  <a:lnTo>
                    <a:pt x="233" y="193"/>
                  </a:lnTo>
                  <a:lnTo>
                    <a:pt x="236" y="191"/>
                  </a:lnTo>
                  <a:lnTo>
                    <a:pt x="237" y="189"/>
                  </a:lnTo>
                  <a:lnTo>
                    <a:pt x="238" y="186"/>
                  </a:lnTo>
                  <a:lnTo>
                    <a:pt x="238" y="183"/>
                  </a:lnTo>
                  <a:lnTo>
                    <a:pt x="237" y="176"/>
                  </a:lnTo>
                  <a:lnTo>
                    <a:pt x="233" y="164"/>
                  </a:lnTo>
                  <a:lnTo>
                    <a:pt x="229" y="147"/>
                  </a:lnTo>
                  <a:lnTo>
                    <a:pt x="225" y="125"/>
                  </a:lnTo>
                  <a:lnTo>
                    <a:pt x="223" y="114"/>
                  </a:lnTo>
                  <a:lnTo>
                    <a:pt x="223" y="103"/>
                  </a:lnTo>
                  <a:lnTo>
                    <a:pt x="224" y="98"/>
                  </a:lnTo>
                  <a:lnTo>
                    <a:pt x="225" y="95"/>
                  </a:lnTo>
                  <a:lnTo>
                    <a:pt x="226" y="90"/>
                  </a:lnTo>
                  <a:lnTo>
                    <a:pt x="228" y="87"/>
                  </a:lnTo>
                  <a:lnTo>
                    <a:pt x="231" y="85"/>
                  </a:lnTo>
                  <a:lnTo>
                    <a:pt x="235" y="84"/>
                  </a:lnTo>
                  <a:lnTo>
                    <a:pt x="238" y="83"/>
                  </a:lnTo>
                  <a:lnTo>
                    <a:pt x="242" y="83"/>
                  </a:lnTo>
                  <a:lnTo>
                    <a:pt x="250" y="83"/>
                  </a:lnTo>
                  <a:lnTo>
                    <a:pt x="258" y="84"/>
                  </a:lnTo>
                  <a:lnTo>
                    <a:pt x="260" y="84"/>
                  </a:lnTo>
                  <a:lnTo>
                    <a:pt x="264" y="84"/>
                  </a:lnTo>
                  <a:lnTo>
                    <a:pt x="267" y="83"/>
                  </a:lnTo>
                  <a:lnTo>
                    <a:pt x="269" y="82"/>
                  </a:lnTo>
                  <a:lnTo>
                    <a:pt x="271" y="81"/>
                  </a:lnTo>
                  <a:lnTo>
                    <a:pt x="273" y="78"/>
                  </a:lnTo>
                  <a:lnTo>
                    <a:pt x="274" y="75"/>
                  </a:lnTo>
                  <a:lnTo>
                    <a:pt x="275" y="73"/>
                  </a:lnTo>
                  <a:lnTo>
                    <a:pt x="277" y="68"/>
                  </a:lnTo>
                  <a:lnTo>
                    <a:pt x="280" y="63"/>
                  </a:lnTo>
                  <a:lnTo>
                    <a:pt x="283" y="59"/>
                  </a:lnTo>
                  <a:lnTo>
                    <a:pt x="287" y="56"/>
                  </a:lnTo>
                  <a:lnTo>
                    <a:pt x="291" y="52"/>
                  </a:lnTo>
                  <a:lnTo>
                    <a:pt x="298" y="48"/>
                  </a:lnTo>
                  <a:lnTo>
                    <a:pt x="304" y="45"/>
                  </a:lnTo>
                  <a:lnTo>
                    <a:pt x="311" y="42"/>
                  </a:lnTo>
                  <a:lnTo>
                    <a:pt x="327" y="37"/>
                  </a:lnTo>
                  <a:lnTo>
                    <a:pt x="344" y="33"/>
                  </a:lnTo>
                  <a:lnTo>
                    <a:pt x="363" y="31"/>
                  </a:lnTo>
                  <a:lnTo>
                    <a:pt x="384" y="30"/>
                  </a:lnTo>
                  <a:lnTo>
                    <a:pt x="405" y="31"/>
                  </a:lnTo>
                  <a:lnTo>
                    <a:pt x="424" y="33"/>
                  </a:lnTo>
                  <a:lnTo>
                    <a:pt x="441" y="37"/>
                  </a:lnTo>
                  <a:lnTo>
                    <a:pt x="458" y="42"/>
                  </a:lnTo>
                  <a:lnTo>
                    <a:pt x="464" y="45"/>
                  </a:lnTo>
                  <a:lnTo>
                    <a:pt x="470" y="48"/>
                  </a:lnTo>
                  <a:lnTo>
                    <a:pt x="476" y="52"/>
                  </a:lnTo>
                  <a:lnTo>
                    <a:pt x="481" y="56"/>
                  </a:lnTo>
                  <a:lnTo>
                    <a:pt x="485" y="59"/>
                  </a:lnTo>
                  <a:lnTo>
                    <a:pt x="489" y="63"/>
                  </a:lnTo>
                  <a:lnTo>
                    <a:pt x="491" y="68"/>
                  </a:lnTo>
                  <a:lnTo>
                    <a:pt x="493" y="73"/>
                  </a:lnTo>
                  <a:lnTo>
                    <a:pt x="495" y="85"/>
                  </a:lnTo>
                  <a:lnTo>
                    <a:pt x="495" y="98"/>
                  </a:lnTo>
                  <a:lnTo>
                    <a:pt x="494" y="110"/>
                  </a:lnTo>
                  <a:lnTo>
                    <a:pt x="492" y="122"/>
                  </a:lnTo>
                  <a:lnTo>
                    <a:pt x="485" y="144"/>
                  </a:lnTo>
                  <a:lnTo>
                    <a:pt x="479" y="161"/>
                  </a:lnTo>
                  <a:lnTo>
                    <a:pt x="475" y="172"/>
                  </a:lnTo>
                  <a:lnTo>
                    <a:pt x="474" y="180"/>
                  </a:lnTo>
                  <a:lnTo>
                    <a:pt x="474" y="183"/>
                  </a:lnTo>
                  <a:lnTo>
                    <a:pt x="475" y="186"/>
                  </a:lnTo>
                  <a:lnTo>
                    <a:pt x="476" y="189"/>
                  </a:lnTo>
                  <a:lnTo>
                    <a:pt x="478" y="191"/>
                  </a:lnTo>
                  <a:lnTo>
                    <a:pt x="480" y="193"/>
                  </a:lnTo>
                  <a:lnTo>
                    <a:pt x="482" y="194"/>
                  </a:lnTo>
                  <a:lnTo>
                    <a:pt x="485" y="195"/>
                  </a:lnTo>
                  <a:lnTo>
                    <a:pt x="489" y="195"/>
                  </a:lnTo>
                  <a:lnTo>
                    <a:pt x="490" y="197"/>
                  </a:lnTo>
                  <a:lnTo>
                    <a:pt x="493" y="202"/>
                  </a:lnTo>
                  <a:lnTo>
                    <a:pt x="495" y="209"/>
                  </a:lnTo>
                  <a:lnTo>
                    <a:pt x="495" y="220"/>
                  </a:lnTo>
                  <a:lnTo>
                    <a:pt x="495" y="230"/>
                  </a:lnTo>
                  <a:lnTo>
                    <a:pt x="493" y="237"/>
                  </a:lnTo>
                  <a:lnTo>
                    <a:pt x="490" y="242"/>
                  </a:lnTo>
                  <a:lnTo>
                    <a:pt x="489" y="244"/>
                  </a:lnTo>
                  <a:lnTo>
                    <a:pt x="485" y="244"/>
                  </a:lnTo>
                  <a:lnTo>
                    <a:pt x="482" y="245"/>
                  </a:lnTo>
                  <a:lnTo>
                    <a:pt x="480" y="247"/>
                  </a:lnTo>
                  <a:lnTo>
                    <a:pt x="478" y="248"/>
                  </a:lnTo>
                  <a:lnTo>
                    <a:pt x="476" y="250"/>
                  </a:lnTo>
                  <a:lnTo>
                    <a:pt x="475" y="253"/>
                  </a:lnTo>
                  <a:lnTo>
                    <a:pt x="474" y="255"/>
                  </a:lnTo>
                  <a:lnTo>
                    <a:pt x="474" y="259"/>
                  </a:lnTo>
                  <a:lnTo>
                    <a:pt x="473" y="272"/>
                  </a:lnTo>
                  <a:lnTo>
                    <a:pt x="472" y="285"/>
                  </a:lnTo>
                  <a:lnTo>
                    <a:pt x="469" y="297"/>
                  </a:lnTo>
                  <a:lnTo>
                    <a:pt x="466" y="308"/>
                  </a:lnTo>
                  <a:lnTo>
                    <a:pt x="463" y="318"/>
                  </a:lnTo>
                  <a:lnTo>
                    <a:pt x="460" y="326"/>
                  </a:lnTo>
                  <a:lnTo>
                    <a:pt x="455" y="334"/>
                  </a:lnTo>
                  <a:lnTo>
                    <a:pt x="451" y="340"/>
                  </a:lnTo>
                  <a:lnTo>
                    <a:pt x="444" y="350"/>
                  </a:lnTo>
                  <a:lnTo>
                    <a:pt x="436" y="357"/>
                  </a:lnTo>
                  <a:lnTo>
                    <a:pt x="431" y="361"/>
                  </a:lnTo>
                  <a:lnTo>
                    <a:pt x="429" y="363"/>
                  </a:lnTo>
                  <a:lnTo>
                    <a:pt x="425" y="365"/>
                  </a:lnTo>
                  <a:lnTo>
                    <a:pt x="422" y="368"/>
                  </a:lnTo>
                  <a:lnTo>
                    <a:pt x="421" y="372"/>
                  </a:lnTo>
                  <a:lnTo>
                    <a:pt x="420" y="375"/>
                  </a:lnTo>
                  <a:lnTo>
                    <a:pt x="420" y="467"/>
                  </a:lnTo>
                  <a:lnTo>
                    <a:pt x="421" y="471"/>
                  </a:lnTo>
                  <a:lnTo>
                    <a:pt x="423" y="475"/>
                  </a:lnTo>
                  <a:lnTo>
                    <a:pt x="426" y="478"/>
                  </a:lnTo>
                  <a:lnTo>
                    <a:pt x="430" y="480"/>
                  </a:lnTo>
                  <a:lnTo>
                    <a:pt x="446" y="486"/>
                  </a:lnTo>
                  <a:lnTo>
                    <a:pt x="460" y="492"/>
                  </a:lnTo>
                  <a:lnTo>
                    <a:pt x="476" y="498"/>
                  </a:lnTo>
                  <a:lnTo>
                    <a:pt x="490" y="503"/>
                  </a:lnTo>
                  <a:lnTo>
                    <a:pt x="505" y="508"/>
                  </a:lnTo>
                  <a:lnTo>
                    <a:pt x="520" y="514"/>
                  </a:lnTo>
                  <a:lnTo>
                    <a:pt x="529"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34">
            <a:extLst>
              <a:ext uri="{FF2B5EF4-FFF2-40B4-BE49-F238E27FC236}">
                <a16:creationId xmlns:a16="http://schemas.microsoft.com/office/drawing/2014/main" id="{20ACFF20-D14C-4B2D-A1F0-7DE3C1562961}"/>
              </a:ext>
            </a:extLst>
          </p:cNvPr>
          <p:cNvGrpSpPr/>
          <p:nvPr/>
        </p:nvGrpSpPr>
        <p:grpSpPr>
          <a:xfrm>
            <a:off x="5428949" y="2186682"/>
            <a:ext cx="240053" cy="240053"/>
            <a:chOff x="2656006" y="6535551"/>
            <a:chExt cx="218230" cy="218230"/>
          </a:xfrm>
          <a:solidFill>
            <a:schemeClr val="bg1"/>
          </a:solidFill>
        </p:grpSpPr>
        <p:sp>
          <p:nvSpPr>
            <p:cNvPr id="36" name="Freeform 99">
              <a:extLst>
                <a:ext uri="{FF2B5EF4-FFF2-40B4-BE49-F238E27FC236}">
                  <a16:creationId xmlns:a16="http://schemas.microsoft.com/office/drawing/2014/main" id="{0D56A436-727F-4908-8CBD-61CA5F2CCD3C}"/>
                </a:ext>
              </a:extLst>
            </p:cNvPr>
            <p:cNvSpPr>
              <a:spLocks/>
            </p:cNvSpPr>
            <p:nvPr/>
          </p:nvSpPr>
          <p:spPr bwMode="auto">
            <a:xfrm>
              <a:off x="2760637" y="6607298"/>
              <a:ext cx="8968" cy="82210"/>
            </a:xfrm>
            <a:custGeom>
              <a:avLst/>
              <a:gdLst>
                <a:gd name="T0" fmla="*/ 0 w 24"/>
                <a:gd name="T1" fmla="*/ 13 h 221"/>
                <a:gd name="T2" fmla="*/ 0 w 24"/>
                <a:gd name="T3" fmla="*/ 209 h 221"/>
                <a:gd name="T4" fmla="*/ 1 w 24"/>
                <a:gd name="T5" fmla="*/ 213 h 221"/>
                <a:gd name="T6" fmla="*/ 3 w 24"/>
                <a:gd name="T7" fmla="*/ 217 h 221"/>
                <a:gd name="T8" fmla="*/ 7 w 24"/>
                <a:gd name="T9" fmla="*/ 221 h 221"/>
                <a:gd name="T10" fmla="*/ 13 w 24"/>
                <a:gd name="T11" fmla="*/ 221 h 221"/>
                <a:gd name="T12" fmla="*/ 17 w 24"/>
                <a:gd name="T13" fmla="*/ 221 h 221"/>
                <a:gd name="T14" fmla="*/ 21 w 24"/>
                <a:gd name="T15" fmla="*/ 217 h 221"/>
                <a:gd name="T16" fmla="*/ 23 w 24"/>
                <a:gd name="T17" fmla="*/ 213 h 221"/>
                <a:gd name="T18" fmla="*/ 24 w 24"/>
                <a:gd name="T19" fmla="*/ 209 h 221"/>
                <a:gd name="T20" fmla="*/ 24 w 24"/>
                <a:gd name="T21" fmla="*/ 13 h 221"/>
                <a:gd name="T22" fmla="*/ 23 w 24"/>
                <a:gd name="T23" fmla="*/ 9 h 221"/>
                <a:gd name="T24" fmla="*/ 21 w 24"/>
                <a:gd name="T25" fmla="*/ 5 h 221"/>
                <a:gd name="T26" fmla="*/ 17 w 24"/>
                <a:gd name="T27" fmla="*/ 1 h 221"/>
                <a:gd name="T28" fmla="*/ 13 w 24"/>
                <a:gd name="T29" fmla="*/ 0 h 221"/>
                <a:gd name="T30" fmla="*/ 7 w 24"/>
                <a:gd name="T31" fmla="*/ 1 h 221"/>
                <a:gd name="T32" fmla="*/ 3 w 24"/>
                <a:gd name="T33" fmla="*/ 5 h 221"/>
                <a:gd name="T34" fmla="*/ 1 w 24"/>
                <a:gd name="T35" fmla="*/ 9 h 221"/>
                <a:gd name="T36" fmla="*/ 0 w 24"/>
                <a:gd name="T37" fmla="*/ 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21">
                  <a:moveTo>
                    <a:pt x="0" y="13"/>
                  </a:moveTo>
                  <a:lnTo>
                    <a:pt x="0" y="209"/>
                  </a:lnTo>
                  <a:lnTo>
                    <a:pt x="1" y="213"/>
                  </a:lnTo>
                  <a:lnTo>
                    <a:pt x="3" y="217"/>
                  </a:lnTo>
                  <a:lnTo>
                    <a:pt x="7" y="221"/>
                  </a:lnTo>
                  <a:lnTo>
                    <a:pt x="13" y="221"/>
                  </a:lnTo>
                  <a:lnTo>
                    <a:pt x="17" y="221"/>
                  </a:lnTo>
                  <a:lnTo>
                    <a:pt x="21" y="217"/>
                  </a:lnTo>
                  <a:lnTo>
                    <a:pt x="23" y="213"/>
                  </a:lnTo>
                  <a:lnTo>
                    <a:pt x="24" y="209"/>
                  </a:lnTo>
                  <a:lnTo>
                    <a:pt x="24" y="13"/>
                  </a:lnTo>
                  <a:lnTo>
                    <a:pt x="23" y="9"/>
                  </a:lnTo>
                  <a:lnTo>
                    <a:pt x="21" y="5"/>
                  </a:lnTo>
                  <a:lnTo>
                    <a:pt x="17" y="1"/>
                  </a:lnTo>
                  <a:lnTo>
                    <a:pt x="13" y="0"/>
                  </a:lnTo>
                  <a:lnTo>
                    <a:pt x="7" y="1"/>
                  </a:lnTo>
                  <a:lnTo>
                    <a:pt x="3" y="5"/>
                  </a:lnTo>
                  <a:lnTo>
                    <a:pt x="1" y="9"/>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0">
              <a:extLst>
                <a:ext uri="{FF2B5EF4-FFF2-40B4-BE49-F238E27FC236}">
                  <a16:creationId xmlns:a16="http://schemas.microsoft.com/office/drawing/2014/main" id="{3D84C2FB-3282-4906-BEF8-36BB9764900A}"/>
                </a:ext>
              </a:extLst>
            </p:cNvPr>
            <p:cNvSpPr>
              <a:spLocks/>
            </p:cNvSpPr>
            <p:nvPr/>
          </p:nvSpPr>
          <p:spPr bwMode="auto">
            <a:xfrm>
              <a:off x="2756153" y="6707445"/>
              <a:ext cx="17937" cy="19432"/>
            </a:xfrm>
            <a:custGeom>
              <a:avLst/>
              <a:gdLst>
                <a:gd name="T0" fmla="*/ 0 w 48"/>
                <a:gd name="T1" fmla="*/ 25 h 50"/>
                <a:gd name="T2" fmla="*/ 0 w 48"/>
                <a:gd name="T3" fmla="*/ 30 h 50"/>
                <a:gd name="T4" fmla="*/ 2 w 48"/>
                <a:gd name="T5" fmla="*/ 34 h 50"/>
                <a:gd name="T6" fmla="*/ 4 w 48"/>
                <a:gd name="T7" fmla="*/ 38 h 50"/>
                <a:gd name="T8" fmla="*/ 7 w 48"/>
                <a:gd name="T9" fmla="*/ 43 h 50"/>
                <a:gd name="T10" fmla="*/ 11 w 48"/>
                <a:gd name="T11" fmla="*/ 46 h 50"/>
                <a:gd name="T12" fmla="*/ 15 w 48"/>
                <a:gd name="T13" fmla="*/ 48 h 50"/>
                <a:gd name="T14" fmla="*/ 19 w 48"/>
                <a:gd name="T15" fmla="*/ 49 h 50"/>
                <a:gd name="T16" fmla="*/ 25 w 48"/>
                <a:gd name="T17" fmla="*/ 50 h 50"/>
                <a:gd name="T18" fmla="*/ 29 w 48"/>
                <a:gd name="T19" fmla="*/ 49 h 50"/>
                <a:gd name="T20" fmla="*/ 33 w 48"/>
                <a:gd name="T21" fmla="*/ 48 h 50"/>
                <a:gd name="T22" fmla="*/ 38 w 48"/>
                <a:gd name="T23" fmla="*/ 46 h 50"/>
                <a:gd name="T24" fmla="*/ 42 w 48"/>
                <a:gd name="T25" fmla="*/ 43 h 50"/>
                <a:gd name="T26" fmla="*/ 44 w 48"/>
                <a:gd name="T27" fmla="*/ 38 h 50"/>
                <a:gd name="T28" fmla="*/ 46 w 48"/>
                <a:gd name="T29" fmla="*/ 34 h 50"/>
                <a:gd name="T30" fmla="*/ 48 w 48"/>
                <a:gd name="T31" fmla="*/ 30 h 50"/>
                <a:gd name="T32" fmla="*/ 48 w 48"/>
                <a:gd name="T33" fmla="*/ 25 h 50"/>
                <a:gd name="T34" fmla="*/ 48 w 48"/>
                <a:gd name="T35" fmla="*/ 20 h 50"/>
                <a:gd name="T36" fmla="*/ 46 w 48"/>
                <a:gd name="T37" fmla="*/ 15 h 50"/>
                <a:gd name="T38" fmla="*/ 44 w 48"/>
                <a:gd name="T39" fmla="*/ 12 h 50"/>
                <a:gd name="T40" fmla="*/ 42 w 48"/>
                <a:gd name="T41" fmla="*/ 7 h 50"/>
                <a:gd name="T42" fmla="*/ 38 w 48"/>
                <a:gd name="T43" fmla="*/ 4 h 50"/>
                <a:gd name="T44" fmla="*/ 33 w 48"/>
                <a:gd name="T45" fmla="*/ 2 h 50"/>
                <a:gd name="T46" fmla="*/ 29 w 48"/>
                <a:gd name="T47" fmla="*/ 1 h 50"/>
                <a:gd name="T48" fmla="*/ 25 w 48"/>
                <a:gd name="T49" fmla="*/ 0 h 50"/>
                <a:gd name="T50" fmla="*/ 19 w 48"/>
                <a:gd name="T51" fmla="*/ 1 h 50"/>
                <a:gd name="T52" fmla="*/ 15 w 48"/>
                <a:gd name="T53" fmla="*/ 2 h 50"/>
                <a:gd name="T54" fmla="*/ 11 w 48"/>
                <a:gd name="T55" fmla="*/ 4 h 50"/>
                <a:gd name="T56" fmla="*/ 7 w 48"/>
                <a:gd name="T57" fmla="*/ 7 h 50"/>
                <a:gd name="T58" fmla="*/ 4 w 48"/>
                <a:gd name="T59" fmla="*/ 12 h 50"/>
                <a:gd name="T60" fmla="*/ 2 w 48"/>
                <a:gd name="T61" fmla="*/ 15 h 50"/>
                <a:gd name="T62" fmla="*/ 0 w 48"/>
                <a:gd name="T63" fmla="*/ 20 h 50"/>
                <a:gd name="T64" fmla="*/ 0 w 48"/>
                <a:gd name="T6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50">
                  <a:moveTo>
                    <a:pt x="0" y="25"/>
                  </a:moveTo>
                  <a:lnTo>
                    <a:pt x="0" y="30"/>
                  </a:lnTo>
                  <a:lnTo>
                    <a:pt x="2" y="34"/>
                  </a:lnTo>
                  <a:lnTo>
                    <a:pt x="4" y="38"/>
                  </a:lnTo>
                  <a:lnTo>
                    <a:pt x="7" y="43"/>
                  </a:lnTo>
                  <a:lnTo>
                    <a:pt x="11" y="46"/>
                  </a:lnTo>
                  <a:lnTo>
                    <a:pt x="15" y="48"/>
                  </a:lnTo>
                  <a:lnTo>
                    <a:pt x="19" y="49"/>
                  </a:lnTo>
                  <a:lnTo>
                    <a:pt x="25" y="50"/>
                  </a:lnTo>
                  <a:lnTo>
                    <a:pt x="29" y="49"/>
                  </a:lnTo>
                  <a:lnTo>
                    <a:pt x="33" y="48"/>
                  </a:lnTo>
                  <a:lnTo>
                    <a:pt x="38" y="46"/>
                  </a:lnTo>
                  <a:lnTo>
                    <a:pt x="42" y="43"/>
                  </a:lnTo>
                  <a:lnTo>
                    <a:pt x="44" y="38"/>
                  </a:lnTo>
                  <a:lnTo>
                    <a:pt x="46" y="34"/>
                  </a:lnTo>
                  <a:lnTo>
                    <a:pt x="48" y="30"/>
                  </a:lnTo>
                  <a:lnTo>
                    <a:pt x="48" y="25"/>
                  </a:lnTo>
                  <a:lnTo>
                    <a:pt x="48" y="20"/>
                  </a:lnTo>
                  <a:lnTo>
                    <a:pt x="46" y="15"/>
                  </a:lnTo>
                  <a:lnTo>
                    <a:pt x="44" y="12"/>
                  </a:lnTo>
                  <a:lnTo>
                    <a:pt x="42" y="7"/>
                  </a:lnTo>
                  <a:lnTo>
                    <a:pt x="38" y="4"/>
                  </a:lnTo>
                  <a:lnTo>
                    <a:pt x="33" y="2"/>
                  </a:lnTo>
                  <a:lnTo>
                    <a:pt x="29" y="1"/>
                  </a:lnTo>
                  <a:lnTo>
                    <a:pt x="25" y="0"/>
                  </a:lnTo>
                  <a:lnTo>
                    <a:pt x="19" y="1"/>
                  </a:lnTo>
                  <a:lnTo>
                    <a:pt x="15" y="2"/>
                  </a:lnTo>
                  <a:lnTo>
                    <a:pt x="11" y="4"/>
                  </a:lnTo>
                  <a:lnTo>
                    <a:pt x="7" y="7"/>
                  </a:lnTo>
                  <a:lnTo>
                    <a:pt x="4" y="12"/>
                  </a:lnTo>
                  <a:lnTo>
                    <a:pt x="2" y="15"/>
                  </a:lnTo>
                  <a:lnTo>
                    <a:pt x="0" y="20"/>
                  </a:ln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01">
              <a:extLst>
                <a:ext uri="{FF2B5EF4-FFF2-40B4-BE49-F238E27FC236}">
                  <a16:creationId xmlns:a16="http://schemas.microsoft.com/office/drawing/2014/main" id="{46AF5EA8-6007-4185-9824-B0AA9D36D425}"/>
                </a:ext>
              </a:extLst>
            </p:cNvPr>
            <p:cNvSpPr>
              <a:spLocks noEditPoints="1"/>
            </p:cNvSpPr>
            <p:nvPr/>
          </p:nvSpPr>
          <p:spPr bwMode="auto">
            <a:xfrm>
              <a:off x="2656006" y="6535551"/>
              <a:ext cx="218230" cy="218230"/>
            </a:xfrm>
            <a:custGeom>
              <a:avLst/>
              <a:gdLst>
                <a:gd name="T0" fmla="*/ 33 w 586"/>
                <a:gd name="T1" fmla="*/ 560 h 584"/>
                <a:gd name="T2" fmla="*/ 293 w 586"/>
                <a:gd name="T3" fmla="*/ 41 h 584"/>
                <a:gd name="T4" fmla="*/ 551 w 586"/>
                <a:gd name="T5" fmla="*/ 560 h 584"/>
                <a:gd name="T6" fmla="*/ 33 w 586"/>
                <a:gd name="T7" fmla="*/ 560 h 584"/>
                <a:gd name="T8" fmla="*/ 583 w 586"/>
                <a:gd name="T9" fmla="*/ 564 h 584"/>
                <a:gd name="T10" fmla="*/ 303 w 586"/>
                <a:gd name="T11" fmla="*/ 7 h 584"/>
                <a:gd name="T12" fmla="*/ 301 w 586"/>
                <a:gd name="T13" fmla="*/ 3 h 584"/>
                <a:gd name="T14" fmla="*/ 299 w 586"/>
                <a:gd name="T15" fmla="*/ 1 h 584"/>
                <a:gd name="T16" fmla="*/ 296 w 586"/>
                <a:gd name="T17" fmla="*/ 0 h 584"/>
                <a:gd name="T18" fmla="*/ 293 w 586"/>
                <a:gd name="T19" fmla="*/ 0 h 584"/>
                <a:gd name="T20" fmla="*/ 288 w 586"/>
                <a:gd name="T21" fmla="*/ 0 h 584"/>
                <a:gd name="T22" fmla="*/ 285 w 586"/>
                <a:gd name="T23" fmla="*/ 1 h 584"/>
                <a:gd name="T24" fmla="*/ 283 w 586"/>
                <a:gd name="T25" fmla="*/ 3 h 584"/>
                <a:gd name="T26" fmla="*/ 281 w 586"/>
                <a:gd name="T27" fmla="*/ 7 h 584"/>
                <a:gd name="T28" fmla="*/ 1 w 586"/>
                <a:gd name="T29" fmla="*/ 567 h 584"/>
                <a:gd name="T30" fmla="*/ 0 w 586"/>
                <a:gd name="T31" fmla="*/ 570 h 584"/>
                <a:gd name="T32" fmla="*/ 0 w 586"/>
                <a:gd name="T33" fmla="*/ 573 h 584"/>
                <a:gd name="T34" fmla="*/ 0 w 586"/>
                <a:gd name="T35" fmla="*/ 577 h 584"/>
                <a:gd name="T36" fmla="*/ 2 w 586"/>
                <a:gd name="T37" fmla="*/ 580 h 584"/>
                <a:gd name="T38" fmla="*/ 3 w 586"/>
                <a:gd name="T39" fmla="*/ 582 h 584"/>
                <a:gd name="T40" fmla="*/ 6 w 586"/>
                <a:gd name="T41" fmla="*/ 583 h 584"/>
                <a:gd name="T42" fmla="*/ 9 w 586"/>
                <a:gd name="T43" fmla="*/ 584 h 584"/>
                <a:gd name="T44" fmla="*/ 12 w 586"/>
                <a:gd name="T45" fmla="*/ 584 h 584"/>
                <a:gd name="T46" fmla="*/ 572 w 586"/>
                <a:gd name="T47" fmla="*/ 584 h 584"/>
                <a:gd name="T48" fmla="*/ 573 w 586"/>
                <a:gd name="T49" fmla="*/ 584 h 584"/>
                <a:gd name="T50" fmla="*/ 573 w 586"/>
                <a:gd name="T51" fmla="*/ 584 h 584"/>
                <a:gd name="T52" fmla="*/ 577 w 586"/>
                <a:gd name="T53" fmla="*/ 583 h 584"/>
                <a:gd name="T54" fmla="*/ 581 w 586"/>
                <a:gd name="T55" fmla="*/ 581 h 584"/>
                <a:gd name="T56" fmla="*/ 585 w 586"/>
                <a:gd name="T57" fmla="*/ 577 h 584"/>
                <a:gd name="T58" fmla="*/ 586 w 586"/>
                <a:gd name="T59" fmla="*/ 571 h 584"/>
                <a:gd name="T60" fmla="*/ 585 w 586"/>
                <a:gd name="T61" fmla="*/ 568 h 584"/>
                <a:gd name="T62" fmla="*/ 583 w 586"/>
                <a:gd name="T63" fmla="*/ 56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6" h="584">
                  <a:moveTo>
                    <a:pt x="33" y="560"/>
                  </a:moveTo>
                  <a:lnTo>
                    <a:pt x="293" y="41"/>
                  </a:lnTo>
                  <a:lnTo>
                    <a:pt x="551" y="560"/>
                  </a:lnTo>
                  <a:lnTo>
                    <a:pt x="33" y="560"/>
                  </a:lnTo>
                  <a:close/>
                  <a:moveTo>
                    <a:pt x="583" y="564"/>
                  </a:moveTo>
                  <a:lnTo>
                    <a:pt x="303" y="7"/>
                  </a:lnTo>
                  <a:lnTo>
                    <a:pt x="301" y="3"/>
                  </a:lnTo>
                  <a:lnTo>
                    <a:pt x="299" y="1"/>
                  </a:lnTo>
                  <a:lnTo>
                    <a:pt x="296" y="0"/>
                  </a:lnTo>
                  <a:lnTo>
                    <a:pt x="293" y="0"/>
                  </a:lnTo>
                  <a:lnTo>
                    <a:pt x="288" y="0"/>
                  </a:lnTo>
                  <a:lnTo>
                    <a:pt x="285" y="1"/>
                  </a:lnTo>
                  <a:lnTo>
                    <a:pt x="283" y="3"/>
                  </a:lnTo>
                  <a:lnTo>
                    <a:pt x="281" y="7"/>
                  </a:lnTo>
                  <a:lnTo>
                    <a:pt x="1" y="567"/>
                  </a:lnTo>
                  <a:lnTo>
                    <a:pt x="0" y="570"/>
                  </a:lnTo>
                  <a:lnTo>
                    <a:pt x="0" y="573"/>
                  </a:lnTo>
                  <a:lnTo>
                    <a:pt x="0" y="577"/>
                  </a:lnTo>
                  <a:lnTo>
                    <a:pt x="2" y="580"/>
                  </a:lnTo>
                  <a:lnTo>
                    <a:pt x="3" y="582"/>
                  </a:lnTo>
                  <a:lnTo>
                    <a:pt x="6" y="583"/>
                  </a:lnTo>
                  <a:lnTo>
                    <a:pt x="9" y="584"/>
                  </a:lnTo>
                  <a:lnTo>
                    <a:pt x="12" y="584"/>
                  </a:lnTo>
                  <a:lnTo>
                    <a:pt x="572" y="584"/>
                  </a:lnTo>
                  <a:lnTo>
                    <a:pt x="573" y="584"/>
                  </a:lnTo>
                  <a:lnTo>
                    <a:pt x="573" y="584"/>
                  </a:lnTo>
                  <a:lnTo>
                    <a:pt x="577" y="583"/>
                  </a:lnTo>
                  <a:lnTo>
                    <a:pt x="581" y="581"/>
                  </a:lnTo>
                  <a:lnTo>
                    <a:pt x="585" y="577"/>
                  </a:lnTo>
                  <a:lnTo>
                    <a:pt x="586" y="571"/>
                  </a:lnTo>
                  <a:lnTo>
                    <a:pt x="585" y="568"/>
                  </a:lnTo>
                  <a:lnTo>
                    <a:pt x="583"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a:extLst>
              <a:ext uri="{FF2B5EF4-FFF2-40B4-BE49-F238E27FC236}">
                <a16:creationId xmlns:a16="http://schemas.microsoft.com/office/drawing/2014/main" id="{F879F6DE-3F2F-46BF-B428-3192B35270DE}"/>
              </a:ext>
            </a:extLst>
          </p:cNvPr>
          <p:cNvGrpSpPr/>
          <p:nvPr/>
        </p:nvGrpSpPr>
        <p:grpSpPr>
          <a:xfrm>
            <a:off x="5401983" y="3318360"/>
            <a:ext cx="303848" cy="209550"/>
            <a:chOff x="10455275" y="1401763"/>
            <a:chExt cx="276225" cy="190500"/>
          </a:xfrm>
          <a:solidFill>
            <a:schemeClr val="bg1"/>
          </a:solidFill>
        </p:grpSpPr>
        <p:sp>
          <p:nvSpPr>
            <p:cNvPr id="40" name="Freeform 180">
              <a:extLst>
                <a:ext uri="{FF2B5EF4-FFF2-40B4-BE49-F238E27FC236}">
                  <a16:creationId xmlns:a16="http://schemas.microsoft.com/office/drawing/2014/main" id="{9EB6CA51-0259-41B4-9E8F-69DB210C7FCF}"/>
                </a:ext>
              </a:extLst>
            </p:cNvPr>
            <p:cNvSpPr>
              <a:spLocks noEditPoints="1"/>
            </p:cNvSpPr>
            <p:nvPr/>
          </p:nvSpPr>
          <p:spPr bwMode="auto">
            <a:xfrm>
              <a:off x="10455275" y="1401763"/>
              <a:ext cx="238125" cy="152400"/>
            </a:xfrm>
            <a:custGeom>
              <a:avLst/>
              <a:gdLst>
                <a:gd name="T0" fmla="*/ 722 w 752"/>
                <a:gd name="T1" fmla="*/ 451 h 481"/>
                <a:gd name="T2" fmla="*/ 31 w 752"/>
                <a:gd name="T3" fmla="*/ 451 h 481"/>
                <a:gd name="T4" fmla="*/ 31 w 752"/>
                <a:gd name="T5" fmla="*/ 30 h 481"/>
                <a:gd name="T6" fmla="*/ 722 w 752"/>
                <a:gd name="T7" fmla="*/ 30 h 481"/>
                <a:gd name="T8" fmla="*/ 722 w 752"/>
                <a:gd name="T9" fmla="*/ 451 h 481"/>
                <a:gd name="T10" fmla="*/ 752 w 752"/>
                <a:gd name="T11" fmla="*/ 0 h 481"/>
                <a:gd name="T12" fmla="*/ 0 w 752"/>
                <a:gd name="T13" fmla="*/ 0 h 481"/>
                <a:gd name="T14" fmla="*/ 0 w 752"/>
                <a:gd name="T15" fmla="*/ 481 h 481"/>
                <a:gd name="T16" fmla="*/ 752 w 752"/>
                <a:gd name="T17" fmla="*/ 481 h 481"/>
                <a:gd name="T18" fmla="*/ 752 w 752"/>
                <a:gd name="T1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2" h="481">
                  <a:moveTo>
                    <a:pt x="722" y="451"/>
                  </a:moveTo>
                  <a:lnTo>
                    <a:pt x="31" y="451"/>
                  </a:lnTo>
                  <a:lnTo>
                    <a:pt x="31" y="30"/>
                  </a:lnTo>
                  <a:lnTo>
                    <a:pt x="722" y="30"/>
                  </a:lnTo>
                  <a:lnTo>
                    <a:pt x="722" y="451"/>
                  </a:lnTo>
                  <a:close/>
                  <a:moveTo>
                    <a:pt x="752" y="0"/>
                  </a:moveTo>
                  <a:lnTo>
                    <a:pt x="0" y="0"/>
                  </a:lnTo>
                  <a:lnTo>
                    <a:pt x="0" y="481"/>
                  </a:lnTo>
                  <a:lnTo>
                    <a:pt x="752" y="481"/>
                  </a:lnTo>
                  <a:lnTo>
                    <a:pt x="7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81">
              <a:extLst>
                <a:ext uri="{FF2B5EF4-FFF2-40B4-BE49-F238E27FC236}">
                  <a16:creationId xmlns:a16="http://schemas.microsoft.com/office/drawing/2014/main" id="{1B214E38-1CFC-45E0-8F2F-0050C6513943}"/>
                </a:ext>
              </a:extLst>
            </p:cNvPr>
            <p:cNvSpPr>
              <a:spLocks/>
            </p:cNvSpPr>
            <p:nvPr/>
          </p:nvSpPr>
          <p:spPr bwMode="auto">
            <a:xfrm>
              <a:off x="10474325" y="1420813"/>
              <a:ext cx="238125" cy="152400"/>
            </a:xfrm>
            <a:custGeom>
              <a:avLst/>
              <a:gdLst>
                <a:gd name="T0" fmla="*/ 751 w 751"/>
                <a:gd name="T1" fmla="*/ 15 h 481"/>
                <a:gd name="T2" fmla="*/ 751 w 751"/>
                <a:gd name="T3" fmla="*/ 11 h 481"/>
                <a:gd name="T4" fmla="*/ 750 w 751"/>
                <a:gd name="T5" fmla="*/ 9 h 481"/>
                <a:gd name="T6" fmla="*/ 749 w 751"/>
                <a:gd name="T7" fmla="*/ 6 h 481"/>
                <a:gd name="T8" fmla="*/ 747 w 751"/>
                <a:gd name="T9" fmla="*/ 4 h 481"/>
                <a:gd name="T10" fmla="*/ 745 w 751"/>
                <a:gd name="T11" fmla="*/ 3 h 481"/>
                <a:gd name="T12" fmla="*/ 742 w 751"/>
                <a:gd name="T13" fmla="*/ 1 h 481"/>
                <a:gd name="T14" fmla="*/ 739 w 751"/>
                <a:gd name="T15" fmla="*/ 0 h 481"/>
                <a:gd name="T16" fmla="*/ 736 w 751"/>
                <a:gd name="T17" fmla="*/ 0 h 481"/>
                <a:gd name="T18" fmla="*/ 734 w 751"/>
                <a:gd name="T19" fmla="*/ 0 h 481"/>
                <a:gd name="T20" fmla="*/ 731 w 751"/>
                <a:gd name="T21" fmla="*/ 1 h 481"/>
                <a:gd name="T22" fmla="*/ 728 w 751"/>
                <a:gd name="T23" fmla="*/ 3 h 481"/>
                <a:gd name="T24" fmla="*/ 725 w 751"/>
                <a:gd name="T25" fmla="*/ 4 h 481"/>
                <a:gd name="T26" fmla="*/ 724 w 751"/>
                <a:gd name="T27" fmla="*/ 6 h 481"/>
                <a:gd name="T28" fmla="*/ 722 w 751"/>
                <a:gd name="T29" fmla="*/ 9 h 481"/>
                <a:gd name="T30" fmla="*/ 722 w 751"/>
                <a:gd name="T31" fmla="*/ 11 h 481"/>
                <a:gd name="T32" fmla="*/ 721 w 751"/>
                <a:gd name="T33" fmla="*/ 15 h 481"/>
                <a:gd name="T34" fmla="*/ 721 w 751"/>
                <a:gd name="T35" fmla="*/ 451 h 481"/>
                <a:gd name="T36" fmla="*/ 15 w 751"/>
                <a:gd name="T37" fmla="*/ 451 h 481"/>
                <a:gd name="T38" fmla="*/ 12 w 751"/>
                <a:gd name="T39" fmla="*/ 451 h 481"/>
                <a:gd name="T40" fmla="*/ 9 w 751"/>
                <a:gd name="T41" fmla="*/ 452 h 481"/>
                <a:gd name="T42" fmla="*/ 6 w 751"/>
                <a:gd name="T43" fmla="*/ 454 h 481"/>
                <a:gd name="T44" fmla="*/ 4 w 751"/>
                <a:gd name="T45" fmla="*/ 455 h 481"/>
                <a:gd name="T46" fmla="*/ 2 w 751"/>
                <a:gd name="T47" fmla="*/ 457 h 481"/>
                <a:gd name="T48" fmla="*/ 1 w 751"/>
                <a:gd name="T49" fmla="*/ 460 h 481"/>
                <a:gd name="T50" fmla="*/ 0 w 751"/>
                <a:gd name="T51" fmla="*/ 462 h 481"/>
                <a:gd name="T52" fmla="*/ 0 w 751"/>
                <a:gd name="T53" fmla="*/ 466 h 481"/>
                <a:gd name="T54" fmla="*/ 0 w 751"/>
                <a:gd name="T55" fmla="*/ 469 h 481"/>
                <a:gd name="T56" fmla="*/ 1 w 751"/>
                <a:gd name="T57" fmla="*/ 472 h 481"/>
                <a:gd name="T58" fmla="*/ 2 w 751"/>
                <a:gd name="T59" fmla="*/ 474 h 481"/>
                <a:gd name="T60" fmla="*/ 4 w 751"/>
                <a:gd name="T61" fmla="*/ 476 h 481"/>
                <a:gd name="T62" fmla="*/ 6 w 751"/>
                <a:gd name="T63" fmla="*/ 478 h 481"/>
                <a:gd name="T64" fmla="*/ 9 w 751"/>
                <a:gd name="T65" fmla="*/ 479 h 481"/>
                <a:gd name="T66" fmla="*/ 12 w 751"/>
                <a:gd name="T67" fmla="*/ 481 h 481"/>
                <a:gd name="T68" fmla="*/ 15 w 751"/>
                <a:gd name="T69" fmla="*/ 481 h 481"/>
                <a:gd name="T70" fmla="*/ 751 w 751"/>
                <a:gd name="T71" fmla="*/ 481 h 481"/>
                <a:gd name="T72" fmla="*/ 751 w 751"/>
                <a:gd name="T73" fmla="*/ 1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1" h="481">
                  <a:moveTo>
                    <a:pt x="751" y="15"/>
                  </a:moveTo>
                  <a:lnTo>
                    <a:pt x="751" y="11"/>
                  </a:lnTo>
                  <a:lnTo>
                    <a:pt x="750" y="9"/>
                  </a:lnTo>
                  <a:lnTo>
                    <a:pt x="749" y="6"/>
                  </a:lnTo>
                  <a:lnTo>
                    <a:pt x="747" y="4"/>
                  </a:lnTo>
                  <a:lnTo>
                    <a:pt x="745" y="3"/>
                  </a:lnTo>
                  <a:lnTo>
                    <a:pt x="742" y="1"/>
                  </a:lnTo>
                  <a:lnTo>
                    <a:pt x="739" y="0"/>
                  </a:lnTo>
                  <a:lnTo>
                    <a:pt x="736" y="0"/>
                  </a:lnTo>
                  <a:lnTo>
                    <a:pt x="734" y="0"/>
                  </a:lnTo>
                  <a:lnTo>
                    <a:pt x="731" y="1"/>
                  </a:lnTo>
                  <a:lnTo>
                    <a:pt x="728" y="3"/>
                  </a:lnTo>
                  <a:lnTo>
                    <a:pt x="725" y="4"/>
                  </a:lnTo>
                  <a:lnTo>
                    <a:pt x="724" y="6"/>
                  </a:lnTo>
                  <a:lnTo>
                    <a:pt x="722" y="9"/>
                  </a:lnTo>
                  <a:lnTo>
                    <a:pt x="722" y="11"/>
                  </a:lnTo>
                  <a:lnTo>
                    <a:pt x="721" y="15"/>
                  </a:lnTo>
                  <a:lnTo>
                    <a:pt x="721" y="451"/>
                  </a:lnTo>
                  <a:lnTo>
                    <a:pt x="15" y="451"/>
                  </a:lnTo>
                  <a:lnTo>
                    <a:pt x="12" y="451"/>
                  </a:lnTo>
                  <a:lnTo>
                    <a:pt x="9" y="452"/>
                  </a:lnTo>
                  <a:lnTo>
                    <a:pt x="6" y="454"/>
                  </a:lnTo>
                  <a:lnTo>
                    <a:pt x="4" y="455"/>
                  </a:lnTo>
                  <a:lnTo>
                    <a:pt x="2" y="457"/>
                  </a:lnTo>
                  <a:lnTo>
                    <a:pt x="1" y="460"/>
                  </a:lnTo>
                  <a:lnTo>
                    <a:pt x="0" y="462"/>
                  </a:lnTo>
                  <a:lnTo>
                    <a:pt x="0" y="466"/>
                  </a:lnTo>
                  <a:lnTo>
                    <a:pt x="0" y="469"/>
                  </a:lnTo>
                  <a:lnTo>
                    <a:pt x="1" y="472"/>
                  </a:lnTo>
                  <a:lnTo>
                    <a:pt x="2" y="474"/>
                  </a:lnTo>
                  <a:lnTo>
                    <a:pt x="4" y="476"/>
                  </a:lnTo>
                  <a:lnTo>
                    <a:pt x="6" y="478"/>
                  </a:lnTo>
                  <a:lnTo>
                    <a:pt x="9" y="479"/>
                  </a:lnTo>
                  <a:lnTo>
                    <a:pt x="12" y="481"/>
                  </a:lnTo>
                  <a:lnTo>
                    <a:pt x="15" y="481"/>
                  </a:lnTo>
                  <a:lnTo>
                    <a:pt x="751" y="481"/>
                  </a:lnTo>
                  <a:lnTo>
                    <a:pt x="75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2">
              <a:extLst>
                <a:ext uri="{FF2B5EF4-FFF2-40B4-BE49-F238E27FC236}">
                  <a16:creationId xmlns:a16="http://schemas.microsoft.com/office/drawing/2014/main" id="{2F26445F-A236-487C-876B-0B3AD30B8D27}"/>
                </a:ext>
              </a:extLst>
            </p:cNvPr>
            <p:cNvSpPr>
              <a:spLocks/>
            </p:cNvSpPr>
            <p:nvPr/>
          </p:nvSpPr>
          <p:spPr bwMode="auto">
            <a:xfrm>
              <a:off x="10493375" y="1439863"/>
              <a:ext cx="238125" cy="152400"/>
            </a:xfrm>
            <a:custGeom>
              <a:avLst/>
              <a:gdLst>
                <a:gd name="T0" fmla="*/ 736 w 752"/>
                <a:gd name="T1" fmla="*/ 0 h 480"/>
                <a:gd name="T2" fmla="*/ 734 w 752"/>
                <a:gd name="T3" fmla="*/ 1 h 480"/>
                <a:gd name="T4" fmla="*/ 731 w 752"/>
                <a:gd name="T5" fmla="*/ 1 h 480"/>
                <a:gd name="T6" fmla="*/ 728 w 752"/>
                <a:gd name="T7" fmla="*/ 3 h 480"/>
                <a:gd name="T8" fmla="*/ 726 w 752"/>
                <a:gd name="T9" fmla="*/ 4 h 480"/>
                <a:gd name="T10" fmla="*/ 724 w 752"/>
                <a:gd name="T11" fmla="*/ 7 h 480"/>
                <a:gd name="T12" fmla="*/ 723 w 752"/>
                <a:gd name="T13" fmla="*/ 9 h 480"/>
                <a:gd name="T14" fmla="*/ 722 w 752"/>
                <a:gd name="T15" fmla="*/ 12 h 480"/>
                <a:gd name="T16" fmla="*/ 721 w 752"/>
                <a:gd name="T17" fmla="*/ 15 h 480"/>
                <a:gd name="T18" fmla="*/ 721 w 752"/>
                <a:gd name="T19" fmla="*/ 451 h 480"/>
                <a:gd name="T20" fmla="*/ 15 w 752"/>
                <a:gd name="T21" fmla="*/ 451 h 480"/>
                <a:gd name="T22" fmla="*/ 12 w 752"/>
                <a:gd name="T23" fmla="*/ 452 h 480"/>
                <a:gd name="T24" fmla="*/ 9 w 752"/>
                <a:gd name="T25" fmla="*/ 452 h 480"/>
                <a:gd name="T26" fmla="*/ 6 w 752"/>
                <a:gd name="T27" fmla="*/ 454 h 480"/>
                <a:gd name="T28" fmla="*/ 4 w 752"/>
                <a:gd name="T29" fmla="*/ 455 h 480"/>
                <a:gd name="T30" fmla="*/ 2 w 752"/>
                <a:gd name="T31" fmla="*/ 458 h 480"/>
                <a:gd name="T32" fmla="*/ 1 w 752"/>
                <a:gd name="T33" fmla="*/ 460 h 480"/>
                <a:gd name="T34" fmla="*/ 0 w 752"/>
                <a:gd name="T35" fmla="*/ 463 h 480"/>
                <a:gd name="T36" fmla="*/ 0 w 752"/>
                <a:gd name="T37" fmla="*/ 465 h 480"/>
                <a:gd name="T38" fmla="*/ 0 w 752"/>
                <a:gd name="T39" fmla="*/ 469 h 480"/>
                <a:gd name="T40" fmla="*/ 1 w 752"/>
                <a:gd name="T41" fmla="*/ 472 h 480"/>
                <a:gd name="T42" fmla="*/ 2 w 752"/>
                <a:gd name="T43" fmla="*/ 474 h 480"/>
                <a:gd name="T44" fmla="*/ 4 w 752"/>
                <a:gd name="T45" fmla="*/ 476 h 480"/>
                <a:gd name="T46" fmla="*/ 6 w 752"/>
                <a:gd name="T47" fmla="*/ 478 h 480"/>
                <a:gd name="T48" fmla="*/ 9 w 752"/>
                <a:gd name="T49" fmla="*/ 479 h 480"/>
                <a:gd name="T50" fmla="*/ 12 w 752"/>
                <a:gd name="T51" fmla="*/ 480 h 480"/>
                <a:gd name="T52" fmla="*/ 15 w 752"/>
                <a:gd name="T53" fmla="*/ 480 h 480"/>
                <a:gd name="T54" fmla="*/ 752 w 752"/>
                <a:gd name="T55" fmla="*/ 480 h 480"/>
                <a:gd name="T56" fmla="*/ 752 w 752"/>
                <a:gd name="T57" fmla="*/ 15 h 480"/>
                <a:gd name="T58" fmla="*/ 751 w 752"/>
                <a:gd name="T59" fmla="*/ 11 h 480"/>
                <a:gd name="T60" fmla="*/ 750 w 752"/>
                <a:gd name="T61" fmla="*/ 9 h 480"/>
                <a:gd name="T62" fmla="*/ 749 w 752"/>
                <a:gd name="T63" fmla="*/ 6 h 480"/>
                <a:gd name="T64" fmla="*/ 747 w 752"/>
                <a:gd name="T65" fmla="*/ 4 h 480"/>
                <a:gd name="T66" fmla="*/ 745 w 752"/>
                <a:gd name="T67" fmla="*/ 3 h 480"/>
                <a:gd name="T68" fmla="*/ 742 w 752"/>
                <a:gd name="T69" fmla="*/ 1 h 480"/>
                <a:gd name="T70" fmla="*/ 739 w 752"/>
                <a:gd name="T71" fmla="*/ 1 h 480"/>
                <a:gd name="T72" fmla="*/ 736 w 752"/>
                <a:gd name="T7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2" h="480">
                  <a:moveTo>
                    <a:pt x="736" y="0"/>
                  </a:moveTo>
                  <a:lnTo>
                    <a:pt x="734" y="1"/>
                  </a:lnTo>
                  <a:lnTo>
                    <a:pt x="731" y="1"/>
                  </a:lnTo>
                  <a:lnTo>
                    <a:pt x="728" y="3"/>
                  </a:lnTo>
                  <a:lnTo>
                    <a:pt x="726" y="4"/>
                  </a:lnTo>
                  <a:lnTo>
                    <a:pt x="724" y="7"/>
                  </a:lnTo>
                  <a:lnTo>
                    <a:pt x="723" y="9"/>
                  </a:lnTo>
                  <a:lnTo>
                    <a:pt x="722" y="12"/>
                  </a:lnTo>
                  <a:lnTo>
                    <a:pt x="721" y="15"/>
                  </a:lnTo>
                  <a:lnTo>
                    <a:pt x="721" y="451"/>
                  </a:lnTo>
                  <a:lnTo>
                    <a:pt x="15" y="451"/>
                  </a:lnTo>
                  <a:lnTo>
                    <a:pt x="12" y="452"/>
                  </a:lnTo>
                  <a:lnTo>
                    <a:pt x="9" y="452"/>
                  </a:lnTo>
                  <a:lnTo>
                    <a:pt x="6" y="454"/>
                  </a:lnTo>
                  <a:lnTo>
                    <a:pt x="4" y="455"/>
                  </a:lnTo>
                  <a:lnTo>
                    <a:pt x="2" y="458"/>
                  </a:lnTo>
                  <a:lnTo>
                    <a:pt x="1" y="460"/>
                  </a:lnTo>
                  <a:lnTo>
                    <a:pt x="0" y="463"/>
                  </a:lnTo>
                  <a:lnTo>
                    <a:pt x="0" y="465"/>
                  </a:lnTo>
                  <a:lnTo>
                    <a:pt x="0" y="469"/>
                  </a:lnTo>
                  <a:lnTo>
                    <a:pt x="1" y="472"/>
                  </a:lnTo>
                  <a:lnTo>
                    <a:pt x="2" y="474"/>
                  </a:lnTo>
                  <a:lnTo>
                    <a:pt x="4" y="476"/>
                  </a:lnTo>
                  <a:lnTo>
                    <a:pt x="6" y="478"/>
                  </a:lnTo>
                  <a:lnTo>
                    <a:pt x="9" y="479"/>
                  </a:lnTo>
                  <a:lnTo>
                    <a:pt x="12" y="480"/>
                  </a:lnTo>
                  <a:lnTo>
                    <a:pt x="15" y="480"/>
                  </a:lnTo>
                  <a:lnTo>
                    <a:pt x="752" y="480"/>
                  </a:lnTo>
                  <a:lnTo>
                    <a:pt x="752" y="15"/>
                  </a:lnTo>
                  <a:lnTo>
                    <a:pt x="751" y="11"/>
                  </a:lnTo>
                  <a:lnTo>
                    <a:pt x="750" y="9"/>
                  </a:lnTo>
                  <a:lnTo>
                    <a:pt x="749" y="6"/>
                  </a:lnTo>
                  <a:lnTo>
                    <a:pt x="747" y="4"/>
                  </a:lnTo>
                  <a:lnTo>
                    <a:pt x="745" y="3"/>
                  </a:lnTo>
                  <a:lnTo>
                    <a:pt x="742" y="1"/>
                  </a:lnTo>
                  <a:lnTo>
                    <a:pt x="739" y="1"/>
                  </a:lnTo>
                  <a:lnTo>
                    <a:pt x="7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83">
              <a:extLst>
                <a:ext uri="{FF2B5EF4-FFF2-40B4-BE49-F238E27FC236}">
                  <a16:creationId xmlns:a16="http://schemas.microsoft.com/office/drawing/2014/main" id="{CE66C410-B8E5-4E41-B206-E8CFF8C3DB03}"/>
                </a:ext>
              </a:extLst>
            </p:cNvPr>
            <p:cNvSpPr>
              <a:spLocks/>
            </p:cNvSpPr>
            <p:nvPr/>
          </p:nvSpPr>
          <p:spPr bwMode="auto">
            <a:xfrm>
              <a:off x="10483850" y="1516063"/>
              <a:ext cx="38100" cy="9525"/>
            </a:xfrm>
            <a:custGeom>
              <a:avLst/>
              <a:gdLst>
                <a:gd name="T0" fmla="*/ 15 w 120"/>
                <a:gd name="T1" fmla="*/ 30 h 30"/>
                <a:gd name="T2" fmla="*/ 105 w 120"/>
                <a:gd name="T3" fmla="*/ 30 h 30"/>
                <a:gd name="T4" fmla="*/ 108 w 120"/>
                <a:gd name="T5" fmla="*/ 30 h 30"/>
                <a:gd name="T6" fmla="*/ 110 w 120"/>
                <a:gd name="T7" fmla="*/ 28 h 30"/>
                <a:gd name="T8" fmla="*/ 114 w 120"/>
                <a:gd name="T9" fmla="*/ 27 h 30"/>
                <a:gd name="T10" fmla="*/ 116 w 120"/>
                <a:gd name="T11" fmla="*/ 25 h 30"/>
                <a:gd name="T12" fmla="*/ 118 w 120"/>
                <a:gd name="T13" fmla="*/ 23 h 30"/>
                <a:gd name="T14" fmla="*/ 119 w 120"/>
                <a:gd name="T15" fmla="*/ 20 h 30"/>
                <a:gd name="T16" fmla="*/ 120 w 120"/>
                <a:gd name="T17" fmla="*/ 18 h 30"/>
                <a:gd name="T18" fmla="*/ 120 w 120"/>
                <a:gd name="T19" fmla="*/ 15 h 30"/>
                <a:gd name="T20" fmla="*/ 120 w 120"/>
                <a:gd name="T21" fmla="*/ 11 h 30"/>
                <a:gd name="T22" fmla="*/ 119 w 120"/>
                <a:gd name="T23" fmla="*/ 8 h 30"/>
                <a:gd name="T24" fmla="*/ 118 w 120"/>
                <a:gd name="T25" fmla="*/ 6 h 30"/>
                <a:gd name="T26" fmla="*/ 116 w 120"/>
                <a:gd name="T27" fmla="*/ 4 h 30"/>
                <a:gd name="T28" fmla="*/ 114 w 120"/>
                <a:gd name="T29" fmla="*/ 2 h 30"/>
                <a:gd name="T30" fmla="*/ 110 w 120"/>
                <a:gd name="T31" fmla="*/ 1 h 30"/>
                <a:gd name="T32" fmla="*/ 108 w 120"/>
                <a:gd name="T33" fmla="*/ 0 h 30"/>
                <a:gd name="T34" fmla="*/ 105 w 120"/>
                <a:gd name="T35" fmla="*/ 0 h 30"/>
                <a:gd name="T36" fmla="*/ 15 w 120"/>
                <a:gd name="T37" fmla="*/ 0 h 30"/>
                <a:gd name="T38" fmla="*/ 12 w 120"/>
                <a:gd name="T39" fmla="*/ 0 h 30"/>
                <a:gd name="T40" fmla="*/ 9 w 120"/>
                <a:gd name="T41" fmla="*/ 1 h 30"/>
                <a:gd name="T42" fmla="*/ 6 w 120"/>
                <a:gd name="T43" fmla="*/ 2 h 30"/>
                <a:gd name="T44" fmla="*/ 4 w 120"/>
                <a:gd name="T45" fmla="*/ 4 h 30"/>
                <a:gd name="T46" fmla="*/ 2 w 120"/>
                <a:gd name="T47" fmla="*/ 6 h 30"/>
                <a:gd name="T48" fmla="*/ 1 w 120"/>
                <a:gd name="T49" fmla="*/ 8 h 30"/>
                <a:gd name="T50" fmla="*/ 0 w 120"/>
                <a:gd name="T51" fmla="*/ 11 h 30"/>
                <a:gd name="T52" fmla="*/ 0 w 120"/>
                <a:gd name="T53" fmla="*/ 15 h 30"/>
                <a:gd name="T54" fmla="*/ 0 w 120"/>
                <a:gd name="T55" fmla="*/ 18 h 30"/>
                <a:gd name="T56" fmla="*/ 1 w 120"/>
                <a:gd name="T57" fmla="*/ 20 h 30"/>
                <a:gd name="T58" fmla="*/ 2 w 120"/>
                <a:gd name="T59" fmla="*/ 23 h 30"/>
                <a:gd name="T60" fmla="*/ 4 w 120"/>
                <a:gd name="T61" fmla="*/ 25 h 30"/>
                <a:gd name="T62" fmla="*/ 6 w 120"/>
                <a:gd name="T63" fmla="*/ 27 h 30"/>
                <a:gd name="T64" fmla="*/ 9 w 120"/>
                <a:gd name="T65" fmla="*/ 28 h 30"/>
                <a:gd name="T66" fmla="*/ 12 w 120"/>
                <a:gd name="T67" fmla="*/ 30 h 30"/>
                <a:gd name="T68" fmla="*/ 15 w 120"/>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5" y="30"/>
                  </a:moveTo>
                  <a:lnTo>
                    <a:pt x="105" y="30"/>
                  </a:lnTo>
                  <a:lnTo>
                    <a:pt x="108" y="30"/>
                  </a:lnTo>
                  <a:lnTo>
                    <a:pt x="110" y="28"/>
                  </a:lnTo>
                  <a:lnTo>
                    <a:pt x="114" y="27"/>
                  </a:lnTo>
                  <a:lnTo>
                    <a:pt x="116" y="25"/>
                  </a:lnTo>
                  <a:lnTo>
                    <a:pt x="118" y="23"/>
                  </a:lnTo>
                  <a:lnTo>
                    <a:pt x="119" y="20"/>
                  </a:lnTo>
                  <a:lnTo>
                    <a:pt x="120" y="18"/>
                  </a:lnTo>
                  <a:lnTo>
                    <a:pt x="120" y="15"/>
                  </a:lnTo>
                  <a:lnTo>
                    <a:pt x="120" y="11"/>
                  </a:lnTo>
                  <a:lnTo>
                    <a:pt x="119" y="8"/>
                  </a:lnTo>
                  <a:lnTo>
                    <a:pt x="118" y="6"/>
                  </a:lnTo>
                  <a:lnTo>
                    <a:pt x="116" y="4"/>
                  </a:lnTo>
                  <a:lnTo>
                    <a:pt x="114" y="2"/>
                  </a:lnTo>
                  <a:lnTo>
                    <a:pt x="110" y="1"/>
                  </a:lnTo>
                  <a:lnTo>
                    <a:pt x="108" y="0"/>
                  </a:lnTo>
                  <a:lnTo>
                    <a:pt x="105" y="0"/>
                  </a:lnTo>
                  <a:lnTo>
                    <a:pt x="15" y="0"/>
                  </a:lnTo>
                  <a:lnTo>
                    <a:pt x="12" y="0"/>
                  </a:lnTo>
                  <a:lnTo>
                    <a:pt x="9" y="1"/>
                  </a:lnTo>
                  <a:lnTo>
                    <a:pt x="6" y="2"/>
                  </a:lnTo>
                  <a:lnTo>
                    <a:pt x="4" y="4"/>
                  </a:lnTo>
                  <a:lnTo>
                    <a:pt x="2" y="6"/>
                  </a:lnTo>
                  <a:lnTo>
                    <a:pt x="1" y="8"/>
                  </a:lnTo>
                  <a:lnTo>
                    <a:pt x="0" y="11"/>
                  </a:lnTo>
                  <a:lnTo>
                    <a:pt x="0" y="15"/>
                  </a:lnTo>
                  <a:lnTo>
                    <a:pt x="0" y="18"/>
                  </a:lnTo>
                  <a:lnTo>
                    <a:pt x="1" y="20"/>
                  </a:lnTo>
                  <a:lnTo>
                    <a:pt x="2" y="23"/>
                  </a:lnTo>
                  <a:lnTo>
                    <a:pt x="4" y="25"/>
                  </a:lnTo>
                  <a:lnTo>
                    <a:pt x="6" y="27"/>
                  </a:lnTo>
                  <a:lnTo>
                    <a:pt x="9" y="28"/>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84">
              <a:extLst>
                <a:ext uri="{FF2B5EF4-FFF2-40B4-BE49-F238E27FC236}">
                  <a16:creationId xmlns:a16="http://schemas.microsoft.com/office/drawing/2014/main" id="{788E8A23-2E90-45A4-B2EE-1CB9BFA00F53}"/>
                </a:ext>
              </a:extLst>
            </p:cNvPr>
            <p:cNvSpPr>
              <a:spLocks/>
            </p:cNvSpPr>
            <p:nvPr/>
          </p:nvSpPr>
          <p:spPr bwMode="auto">
            <a:xfrm>
              <a:off x="10626725" y="1430338"/>
              <a:ext cx="38100" cy="9525"/>
            </a:xfrm>
            <a:custGeom>
              <a:avLst/>
              <a:gdLst>
                <a:gd name="T0" fmla="*/ 15 w 120"/>
                <a:gd name="T1" fmla="*/ 30 h 30"/>
                <a:gd name="T2" fmla="*/ 105 w 120"/>
                <a:gd name="T3" fmla="*/ 30 h 30"/>
                <a:gd name="T4" fmla="*/ 108 w 120"/>
                <a:gd name="T5" fmla="*/ 30 h 30"/>
                <a:gd name="T6" fmla="*/ 110 w 120"/>
                <a:gd name="T7" fmla="*/ 28 h 30"/>
                <a:gd name="T8" fmla="*/ 114 w 120"/>
                <a:gd name="T9" fmla="*/ 27 h 30"/>
                <a:gd name="T10" fmla="*/ 116 w 120"/>
                <a:gd name="T11" fmla="*/ 25 h 30"/>
                <a:gd name="T12" fmla="*/ 118 w 120"/>
                <a:gd name="T13" fmla="*/ 23 h 30"/>
                <a:gd name="T14" fmla="*/ 119 w 120"/>
                <a:gd name="T15" fmla="*/ 21 h 30"/>
                <a:gd name="T16" fmla="*/ 120 w 120"/>
                <a:gd name="T17" fmla="*/ 18 h 30"/>
                <a:gd name="T18" fmla="*/ 120 w 120"/>
                <a:gd name="T19" fmla="*/ 15 h 30"/>
                <a:gd name="T20" fmla="*/ 120 w 120"/>
                <a:gd name="T21" fmla="*/ 11 h 30"/>
                <a:gd name="T22" fmla="*/ 119 w 120"/>
                <a:gd name="T23" fmla="*/ 9 h 30"/>
                <a:gd name="T24" fmla="*/ 118 w 120"/>
                <a:gd name="T25" fmla="*/ 6 h 30"/>
                <a:gd name="T26" fmla="*/ 116 w 120"/>
                <a:gd name="T27" fmla="*/ 4 h 30"/>
                <a:gd name="T28" fmla="*/ 114 w 120"/>
                <a:gd name="T29" fmla="*/ 3 h 30"/>
                <a:gd name="T30" fmla="*/ 110 w 120"/>
                <a:gd name="T31" fmla="*/ 1 h 30"/>
                <a:gd name="T32" fmla="*/ 108 w 120"/>
                <a:gd name="T33" fmla="*/ 1 h 30"/>
                <a:gd name="T34" fmla="*/ 105 w 120"/>
                <a:gd name="T35" fmla="*/ 0 h 30"/>
                <a:gd name="T36" fmla="*/ 15 w 120"/>
                <a:gd name="T37" fmla="*/ 0 h 30"/>
                <a:gd name="T38" fmla="*/ 12 w 120"/>
                <a:gd name="T39" fmla="*/ 0 h 30"/>
                <a:gd name="T40" fmla="*/ 9 w 120"/>
                <a:gd name="T41" fmla="*/ 1 h 30"/>
                <a:gd name="T42" fmla="*/ 6 w 120"/>
                <a:gd name="T43" fmla="*/ 3 h 30"/>
                <a:gd name="T44" fmla="*/ 4 w 120"/>
                <a:gd name="T45" fmla="*/ 4 h 30"/>
                <a:gd name="T46" fmla="*/ 2 w 120"/>
                <a:gd name="T47" fmla="*/ 6 h 30"/>
                <a:gd name="T48" fmla="*/ 1 w 120"/>
                <a:gd name="T49" fmla="*/ 9 h 30"/>
                <a:gd name="T50" fmla="*/ 0 w 120"/>
                <a:gd name="T51" fmla="*/ 11 h 30"/>
                <a:gd name="T52" fmla="*/ 0 w 120"/>
                <a:gd name="T53" fmla="*/ 15 h 30"/>
                <a:gd name="T54" fmla="*/ 0 w 120"/>
                <a:gd name="T55" fmla="*/ 18 h 30"/>
                <a:gd name="T56" fmla="*/ 1 w 120"/>
                <a:gd name="T57" fmla="*/ 21 h 30"/>
                <a:gd name="T58" fmla="*/ 2 w 120"/>
                <a:gd name="T59" fmla="*/ 23 h 30"/>
                <a:gd name="T60" fmla="*/ 4 w 120"/>
                <a:gd name="T61" fmla="*/ 25 h 30"/>
                <a:gd name="T62" fmla="*/ 6 w 120"/>
                <a:gd name="T63" fmla="*/ 27 h 30"/>
                <a:gd name="T64" fmla="*/ 9 w 120"/>
                <a:gd name="T65" fmla="*/ 28 h 30"/>
                <a:gd name="T66" fmla="*/ 12 w 120"/>
                <a:gd name="T67" fmla="*/ 30 h 30"/>
                <a:gd name="T68" fmla="*/ 15 w 120"/>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5" y="30"/>
                  </a:moveTo>
                  <a:lnTo>
                    <a:pt x="105" y="30"/>
                  </a:lnTo>
                  <a:lnTo>
                    <a:pt x="108" y="30"/>
                  </a:lnTo>
                  <a:lnTo>
                    <a:pt x="110" y="28"/>
                  </a:lnTo>
                  <a:lnTo>
                    <a:pt x="114" y="27"/>
                  </a:lnTo>
                  <a:lnTo>
                    <a:pt x="116" y="25"/>
                  </a:lnTo>
                  <a:lnTo>
                    <a:pt x="118" y="23"/>
                  </a:lnTo>
                  <a:lnTo>
                    <a:pt x="119" y="21"/>
                  </a:lnTo>
                  <a:lnTo>
                    <a:pt x="120" y="18"/>
                  </a:lnTo>
                  <a:lnTo>
                    <a:pt x="120" y="15"/>
                  </a:lnTo>
                  <a:lnTo>
                    <a:pt x="120" y="11"/>
                  </a:lnTo>
                  <a:lnTo>
                    <a:pt x="119" y="9"/>
                  </a:lnTo>
                  <a:lnTo>
                    <a:pt x="118" y="6"/>
                  </a:lnTo>
                  <a:lnTo>
                    <a:pt x="116" y="4"/>
                  </a:lnTo>
                  <a:lnTo>
                    <a:pt x="114" y="3"/>
                  </a:lnTo>
                  <a:lnTo>
                    <a:pt x="110" y="1"/>
                  </a:lnTo>
                  <a:lnTo>
                    <a:pt x="108" y="1"/>
                  </a:lnTo>
                  <a:lnTo>
                    <a:pt x="105" y="0"/>
                  </a:lnTo>
                  <a:lnTo>
                    <a:pt x="15" y="0"/>
                  </a:lnTo>
                  <a:lnTo>
                    <a:pt x="12" y="0"/>
                  </a:lnTo>
                  <a:lnTo>
                    <a:pt x="9" y="1"/>
                  </a:lnTo>
                  <a:lnTo>
                    <a:pt x="6" y="3"/>
                  </a:lnTo>
                  <a:lnTo>
                    <a:pt x="4" y="4"/>
                  </a:lnTo>
                  <a:lnTo>
                    <a:pt x="2" y="6"/>
                  </a:lnTo>
                  <a:lnTo>
                    <a:pt x="1" y="9"/>
                  </a:lnTo>
                  <a:lnTo>
                    <a:pt x="0" y="11"/>
                  </a:lnTo>
                  <a:lnTo>
                    <a:pt x="0" y="15"/>
                  </a:lnTo>
                  <a:lnTo>
                    <a:pt x="0" y="18"/>
                  </a:lnTo>
                  <a:lnTo>
                    <a:pt x="1" y="21"/>
                  </a:lnTo>
                  <a:lnTo>
                    <a:pt x="2" y="23"/>
                  </a:lnTo>
                  <a:lnTo>
                    <a:pt x="4" y="25"/>
                  </a:lnTo>
                  <a:lnTo>
                    <a:pt x="6" y="27"/>
                  </a:lnTo>
                  <a:lnTo>
                    <a:pt x="9" y="28"/>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5">
              <a:extLst>
                <a:ext uri="{FF2B5EF4-FFF2-40B4-BE49-F238E27FC236}">
                  <a16:creationId xmlns:a16="http://schemas.microsoft.com/office/drawing/2014/main" id="{41D2FDA8-1543-4197-94D8-DBF20C71A2D1}"/>
                </a:ext>
              </a:extLst>
            </p:cNvPr>
            <p:cNvSpPr>
              <a:spLocks noEditPoints="1"/>
            </p:cNvSpPr>
            <p:nvPr/>
          </p:nvSpPr>
          <p:spPr bwMode="auto">
            <a:xfrm>
              <a:off x="10531475" y="1435100"/>
              <a:ext cx="85725" cy="85725"/>
            </a:xfrm>
            <a:custGeom>
              <a:avLst/>
              <a:gdLst>
                <a:gd name="T0" fmla="*/ 156 w 271"/>
                <a:gd name="T1" fmla="*/ 32 h 271"/>
                <a:gd name="T2" fmla="*/ 185 w 271"/>
                <a:gd name="T3" fmla="*/ 42 h 271"/>
                <a:gd name="T4" fmla="*/ 210 w 271"/>
                <a:gd name="T5" fmla="*/ 61 h 271"/>
                <a:gd name="T6" fmla="*/ 228 w 271"/>
                <a:gd name="T7" fmla="*/ 85 h 271"/>
                <a:gd name="T8" fmla="*/ 239 w 271"/>
                <a:gd name="T9" fmla="*/ 114 h 271"/>
                <a:gd name="T10" fmla="*/ 240 w 271"/>
                <a:gd name="T11" fmla="*/ 146 h 271"/>
                <a:gd name="T12" fmla="*/ 232 w 271"/>
                <a:gd name="T13" fmla="*/ 176 h 271"/>
                <a:gd name="T14" fmla="*/ 216 w 271"/>
                <a:gd name="T15" fmla="*/ 202 h 271"/>
                <a:gd name="T16" fmla="*/ 194 w 271"/>
                <a:gd name="T17" fmla="*/ 222 h 271"/>
                <a:gd name="T18" fmla="*/ 167 w 271"/>
                <a:gd name="T19" fmla="*/ 235 h 271"/>
                <a:gd name="T20" fmla="*/ 135 w 271"/>
                <a:gd name="T21" fmla="*/ 241 h 271"/>
                <a:gd name="T22" fmla="*/ 104 w 271"/>
                <a:gd name="T23" fmla="*/ 235 h 271"/>
                <a:gd name="T24" fmla="*/ 76 w 271"/>
                <a:gd name="T25" fmla="*/ 222 h 271"/>
                <a:gd name="T26" fmla="*/ 55 w 271"/>
                <a:gd name="T27" fmla="*/ 202 h 271"/>
                <a:gd name="T28" fmla="*/ 39 w 271"/>
                <a:gd name="T29" fmla="*/ 176 h 271"/>
                <a:gd name="T30" fmla="*/ 31 w 271"/>
                <a:gd name="T31" fmla="*/ 146 h 271"/>
                <a:gd name="T32" fmla="*/ 32 w 271"/>
                <a:gd name="T33" fmla="*/ 114 h 271"/>
                <a:gd name="T34" fmla="*/ 43 w 271"/>
                <a:gd name="T35" fmla="*/ 85 h 271"/>
                <a:gd name="T36" fmla="*/ 61 w 271"/>
                <a:gd name="T37" fmla="*/ 61 h 271"/>
                <a:gd name="T38" fmla="*/ 86 w 271"/>
                <a:gd name="T39" fmla="*/ 42 h 271"/>
                <a:gd name="T40" fmla="*/ 115 w 271"/>
                <a:gd name="T41" fmla="*/ 32 h 271"/>
                <a:gd name="T42" fmla="*/ 135 w 271"/>
                <a:gd name="T43" fmla="*/ 271 h 271"/>
                <a:gd name="T44" fmla="*/ 176 w 271"/>
                <a:gd name="T45" fmla="*/ 264 h 271"/>
                <a:gd name="T46" fmla="*/ 211 w 271"/>
                <a:gd name="T47" fmla="*/ 247 h 271"/>
                <a:gd name="T48" fmla="*/ 240 w 271"/>
                <a:gd name="T49" fmla="*/ 221 h 271"/>
                <a:gd name="T50" fmla="*/ 260 w 271"/>
                <a:gd name="T51" fmla="*/ 188 h 271"/>
                <a:gd name="T52" fmla="*/ 270 w 271"/>
                <a:gd name="T53" fmla="*/ 148 h 271"/>
                <a:gd name="T54" fmla="*/ 268 w 271"/>
                <a:gd name="T55" fmla="*/ 108 h 271"/>
                <a:gd name="T56" fmla="*/ 254 w 271"/>
                <a:gd name="T57" fmla="*/ 70 h 271"/>
                <a:gd name="T58" fmla="*/ 231 w 271"/>
                <a:gd name="T59" fmla="*/ 39 h 271"/>
                <a:gd name="T60" fmla="*/ 199 w 271"/>
                <a:gd name="T61" fmla="*/ 17 h 271"/>
                <a:gd name="T62" fmla="*/ 163 w 271"/>
                <a:gd name="T63" fmla="*/ 3 h 271"/>
                <a:gd name="T64" fmla="*/ 121 w 271"/>
                <a:gd name="T65" fmla="*/ 1 h 271"/>
                <a:gd name="T66" fmla="*/ 82 w 271"/>
                <a:gd name="T67" fmla="*/ 10 h 271"/>
                <a:gd name="T68" fmla="*/ 49 w 271"/>
                <a:gd name="T69" fmla="*/ 31 h 271"/>
                <a:gd name="T70" fmla="*/ 24 w 271"/>
                <a:gd name="T71" fmla="*/ 60 h 271"/>
                <a:gd name="T72" fmla="*/ 6 w 271"/>
                <a:gd name="T73" fmla="*/ 95 h 271"/>
                <a:gd name="T74" fmla="*/ 0 w 271"/>
                <a:gd name="T75" fmla="*/ 136 h 271"/>
                <a:gd name="T76" fmla="*/ 6 w 271"/>
                <a:gd name="T77" fmla="*/ 175 h 271"/>
                <a:gd name="T78" fmla="*/ 24 w 271"/>
                <a:gd name="T79" fmla="*/ 211 h 271"/>
                <a:gd name="T80" fmla="*/ 49 w 271"/>
                <a:gd name="T81" fmla="*/ 239 h 271"/>
                <a:gd name="T82" fmla="*/ 82 w 271"/>
                <a:gd name="T83" fmla="*/ 260 h 271"/>
                <a:gd name="T84" fmla="*/ 121 w 271"/>
                <a:gd name="T85" fmla="*/ 26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 h="271">
                  <a:moveTo>
                    <a:pt x="135" y="30"/>
                  </a:moveTo>
                  <a:lnTo>
                    <a:pt x="146" y="31"/>
                  </a:lnTo>
                  <a:lnTo>
                    <a:pt x="156" y="32"/>
                  </a:lnTo>
                  <a:lnTo>
                    <a:pt x="167" y="35"/>
                  </a:lnTo>
                  <a:lnTo>
                    <a:pt x="177" y="38"/>
                  </a:lnTo>
                  <a:lnTo>
                    <a:pt x="185" y="42"/>
                  </a:lnTo>
                  <a:lnTo>
                    <a:pt x="194" y="48"/>
                  </a:lnTo>
                  <a:lnTo>
                    <a:pt x="202" y="54"/>
                  </a:lnTo>
                  <a:lnTo>
                    <a:pt x="210" y="61"/>
                  </a:lnTo>
                  <a:lnTo>
                    <a:pt x="216" y="68"/>
                  </a:lnTo>
                  <a:lnTo>
                    <a:pt x="223" y="77"/>
                  </a:lnTo>
                  <a:lnTo>
                    <a:pt x="228" y="85"/>
                  </a:lnTo>
                  <a:lnTo>
                    <a:pt x="232" y="94"/>
                  </a:lnTo>
                  <a:lnTo>
                    <a:pt x="236" y="103"/>
                  </a:lnTo>
                  <a:lnTo>
                    <a:pt x="239" y="114"/>
                  </a:lnTo>
                  <a:lnTo>
                    <a:pt x="240" y="125"/>
                  </a:lnTo>
                  <a:lnTo>
                    <a:pt x="241" y="136"/>
                  </a:lnTo>
                  <a:lnTo>
                    <a:pt x="240" y="146"/>
                  </a:lnTo>
                  <a:lnTo>
                    <a:pt x="239" y="156"/>
                  </a:lnTo>
                  <a:lnTo>
                    <a:pt x="236" y="167"/>
                  </a:lnTo>
                  <a:lnTo>
                    <a:pt x="232" y="176"/>
                  </a:lnTo>
                  <a:lnTo>
                    <a:pt x="228" y="185"/>
                  </a:lnTo>
                  <a:lnTo>
                    <a:pt x="223" y="193"/>
                  </a:lnTo>
                  <a:lnTo>
                    <a:pt x="216" y="202"/>
                  </a:lnTo>
                  <a:lnTo>
                    <a:pt x="210" y="209"/>
                  </a:lnTo>
                  <a:lnTo>
                    <a:pt x="202" y="216"/>
                  </a:lnTo>
                  <a:lnTo>
                    <a:pt x="194" y="222"/>
                  </a:lnTo>
                  <a:lnTo>
                    <a:pt x="185" y="228"/>
                  </a:lnTo>
                  <a:lnTo>
                    <a:pt x="177" y="232"/>
                  </a:lnTo>
                  <a:lnTo>
                    <a:pt x="167" y="235"/>
                  </a:lnTo>
                  <a:lnTo>
                    <a:pt x="156" y="238"/>
                  </a:lnTo>
                  <a:lnTo>
                    <a:pt x="146" y="239"/>
                  </a:lnTo>
                  <a:lnTo>
                    <a:pt x="135" y="241"/>
                  </a:lnTo>
                  <a:lnTo>
                    <a:pt x="124" y="239"/>
                  </a:lnTo>
                  <a:lnTo>
                    <a:pt x="115" y="238"/>
                  </a:lnTo>
                  <a:lnTo>
                    <a:pt x="104" y="235"/>
                  </a:lnTo>
                  <a:lnTo>
                    <a:pt x="94" y="232"/>
                  </a:lnTo>
                  <a:lnTo>
                    <a:pt x="86" y="228"/>
                  </a:lnTo>
                  <a:lnTo>
                    <a:pt x="76" y="222"/>
                  </a:lnTo>
                  <a:lnTo>
                    <a:pt x="69" y="216"/>
                  </a:lnTo>
                  <a:lnTo>
                    <a:pt x="61" y="209"/>
                  </a:lnTo>
                  <a:lnTo>
                    <a:pt x="55" y="202"/>
                  </a:lnTo>
                  <a:lnTo>
                    <a:pt x="48" y="193"/>
                  </a:lnTo>
                  <a:lnTo>
                    <a:pt x="43" y="185"/>
                  </a:lnTo>
                  <a:lnTo>
                    <a:pt x="39" y="176"/>
                  </a:lnTo>
                  <a:lnTo>
                    <a:pt x="35" y="167"/>
                  </a:lnTo>
                  <a:lnTo>
                    <a:pt x="32" y="156"/>
                  </a:lnTo>
                  <a:lnTo>
                    <a:pt x="31" y="146"/>
                  </a:lnTo>
                  <a:lnTo>
                    <a:pt x="30" y="136"/>
                  </a:lnTo>
                  <a:lnTo>
                    <a:pt x="31" y="125"/>
                  </a:lnTo>
                  <a:lnTo>
                    <a:pt x="32" y="114"/>
                  </a:lnTo>
                  <a:lnTo>
                    <a:pt x="35" y="103"/>
                  </a:lnTo>
                  <a:lnTo>
                    <a:pt x="39" y="94"/>
                  </a:lnTo>
                  <a:lnTo>
                    <a:pt x="43" y="85"/>
                  </a:lnTo>
                  <a:lnTo>
                    <a:pt x="48" y="77"/>
                  </a:lnTo>
                  <a:lnTo>
                    <a:pt x="55" y="68"/>
                  </a:lnTo>
                  <a:lnTo>
                    <a:pt x="61" y="61"/>
                  </a:lnTo>
                  <a:lnTo>
                    <a:pt x="69" y="54"/>
                  </a:lnTo>
                  <a:lnTo>
                    <a:pt x="76" y="48"/>
                  </a:lnTo>
                  <a:lnTo>
                    <a:pt x="86" y="42"/>
                  </a:lnTo>
                  <a:lnTo>
                    <a:pt x="94" y="38"/>
                  </a:lnTo>
                  <a:lnTo>
                    <a:pt x="104" y="35"/>
                  </a:lnTo>
                  <a:lnTo>
                    <a:pt x="115" y="32"/>
                  </a:lnTo>
                  <a:lnTo>
                    <a:pt x="124" y="31"/>
                  </a:lnTo>
                  <a:lnTo>
                    <a:pt x="135" y="30"/>
                  </a:lnTo>
                  <a:close/>
                  <a:moveTo>
                    <a:pt x="135" y="271"/>
                  </a:moveTo>
                  <a:lnTo>
                    <a:pt x="149" y="269"/>
                  </a:lnTo>
                  <a:lnTo>
                    <a:pt x="163" y="267"/>
                  </a:lnTo>
                  <a:lnTo>
                    <a:pt x="176" y="264"/>
                  </a:lnTo>
                  <a:lnTo>
                    <a:pt x="187" y="260"/>
                  </a:lnTo>
                  <a:lnTo>
                    <a:pt x="200" y="254"/>
                  </a:lnTo>
                  <a:lnTo>
                    <a:pt x="211" y="247"/>
                  </a:lnTo>
                  <a:lnTo>
                    <a:pt x="222" y="239"/>
                  </a:lnTo>
                  <a:lnTo>
                    <a:pt x="231" y="231"/>
                  </a:lnTo>
                  <a:lnTo>
                    <a:pt x="240" y="221"/>
                  </a:lnTo>
                  <a:lnTo>
                    <a:pt x="247" y="211"/>
                  </a:lnTo>
                  <a:lnTo>
                    <a:pt x="254" y="200"/>
                  </a:lnTo>
                  <a:lnTo>
                    <a:pt x="260" y="188"/>
                  </a:lnTo>
                  <a:lnTo>
                    <a:pt x="265" y="175"/>
                  </a:lnTo>
                  <a:lnTo>
                    <a:pt x="268" y="162"/>
                  </a:lnTo>
                  <a:lnTo>
                    <a:pt x="270" y="148"/>
                  </a:lnTo>
                  <a:lnTo>
                    <a:pt x="271" y="136"/>
                  </a:lnTo>
                  <a:lnTo>
                    <a:pt x="270" y="122"/>
                  </a:lnTo>
                  <a:lnTo>
                    <a:pt x="268" y="108"/>
                  </a:lnTo>
                  <a:lnTo>
                    <a:pt x="265" y="95"/>
                  </a:lnTo>
                  <a:lnTo>
                    <a:pt x="260" y="82"/>
                  </a:lnTo>
                  <a:lnTo>
                    <a:pt x="254" y="70"/>
                  </a:lnTo>
                  <a:lnTo>
                    <a:pt x="247" y="60"/>
                  </a:lnTo>
                  <a:lnTo>
                    <a:pt x="240" y="49"/>
                  </a:lnTo>
                  <a:lnTo>
                    <a:pt x="231" y="39"/>
                  </a:lnTo>
                  <a:lnTo>
                    <a:pt x="222" y="31"/>
                  </a:lnTo>
                  <a:lnTo>
                    <a:pt x="211" y="23"/>
                  </a:lnTo>
                  <a:lnTo>
                    <a:pt x="199" y="17"/>
                  </a:lnTo>
                  <a:lnTo>
                    <a:pt x="187" y="10"/>
                  </a:lnTo>
                  <a:lnTo>
                    <a:pt x="176" y="6"/>
                  </a:lnTo>
                  <a:lnTo>
                    <a:pt x="163" y="3"/>
                  </a:lnTo>
                  <a:lnTo>
                    <a:pt x="149" y="1"/>
                  </a:lnTo>
                  <a:lnTo>
                    <a:pt x="135" y="0"/>
                  </a:lnTo>
                  <a:lnTo>
                    <a:pt x="121" y="1"/>
                  </a:lnTo>
                  <a:lnTo>
                    <a:pt x="108" y="3"/>
                  </a:lnTo>
                  <a:lnTo>
                    <a:pt x="95" y="6"/>
                  </a:lnTo>
                  <a:lnTo>
                    <a:pt x="82" y="10"/>
                  </a:lnTo>
                  <a:lnTo>
                    <a:pt x="71" y="16"/>
                  </a:lnTo>
                  <a:lnTo>
                    <a:pt x="60" y="23"/>
                  </a:lnTo>
                  <a:lnTo>
                    <a:pt x="49" y="31"/>
                  </a:lnTo>
                  <a:lnTo>
                    <a:pt x="40" y="39"/>
                  </a:lnTo>
                  <a:lnTo>
                    <a:pt x="31" y="49"/>
                  </a:lnTo>
                  <a:lnTo>
                    <a:pt x="24" y="60"/>
                  </a:lnTo>
                  <a:lnTo>
                    <a:pt x="16" y="70"/>
                  </a:lnTo>
                  <a:lnTo>
                    <a:pt x="11" y="82"/>
                  </a:lnTo>
                  <a:lnTo>
                    <a:pt x="6" y="95"/>
                  </a:lnTo>
                  <a:lnTo>
                    <a:pt x="3" y="108"/>
                  </a:lnTo>
                  <a:lnTo>
                    <a:pt x="1" y="122"/>
                  </a:lnTo>
                  <a:lnTo>
                    <a:pt x="0" y="136"/>
                  </a:lnTo>
                  <a:lnTo>
                    <a:pt x="1" y="148"/>
                  </a:lnTo>
                  <a:lnTo>
                    <a:pt x="3" y="162"/>
                  </a:lnTo>
                  <a:lnTo>
                    <a:pt x="6" y="175"/>
                  </a:lnTo>
                  <a:lnTo>
                    <a:pt x="11" y="188"/>
                  </a:lnTo>
                  <a:lnTo>
                    <a:pt x="16" y="200"/>
                  </a:lnTo>
                  <a:lnTo>
                    <a:pt x="24" y="211"/>
                  </a:lnTo>
                  <a:lnTo>
                    <a:pt x="31" y="221"/>
                  </a:lnTo>
                  <a:lnTo>
                    <a:pt x="40" y="231"/>
                  </a:lnTo>
                  <a:lnTo>
                    <a:pt x="49" y="239"/>
                  </a:lnTo>
                  <a:lnTo>
                    <a:pt x="60" y="247"/>
                  </a:lnTo>
                  <a:lnTo>
                    <a:pt x="71" y="254"/>
                  </a:lnTo>
                  <a:lnTo>
                    <a:pt x="82" y="260"/>
                  </a:lnTo>
                  <a:lnTo>
                    <a:pt x="95" y="264"/>
                  </a:lnTo>
                  <a:lnTo>
                    <a:pt x="108" y="267"/>
                  </a:lnTo>
                  <a:lnTo>
                    <a:pt x="121" y="269"/>
                  </a:lnTo>
                  <a:lnTo>
                    <a:pt x="135" y="271"/>
                  </a:lnTo>
                  <a:lnTo>
                    <a:pt x="13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a:extLst>
              <a:ext uri="{FF2B5EF4-FFF2-40B4-BE49-F238E27FC236}">
                <a16:creationId xmlns:a16="http://schemas.microsoft.com/office/drawing/2014/main" id="{469FD8DC-4311-450E-9622-BED6CD1800E2}"/>
              </a:ext>
            </a:extLst>
          </p:cNvPr>
          <p:cNvGrpSpPr/>
          <p:nvPr/>
        </p:nvGrpSpPr>
        <p:grpSpPr>
          <a:xfrm>
            <a:off x="5400374" y="5051078"/>
            <a:ext cx="287337" cy="287338"/>
            <a:chOff x="877888" y="4811713"/>
            <a:chExt cx="287337" cy="287338"/>
          </a:xfrm>
          <a:solidFill>
            <a:schemeClr val="bg1"/>
          </a:solidFill>
        </p:grpSpPr>
        <p:sp>
          <p:nvSpPr>
            <p:cNvPr id="51" name="Freeform 84">
              <a:extLst>
                <a:ext uri="{FF2B5EF4-FFF2-40B4-BE49-F238E27FC236}">
                  <a16:creationId xmlns:a16="http://schemas.microsoft.com/office/drawing/2014/main" id="{D7B9DD90-8A48-4A27-9AE3-D24357A5A256}"/>
                </a:ext>
              </a:extLst>
            </p:cNvPr>
            <p:cNvSpPr>
              <a:spLocks/>
            </p:cNvSpPr>
            <p:nvPr/>
          </p:nvSpPr>
          <p:spPr bwMode="auto">
            <a:xfrm>
              <a:off x="877888" y="4811713"/>
              <a:ext cx="125413" cy="287338"/>
            </a:xfrm>
            <a:custGeom>
              <a:avLst/>
              <a:gdLst>
                <a:gd name="T0" fmla="*/ 373 w 392"/>
                <a:gd name="T1" fmla="*/ 0 h 903"/>
                <a:gd name="T2" fmla="*/ 368 w 392"/>
                <a:gd name="T3" fmla="*/ 2 h 903"/>
                <a:gd name="T4" fmla="*/ 364 w 392"/>
                <a:gd name="T5" fmla="*/ 6 h 903"/>
                <a:gd name="T6" fmla="*/ 362 w 392"/>
                <a:gd name="T7" fmla="*/ 11 h 903"/>
                <a:gd name="T8" fmla="*/ 362 w 392"/>
                <a:gd name="T9" fmla="*/ 451 h 903"/>
                <a:gd name="T10" fmla="*/ 146 w 392"/>
                <a:gd name="T11" fmla="*/ 373 h 903"/>
                <a:gd name="T12" fmla="*/ 149 w 392"/>
                <a:gd name="T13" fmla="*/ 368 h 903"/>
                <a:gd name="T14" fmla="*/ 150 w 392"/>
                <a:gd name="T15" fmla="*/ 362 h 903"/>
                <a:gd name="T16" fmla="*/ 150 w 392"/>
                <a:gd name="T17" fmla="*/ 357 h 903"/>
                <a:gd name="T18" fmla="*/ 147 w 392"/>
                <a:gd name="T19" fmla="*/ 351 h 903"/>
                <a:gd name="T20" fmla="*/ 136 w 392"/>
                <a:gd name="T21" fmla="*/ 346 h 903"/>
                <a:gd name="T22" fmla="*/ 131 w 392"/>
                <a:gd name="T23" fmla="*/ 347 h 903"/>
                <a:gd name="T24" fmla="*/ 126 w 392"/>
                <a:gd name="T25" fmla="*/ 350 h 903"/>
                <a:gd name="T26" fmla="*/ 5 w 392"/>
                <a:gd name="T27" fmla="*/ 455 h 903"/>
                <a:gd name="T28" fmla="*/ 3 w 392"/>
                <a:gd name="T29" fmla="*/ 458 h 903"/>
                <a:gd name="T30" fmla="*/ 2 w 392"/>
                <a:gd name="T31" fmla="*/ 460 h 903"/>
                <a:gd name="T32" fmla="*/ 1 w 392"/>
                <a:gd name="T33" fmla="*/ 464 h 903"/>
                <a:gd name="T34" fmla="*/ 1 w 392"/>
                <a:gd name="T35" fmla="*/ 469 h 903"/>
                <a:gd name="T36" fmla="*/ 2 w 392"/>
                <a:gd name="T37" fmla="*/ 474 h 903"/>
                <a:gd name="T38" fmla="*/ 3 w 392"/>
                <a:gd name="T39" fmla="*/ 476 h 903"/>
                <a:gd name="T40" fmla="*/ 5 w 392"/>
                <a:gd name="T41" fmla="*/ 478 h 903"/>
                <a:gd name="T42" fmla="*/ 126 w 392"/>
                <a:gd name="T43" fmla="*/ 583 h 903"/>
                <a:gd name="T44" fmla="*/ 131 w 392"/>
                <a:gd name="T45" fmla="*/ 586 h 903"/>
                <a:gd name="T46" fmla="*/ 135 w 392"/>
                <a:gd name="T47" fmla="*/ 586 h 903"/>
                <a:gd name="T48" fmla="*/ 142 w 392"/>
                <a:gd name="T49" fmla="*/ 585 h 903"/>
                <a:gd name="T50" fmla="*/ 147 w 392"/>
                <a:gd name="T51" fmla="*/ 582 h 903"/>
                <a:gd name="T52" fmla="*/ 150 w 392"/>
                <a:gd name="T53" fmla="*/ 577 h 903"/>
                <a:gd name="T54" fmla="*/ 150 w 392"/>
                <a:gd name="T55" fmla="*/ 571 h 903"/>
                <a:gd name="T56" fmla="*/ 149 w 392"/>
                <a:gd name="T57" fmla="*/ 565 h 903"/>
                <a:gd name="T58" fmla="*/ 146 w 392"/>
                <a:gd name="T59" fmla="*/ 561 h 903"/>
                <a:gd name="T60" fmla="*/ 362 w 392"/>
                <a:gd name="T61" fmla="*/ 481 h 903"/>
                <a:gd name="T62" fmla="*/ 362 w 392"/>
                <a:gd name="T63" fmla="*/ 891 h 903"/>
                <a:gd name="T64" fmla="*/ 364 w 392"/>
                <a:gd name="T65" fmla="*/ 896 h 903"/>
                <a:gd name="T66" fmla="*/ 368 w 392"/>
                <a:gd name="T67" fmla="*/ 901 h 903"/>
                <a:gd name="T68" fmla="*/ 373 w 392"/>
                <a:gd name="T69" fmla="*/ 903 h 903"/>
                <a:gd name="T70" fmla="*/ 380 w 392"/>
                <a:gd name="T71" fmla="*/ 903 h 903"/>
                <a:gd name="T72" fmla="*/ 385 w 392"/>
                <a:gd name="T73" fmla="*/ 901 h 903"/>
                <a:gd name="T74" fmla="*/ 389 w 392"/>
                <a:gd name="T75" fmla="*/ 896 h 903"/>
                <a:gd name="T76" fmla="*/ 392 w 392"/>
                <a:gd name="T77" fmla="*/ 891 h 903"/>
                <a:gd name="T78" fmla="*/ 392 w 392"/>
                <a:gd name="T79" fmla="*/ 15 h 903"/>
                <a:gd name="T80" fmla="*/ 390 w 392"/>
                <a:gd name="T81" fmla="*/ 9 h 903"/>
                <a:gd name="T82" fmla="*/ 387 w 392"/>
                <a:gd name="T83" fmla="*/ 4 h 903"/>
                <a:gd name="T84" fmla="*/ 383 w 392"/>
                <a:gd name="T85" fmla="*/ 1 h 903"/>
                <a:gd name="T86" fmla="*/ 377 w 392"/>
                <a:gd name="T8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2" h="903">
                  <a:moveTo>
                    <a:pt x="377" y="0"/>
                  </a:moveTo>
                  <a:lnTo>
                    <a:pt x="373" y="0"/>
                  </a:lnTo>
                  <a:lnTo>
                    <a:pt x="371" y="1"/>
                  </a:lnTo>
                  <a:lnTo>
                    <a:pt x="368" y="2"/>
                  </a:lnTo>
                  <a:lnTo>
                    <a:pt x="366" y="4"/>
                  </a:lnTo>
                  <a:lnTo>
                    <a:pt x="364" y="6"/>
                  </a:lnTo>
                  <a:lnTo>
                    <a:pt x="363" y="9"/>
                  </a:lnTo>
                  <a:lnTo>
                    <a:pt x="362" y="11"/>
                  </a:lnTo>
                  <a:lnTo>
                    <a:pt x="362" y="15"/>
                  </a:lnTo>
                  <a:lnTo>
                    <a:pt x="362" y="451"/>
                  </a:lnTo>
                  <a:lnTo>
                    <a:pt x="56" y="451"/>
                  </a:lnTo>
                  <a:lnTo>
                    <a:pt x="146" y="373"/>
                  </a:lnTo>
                  <a:lnTo>
                    <a:pt x="148" y="371"/>
                  </a:lnTo>
                  <a:lnTo>
                    <a:pt x="149" y="368"/>
                  </a:lnTo>
                  <a:lnTo>
                    <a:pt x="150" y="365"/>
                  </a:lnTo>
                  <a:lnTo>
                    <a:pt x="150" y="362"/>
                  </a:lnTo>
                  <a:lnTo>
                    <a:pt x="150" y="359"/>
                  </a:lnTo>
                  <a:lnTo>
                    <a:pt x="150" y="357"/>
                  </a:lnTo>
                  <a:lnTo>
                    <a:pt x="149" y="354"/>
                  </a:lnTo>
                  <a:lnTo>
                    <a:pt x="147" y="351"/>
                  </a:lnTo>
                  <a:lnTo>
                    <a:pt x="143" y="348"/>
                  </a:lnTo>
                  <a:lnTo>
                    <a:pt x="136" y="346"/>
                  </a:lnTo>
                  <a:lnTo>
                    <a:pt x="134" y="346"/>
                  </a:lnTo>
                  <a:lnTo>
                    <a:pt x="131" y="347"/>
                  </a:lnTo>
                  <a:lnTo>
                    <a:pt x="129" y="348"/>
                  </a:lnTo>
                  <a:lnTo>
                    <a:pt x="126" y="350"/>
                  </a:lnTo>
                  <a:lnTo>
                    <a:pt x="5" y="455"/>
                  </a:lnTo>
                  <a:lnTo>
                    <a:pt x="5" y="455"/>
                  </a:lnTo>
                  <a:lnTo>
                    <a:pt x="5" y="455"/>
                  </a:lnTo>
                  <a:lnTo>
                    <a:pt x="3" y="458"/>
                  </a:lnTo>
                  <a:lnTo>
                    <a:pt x="2" y="459"/>
                  </a:lnTo>
                  <a:lnTo>
                    <a:pt x="2" y="460"/>
                  </a:lnTo>
                  <a:lnTo>
                    <a:pt x="1" y="460"/>
                  </a:lnTo>
                  <a:lnTo>
                    <a:pt x="1" y="464"/>
                  </a:lnTo>
                  <a:lnTo>
                    <a:pt x="0" y="466"/>
                  </a:lnTo>
                  <a:lnTo>
                    <a:pt x="1" y="469"/>
                  </a:lnTo>
                  <a:lnTo>
                    <a:pt x="1" y="472"/>
                  </a:lnTo>
                  <a:lnTo>
                    <a:pt x="2" y="474"/>
                  </a:lnTo>
                  <a:lnTo>
                    <a:pt x="2" y="474"/>
                  </a:lnTo>
                  <a:lnTo>
                    <a:pt x="3" y="476"/>
                  </a:lnTo>
                  <a:lnTo>
                    <a:pt x="5" y="478"/>
                  </a:lnTo>
                  <a:lnTo>
                    <a:pt x="5" y="478"/>
                  </a:lnTo>
                  <a:lnTo>
                    <a:pt x="5" y="478"/>
                  </a:lnTo>
                  <a:lnTo>
                    <a:pt x="126" y="583"/>
                  </a:lnTo>
                  <a:lnTo>
                    <a:pt x="128" y="585"/>
                  </a:lnTo>
                  <a:lnTo>
                    <a:pt x="131" y="586"/>
                  </a:lnTo>
                  <a:lnTo>
                    <a:pt x="133" y="586"/>
                  </a:lnTo>
                  <a:lnTo>
                    <a:pt x="135" y="586"/>
                  </a:lnTo>
                  <a:lnTo>
                    <a:pt x="138" y="586"/>
                  </a:lnTo>
                  <a:lnTo>
                    <a:pt x="142" y="585"/>
                  </a:lnTo>
                  <a:lnTo>
                    <a:pt x="145" y="584"/>
                  </a:lnTo>
                  <a:lnTo>
                    <a:pt x="147" y="582"/>
                  </a:lnTo>
                  <a:lnTo>
                    <a:pt x="149" y="580"/>
                  </a:lnTo>
                  <a:lnTo>
                    <a:pt x="150" y="577"/>
                  </a:lnTo>
                  <a:lnTo>
                    <a:pt x="150" y="573"/>
                  </a:lnTo>
                  <a:lnTo>
                    <a:pt x="150" y="571"/>
                  </a:lnTo>
                  <a:lnTo>
                    <a:pt x="150" y="568"/>
                  </a:lnTo>
                  <a:lnTo>
                    <a:pt x="149" y="565"/>
                  </a:lnTo>
                  <a:lnTo>
                    <a:pt x="148" y="563"/>
                  </a:lnTo>
                  <a:lnTo>
                    <a:pt x="146" y="561"/>
                  </a:lnTo>
                  <a:lnTo>
                    <a:pt x="56" y="481"/>
                  </a:lnTo>
                  <a:lnTo>
                    <a:pt x="362" y="481"/>
                  </a:lnTo>
                  <a:lnTo>
                    <a:pt x="362" y="888"/>
                  </a:lnTo>
                  <a:lnTo>
                    <a:pt x="362" y="891"/>
                  </a:lnTo>
                  <a:lnTo>
                    <a:pt x="363" y="894"/>
                  </a:lnTo>
                  <a:lnTo>
                    <a:pt x="364" y="896"/>
                  </a:lnTo>
                  <a:lnTo>
                    <a:pt x="366" y="898"/>
                  </a:lnTo>
                  <a:lnTo>
                    <a:pt x="368" y="901"/>
                  </a:lnTo>
                  <a:lnTo>
                    <a:pt x="371" y="902"/>
                  </a:lnTo>
                  <a:lnTo>
                    <a:pt x="373" y="903"/>
                  </a:lnTo>
                  <a:lnTo>
                    <a:pt x="377" y="903"/>
                  </a:lnTo>
                  <a:lnTo>
                    <a:pt x="380" y="903"/>
                  </a:lnTo>
                  <a:lnTo>
                    <a:pt x="383" y="902"/>
                  </a:lnTo>
                  <a:lnTo>
                    <a:pt x="385" y="901"/>
                  </a:lnTo>
                  <a:lnTo>
                    <a:pt x="387" y="898"/>
                  </a:lnTo>
                  <a:lnTo>
                    <a:pt x="389" y="896"/>
                  </a:lnTo>
                  <a:lnTo>
                    <a:pt x="390" y="894"/>
                  </a:lnTo>
                  <a:lnTo>
                    <a:pt x="392" y="891"/>
                  </a:lnTo>
                  <a:lnTo>
                    <a:pt x="392" y="888"/>
                  </a:lnTo>
                  <a:lnTo>
                    <a:pt x="392" y="15"/>
                  </a:lnTo>
                  <a:lnTo>
                    <a:pt x="392" y="11"/>
                  </a:lnTo>
                  <a:lnTo>
                    <a:pt x="390" y="9"/>
                  </a:lnTo>
                  <a:lnTo>
                    <a:pt x="389" y="6"/>
                  </a:lnTo>
                  <a:lnTo>
                    <a:pt x="387" y="4"/>
                  </a:lnTo>
                  <a:lnTo>
                    <a:pt x="385" y="2"/>
                  </a:lnTo>
                  <a:lnTo>
                    <a:pt x="383" y="1"/>
                  </a:lnTo>
                  <a:lnTo>
                    <a:pt x="380"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85">
              <a:extLst>
                <a:ext uri="{FF2B5EF4-FFF2-40B4-BE49-F238E27FC236}">
                  <a16:creationId xmlns:a16="http://schemas.microsoft.com/office/drawing/2014/main" id="{BF1779EA-06D8-4B33-BB89-B2AD43CAE8B7}"/>
                </a:ext>
              </a:extLst>
            </p:cNvPr>
            <p:cNvSpPr>
              <a:spLocks/>
            </p:cNvSpPr>
            <p:nvPr/>
          </p:nvSpPr>
          <p:spPr bwMode="auto">
            <a:xfrm>
              <a:off x="1050925" y="4811713"/>
              <a:ext cx="114300" cy="287338"/>
            </a:xfrm>
            <a:custGeom>
              <a:avLst/>
              <a:gdLst>
                <a:gd name="T0" fmla="*/ 360 w 361"/>
                <a:gd name="T1" fmla="*/ 474 h 903"/>
                <a:gd name="T2" fmla="*/ 361 w 361"/>
                <a:gd name="T3" fmla="*/ 469 h 903"/>
                <a:gd name="T4" fmla="*/ 361 w 361"/>
                <a:gd name="T5" fmla="*/ 464 h 903"/>
                <a:gd name="T6" fmla="*/ 360 w 361"/>
                <a:gd name="T7" fmla="*/ 460 h 903"/>
                <a:gd name="T8" fmla="*/ 358 w 361"/>
                <a:gd name="T9" fmla="*/ 458 h 903"/>
                <a:gd name="T10" fmla="*/ 357 w 361"/>
                <a:gd name="T11" fmla="*/ 455 h 903"/>
                <a:gd name="T12" fmla="*/ 236 w 361"/>
                <a:gd name="T13" fmla="*/ 350 h 903"/>
                <a:gd name="T14" fmla="*/ 230 w 361"/>
                <a:gd name="T15" fmla="*/ 347 h 903"/>
                <a:gd name="T16" fmla="*/ 225 w 361"/>
                <a:gd name="T17" fmla="*/ 346 h 903"/>
                <a:gd name="T18" fmla="*/ 214 w 361"/>
                <a:gd name="T19" fmla="*/ 351 h 903"/>
                <a:gd name="T20" fmla="*/ 212 w 361"/>
                <a:gd name="T21" fmla="*/ 357 h 903"/>
                <a:gd name="T22" fmla="*/ 211 w 361"/>
                <a:gd name="T23" fmla="*/ 362 h 903"/>
                <a:gd name="T24" fmla="*/ 212 w 361"/>
                <a:gd name="T25" fmla="*/ 368 h 903"/>
                <a:gd name="T26" fmla="*/ 216 w 361"/>
                <a:gd name="T27" fmla="*/ 373 h 903"/>
                <a:gd name="T28" fmla="*/ 31 w 361"/>
                <a:gd name="T29" fmla="*/ 451 h 903"/>
                <a:gd name="T30" fmla="*/ 30 w 361"/>
                <a:gd name="T31" fmla="*/ 11 h 903"/>
                <a:gd name="T32" fmla="*/ 28 w 361"/>
                <a:gd name="T33" fmla="*/ 6 h 903"/>
                <a:gd name="T34" fmla="*/ 23 w 361"/>
                <a:gd name="T35" fmla="*/ 2 h 903"/>
                <a:gd name="T36" fmla="*/ 18 w 361"/>
                <a:gd name="T37" fmla="*/ 0 h 903"/>
                <a:gd name="T38" fmla="*/ 13 w 361"/>
                <a:gd name="T39" fmla="*/ 0 h 903"/>
                <a:gd name="T40" fmla="*/ 7 w 361"/>
                <a:gd name="T41" fmla="*/ 2 h 903"/>
                <a:gd name="T42" fmla="*/ 3 w 361"/>
                <a:gd name="T43" fmla="*/ 6 h 903"/>
                <a:gd name="T44" fmla="*/ 1 w 361"/>
                <a:gd name="T45" fmla="*/ 11 h 903"/>
                <a:gd name="T46" fmla="*/ 0 w 361"/>
                <a:gd name="T47" fmla="*/ 888 h 903"/>
                <a:gd name="T48" fmla="*/ 2 w 361"/>
                <a:gd name="T49" fmla="*/ 894 h 903"/>
                <a:gd name="T50" fmla="*/ 5 w 361"/>
                <a:gd name="T51" fmla="*/ 898 h 903"/>
                <a:gd name="T52" fmla="*/ 9 w 361"/>
                <a:gd name="T53" fmla="*/ 902 h 903"/>
                <a:gd name="T54" fmla="*/ 15 w 361"/>
                <a:gd name="T55" fmla="*/ 903 h 903"/>
                <a:gd name="T56" fmla="*/ 21 w 361"/>
                <a:gd name="T57" fmla="*/ 902 h 903"/>
                <a:gd name="T58" fmla="*/ 25 w 361"/>
                <a:gd name="T59" fmla="*/ 898 h 903"/>
                <a:gd name="T60" fmla="*/ 29 w 361"/>
                <a:gd name="T61" fmla="*/ 894 h 903"/>
                <a:gd name="T62" fmla="*/ 31 w 361"/>
                <a:gd name="T63" fmla="*/ 888 h 903"/>
                <a:gd name="T64" fmla="*/ 306 w 361"/>
                <a:gd name="T65" fmla="*/ 481 h 903"/>
                <a:gd name="T66" fmla="*/ 214 w 361"/>
                <a:gd name="T67" fmla="*/ 563 h 903"/>
                <a:gd name="T68" fmla="*/ 211 w 361"/>
                <a:gd name="T69" fmla="*/ 568 h 903"/>
                <a:gd name="T70" fmla="*/ 211 w 361"/>
                <a:gd name="T71" fmla="*/ 573 h 903"/>
                <a:gd name="T72" fmla="*/ 213 w 361"/>
                <a:gd name="T73" fmla="*/ 580 h 903"/>
                <a:gd name="T74" fmla="*/ 217 w 361"/>
                <a:gd name="T75" fmla="*/ 584 h 903"/>
                <a:gd name="T76" fmla="*/ 223 w 361"/>
                <a:gd name="T77" fmla="*/ 586 h 903"/>
                <a:gd name="T78" fmla="*/ 228 w 361"/>
                <a:gd name="T79" fmla="*/ 586 h 903"/>
                <a:gd name="T80" fmla="*/ 234 w 361"/>
                <a:gd name="T81" fmla="*/ 585 h 903"/>
                <a:gd name="T82" fmla="*/ 356 w 361"/>
                <a:gd name="T83" fmla="*/ 478 h 903"/>
                <a:gd name="T84" fmla="*/ 357 w 361"/>
                <a:gd name="T85" fmla="*/ 478 h 903"/>
                <a:gd name="T86" fmla="*/ 359 w 361"/>
                <a:gd name="T87" fmla="*/ 474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1" h="903">
                  <a:moveTo>
                    <a:pt x="359" y="474"/>
                  </a:moveTo>
                  <a:lnTo>
                    <a:pt x="360" y="474"/>
                  </a:lnTo>
                  <a:lnTo>
                    <a:pt x="360" y="472"/>
                  </a:lnTo>
                  <a:lnTo>
                    <a:pt x="361" y="469"/>
                  </a:lnTo>
                  <a:lnTo>
                    <a:pt x="361" y="466"/>
                  </a:lnTo>
                  <a:lnTo>
                    <a:pt x="361" y="464"/>
                  </a:lnTo>
                  <a:lnTo>
                    <a:pt x="360" y="460"/>
                  </a:lnTo>
                  <a:lnTo>
                    <a:pt x="360" y="460"/>
                  </a:lnTo>
                  <a:lnTo>
                    <a:pt x="359" y="459"/>
                  </a:lnTo>
                  <a:lnTo>
                    <a:pt x="358" y="458"/>
                  </a:lnTo>
                  <a:lnTo>
                    <a:pt x="357" y="455"/>
                  </a:lnTo>
                  <a:lnTo>
                    <a:pt x="357" y="455"/>
                  </a:lnTo>
                  <a:lnTo>
                    <a:pt x="356" y="455"/>
                  </a:lnTo>
                  <a:lnTo>
                    <a:pt x="236" y="350"/>
                  </a:lnTo>
                  <a:lnTo>
                    <a:pt x="234" y="348"/>
                  </a:lnTo>
                  <a:lnTo>
                    <a:pt x="230" y="347"/>
                  </a:lnTo>
                  <a:lnTo>
                    <a:pt x="228" y="346"/>
                  </a:lnTo>
                  <a:lnTo>
                    <a:pt x="225" y="346"/>
                  </a:lnTo>
                  <a:lnTo>
                    <a:pt x="220" y="348"/>
                  </a:lnTo>
                  <a:lnTo>
                    <a:pt x="214" y="351"/>
                  </a:lnTo>
                  <a:lnTo>
                    <a:pt x="213" y="354"/>
                  </a:lnTo>
                  <a:lnTo>
                    <a:pt x="212" y="357"/>
                  </a:lnTo>
                  <a:lnTo>
                    <a:pt x="211" y="359"/>
                  </a:lnTo>
                  <a:lnTo>
                    <a:pt x="211" y="362"/>
                  </a:lnTo>
                  <a:lnTo>
                    <a:pt x="211" y="365"/>
                  </a:lnTo>
                  <a:lnTo>
                    <a:pt x="212" y="368"/>
                  </a:lnTo>
                  <a:lnTo>
                    <a:pt x="214" y="371"/>
                  </a:lnTo>
                  <a:lnTo>
                    <a:pt x="216" y="373"/>
                  </a:lnTo>
                  <a:lnTo>
                    <a:pt x="306" y="451"/>
                  </a:lnTo>
                  <a:lnTo>
                    <a:pt x="31" y="451"/>
                  </a:lnTo>
                  <a:lnTo>
                    <a:pt x="31" y="15"/>
                  </a:lnTo>
                  <a:lnTo>
                    <a:pt x="30" y="11"/>
                  </a:lnTo>
                  <a:lnTo>
                    <a:pt x="29" y="9"/>
                  </a:lnTo>
                  <a:lnTo>
                    <a:pt x="28" y="6"/>
                  </a:lnTo>
                  <a:lnTo>
                    <a:pt x="25" y="4"/>
                  </a:lnTo>
                  <a:lnTo>
                    <a:pt x="23" y="2"/>
                  </a:lnTo>
                  <a:lnTo>
                    <a:pt x="21" y="1"/>
                  </a:lnTo>
                  <a:lnTo>
                    <a:pt x="18" y="0"/>
                  </a:lnTo>
                  <a:lnTo>
                    <a:pt x="15" y="0"/>
                  </a:lnTo>
                  <a:lnTo>
                    <a:pt x="13" y="0"/>
                  </a:lnTo>
                  <a:lnTo>
                    <a:pt x="9" y="1"/>
                  </a:lnTo>
                  <a:lnTo>
                    <a:pt x="7" y="2"/>
                  </a:lnTo>
                  <a:lnTo>
                    <a:pt x="5" y="4"/>
                  </a:lnTo>
                  <a:lnTo>
                    <a:pt x="3" y="6"/>
                  </a:lnTo>
                  <a:lnTo>
                    <a:pt x="2" y="9"/>
                  </a:lnTo>
                  <a:lnTo>
                    <a:pt x="1" y="11"/>
                  </a:lnTo>
                  <a:lnTo>
                    <a:pt x="0" y="15"/>
                  </a:lnTo>
                  <a:lnTo>
                    <a:pt x="0" y="888"/>
                  </a:lnTo>
                  <a:lnTo>
                    <a:pt x="1" y="891"/>
                  </a:lnTo>
                  <a:lnTo>
                    <a:pt x="2" y="894"/>
                  </a:lnTo>
                  <a:lnTo>
                    <a:pt x="3" y="896"/>
                  </a:lnTo>
                  <a:lnTo>
                    <a:pt x="5" y="898"/>
                  </a:lnTo>
                  <a:lnTo>
                    <a:pt x="7" y="901"/>
                  </a:lnTo>
                  <a:lnTo>
                    <a:pt x="9" y="902"/>
                  </a:lnTo>
                  <a:lnTo>
                    <a:pt x="13" y="903"/>
                  </a:lnTo>
                  <a:lnTo>
                    <a:pt x="15" y="903"/>
                  </a:lnTo>
                  <a:lnTo>
                    <a:pt x="18" y="903"/>
                  </a:lnTo>
                  <a:lnTo>
                    <a:pt x="21" y="902"/>
                  </a:lnTo>
                  <a:lnTo>
                    <a:pt x="23" y="901"/>
                  </a:lnTo>
                  <a:lnTo>
                    <a:pt x="25" y="898"/>
                  </a:lnTo>
                  <a:lnTo>
                    <a:pt x="28" y="896"/>
                  </a:lnTo>
                  <a:lnTo>
                    <a:pt x="29" y="894"/>
                  </a:lnTo>
                  <a:lnTo>
                    <a:pt x="30" y="891"/>
                  </a:lnTo>
                  <a:lnTo>
                    <a:pt x="31" y="888"/>
                  </a:lnTo>
                  <a:lnTo>
                    <a:pt x="31" y="481"/>
                  </a:lnTo>
                  <a:lnTo>
                    <a:pt x="306" y="481"/>
                  </a:lnTo>
                  <a:lnTo>
                    <a:pt x="216" y="561"/>
                  </a:lnTo>
                  <a:lnTo>
                    <a:pt x="214" y="563"/>
                  </a:lnTo>
                  <a:lnTo>
                    <a:pt x="212" y="565"/>
                  </a:lnTo>
                  <a:lnTo>
                    <a:pt x="211" y="568"/>
                  </a:lnTo>
                  <a:lnTo>
                    <a:pt x="211" y="570"/>
                  </a:lnTo>
                  <a:lnTo>
                    <a:pt x="211" y="573"/>
                  </a:lnTo>
                  <a:lnTo>
                    <a:pt x="212" y="577"/>
                  </a:lnTo>
                  <a:lnTo>
                    <a:pt x="213" y="580"/>
                  </a:lnTo>
                  <a:lnTo>
                    <a:pt x="214" y="582"/>
                  </a:lnTo>
                  <a:lnTo>
                    <a:pt x="217" y="584"/>
                  </a:lnTo>
                  <a:lnTo>
                    <a:pt x="220" y="585"/>
                  </a:lnTo>
                  <a:lnTo>
                    <a:pt x="223" y="586"/>
                  </a:lnTo>
                  <a:lnTo>
                    <a:pt x="226" y="586"/>
                  </a:lnTo>
                  <a:lnTo>
                    <a:pt x="228" y="586"/>
                  </a:lnTo>
                  <a:lnTo>
                    <a:pt x="231" y="586"/>
                  </a:lnTo>
                  <a:lnTo>
                    <a:pt x="234" y="585"/>
                  </a:lnTo>
                  <a:lnTo>
                    <a:pt x="236" y="583"/>
                  </a:lnTo>
                  <a:lnTo>
                    <a:pt x="356" y="478"/>
                  </a:lnTo>
                  <a:lnTo>
                    <a:pt x="357" y="478"/>
                  </a:lnTo>
                  <a:lnTo>
                    <a:pt x="357" y="478"/>
                  </a:lnTo>
                  <a:lnTo>
                    <a:pt x="358" y="476"/>
                  </a:lnTo>
                  <a:lnTo>
                    <a:pt x="359" y="4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2" name="Straight Connector 1">
            <a:extLst>
              <a:ext uri="{FF2B5EF4-FFF2-40B4-BE49-F238E27FC236}">
                <a16:creationId xmlns:a16="http://schemas.microsoft.com/office/drawing/2014/main" id="{2BEA3F54-3CB7-80F6-DD2A-C864102FBD49}"/>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27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76CAE137-2FC0-42E1-9F54-C87321CC6C41}"/>
              </a:ext>
            </a:extLst>
          </p:cNvPr>
          <p:cNvPicPr>
            <a:picLocks noChangeAspect="1"/>
          </p:cNvPicPr>
          <p:nvPr/>
        </p:nvPicPr>
        <p:blipFill>
          <a:blip r:embed="rId2">
            <a:extLst>
              <a:ext uri="{28A0092B-C50C-407E-A947-70E740481C1C}">
                <a14:useLocalDpi xmlns:a14="http://schemas.microsoft.com/office/drawing/2010/main" val="0"/>
              </a:ext>
            </a:extLst>
          </a:blip>
          <a:srcRect l="31902" r="31902"/>
          <a:stretch/>
        </p:blipFill>
        <p:spPr>
          <a:xfrm>
            <a:off x="2" y="0"/>
            <a:ext cx="3328669" cy="6858000"/>
          </a:xfrm>
          <a:custGeom>
            <a:avLst/>
            <a:gdLst>
              <a:gd name="connsiteX0" fmla="*/ 0 w 3328669"/>
              <a:gd name="connsiteY0" fmla="*/ 0 h 6858000"/>
              <a:gd name="connsiteX1" fmla="*/ 3328669 w 3328669"/>
              <a:gd name="connsiteY1" fmla="*/ 0 h 6858000"/>
              <a:gd name="connsiteX2" fmla="*/ 3328669 w 3328669"/>
              <a:gd name="connsiteY2" fmla="*/ 6858000 h 6858000"/>
              <a:gd name="connsiteX3" fmla="*/ 0 w 33286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8669" h="6858000">
                <a:moveTo>
                  <a:pt x="0" y="0"/>
                </a:moveTo>
                <a:lnTo>
                  <a:pt x="3328669" y="0"/>
                </a:lnTo>
                <a:lnTo>
                  <a:pt x="3328669" y="6858000"/>
                </a:lnTo>
                <a:lnTo>
                  <a:pt x="0" y="6858000"/>
                </a:lnTo>
                <a:close/>
              </a:path>
            </a:pathLst>
          </a:custGeom>
        </p:spPr>
      </p:pic>
      <p:sp>
        <p:nvSpPr>
          <p:cNvPr id="71" name="Rectangle 70">
            <a:extLst>
              <a:ext uri="{FF2B5EF4-FFF2-40B4-BE49-F238E27FC236}">
                <a16:creationId xmlns:a16="http://schemas.microsoft.com/office/drawing/2014/main" id="{91BD91D9-B283-4919-9B0A-F0455EE1DB26}"/>
              </a:ext>
            </a:extLst>
          </p:cNvPr>
          <p:cNvSpPr/>
          <p:nvPr/>
        </p:nvSpPr>
        <p:spPr>
          <a:xfrm>
            <a:off x="10265" y="-1"/>
            <a:ext cx="3328669"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Title 1">
            <a:extLst>
              <a:ext uri="{FF2B5EF4-FFF2-40B4-BE49-F238E27FC236}">
                <a16:creationId xmlns:a16="http://schemas.microsoft.com/office/drawing/2014/main" id="{24147E34-A6B6-4BEE-B089-C00C85C20087}"/>
              </a:ext>
            </a:extLst>
          </p:cNvPr>
          <p:cNvSpPr txBox="1">
            <a:spLocks/>
          </p:cNvSpPr>
          <p:nvPr/>
        </p:nvSpPr>
        <p:spPr>
          <a:xfrm>
            <a:off x="639098" y="1127316"/>
            <a:ext cx="2104103" cy="94256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dirty="0">
                <a:solidFill>
                  <a:schemeClr val="bg1"/>
                </a:solidFill>
              </a:rPr>
              <a:t>Plan for the Future</a:t>
            </a:r>
          </a:p>
        </p:txBody>
      </p:sp>
      <p:sp>
        <p:nvSpPr>
          <p:cNvPr id="73" name="Slide Number Placeholder 3">
            <a:extLst>
              <a:ext uri="{FF2B5EF4-FFF2-40B4-BE49-F238E27FC236}">
                <a16:creationId xmlns:a16="http://schemas.microsoft.com/office/drawing/2014/main" id="{E4E38EEF-58AF-4FE9-876C-752AF4A320CF}"/>
              </a:ext>
            </a:extLst>
          </p:cNvPr>
          <p:cNvSpPr txBox="1">
            <a:spLocks/>
          </p:cNvSpPr>
          <p:nvPr/>
        </p:nvSpPr>
        <p:spPr>
          <a:xfrm>
            <a:off x="639098" y="6412083"/>
            <a:ext cx="332453"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28CE4-BB7A-453B-9BA8-EFC0298A1600}" type="slidenum">
              <a:rPr lang="en-ID" smtClean="0">
                <a:solidFill>
                  <a:schemeClr val="bg1"/>
                </a:solidFill>
              </a:rPr>
              <a:pPr/>
              <a:t>11</a:t>
            </a:fld>
            <a:endParaRPr lang="en-ID" dirty="0">
              <a:solidFill>
                <a:schemeClr val="bg1"/>
              </a:solidFill>
            </a:endParaRPr>
          </a:p>
        </p:txBody>
      </p:sp>
      <p:sp>
        <p:nvSpPr>
          <p:cNvPr id="74" name="Rectangle 73">
            <a:extLst>
              <a:ext uri="{FF2B5EF4-FFF2-40B4-BE49-F238E27FC236}">
                <a16:creationId xmlns:a16="http://schemas.microsoft.com/office/drawing/2014/main" id="{BC3B0505-79CA-483B-9E82-2E0ED64B125F}"/>
              </a:ext>
            </a:extLst>
          </p:cNvPr>
          <p:cNvSpPr/>
          <p:nvPr/>
        </p:nvSpPr>
        <p:spPr>
          <a:xfrm>
            <a:off x="639098"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75" name="Straight Connector 74">
            <a:extLst>
              <a:ext uri="{FF2B5EF4-FFF2-40B4-BE49-F238E27FC236}">
                <a16:creationId xmlns:a16="http://schemas.microsoft.com/office/drawing/2014/main" id="{17315498-C0CA-44ED-96F6-ED1308EBE3CE}"/>
              </a:ext>
            </a:extLst>
          </p:cNvPr>
          <p:cNvCxnSpPr>
            <a:cxnSpLocks/>
          </p:cNvCxnSpPr>
          <p:nvPr/>
        </p:nvCxnSpPr>
        <p:spPr>
          <a:xfrm>
            <a:off x="971551"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5B2430D-471A-4EE8-AD00-5D51FFC2F13A}"/>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9282D56-255E-4DDC-AA4E-3482AE3DC6AF}"/>
              </a:ext>
            </a:extLst>
          </p:cNvPr>
          <p:cNvSpPr>
            <a:spLocks noGrp="1"/>
          </p:cNvSpPr>
          <p:nvPr>
            <p:ph type="sldNum" sz="quarter" idx="12"/>
          </p:nvPr>
        </p:nvSpPr>
        <p:spPr/>
        <p:txBody>
          <a:bodyPr/>
          <a:lstStyle/>
          <a:p>
            <a:fld id="{FF528CE4-BB7A-453B-9BA8-EFC0298A1600}" type="slidenum">
              <a:rPr lang="en-ID" smtClean="0">
                <a:solidFill>
                  <a:schemeClr val="bg1"/>
                </a:solidFill>
              </a:rPr>
              <a:pPr/>
              <a:t>11</a:t>
            </a:fld>
            <a:endParaRPr lang="en-ID" dirty="0">
              <a:solidFill>
                <a:schemeClr val="bg1"/>
              </a:solidFill>
            </a:endParaRPr>
          </a:p>
        </p:txBody>
      </p:sp>
      <p:pic>
        <p:nvPicPr>
          <p:cNvPr id="64" name="Picture 2">
            <a:extLst>
              <a:ext uri="{FF2B5EF4-FFF2-40B4-BE49-F238E27FC236}">
                <a16:creationId xmlns:a16="http://schemas.microsoft.com/office/drawing/2014/main" id="{99628B9E-B7D5-49F3-8141-9F21FEEB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A5362F39-3401-8444-8937-8CB9F95CF2F9}"/>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1D81B6F-F833-4F7E-AB27-2A22A4A354BE}"/>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 name="Group 12">
            <a:extLst>
              <a:ext uri="{FF2B5EF4-FFF2-40B4-BE49-F238E27FC236}">
                <a16:creationId xmlns:a16="http://schemas.microsoft.com/office/drawing/2014/main" id="{3F6BBEC1-30DE-4670-850D-FFC904440F08}"/>
              </a:ext>
            </a:extLst>
          </p:cNvPr>
          <p:cNvGrpSpPr/>
          <p:nvPr/>
        </p:nvGrpSpPr>
        <p:grpSpPr>
          <a:xfrm>
            <a:off x="4749553" y="655622"/>
            <a:ext cx="5782560" cy="5677561"/>
            <a:chOff x="4921003" y="708634"/>
            <a:chExt cx="5782560" cy="5677561"/>
          </a:xfrm>
        </p:grpSpPr>
        <p:grpSp>
          <p:nvGrpSpPr>
            <p:cNvPr id="9" name="Group 8">
              <a:extLst>
                <a:ext uri="{FF2B5EF4-FFF2-40B4-BE49-F238E27FC236}">
                  <a16:creationId xmlns:a16="http://schemas.microsoft.com/office/drawing/2014/main" id="{3A80427E-E361-4B6D-815C-931FEF9859A2}"/>
                </a:ext>
              </a:extLst>
            </p:cNvPr>
            <p:cNvGrpSpPr/>
            <p:nvPr/>
          </p:nvGrpSpPr>
          <p:grpSpPr>
            <a:xfrm>
              <a:off x="4921003" y="708634"/>
              <a:ext cx="5782560" cy="5677561"/>
              <a:chOff x="2819941" y="424856"/>
              <a:chExt cx="6552116" cy="6433144"/>
            </a:xfrm>
          </p:grpSpPr>
          <p:sp>
            <p:nvSpPr>
              <p:cNvPr id="68" name="Freeform: Shape 67">
                <a:extLst>
                  <a:ext uri="{FF2B5EF4-FFF2-40B4-BE49-F238E27FC236}">
                    <a16:creationId xmlns:a16="http://schemas.microsoft.com/office/drawing/2014/main" id="{CF93C783-6636-4B94-92B3-9E30E2912A9C}"/>
                  </a:ext>
                </a:extLst>
              </p:cNvPr>
              <p:cNvSpPr/>
              <p:nvPr/>
            </p:nvSpPr>
            <p:spPr>
              <a:xfrm rot="16200000">
                <a:off x="3845262" y="3425338"/>
                <a:ext cx="4472480" cy="2392844"/>
              </a:xfrm>
              <a:custGeom>
                <a:avLst/>
                <a:gdLst>
                  <a:gd name="connsiteX0" fmla="*/ 3276058 w 4472480"/>
                  <a:gd name="connsiteY0" fmla="*/ 0 h 2392844"/>
                  <a:gd name="connsiteX1" fmla="*/ 4472480 w 4472480"/>
                  <a:gd name="connsiteY1" fmla="*/ 1196422 h 2392844"/>
                  <a:gd name="connsiteX2" fmla="*/ 3276058 w 4472480"/>
                  <a:gd name="connsiteY2" fmla="*/ 2392844 h 2392844"/>
                  <a:gd name="connsiteX3" fmla="*/ 3276038 w 4472480"/>
                  <a:gd name="connsiteY3" fmla="*/ 2392843 h 2392844"/>
                  <a:gd name="connsiteX4" fmla="*/ 0 w 4472480"/>
                  <a:gd name="connsiteY4" fmla="*/ 2392843 h 2392844"/>
                  <a:gd name="connsiteX5" fmla="*/ 2630074 w 4472480"/>
                  <a:gd name="connsiteY5" fmla="*/ 113006 h 2392844"/>
                  <a:gd name="connsiteX6" fmla="*/ 2908107 w 4472480"/>
                  <a:gd name="connsiteY6" fmla="*/ 58244 h 2392844"/>
                  <a:gd name="connsiteX7" fmla="*/ 2920279 w 4472480"/>
                  <a:gd name="connsiteY7" fmla="*/ 53789 h 2392844"/>
                  <a:gd name="connsiteX8" fmla="*/ 3276058 w 4472480"/>
                  <a:gd name="connsiteY8" fmla="*/ 0 h 23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480" h="2392844">
                    <a:moveTo>
                      <a:pt x="3276058" y="0"/>
                    </a:moveTo>
                    <a:cubicBezTo>
                      <a:pt x="3936824" y="0"/>
                      <a:pt x="4472480" y="535656"/>
                      <a:pt x="4472480" y="1196422"/>
                    </a:cubicBezTo>
                    <a:cubicBezTo>
                      <a:pt x="4472480" y="1857188"/>
                      <a:pt x="3936824" y="2392844"/>
                      <a:pt x="3276058" y="2392844"/>
                    </a:cubicBezTo>
                    <a:lnTo>
                      <a:pt x="3276038" y="2392843"/>
                    </a:lnTo>
                    <a:lnTo>
                      <a:pt x="0" y="2392843"/>
                    </a:lnTo>
                    <a:cubicBezTo>
                      <a:pt x="37508" y="1392972"/>
                      <a:pt x="1165678" y="450114"/>
                      <a:pt x="2630074" y="113006"/>
                    </a:cubicBezTo>
                    <a:lnTo>
                      <a:pt x="2908107" y="58244"/>
                    </a:lnTo>
                    <a:lnTo>
                      <a:pt x="2920279" y="53789"/>
                    </a:lnTo>
                    <a:cubicBezTo>
                      <a:pt x="3032669" y="18832"/>
                      <a:pt x="3152164" y="0"/>
                      <a:pt x="3276058" y="0"/>
                    </a:cubicBezTo>
                    <a:close/>
                  </a:path>
                </a:pathLst>
              </a:custGeom>
              <a:solidFill>
                <a:srgbClr val="ADB68B"/>
              </a:solidFill>
              <a:ln w="6350" cap="flat" cmpd="sng" algn="ctr">
                <a:noFill/>
                <a:prstDash val="solid"/>
              </a:ln>
              <a:effectLst/>
            </p:spPr>
            <p:txBody>
              <a:bodyPr lIns="72000" tIns="72000" rIns="72000" bIns="72000" rtlCol="0" anchor="ctr" anchorCtr="1"/>
              <a:lstStyle/>
              <a:p>
                <a:pPr algn="ctr"/>
                <a:endParaRPr lang="en-US" sz="1050" kern="0" dirty="0">
                  <a:solidFill>
                    <a:prstClr val="white"/>
                  </a:solidFill>
                </a:endParaRPr>
              </a:p>
            </p:txBody>
          </p:sp>
          <p:sp>
            <p:nvSpPr>
              <p:cNvPr id="67" name="Freeform: Shape 66">
                <a:extLst>
                  <a:ext uri="{FF2B5EF4-FFF2-40B4-BE49-F238E27FC236}">
                    <a16:creationId xmlns:a16="http://schemas.microsoft.com/office/drawing/2014/main" id="{70B5A6A8-48D9-41D2-BD14-718F36B03CE1}"/>
                  </a:ext>
                </a:extLst>
              </p:cNvPr>
              <p:cNvSpPr/>
              <p:nvPr/>
            </p:nvSpPr>
            <p:spPr>
              <a:xfrm rot="10800000">
                <a:off x="4899577" y="2504492"/>
                <a:ext cx="4472480" cy="2392844"/>
              </a:xfrm>
              <a:custGeom>
                <a:avLst/>
                <a:gdLst>
                  <a:gd name="connsiteX0" fmla="*/ 3276058 w 4472480"/>
                  <a:gd name="connsiteY0" fmla="*/ 0 h 2392844"/>
                  <a:gd name="connsiteX1" fmla="*/ 4472480 w 4472480"/>
                  <a:gd name="connsiteY1" fmla="*/ 1196422 h 2392844"/>
                  <a:gd name="connsiteX2" fmla="*/ 3276058 w 4472480"/>
                  <a:gd name="connsiteY2" fmla="*/ 2392844 h 2392844"/>
                  <a:gd name="connsiteX3" fmla="*/ 3276038 w 4472480"/>
                  <a:gd name="connsiteY3" fmla="*/ 2392843 h 2392844"/>
                  <a:gd name="connsiteX4" fmla="*/ 0 w 4472480"/>
                  <a:gd name="connsiteY4" fmla="*/ 2392843 h 2392844"/>
                  <a:gd name="connsiteX5" fmla="*/ 2630074 w 4472480"/>
                  <a:gd name="connsiteY5" fmla="*/ 113006 h 2392844"/>
                  <a:gd name="connsiteX6" fmla="*/ 2908107 w 4472480"/>
                  <a:gd name="connsiteY6" fmla="*/ 58244 h 2392844"/>
                  <a:gd name="connsiteX7" fmla="*/ 2920279 w 4472480"/>
                  <a:gd name="connsiteY7" fmla="*/ 53789 h 2392844"/>
                  <a:gd name="connsiteX8" fmla="*/ 3276058 w 4472480"/>
                  <a:gd name="connsiteY8" fmla="*/ 0 h 23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480" h="2392844">
                    <a:moveTo>
                      <a:pt x="3276058" y="0"/>
                    </a:moveTo>
                    <a:cubicBezTo>
                      <a:pt x="3936824" y="0"/>
                      <a:pt x="4472480" y="535656"/>
                      <a:pt x="4472480" y="1196422"/>
                    </a:cubicBezTo>
                    <a:cubicBezTo>
                      <a:pt x="4472480" y="1857188"/>
                      <a:pt x="3936824" y="2392844"/>
                      <a:pt x="3276058" y="2392844"/>
                    </a:cubicBezTo>
                    <a:lnTo>
                      <a:pt x="3276038" y="2392843"/>
                    </a:lnTo>
                    <a:lnTo>
                      <a:pt x="0" y="2392843"/>
                    </a:lnTo>
                    <a:cubicBezTo>
                      <a:pt x="37508" y="1392972"/>
                      <a:pt x="1165678" y="450114"/>
                      <a:pt x="2630074" y="113006"/>
                    </a:cubicBezTo>
                    <a:lnTo>
                      <a:pt x="2908107" y="58244"/>
                    </a:lnTo>
                    <a:lnTo>
                      <a:pt x="2920279" y="53789"/>
                    </a:lnTo>
                    <a:cubicBezTo>
                      <a:pt x="3032669" y="18832"/>
                      <a:pt x="3152164" y="0"/>
                      <a:pt x="3276058" y="0"/>
                    </a:cubicBezTo>
                    <a:close/>
                  </a:path>
                </a:pathLst>
              </a:custGeom>
              <a:solidFill>
                <a:srgbClr val="DEB28C"/>
              </a:solidFill>
              <a:ln w="6350" cap="flat" cmpd="sng" algn="ctr">
                <a:noFill/>
                <a:prstDash val="solid"/>
              </a:ln>
              <a:effectLst/>
            </p:spPr>
            <p:txBody>
              <a:bodyPr lIns="72000" tIns="72000" rIns="72000" bIns="72000" rtlCol="0" anchor="ctr" anchorCtr="1"/>
              <a:lstStyle/>
              <a:p>
                <a:pPr algn="ctr"/>
                <a:endParaRPr lang="en-US" sz="1050" kern="0" dirty="0">
                  <a:solidFill>
                    <a:prstClr val="white"/>
                  </a:solidFill>
                </a:endParaRPr>
              </a:p>
            </p:txBody>
          </p:sp>
          <p:sp>
            <p:nvSpPr>
              <p:cNvPr id="65" name="Freeform: Shape 64">
                <a:extLst>
                  <a:ext uri="{FF2B5EF4-FFF2-40B4-BE49-F238E27FC236}">
                    <a16:creationId xmlns:a16="http://schemas.microsoft.com/office/drawing/2014/main" id="{C6388E46-6B46-4228-A38C-A27045E0FCE5}"/>
                  </a:ext>
                </a:extLst>
              </p:cNvPr>
              <p:cNvSpPr/>
              <p:nvPr/>
            </p:nvSpPr>
            <p:spPr>
              <a:xfrm rot="5400000">
                <a:off x="3859760" y="1464674"/>
                <a:ext cx="4472480" cy="2392844"/>
              </a:xfrm>
              <a:custGeom>
                <a:avLst/>
                <a:gdLst>
                  <a:gd name="connsiteX0" fmla="*/ 3276058 w 4472480"/>
                  <a:gd name="connsiteY0" fmla="*/ 0 h 2392844"/>
                  <a:gd name="connsiteX1" fmla="*/ 4472480 w 4472480"/>
                  <a:gd name="connsiteY1" fmla="*/ 1196422 h 2392844"/>
                  <a:gd name="connsiteX2" fmla="*/ 3276058 w 4472480"/>
                  <a:gd name="connsiteY2" fmla="*/ 2392844 h 2392844"/>
                  <a:gd name="connsiteX3" fmla="*/ 3276038 w 4472480"/>
                  <a:gd name="connsiteY3" fmla="*/ 2392843 h 2392844"/>
                  <a:gd name="connsiteX4" fmla="*/ 0 w 4472480"/>
                  <a:gd name="connsiteY4" fmla="*/ 2392843 h 2392844"/>
                  <a:gd name="connsiteX5" fmla="*/ 2630074 w 4472480"/>
                  <a:gd name="connsiteY5" fmla="*/ 113006 h 2392844"/>
                  <a:gd name="connsiteX6" fmla="*/ 2908107 w 4472480"/>
                  <a:gd name="connsiteY6" fmla="*/ 58244 h 2392844"/>
                  <a:gd name="connsiteX7" fmla="*/ 2920279 w 4472480"/>
                  <a:gd name="connsiteY7" fmla="*/ 53789 h 2392844"/>
                  <a:gd name="connsiteX8" fmla="*/ 3276058 w 4472480"/>
                  <a:gd name="connsiteY8" fmla="*/ 0 h 23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480" h="2392844">
                    <a:moveTo>
                      <a:pt x="3276058" y="0"/>
                    </a:moveTo>
                    <a:cubicBezTo>
                      <a:pt x="3936824" y="0"/>
                      <a:pt x="4472480" y="535656"/>
                      <a:pt x="4472480" y="1196422"/>
                    </a:cubicBezTo>
                    <a:cubicBezTo>
                      <a:pt x="4472480" y="1857188"/>
                      <a:pt x="3936824" y="2392844"/>
                      <a:pt x="3276058" y="2392844"/>
                    </a:cubicBezTo>
                    <a:lnTo>
                      <a:pt x="3276038" y="2392843"/>
                    </a:lnTo>
                    <a:lnTo>
                      <a:pt x="0" y="2392843"/>
                    </a:lnTo>
                    <a:cubicBezTo>
                      <a:pt x="37508" y="1392972"/>
                      <a:pt x="1165678" y="450114"/>
                      <a:pt x="2630074" y="113006"/>
                    </a:cubicBezTo>
                    <a:lnTo>
                      <a:pt x="2908107" y="58244"/>
                    </a:lnTo>
                    <a:lnTo>
                      <a:pt x="2920279" y="53789"/>
                    </a:lnTo>
                    <a:cubicBezTo>
                      <a:pt x="3032669" y="18832"/>
                      <a:pt x="3152164" y="0"/>
                      <a:pt x="3276058" y="0"/>
                    </a:cubicBezTo>
                    <a:close/>
                  </a:path>
                </a:pathLst>
              </a:custGeom>
              <a:solidFill>
                <a:srgbClr val="97C4C9"/>
              </a:solidFill>
              <a:ln w="6350" cap="flat" cmpd="sng" algn="ctr">
                <a:noFill/>
                <a:prstDash val="solid"/>
              </a:ln>
              <a:effectLst/>
            </p:spPr>
            <p:txBody>
              <a:bodyPr lIns="72000" tIns="72000" rIns="72000" bIns="72000" rtlCol="0" anchor="ctr" anchorCtr="1"/>
              <a:lstStyle/>
              <a:p>
                <a:pPr algn="ctr"/>
                <a:endParaRPr lang="en-US" sz="1050" kern="0" dirty="0">
                  <a:solidFill>
                    <a:prstClr val="white"/>
                  </a:solidFill>
                </a:endParaRPr>
              </a:p>
            </p:txBody>
          </p:sp>
          <p:sp>
            <p:nvSpPr>
              <p:cNvPr id="69" name="Freeform: Shape 68">
                <a:extLst>
                  <a:ext uri="{FF2B5EF4-FFF2-40B4-BE49-F238E27FC236}">
                    <a16:creationId xmlns:a16="http://schemas.microsoft.com/office/drawing/2014/main" id="{8E0261B6-5E39-4A35-8F00-1156EAADC49D}"/>
                  </a:ext>
                </a:extLst>
              </p:cNvPr>
              <p:cNvSpPr/>
              <p:nvPr/>
            </p:nvSpPr>
            <p:spPr>
              <a:xfrm>
                <a:off x="2819941" y="2504492"/>
                <a:ext cx="4472480" cy="2392844"/>
              </a:xfrm>
              <a:custGeom>
                <a:avLst/>
                <a:gdLst>
                  <a:gd name="connsiteX0" fmla="*/ 3276058 w 4472480"/>
                  <a:gd name="connsiteY0" fmla="*/ 0 h 2392844"/>
                  <a:gd name="connsiteX1" fmla="*/ 4472480 w 4472480"/>
                  <a:gd name="connsiteY1" fmla="*/ 1196422 h 2392844"/>
                  <a:gd name="connsiteX2" fmla="*/ 3276058 w 4472480"/>
                  <a:gd name="connsiteY2" fmla="*/ 2392844 h 2392844"/>
                  <a:gd name="connsiteX3" fmla="*/ 3276038 w 4472480"/>
                  <a:gd name="connsiteY3" fmla="*/ 2392843 h 2392844"/>
                  <a:gd name="connsiteX4" fmla="*/ 0 w 4472480"/>
                  <a:gd name="connsiteY4" fmla="*/ 2392843 h 2392844"/>
                  <a:gd name="connsiteX5" fmla="*/ 2630074 w 4472480"/>
                  <a:gd name="connsiteY5" fmla="*/ 113006 h 2392844"/>
                  <a:gd name="connsiteX6" fmla="*/ 2908107 w 4472480"/>
                  <a:gd name="connsiteY6" fmla="*/ 58244 h 2392844"/>
                  <a:gd name="connsiteX7" fmla="*/ 2920279 w 4472480"/>
                  <a:gd name="connsiteY7" fmla="*/ 53789 h 2392844"/>
                  <a:gd name="connsiteX8" fmla="*/ 3276058 w 4472480"/>
                  <a:gd name="connsiteY8" fmla="*/ 0 h 23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480" h="2392844">
                    <a:moveTo>
                      <a:pt x="3276058" y="0"/>
                    </a:moveTo>
                    <a:cubicBezTo>
                      <a:pt x="3936824" y="0"/>
                      <a:pt x="4472480" y="535656"/>
                      <a:pt x="4472480" y="1196422"/>
                    </a:cubicBezTo>
                    <a:cubicBezTo>
                      <a:pt x="4472480" y="1857188"/>
                      <a:pt x="3936824" y="2392844"/>
                      <a:pt x="3276058" y="2392844"/>
                    </a:cubicBezTo>
                    <a:lnTo>
                      <a:pt x="3276038" y="2392843"/>
                    </a:lnTo>
                    <a:lnTo>
                      <a:pt x="0" y="2392843"/>
                    </a:lnTo>
                    <a:cubicBezTo>
                      <a:pt x="37508" y="1392972"/>
                      <a:pt x="1165678" y="450114"/>
                      <a:pt x="2630074" y="113006"/>
                    </a:cubicBezTo>
                    <a:lnTo>
                      <a:pt x="2908107" y="58244"/>
                    </a:lnTo>
                    <a:lnTo>
                      <a:pt x="2920279" y="53789"/>
                    </a:lnTo>
                    <a:cubicBezTo>
                      <a:pt x="3032669" y="18832"/>
                      <a:pt x="3152164" y="0"/>
                      <a:pt x="3276058" y="0"/>
                    </a:cubicBezTo>
                    <a:close/>
                  </a:path>
                </a:pathLst>
              </a:custGeom>
              <a:solidFill>
                <a:srgbClr val="34576B"/>
              </a:solidFill>
              <a:ln w="6350" cap="flat" cmpd="sng" algn="ctr">
                <a:noFill/>
                <a:prstDash val="solid"/>
              </a:ln>
              <a:effectLst/>
            </p:spPr>
            <p:txBody>
              <a:bodyPr lIns="72000" tIns="72000" rIns="72000" bIns="72000" rtlCol="0" anchor="ctr" anchorCtr="1"/>
              <a:lstStyle/>
              <a:p>
                <a:pPr algn="ctr"/>
                <a:endParaRPr lang="en-US" sz="1050" kern="0" dirty="0">
                  <a:solidFill>
                    <a:prstClr val="white"/>
                  </a:solidFill>
                </a:endParaRPr>
              </a:p>
            </p:txBody>
          </p:sp>
          <p:grpSp>
            <p:nvGrpSpPr>
              <p:cNvPr id="8" name="Group 7">
                <a:extLst>
                  <a:ext uri="{FF2B5EF4-FFF2-40B4-BE49-F238E27FC236}">
                    <a16:creationId xmlns:a16="http://schemas.microsoft.com/office/drawing/2014/main" id="{9F6B91B6-57AE-4C12-84C9-821BC6D92908}"/>
                  </a:ext>
                </a:extLst>
              </p:cNvPr>
              <p:cNvGrpSpPr/>
              <p:nvPr/>
            </p:nvGrpSpPr>
            <p:grpSpPr>
              <a:xfrm>
                <a:off x="4899578" y="2504493"/>
                <a:ext cx="2392843" cy="2392843"/>
                <a:chOff x="4648329" y="2253244"/>
                <a:chExt cx="2895340" cy="2895340"/>
              </a:xfrm>
            </p:grpSpPr>
            <p:sp>
              <p:nvSpPr>
                <p:cNvPr id="27" name="Oval 26">
                  <a:extLst>
                    <a:ext uri="{FF2B5EF4-FFF2-40B4-BE49-F238E27FC236}">
                      <a16:creationId xmlns:a16="http://schemas.microsoft.com/office/drawing/2014/main" id="{19495A5A-C83A-48D3-8BB8-A75C957A7697}"/>
                    </a:ext>
                  </a:extLst>
                </p:cNvPr>
                <p:cNvSpPr/>
                <p:nvPr/>
              </p:nvSpPr>
              <p:spPr>
                <a:xfrm>
                  <a:off x="4648329" y="2253244"/>
                  <a:ext cx="2895340" cy="2895340"/>
                </a:xfrm>
                <a:prstGeom prst="ellipse">
                  <a:avLst/>
                </a:prstGeom>
                <a:solidFill>
                  <a:schemeClr val="bg1"/>
                </a:solidFill>
                <a:ln>
                  <a:noFill/>
                </a:ln>
                <a:effectLst>
                  <a:outerShdw blurRad="533400" dist="304800" dir="5400000" algn="t"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5" name="Footer Placeholder 2">
                  <a:extLst>
                    <a:ext uri="{FF2B5EF4-FFF2-40B4-BE49-F238E27FC236}">
                      <a16:creationId xmlns:a16="http://schemas.microsoft.com/office/drawing/2014/main" id="{C212AB05-A6F7-4A82-843E-8086542F59DC}"/>
                    </a:ext>
                  </a:extLst>
                </p:cNvPr>
                <p:cNvSpPr txBox="1">
                  <a:spLocks/>
                </p:cNvSpPr>
                <p:nvPr/>
              </p:nvSpPr>
              <p:spPr>
                <a:xfrm flipH="1">
                  <a:off x="5018188" y="3017098"/>
                  <a:ext cx="2155622" cy="1223715"/>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dirty="0">
                      <a:solidFill>
                        <a:srgbClr val="34576B"/>
                      </a:solidFill>
                    </a:rPr>
                    <a:t>The </a:t>
                  </a:r>
                </a:p>
                <a:p>
                  <a:pPr algn="ctr"/>
                  <a:r>
                    <a:rPr lang="en-US" sz="4000" b="1" dirty="0">
                      <a:solidFill>
                        <a:srgbClr val="34576B"/>
                      </a:solidFill>
                    </a:rPr>
                    <a:t>“4 D’s”</a:t>
                  </a:r>
                </a:p>
              </p:txBody>
            </p:sp>
            <p:sp>
              <p:nvSpPr>
                <p:cNvPr id="46" name="Oval 45">
                  <a:extLst>
                    <a:ext uri="{FF2B5EF4-FFF2-40B4-BE49-F238E27FC236}">
                      <a16:creationId xmlns:a16="http://schemas.microsoft.com/office/drawing/2014/main" id="{6D753141-5C83-4D09-A91F-6F9EB96BE16E}"/>
                    </a:ext>
                  </a:extLst>
                </p:cNvPr>
                <p:cNvSpPr/>
                <p:nvPr/>
              </p:nvSpPr>
              <p:spPr>
                <a:xfrm>
                  <a:off x="4780330" y="2385245"/>
                  <a:ext cx="2631339" cy="2631339"/>
                </a:xfrm>
                <a:prstGeom prst="ellipse">
                  <a:avLst/>
                </a:prstGeom>
                <a:noFill/>
                <a:ln>
                  <a:solidFill>
                    <a:schemeClr val="bg1">
                      <a:lumMod val="8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12" name="Group 11">
              <a:extLst>
                <a:ext uri="{FF2B5EF4-FFF2-40B4-BE49-F238E27FC236}">
                  <a16:creationId xmlns:a16="http://schemas.microsoft.com/office/drawing/2014/main" id="{E9061F6D-8E68-4220-BD8D-A599AB55A6E0}"/>
                </a:ext>
              </a:extLst>
            </p:cNvPr>
            <p:cNvGrpSpPr/>
            <p:nvPr/>
          </p:nvGrpSpPr>
          <p:grpSpPr>
            <a:xfrm>
              <a:off x="7226175" y="1527939"/>
              <a:ext cx="536700" cy="690490"/>
              <a:chOff x="1043014" y="2262747"/>
              <a:chExt cx="271463" cy="349250"/>
            </a:xfrm>
          </p:grpSpPr>
          <p:sp>
            <p:nvSpPr>
              <p:cNvPr id="78" name="Freeform 17">
                <a:extLst>
                  <a:ext uri="{FF2B5EF4-FFF2-40B4-BE49-F238E27FC236}">
                    <a16:creationId xmlns:a16="http://schemas.microsoft.com/office/drawing/2014/main" id="{ACE6FE36-20AF-4444-BFCC-726F28A638BE}"/>
                  </a:ext>
                </a:extLst>
              </p:cNvPr>
              <p:cNvSpPr>
                <a:spLocks/>
              </p:cNvSpPr>
              <p:nvPr/>
            </p:nvSpPr>
            <p:spPr bwMode="auto">
              <a:xfrm>
                <a:off x="1103339" y="2345297"/>
                <a:ext cx="211138" cy="236538"/>
              </a:xfrm>
              <a:custGeom>
                <a:avLst/>
                <a:gdLst>
                  <a:gd name="T0" fmla="*/ 0 w 56"/>
                  <a:gd name="T1" fmla="*/ 0 h 62"/>
                  <a:gd name="T2" fmla="*/ 6 w 56"/>
                  <a:gd name="T3" fmla="*/ 46 h 62"/>
                  <a:gd name="T4" fmla="*/ 40 w 56"/>
                  <a:gd name="T5" fmla="*/ 40 h 62"/>
                  <a:gd name="T6" fmla="*/ 48 w 56"/>
                  <a:gd name="T7" fmla="*/ 62 h 62"/>
                  <a:gd name="T8" fmla="*/ 56 w 56"/>
                  <a:gd name="T9" fmla="*/ 60 h 62"/>
                </a:gdLst>
                <a:ahLst/>
                <a:cxnLst>
                  <a:cxn ang="0">
                    <a:pos x="T0" y="T1"/>
                  </a:cxn>
                  <a:cxn ang="0">
                    <a:pos x="T2" y="T3"/>
                  </a:cxn>
                  <a:cxn ang="0">
                    <a:pos x="T4" y="T5"/>
                  </a:cxn>
                  <a:cxn ang="0">
                    <a:pos x="T6" y="T7"/>
                  </a:cxn>
                  <a:cxn ang="0">
                    <a:pos x="T8" y="T9"/>
                  </a:cxn>
                </a:cxnLst>
                <a:rect l="0" t="0" r="r" b="b"/>
                <a:pathLst>
                  <a:path w="56" h="62">
                    <a:moveTo>
                      <a:pt x="0" y="0"/>
                    </a:moveTo>
                    <a:cubicBezTo>
                      <a:pt x="6" y="46"/>
                      <a:pt x="6" y="46"/>
                      <a:pt x="6" y="46"/>
                    </a:cubicBezTo>
                    <a:cubicBezTo>
                      <a:pt x="6" y="46"/>
                      <a:pt x="36" y="40"/>
                      <a:pt x="40" y="40"/>
                    </a:cubicBezTo>
                    <a:cubicBezTo>
                      <a:pt x="44" y="40"/>
                      <a:pt x="46" y="62"/>
                      <a:pt x="48" y="62"/>
                    </a:cubicBezTo>
                    <a:cubicBezTo>
                      <a:pt x="50" y="62"/>
                      <a:pt x="56" y="60"/>
                      <a:pt x="56" y="60"/>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9" name="Freeform 18">
                <a:extLst>
                  <a:ext uri="{FF2B5EF4-FFF2-40B4-BE49-F238E27FC236}">
                    <a16:creationId xmlns:a16="http://schemas.microsoft.com/office/drawing/2014/main" id="{4038DF2B-7462-42FB-80CF-7BB1DB1E383F}"/>
                  </a:ext>
                </a:extLst>
              </p:cNvPr>
              <p:cNvSpPr>
                <a:spLocks/>
              </p:cNvSpPr>
              <p:nvPr/>
            </p:nvSpPr>
            <p:spPr bwMode="auto">
              <a:xfrm>
                <a:off x="1043014" y="2445309"/>
                <a:ext cx="166688" cy="166688"/>
              </a:xfrm>
              <a:custGeom>
                <a:avLst/>
                <a:gdLst>
                  <a:gd name="T0" fmla="*/ 19 w 44"/>
                  <a:gd name="T1" fmla="*/ 0 h 44"/>
                  <a:gd name="T2" fmla="*/ 18 w 44"/>
                  <a:gd name="T3" fmla="*/ 0 h 44"/>
                  <a:gd name="T4" fmla="*/ 0 w 44"/>
                  <a:gd name="T5" fmla="*/ 22 h 44"/>
                  <a:gd name="T6" fmla="*/ 22 w 44"/>
                  <a:gd name="T7" fmla="*/ 44 h 44"/>
                  <a:gd name="T8" fmla="*/ 44 w 44"/>
                  <a:gd name="T9" fmla="*/ 22 h 44"/>
                  <a:gd name="T10" fmla="*/ 44 w 44"/>
                  <a:gd name="T11" fmla="*/ 16 h 44"/>
                </a:gdLst>
                <a:ahLst/>
                <a:cxnLst>
                  <a:cxn ang="0">
                    <a:pos x="T0" y="T1"/>
                  </a:cxn>
                  <a:cxn ang="0">
                    <a:pos x="T2" y="T3"/>
                  </a:cxn>
                  <a:cxn ang="0">
                    <a:pos x="T4" y="T5"/>
                  </a:cxn>
                  <a:cxn ang="0">
                    <a:pos x="T6" y="T7"/>
                  </a:cxn>
                  <a:cxn ang="0">
                    <a:pos x="T8" y="T9"/>
                  </a:cxn>
                  <a:cxn ang="0">
                    <a:pos x="T10" y="T11"/>
                  </a:cxn>
                </a:cxnLst>
                <a:rect l="0" t="0" r="r" b="b"/>
                <a:pathLst>
                  <a:path w="44" h="44">
                    <a:moveTo>
                      <a:pt x="19" y="0"/>
                    </a:moveTo>
                    <a:cubicBezTo>
                      <a:pt x="19" y="0"/>
                      <a:pt x="18" y="0"/>
                      <a:pt x="18" y="0"/>
                    </a:cubicBezTo>
                    <a:cubicBezTo>
                      <a:pt x="8" y="2"/>
                      <a:pt x="0" y="11"/>
                      <a:pt x="0" y="22"/>
                    </a:cubicBezTo>
                    <a:cubicBezTo>
                      <a:pt x="0" y="34"/>
                      <a:pt x="10" y="44"/>
                      <a:pt x="22" y="44"/>
                    </a:cubicBezTo>
                    <a:cubicBezTo>
                      <a:pt x="34" y="44"/>
                      <a:pt x="44" y="34"/>
                      <a:pt x="44" y="22"/>
                    </a:cubicBezTo>
                    <a:cubicBezTo>
                      <a:pt x="44" y="16"/>
                      <a:pt x="44" y="16"/>
                      <a:pt x="44" y="16"/>
                    </a:cubicBezTo>
                  </a:path>
                </a:pathLst>
              </a:custGeom>
              <a:noFill/>
              <a:ln w="1587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0" name="Oval 19">
                <a:extLst>
                  <a:ext uri="{FF2B5EF4-FFF2-40B4-BE49-F238E27FC236}">
                    <a16:creationId xmlns:a16="http://schemas.microsoft.com/office/drawing/2014/main" id="{B99E0BBD-E12E-4FF5-9AEA-08305499875A}"/>
                  </a:ext>
                </a:extLst>
              </p:cNvPr>
              <p:cNvSpPr>
                <a:spLocks noChangeArrowheads="1"/>
              </p:cNvSpPr>
              <p:nvPr/>
            </p:nvSpPr>
            <p:spPr bwMode="auto">
              <a:xfrm>
                <a:off x="1058889" y="2262747"/>
                <a:ext cx="82550" cy="82550"/>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1" name="Line 20">
                <a:extLst>
                  <a:ext uri="{FF2B5EF4-FFF2-40B4-BE49-F238E27FC236}">
                    <a16:creationId xmlns:a16="http://schemas.microsoft.com/office/drawing/2014/main" id="{6A1E3DA0-BA64-4DB5-AF51-377241873E02}"/>
                  </a:ext>
                </a:extLst>
              </p:cNvPr>
              <p:cNvSpPr>
                <a:spLocks noChangeShapeType="1"/>
              </p:cNvSpPr>
              <p:nvPr/>
            </p:nvSpPr>
            <p:spPr bwMode="auto">
              <a:xfrm flipV="1">
                <a:off x="1111276" y="2421497"/>
                <a:ext cx="90488" cy="23813"/>
              </a:xfrm>
              <a:prstGeom prst="line">
                <a:avLst/>
              </a:prstGeom>
              <a:noFill/>
              <a:ln w="158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82" name="Group 81">
              <a:extLst>
                <a:ext uri="{FF2B5EF4-FFF2-40B4-BE49-F238E27FC236}">
                  <a16:creationId xmlns:a16="http://schemas.microsoft.com/office/drawing/2014/main" id="{920409CE-35EE-4FAF-994C-9E41D9CB3FFA}"/>
                </a:ext>
              </a:extLst>
            </p:cNvPr>
            <p:cNvGrpSpPr/>
            <p:nvPr/>
          </p:nvGrpSpPr>
          <p:grpSpPr>
            <a:xfrm>
              <a:off x="9204140" y="2934652"/>
              <a:ext cx="568510" cy="677070"/>
              <a:chOff x="8462963" y="2867025"/>
              <a:chExt cx="315913" cy="376238"/>
            </a:xfrm>
          </p:grpSpPr>
          <p:sp>
            <p:nvSpPr>
              <p:cNvPr id="83" name="Freeform 93">
                <a:extLst>
                  <a:ext uri="{FF2B5EF4-FFF2-40B4-BE49-F238E27FC236}">
                    <a16:creationId xmlns:a16="http://schemas.microsoft.com/office/drawing/2014/main" id="{3C384006-C1E0-4660-B752-5AFB8E16A6AF}"/>
                  </a:ext>
                </a:extLst>
              </p:cNvPr>
              <p:cNvSpPr>
                <a:spLocks/>
              </p:cNvSpPr>
              <p:nvPr/>
            </p:nvSpPr>
            <p:spPr bwMode="auto">
              <a:xfrm>
                <a:off x="8493125" y="2867025"/>
                <a:ext cx="255588" cy="296863"/>
              </a:xfrm>
              <a:custGeom>
                <a:avLst/>
                <a:gdLst>
                  <a:gd name="T0" fmla="*/ 68 w 68"/>
                  <a:gd name="T1" fmla="*/ 78 h 78"/>
                  <a:gd name="T2" fmla="*/ 68 w 68"/>
                  <a:gd name="T3" fmla="*/ 26 h 78"/>
                  <a:gd name="T4" fmla="*/ 0 w 68"/>
                  <a:gd name="T5" fmla="*/ 26 h 78"/>
                  <a:gd name="T6" fmla="*/ 0 w 68"/>
                  <a:gd name="T7" fmla="*/ 78 h 78"/>
                </a:gdLst>
                <a:ahLst/>
                <a:cxnLst>
                  <a:cxn ang="0">
                    <a:pos x="T0" y="T1"/>
                  </a:cxn>
                  <a:cxn ang="0">
                    <a:pos x="T2" y="T3"/>
                  </a:cxn>
                  <a:cxn ang="0">
                    <a:pos x="T4" y="T5"/>
                  </a:cxn>
                  <a:cxn ang="0">
                    <a:pos x="T6" y="T7"/>
                  </a:cxn>
                </a:cxnLst>
                <a:rect l="0" t="0" r="r" b="b"/>
                <a:pathLst>
                  <a:path w="68" h="78">
                    <a:moveTo>
                      <a:pt x="68" y="78"/>
                    </a:moveTo>
                    <a:cubicBezTo>
                      <a:pt x="68" y="26"/>
                      <a:pt x="68" y="26"/>
                      <a:pt x="68" y="26"/>
                    </a:cubicBezTo>
                    <a:cubicBezTo>
                      <a:pt x="68" y="0"/>
                      <a:pt x="0" y="0"/>
                      <a:pt x="0" y="26"/>
                    </a:cubicBezTo>
                    <a:cubicBezTo>
                      <a:pt x="0" y="78"/>
                      <a:pt x="0" y="78"/>
                      <a:pt x="0" y="78"/>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4" name="Freeform 94">
                <a:extLst>
                  <a:ext uri="{FF2B5EF4-FFF2-40B4-BE49-F238E27FC236}">
                    <a16:creationId xmlns:a16="http://schemas.microsoft.com/office/drawing/2014/main" id="{D55A2001-F786-4151-AC66-17172E7894D0}"/>
                  </a:ext>
                </a:extLst>
              </p:cNvPr>
              <p:cNvSpPr>
                <a:spLocks/>
              </p:cNvSpPr>
              <p:nvPr/>
            </p:nvSpPr>
            <p:spPr bwMode="auto">
              <a:xfrm>
                <a:off x="8462963" y="3087688"/>
                <a:ext cx="315913" cy="155575"/>
              </a:xfrm>
              <a:custGeom>
                <a:avLst/>
                <a:gdLst>
                  <a:gd name="T0" fmla="*/ 72 w 84"/>
                  <a:gd name="T1" fmla="*/ 20 h 41"/>
                  <a:gd name="T2" fmla="*/ 55 w 84"/>
                  <a:gd name="T3" fmla="*/ 8 h 41"/>
                  <a:gd name="T4" fmla="*/ 42 w 84"/>
                  <a:gd name="T5" fmla="*/ 0 h 41"/>
                  <a:gd name="T6" fmla="*/ 29 w 84"/>
                  <a:gd name="T7" fmla="*/ 8 h 41"/>
                  <a:gd name="T8" fmla="*/ 12 w 84"/>
                  <a:gd name="T9" fmla="*/ 20 h 41"/>
                  <a:gd name="T10" fmla="*/ 0 w 84"/>
                  <a:gd name="T11" fmla="*/ 30 h 41"/>
                  <a:gd name="T12" fmla="*/ 12 w 84"/>
                  <a:gd name="T13" fmla="*/ 40 h 41"/>
                  <a:gd name="T14" fmla="*/ 72 w 84"/>
                  <a:gd name="T15" fmla="*/ 40 h 41"/>
                  <a:gd name="T16" fmla="*/ 84 w 84"/>
                  <a:gd name="T17" fmla="*/ 30 h 41"/>
                  <a:gd name="T18" fmla="*/ 72 w 84"/>
                  <a:gd name="T19"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41">
                    <a:moveTo>
                      <a:pt x="72" y="20"/>
                    </a:moveTo>
                    <a:cubicBezTo>
                      <a:pt x="71" y="12"/>
                      <a:pt x="63" y="6"/>
                      <a:pt x="55" y="8"/>
                    </a:cubicBezTo>
                    <a:cubicBezTo>
                      <a:pt x="53" y="3"/>
                      <a:pt x="48" y="0"/>
                      <a:pt x="42" y="0"/>
                    </a:cubicBezTo>
                    <a:cubicBezTo>
                      <a:pt x="36" y="0"/>
                      <a:pt x="31" y="3"/>
                      <a:pt x="29" y="8"/>
                    </a:cubicBezTo>
                    <a:cubicBezTo>
                      <a:pt x="21" y="6"/>
                      <a:pt x="13" y="12"/>
                      <a:pt x="12" y="20"/>
                    </a:cubicBezTo>
                    <a:cubicBezTo>
                      <a:pt x="6" y="19"/>
                      <a:pt x="0" y="24"/>
                      <a:pt x="0" y="30"/>
                    </a:cubicBezTo>
                    <a:cubicBezTo>
                      <a:pt x="0" y="41"/>
                      <a:pt x="12" y="40"/>
                      <a:pt x="12" y="40"/>
                    </a:cubicBezTo>
                    <a:cubicBezTo>
                      <a:pt x="72" y="40"/>
                      <a:pt x="72" y="40"/>
                      <a:pt x="72" y="40"/>
                    </a:cubicBezTo>
                    <a:cubicBezTo>
                      <a:pt x="72" y="40"/>
                      <a:pt x="84" y="41"/>
                      <a:pt x="84" y="30"/>
                    </a:cubicBezTo>
                    <a:cubicBezTo>
                      <a:pt x="84" y="24"/>
                      <a:pt x="78" y="19"/>
                      <a:pt x="72" y="20"/>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5" name="Line 95">
                <a:extLst>
                  <a:ext uri="{FF2B5EF4-FFF2-40B4-BE49-F238E27FC236}">
                    <a16:creationId xmlns:a16="http://schemas.microsoft.com/office/drawing/2014/main" id="{9D617B18-6F3B-41AD-9F02-1DBEB37EEE86}"/>
                  </a:ext>
                </a:extLst>
              </p:cNvPr>
              <p:cNvSpPr>
                <a:spLocks noChangeShapeType="1"/>
              </p:cNvSpPr>
              <p:nvPr/>
            </p:nvSpPr>
            <p:spPr bwMode="auto">
              <a:xfrm flipV="1">
                <a:off x="8620125" y="2981325"/>
                <a:ext cx="0" cy="60325"/>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6" name="Freeform 96">
                <a:extLst>
                  <a:ext uri="{FF2B5EF4-FFF2-40B4-BE49-F238E27FC236}">
                    <a16:creationId xmlns:a16="http://schemas.microsoft.com/office/drawing/2014/main" id="{AB42BEA1-FA76-4889-A1F7-28C9C0D5C71B}"/>
                  </a:ext>
                </a:extLst>
              </p:cNvPr>
              <p:cNvSpPr>
                <a:spLocks/>
              </p:cNvSpPr>
              <p:nvPr/>
            </p:nvSpPr>
            <p:spPr bwMode="auto">
              <a:xfrm>
                <a:off x="8658225" y="2981325"/>
                <a:ext cx="30163" cy="60325"/>
              </a:xfrm>
              <a:custGeom>
                <a:avLst/>
                <a:gdLst>
                  <a:gd name="T0" fmla="*/ 0 w 8"/>
                  <a:gd name="T1" fmla="*/ 16 h 16"/>
                  <a:gd name="T2" fmla="*/ 0 w 8"/>
                  <a:gd name="T3" fmla="*/ 0 h 16"/>
                  <a:gd name="T4" fmla="*/ 4 w 8"/>
                  <a:gd name="T5" fmla="*/ 0 h 16"/>
                  <a:gd name="T6" fmla="*/ 8 w 8"/>
                  <a:gd name="T7" fmla="*/ 4 h 16"/>
                  <a:gd name="T8" fmla="*/ 4 w 8"/>
                  <a:gd name="T9" fmla="*/ 8 h 16"/>
                  <a:gd name="T10" fmla="*/ 0 w 8"/>
                  <a:gd name="T11" fmla="*/ 8 h 16"/>
                </a:gdLst>
                <a:ahLst/>
                <a:cxnLst>
                  <a:cxn ang="0">
                    <a:pos x="T0" y="T1"/>
                  </a:cxn>
                  <a:cxn ang="0">
                    <a:pos x="T2" y="T3"/>
                  </a:cxn>
                  <a:cxn ang="0">
                    <a:pos x="T4" y="T5"/>
                  </a:cxn>
                  <a:cxn ang="0">
                    <a:pos x="T6" y="T7"/>
                  </a:cxn>
                  <a:cxn ang="0">
                    <a:pos x="T8" y="T9"/>
                  </a:cxn>
                  <a:cxn ang="0">
                    <a:pos x="T10" y="T11"/>
                  </a:cxn>
                </a:cxnLst>
                <a:rect l="0" t="0" r="r" b="b"/>
                <a:pathLst>
                  <a:path w="8" h="16">
                    <a:moveTo>
                      <a:pt x="0" y="16"/>
                    </a:moveTo>
                    <a:cubicBezTo>
                      <a:pt x="0" y="0"/>
                      <a:pt x="0" y="0"/>
                      <a:pt x="0" y="0"/>
                    </a:cubicBezTo>
                    <a:cubicBezTo>
                      <a:pt x="4" y="0"/>
                      <a:pt x="4" y="0"/>
                      <a:pt x="4" y="0"/>
                    </a:cubicBezTo>
                    <a:cubicBezTo>
                      <a:pt x="7" y="0"/>
                      <a:pt x="8" y="2"/>
                      <a:pt x="8" y="4"/>
                    </a:cubicBezTo>
                    <a:cubicBezTo>
                      <a:pt x="8" y="6"/>
                      <a:pt x="7" y="8"/>
                      <a:pt x="4" y="8"/>
                    </a:cubicBezTo>
                    <a:cubicBezTo>
                      <a:pt x="0" y="8"/>
                      <a:pt x="0" y="8"/>
                      <a:pt x="0" y="8"/>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7" name="Freeform 97">
                <a:extLst>
                  <a:ext uri="{FF2B5EF4-FFF2-40B4-BE49-F238E27FC236}">
                    <a16:creationId xmlns:a16="http://schemas.microsoft.com/office/drawing/2014/main" id="{23796C52-BCD9-48F3-B10D-ACD16E60126E}"/>
                  </a:ext>
                </a:extLst>
              </p:cNvPr>
              <p:cNvSpPr>
                <a:spLocks/>
              </p:cNvSpPr>
              <p:nvPr/>
            </p:nvSpPr>
            <p:spPr bwMode="auto">
              <a:xfrm>
                <a:off x="8553450" y="2981325"/>
                <a:ext cx="30163" cy="60325"/>
              </a:xfrm>
              <a:custGeom>
                <a:avLst/>
                <a:gdLst>
                  <a:gd name="T0" fmla="*/ 0 w 8"/>
                  <a:gd name="T1" fmla="*/ 16 h 16"/>
                  <a:gd name="T2" fmla="*/ 0 w 8"/>
                  <a:gd name="T3" fmla="*/ 0 h 16"/>
                  <a:gd name="T4" fmla="*/ 4 w 8"/>
                  <a:gd name="T5" fmla="*/ 0 h 16"/>
                  <a:gd name="T6" fmla="*/ 8 w 8"/>
                  <a:gd name="T7" fmla="*/ 4 h 16"/>
                  <a:gd name="T8" fmla="*/ 4 w 8"/>
                  <a:gd name="T9" fmla="*/ 8 h 16"/>
                  <a:gd name="T10" fmla="*/ 0 w 8"/>
                  <a:gd name="T11" fmla="*/ 8 h 16"/>
                </a:gdLst>
                <a:ahLst/>
                <a:cxnLst>
                  <a:cxn ang="0">
                    <a:pos x="T0" y="T1"/>
                  </a:cxn>
                  <a:cxn ang="0">
                    <a:pos x="T2" y="T3"/>
                  </a:cxn>
                  <a:cxn ang="0">
                    <a:pos x="T4" y="T5"/>
                  </a:cxn>
                  <a:cxn ang="0">
                    <a:pos x="T6" y="T7"/>
                  </a:cxn>
                  <a:cxn ang="0">
                    <a:pos x="T8" y="T9"/>
                  </a:cxn>
                  <a:cxn ang="0">
                    <a:pos x="T10" y="T11"/>
                  </a:cxn>
                </a:cxnLst>
                <a:rect l="0" t="0" r="r" b="b"/>
                <a:pathLst>
                  <a:path w="8" h="16">
                    <a:moveTo>
                      <a:pt x="0" y="16"/>
                    </a:moveTo>
                    <a:cubicBezTo>
                      <a:pt x="0" y="0"/>
                      <a:pt x="0" y="0"/>
                      <a:pt x="0" y="0"/>
                    </a:cubicBezTo>
                    <a:cubicBezTo>
                      <a:pt x="4" y="0"/>
                      <a:pt x="4" y="0"/>
                      <a:pt x="4" y="0"/>
                    </a:cubicBezTo>
                    <a:cubicBezTo>
                      <a:pt x="7" y="0"/>
                      <a:pt x="8" y="2"/>
                      <a:pt x="8" y="4"/>
                    </a:cubicBezTo>
                    <a:cubicBezTo>
                      <a:pt x="8" y="6"/>
                      <a:pt x="7" y="8"/>
                      <a:pt x="4" y="8"/>
                    </a:cubicBezTo>
                    <a:cubicBezTo>
                      <a:pt x="0" y="8"/>
                      <a:pt x="0" y="8"/>
                      <a:pt x="0" y="8"/>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8" name="Line 98">
                <a:extLst>
                  <a:ext uri="{FF2B5EF4-FFF2-40B4-BE49-F238E27FC236}">
                    <a16:creationId xmlns:a16="http://schemas.microsoft.com/office/drawing/2014/main" id="{BAB29990-818A-430C-AF33-A8D128E9093C}"/>
                  </a:ext>
                </a:extLst>
              </p:cNvPr>
              <p:cNvSpPr>
                <a:spLocks noChangeShapeType="1"/>
              </p:cNvSpPr>
              <p:nvPr/>
            </p:nvSpPr>
            <p:spPr bwMode="auto">
              <a:xfrm>
                <a:off x="8567738" y="3011488"/>
                <a:ext cx="15875" cy="30163"/>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pic>
          <p:nvPicPr>
            <p:cNvPr id="89" name="Graphic 88">
              <a:extLst>
                <a:ext uri="{FF2B5EF4-FFF2-40B4-BE49-F238E27FC236}">
                  <a16:creationId xmlns:a16="http://schemas.microsoft.com/office/drawing/2014/main" id="{F99666ED-4128-49BB-8C5B-5FB8B44DD6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0938" y="3599913"/>
              <a:ext cx="751490" cy="751490"/>
            </a:xfrm>
            <a:prstGeom prst="rect">
              <a:avLst/>
            </a:prstGeom>
          </p:spPr>
        </p:pic>
        <p:pic>
          <p:nvPicPr>
            <p:cNvPr id="90" name="Graphic 89">
              <a:extLst>
                <a:ext uri="{FF2B5EF4-FFF2-40B4-BE49-F238E27FC236}">
                  <a16:creationId xmlns:a16="http://schemas.microsoft.com/office/drawing/2014/main" id="{46D6D815-A06A-4508-AD89-1C985FAEAF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7775" y="4906853"/>
              <a:ext cx="737616" cy="737616"/>
            </a:xfrm>
            <a:prstGeom prst="rect">
              <a:avLst/>
            </a:prstGeom>
          </p:spPr>
        </p:pic>
      </p:grpSp>
      <p:sp>
        <p:nvSpPr>
          <p:cNvPr id="91" name="Footer Placeholder 2">
            <a:extLst>
              <a:ext uri="{FF2B5EF4-FFF2-40B4-BE49-F238E27FC236}">
                <a16:creationId xmlns:a16="http://schemas.microsoft.com/office/drawing/2014/main" id="{8653AE4B-7F17-42EE-909B-6CB4AF28F3E8}"/>
              </a:ext>
            </a:extLst>
          </p:cNvPr>
          <p:cNvSpPr txBox="1">
            <a:spLocks/>
          </p:cNvSpPr>
          <p:nvPr/>
        </p:nvSpPr>
        <p:spPr>
          <a:xfrm>
            <a:off x="4749553" y="4596129"/>
            <a:ext cx="2155622" cy="492443"/>
          </a:xfrm>
          <a:prstGeom prst="rect">
            <a:avLst/>
          </a:prstGeom>
          <a:noFill/>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34576B"/>
                </a:solidFill>
              </a:rPr>
              <a:t>Divestiture</a:t>
            </a:r>
          </a:p>
        </p:txBody>
      </p:sp>
      <p:sp>
        <p:nvSpPr>
          <p:cNvPr id="92" name="Footer Placeholder 2">
            <a:extLst>
              <a:ext uri="{FF2B5EF4-FFF2-40B4-BE49-F238E27FC236}">
                <a16:creationId xmlns:a16="http://schemas.microsoft.com/office/drawing/2014/main" id="{EADB4B6A-A2A4-49F5-8491-4FCCB3D5DE13}"/>
              </a:ext>
            </a:extLst>
          </p:cNvPr>
          <p:cNvSpPr txBox="1">
            <a:spLocks/>
          </p:cNvSpPr>
          <p:nvPr/>
        </p:nvSpPr>
        <p:spPr>
          <a:xfrm>
            <a:off x="8683940" y="2013552"/>
            <a:ext cx="1860968" cy="492443"/>
          </a:xfrm>
          <a:prstGeom prst="rect">
            <a:avLst/>
          </a:prstGeom>
          <a:noFill/>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200" dirty="0">
                <a:solidFill>
                  <a:srgbClr val="DEB28C"/>
                </a:solidFill>
              </a:rPr>
              <a:t>Death</a:t>
            </a:r>
          </a:p>
        </p:txBody>
      </p:sp>
      <p:sp>
        <p:nvSpPr>
          <p:cNvPr id="93" name="Footer Placeholder 2">
            <a:extLst>
              <a:ext uri="{FF2B5EF4-FFF2-40B4-BE49-F238E27FC236}">
                <a16:creationId xmlns:a16="http://schemas.microsoft.com/office/drawing/2014/main" id="{3779055D-74AC-4600-A66E-2A92FF14CA72}"/>
              </a:ext>
            </a:extLst>
          </p:cNvPr>
          <p:cNvSpPr txBox="1">
            <a:spLocks/>
          </p:cNvSpPr>
          <p:nvPr/>
        </p:nvSpPr>
        <p:spPr>
          <a:xfrm rot="16200000">
            <a:off x="5439473" y="1290792"/>
            <a:ext cx="1777950" cy="492443"/>
          </a:xfrm>
          <a:prstGeom prst="rect">
            <a:avLst/>
          </a:prstGeom>
          <a:noFill/>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200" dirty="0">
                <a:solidFill>
                  <a:srgbClr val="97C4C9"/>
                </a:solidFill>
              </a:rPr>
              <a:t>Disability</a:t>
            </a:r>
          </a:p>
        </p:txBody>
      </p:sp>
      <p:sp>
        <p:nvSpPr>
          <p:cNvPr id="94" name="Footer Placeholder 2">
            <a:extLst>
              <a:ext uri="{FF2B5EF4-FFF2-40B4-BE49-F238E27FC236}">
                <a16:creationId xmlns:a16="http://schemas.microsoft.com/office/drawing/2014/main" id="{14A7B15D-A4D6-4A50-8FCE-F6B5A789E94A}"/>
              </a:ext>
            </a:extLst>
          </p:cNvPr>
          <p:cNvSpPr txBox="1">
            <a:spLocks/>
          </p:cNvSpPr>
          <p:nvPr/>
        </p:nvSpPr>
        <p:spPr>
          <a:xfrm rot="16200000">
            <a:off x="8051450" y="5201230"/>
            <a:ext cx="1777950" cy="492443"/>
          </a:xfrm>
          <a:prstGeom prst="rect">
            <a:avLst/>
          </a:prstGeom>
          <a:noFill/>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ADB68B"/>
                </a:solidFill>
              </a:rPr>
              <a:t>Divorce</a:t>
            </a:r>
          </a:p>
        </p:txBody>
      </p:sp>
    </p:spTree>
    <p:extLst>
      <p:ext uri="{BB962C8B-B14F-4D97-AF65-F5344CB8AC3E}">
        <p14:creationId xmlns:p14="http://schemas.microsoft.com/office/powerpoint/2010/main" val="52949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DDE417-8CFC-4E1A-9E66-609239DE3863}"/>
              </a:ext>
            </a:extLst>
          </p:cNvPr>
          <p:cNvPicPr>
            <a:picLocks noChangeAspect="1"/>
          </p:cNvPicPr>
          <p:nvPr/>
        </p:nvPicPr>
        <p:blipFill>
          <a:blip r:embed="rId2">
            <a:extLst>
              <a:ext uri="{28A0092B-C50C-407E-A947-70E740481C1C}">
                <a14:useLocalDpi xmlns:a14="http://schemas.microsoft.com/office/drawing/2010/main" val="0"/>
              </a:ext>
            </a:extLst>
          </a:blip>
          <a:srcRect t="35033" b="35033"/>
          <a:stretch/>
        </p:blipFill>
        <p:spPr>
          <a:xfrm>
            <a:off x="0" y="-1"/>
            <a:ext cx="12193694" cy="2721931"/>
          </a:xfrm>
          <a:prstGeom prst="rect">
            <a:avLst/>
          </a:prstGeom>
        </p:spPr>
      </p:pic>
      <p:sp>
        <p:nvSpPr>
          <p:cNvPr id="7" name="Rectangle 6">
            <a:extLst>
              <a:ext uri="{FF2B5EF4-FFF2-40B4-BE49-F238E27FC236}">
                <a16:creationId xmlns:a16="http://schemas.microsoft.com/office/drawing/2014/main" id="{72332027-1558-444D-997C-AC551D1BC5B3}"/>
              </a:ext>
            </a:extLst>
          </p:cNvPr>
          <p:cNvSpPr/>
          <p:nvPr/>
        </p:nvSpPr>
        <p:spPr>
          <a:xfrm>
            <a:off x="0" y="-6832"/>
            <a:ext cx="12192000" cy="2721931"/>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218934-08C8-4673-B468-CC91E857AF84}"/>
              </a:ext>
            </a:extLst>
          </p:cNvPr>
          <p:cNvSpPr>
            <a:spLocks noGrp="1"/>
          </p:cNvSpPr>
          <p:nvPr>
            <p:ph type="title"/>
          </p:nvPr>
        </p:nvSpPr>
        <p:spPr/>
        <p:txBody>
          <a:bodyPr/>
          <a:lstStyle/>
          <a:p>
            <a:r>
              <a:rPr lang="en-US" dirty="0">
                <a:solidFill>
                  <a:schemeClr val="bg1"/>
                </a:solidFill>
              </a:rPr>
              <a:t>Traditional Valuation Methods</a:t>
            </a:r>
          </a:p>
        </p:txBody>
      </p:sp>
      <p:sp>
        <p:nvSpPr>
          <p:cNvPr id="3" name="Footer Placeholder 2">
            <a:extLst>
              <a:ext uri="{FF2B5EF4-FFF2-40B4-BE49-F238E27FC236}">
                <a16:creationId xmlns:a16="http://schemas.microsoft.com/office/drawing/2014/main" id="{D5B2430D-471A-4EE8-AD00-5D51FFC2F13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9282D56-255E-4DDC-AA4E-3482AE3DC6AF}"/>
              </a:ext>
            </a:extLst>
          </p:cNvPr>
          <p:cNvSpPr>
            <a:spLocks noGrp="1"/>
          </p:cNvSpPr>
          <p:nvPr>
            <p:ph type="sldNum" sz="quarter" idx="12"/>
          </p:nvPr>
        </p:nvSpPr>
        <p:spPr/>
        <p:txBody>
          <a:bodyPr/>
          <a:lstStyle/>
          <a:p>
            <a:fld id="{FF528CE4-BB7A-453B-9BA8-EFC0298A1600}" type="slidenum">
              <a:rPr lang="en-ID" smtClean="0"/>
              <a:pPr/>
              <a:t>12</a:t>
            </a:fld>
            <a:endParaRPr lang="en-ID" dirty="0"/>
          </a:p>
        </p:txBody>
      </p:sp>
      <p:pic>
        <p:nvPicPr>
          <p:cNvPr id="64" name="Picture 2">
            <a:extLst>
              <a:ext uri="{FF2B5EF4-FFF2-40B4-BE49-F238E27FC236}">
                <a16:creationId xmlns:a16="http://schemas.microsoft.com/office/drawing/2014/main" id="{99628B9E-B7D5-49F3-8141-9F21FEEB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36">
            <a:extLst>
              <a:ext uri="{FF2B5EF4-FFF2-40B4-BE49-F238E27FC236}">
                <a16:creationId xmlns:a16="http://schemas.microsoft.com/office/drawing/2014/main" id="{97FEDD66-7239-4790-979F-BDE335163EF8}"/>
              </a:ext>
            </a:extLst>
          </p:cNvPr>
          <p:cNvSpPr/>
          <p:nvPr/>
        </p:nvSpPr>
        <p:spPr>
          <a:xfrm>
            <a:off x="694296" y="186015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B9C38975-18C6-4E4D-9A15-32CCCAD04256}"/>
              </a:ext>
            </a:extLst>
          </p:cNvPr>
          <p:cNvSpPr txBox="1"/>
          <p:nvPr/>
        </p:nvSpPr>
        <p:spPr>
          <a:xfrm>
            <a:off x="1159998" y="3333739"/>
            <a:ext cx="2320047" cy="246221"/>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Income Approach</a:t>
            </a:r>
          </a:p>
        </p:txBody>
      </p:sp>
      <p:sp>
        <p:nvSpPr>
          <p:cNvPr id="66" name="TextBox 65">
            <a:extLst>
              <a:ext uri="{FF2B5EF4-FFF2-40B4-BE49-F238E27FC236}">
                <a16:creationId xmlns:a16="http://schemas.microsoft.com/office/drawing/2014/main" id="{F17FB038-DBFB-4E73-B4A1-650157000331}"/>
              </a:ext>
            </a:extLst>
          </p:cNvPr>
          <p:cNvSpPr txBox="1"/>
          <p:nvPr/>
        </p:nvSpPr>
        <p:spPr>
          <a:xfrm>
            <a:off x="1013988" y="3916487"/>
            <a:ext cx="2612065" cy="861774"/>
          </a:xfrm>
          <a:prstGeom prst="rect">
            <a:avLst/>
          </a:prstGeom>
          <a:noFill/>
        </p:spPr>
        <p:txBody>
          <a:bodyPr wrap="square" lIns="0" tIns="0" rIns="0" bIns="0" rtlCol="0">
            <a:spAutoFit/>
          </a:bodyPr>
          <a:lstStyle/>
          <a:p>
            <a:pPr algn="ctr">
              <a:spcBef>
                <a:spcPts val="600"/>
              </a:spcBef>
            </a:pPr>
            <a:r>
              <a:rPr lang="en-US" sz="1400" dirty="0">
                <a:solidFill>
                  <a:srgbClr val="34576B"/>
                </a:solidFill>
                <a:latin typeface="+mj-lt"/>
                <a:ea typeface="Lato Black" panose="020F0502020204030203" pitchFamily="34" charset="0"/>
                <a:cs typeface="Lato Black" panose="020F0502020204030203" pitchFamily="34" charset="0"/>
              </a:rPr>
              <a:t>Determining the value of the practice by converting future economic benefits into a single present amount</a:t>
            </a:r>
          </a:p>
        </p:txBody>
      </p:sp>
      <p:grpSp>
        <p:nvGrpSpPr>
          <p:cNvPr id="77" name="Group 76">
            <a:extLst>
              <a:ext uri="{FF2B5EF4-FFF2-40B4-BE49-F238E27FC236}">
                <a16:creationId xmlns:a16="http://schemas.microsoft.com/office/drawing/2014/main" id="{37ADB5B9-6FB9-480E-B1E1-141784C9D77A}"/>
              </a:ext>
            </a:extLst>
          </p:cNvPr>
          <p:cNvGrpSpPr/>
          <p:nvPr/>
        </p:nvGrpSpPr>
        <p:grpSpPr>
          <a:xfrm>
            <a:off x="2075767" y="5370149"/>
            <a:ext cx="488508" cy="125645"/>
            <a:chOff x="2451100" y="4479334"/>
            <a:chExt cx="399257" cy="101600"/>
          </a:xfrm>
        </p:grpSpPr>
        <p:sp>
          <p:nvSpPr>
            <p:cNvPr id="78" name="Oval 77">
              <a:extLst>
                <a:ext uri="{FF2B5EF4-FFF2-40B4-BE49-F238E27FC236}">
                  <a16:creationId xmlns:a16="http://schemas.microsoft.com/office/drawing/2014/main" id="{406082A9-0C53-4875-B4D9-48C26D941B17}"/>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B7356E9-9926-47C1-BF6E-B0B85BF96C53}"/>
                </a:ext>
              </a:extLst>
            </p:cNvPr>
            <p:cNvSpPr/>
            <p:nvPr/>
          </p:nvSpPr>
          <p:spPr>
            <a:xfrm>
              <a:off x="2599928"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269D709B-0F5D-4AC0-82F1-1F3DF1C55572}"/>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Rectangle: Rounded Corners 119">
            <a:extLst>
              <a:ext uri="{FF2B5EF4-FFF2-40B4-BE49-F238E27FC236}">
                <a16:creationId xmlns:a16="http://schemas.microsoft.com/office/drawing/2014/main" id="{6C1DEB31-7C45-43D2-BDF4-25CBB0DA962D}"/>
              </a:ext>
            </a:extLst>
          </p:cNvPr>
          <p:cNvSpPr/>
          <p:nvPr/>
        </p:nvSpPr>
        <p:spPr>
          <a:xfrm>
            <a:off x="4415075" y="186015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FE077491-01B3-4B2C-8EA3-B710E701CE54}"/>
              </a:ext>
            </a:extLst>
          </p:cNvPr>
          <p:cNvSpPr txBox="1"/>
          <p:nvPr/>
        </p:nvSpPr>
        <p:spPr>
          <a:xfrm>
            <a:off x="4935976" y="3333739"/>
            <a:ext cx="2320047" cy="246221"/>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Asset Approach</a:t>
            </a:r>
          </a:p>
        </p:txBody>
      </p:sp>
      <p:sp>
        <p:nvSpPr>
          <p:cNvPr id="83" name="TextBox 82">
            <a:extLst>
              <a:ext uri="{FF2B5EF4-FFF2-40B4-BE49-F238E27FC236}">
                <a16:creationId xmlns:a16="http://schemas.microsoft.com/office/drawing/2014/main" id="{A4DB7086-478E-4564-851E-0FBB35E6D2FE}"/>
              </a:ext>
            </a:extLst>
          </p:cNvPr>
          <p:cNvSpPr txBox="1"/>
          <p:nvPr/>
        </p:nvSpPr>
        <p:spPr>
          <a:xfrm>
            <a:off x="4789967" y="3916487"/>
            <a:ext cx="2612065" cy="646331"/>
          </a:xfrm>
          <a:prstGeom prst="rect">
            <a:avLst/>
          </a:prstGeom>
          <a:noFill/>
        </p:spPr>
        <p:txBody>
          <a:bodyPr wrap="square" lIns="0" tIns="0" rIns="0" bIns="0" rtlCol="0">
            <a:spAutoFit/>
          </a:bodyPr>
          <a:lstStyle/>
          <a:p>
            <a:pPr algn="ctr">
              <a:spcBef>
                <a:spcPts val="600"/>
              </a:spcBef>
            </a:pPr>
            <a:r>
              <a:rPr lang="en-US" sz="1400" dirty="0">
                <a:solidFill>
                  <a:srgbClr val="34576B"/>
                </a:solidFill>
                <a:ea typeface="Lato Black" panose="020F0502020204030203" pitchFamily="34" charset="0"/>
                <a:cs typeface="Lato Black" panose="020F0502020204030203" pitchFamily="34" charset="0"/>
              </a:rPr>
              <a:t>Determining the practice's value based on the assets net of liabilities.</a:t>
            </a:r>
          </a:p>
        </p:txBody>
      </p:sp>
      <p:grpSp>
        <p:nvGrpSpPr>
          <p:cNvPr id="94" name="Group 93">
            <a:extLst>
              <a:ext uri="{FF2B5EF4-FFF2-40B4-BE49-F238E27FC236}">
                <a16:creationId xmlns:a16="http://schemas.microsoft.com/office/drawing/2014/main" id="{CBEDDFE3-E3EA-475A-9817-A98F74BCB588}"/>
              </a:ext>
            </a:extLst>
          </p:cNvPr>
          <p:cNvGrpSpPr/>
          <p:nvPr/>
        </p:nvGrpSpPr>
        <p:grpSpPr>
          <a:xfrm>
            <a:off x="5851746" y="5370149"/>
            <a:ext cx="488508" cy="125645"/>
            <a:chOff x="2451100" y="4479334"/>
            <a:chExt cx="399257" cy="101600"/>
          </a:xfrm>
        </p:grpSpPr>
        <p:sp>
          <p:nvSpPr>
            <p:cNvPr id="95" name="Oval 94">
              <a:extLst>
                <a:ext uri="{FF2B5EF4-FFF2-40B4-BE49-F238E27FC236}">
                  <a16:creationId xmlns:a16="http://schemas.microsoft.com/office/drawing/2014/main" id="{AB59647F-883E-4019-8F25-986230A94BCC}"/>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2AB12C04-5F3E-4FA5-8400-9987CABBE572}"/>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Oval 96">
              <a:extLst>
                <a:ext uri="{FF2B5EF4-FFF2-40B4-BE49-F238E27FC236}">
                  <a16:creationId xmlns:a16="http://schemas.microsoft.com/office/drawing/2014/main" id="{2E02C6C9-2037-44C4-8FDB-3197E15795F7}"/>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Rectangle: Rounded Corners 141">
            <a:extLst>
              <a:ext uri="{FF2B5EF4-FFF2-40B4-BE49-F238E27FC236}">
                <a16:creationId xmlns:a16="http://schemas.microsoft.com/office/drawing/2014/main" id="{427415A0-0FFE-4C0A-918F-736D95AC294A}"/>
              </a:ext>
            </a:extLst>
          </p:cNvPr>
          <p:cNvSpPr/>
          <p:nvPr/>
        </p:nvSpPr>
        <p:spPr>
          <a:xfrm>
            <a:off x="8191054" y="186015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23FBC7DB-9A8B-4B26-91A6-F39B22BAD047}"/>
              </a:ext>
            </a:extLst>
          </p:cNvPr>
          <p:cNvSpPr txBox="1"/>
          <p:nvPr/>
        </p:nvSpPr>
        <p:spPr>
          <a:xfrm>
            <a:off x="8711954" y="3333739"/>
            <a:ext cx="2320047" cy="246221"/>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Market Approach</a:t>
            </a:r>
          </a:p>
        </p:txBody>
      </p:sp>
      <p:sp>
        <p:nvSpPr>
          <p:cNvPr id="100" name="TextBox 99">
            <a:extLst>
              <a:ext uri="{FF2B5EF4-FFF2-40B4-BE49-F238E27FC236}">
                <a16:creationId xmlns:a16="http://schemas.microsoft.com/office/drawing/2014/main" id="{C9C9A1F6-936A-4EE3-BC72-0FCF24133C75}"/>
              </a:ext>
            </a:extLst>
          </p:cNvPr>
          <p:cNvSpPr txBox="1"/>
          <p:nvPr/>
        </p:nvSpPr>
        <p:spPr>
          <a:xfrm>
            <a:off x="8565945" y="3916487"/>
            <a:ext cx="2612065" cy="861774"/>
          </a:xfrm>
          <a:prstGeom prst="rect">
            <a:avLst/>
          </a:prstGeom>
          <a:noFill/>
        </p:spPr>
        <p:txBody>
          <a:bodyPr wrap="square" lIns="0" tIns="0" rIns="0" bIns="0" rtlCol="0">
            <a:spAutoFit/>
          </a:bodyPr>
          <a:lstStyle/>
          <a:p>
            <a:pPr algn="ctr">
              <a:spcBef>
                <a:spcPts val="600"/>
              </a:spcBef>
            </a:pPr>
            <a:r>
              <a:rPr lang="en-US" sz="1400" dirty="0">
                <a:solidFill>
                  <a:srgbClr val="34576B"/>
                </a:solidFill>
                <a:ea typeface="Lato Black" panose="020F0502020204030203" pitchFamily="34" charset="0"/>
                <a:cs typeface="Lato Black" panose="020F0502020204030203" pitchFamily="34" charset="0"/>
              </a:rPr>
              <a:t>Comparable Sales- comparing the practice to similar businesses, business ownership interests, securities or intangible assets.</a:t>
            </a:r>
          </a:p>
        </p:txBody>
      </p:sp>
      <p:grpSp>
        <p:nvGrpSpPr>
          <p:cNvPr id="111" name="Group 110">
            <a:extLst>
              <a:ext uri="{FF2B5EF4-FFF2-40B4-BE49-F238E27FC236}">
                <a16:creationId xmlns:a16="http://schemas.microsoft.com/office/drawing/2014/main" id="{D08F0430-E53E-4660-8CF9-C3DC1C024FBB}"/>
              </a:ext>
            </a:extLst>
          </p:cNvPr>
          <p:cNvGrpSpPr/>
          <p:nvPr/>
        </p:nvGrpSpPr>
        <p:grpSpPr>
          <a:xfrm>
            <a:off x="9627724" y="5370149"/>
            <a:ext cx="488508" cy="125645"/>
            <a:chOff x="2451100" y="4479334"/>
            <a:chExt cx="399257" cy="101600"/>
          </a:xfrm>
        </p:grpSpPr>
        <p:sp>
          <p:nvSpPr>
            <p:cNvPr id="112" name="Oval 111">
              <a:extLst>
                <a:ext uri="{FF2B5EF4-FFF2-40B4-BE49-F238E27FC236}">
                  <a16:creationId xmlns:a16="http://schemas.microsoft.com/office/drawing/2014/main" id="{3800FFC3-60BA-4ACC-80CA-D68993B87088}"/>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Oval 112">
              <a:extLst>
                <a:ext uri="{FF2B5EF4-FFF2-40B4-BE49-F238E27FC236}">
                  <a16:creationId xmlns:a16="http://schemas.microsoft.com/office/drawing/2014/main" id="{56BC1C71-4AF3-4379-B5DC-0C1E0E89CE50}"/>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Oval 113">
              <a:extLst>
                <a:ext uri="{FF2B5EF4-FFF2-40B4-BE49-F238E27FC236}">
                  <a16:creationId xmlns:a16="http://schemas.microsoft.com/office/drawing/2014/main" id="{67954DDE-2AF8-44A2-83C5-479A05C9003A}"/>
                </a:ext>
              </a:extLst>
            </p:cNvPr>
            <p:cNvSpPr/>
            <p:nvPr/>
          </p:nvSpPr>
          <p:spPr>
            <a:xfrm>
              <a:off x="2748757"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Rectangle: Top Corners Rounded 5">
            <a:extLst>
              <a:ext uri="{FF2B5EF4-FFF2-40B4-BE49-F238E27FC236}">
                <a16:creationId xmlns:a16="http://schemas.microsoft.com/office/drawing/2014/main" id="{2E5C92F6-001C-46E8-90C6-D412E917A76F}"/>
              </a:ext>
            </a:extLst>
          </p:cNvPr>
          <p:cNvSpPr/>
          <p:nvPr/>
        </p:nvSpPr>
        <p:spPr>
          <a:xfrm>
            <a:off x="694295" y="1860156"/>
            <a:ext cx="3361847" cy="861774"/>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Top Corners Rounded 114">
            <a:extLst>
              <a:ext uri="{FF2B5EF4-FFF2-40B4-BE49-F238E27FC236}">
                <a16:creationId xmlns:a16="http://schemas.microsoft.com/office/drawing/2014/main" id="{27AE2D8C-CC30-479B-872E-F55D2E7AAB7F}"/>
              </a:ext>
            </a:extLst>
          </p:cNvPr>
          <p:cNvSpPr/>
          <p:nvPr/>
        </p:nvSpPr>
        <p:spPr>
          <a:xfrm>
            <a:off x="4415076" y="1860156"/>
            <a:ext cx="3361847" cy="861774"/>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Top Corners Rounded 115">
            <a:extLst>
              <a:ext uri="{FF2B5EF4-FFF2-40B4-BE49-F238E27FC236}">
                <a16:creationId xmlns:a16="http://schemas.microsoft.com/office/drawing/2014/main" id="{A16BB7C9-CBE9-48A8-995A-0FCF4EEE26E3}"/>
              </a:ext>
            </a:extLst>
          </p:cNvPr>
          <p:cNvSpPr/>
          <p:nvPr/>
        </p:nvSpPr>
        <p:spPr>
          <a:xfrm>
            <a:off x="8191055" y="1860156"/>
            <a:ext cx="3361847" cy="861774"/>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D5A2039-1CC0-49CF-9C3E-E9C2C0DBB02F}"/>
              </a:ext>
            </a:extLst>
          </p:cNvPr>
          <p:cNvSpPr/>
          <p:nvPr/>
        </p:nvSpPr>
        <p:spPr>
          <a:xfrm>
            <a:off x="1850954" y="2190109"/>
            <a:ext cx="938132" cy="938132"/>
          </a:xfrm>
          <a:prstGeom prst="ellipse">
            <a:avLst/>
          </a:prstGeom>
          <a:solidFill>
            <a:srgbClr val="DBAF8A"/>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8" name="Oval 117">
            <a:extLst>
              <a:ext uri="{FF2B5EF4-FFF2-40B4-BE49-F238E27FC236}">
                <a16:creationId xmlns:a16="http://schemas.microsoft.com/office/drawing/2014/main" id="{989AF5E4-88FC-4C11-8D3A-AD66DCE60EBD}"/>
              </a:ext>
            </a:extLst>
          </p:cNvPr>
          <p:cNvSpPr/>
          <p:nvPr/>
        </p:nvSpPr>
        <p:spPr>
          <a:xfrm>
            <a:off x="5564777" y="2190109"/>
            <a:ext cx="938132" cy="938132"/>
          </a:xfrm>
          <a:prstGeom prst="ellipse">
            <a:avLst/>
          </a:prstGeom>
          <a:solidFill>
            <a:srgbClr val="ADB68B"/>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9" name="Oval 118">
            <a:extLst>
              <a:ext uri="{FF2B5EF4-FFF2-40B4-BE49-F238E27FC236}">
                <a16:creationId xmlns:a16="http://schemas.microsoft.com/office/drawing/2014/main" id="{DD54CFCF-CD9F-4D45-9908-0D817C442F61}"/>
              </a:ext>
            </a:extLst>
          </p:cNvPr>
          <p:cNvSpPr/>
          <p:nvPr/>
        </p:nvSpPr>
        <p:spPr>
          <a:xfrm>
            <a:off x="9465067" y="2190109"/>
            <a:ext cx="938132" cy="938132"/>
          </a:xfrm>
          <a:prstGeom prst="ellipse">
            <a:avLst/>
          </a:prstGeom>
          <a:solidFill>
            <a:srgbClr val="97C4C9"/>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20" name="Group 119">
            <a:extLst>
              <a:ext uri="{FF2B5EF4-FFF2-40B4-BE49-F238E27FC236}">
                <a16:creationId xmlns:a16="http://schemas.microsoft.com/office/drawing/2014/main" id="{8A2D93BF-74E4-476D-A3E6-3C243431D256}"/>
              </a:ext>
            </a:extLst>
          </p:cNvPr>
          <p:cNvGrpSpPr/>
          <p:nvPr/>
        </p:nvGrpSpPr>
        <p:grpSpPr>
          <a:xfrm>
            <a:off x="2087905" y="2460450"/>
            <a:ext cx="418367" cy="397449"/>
            <a:chOff x="11601450" y="1368425"/>
            <a:chExt cx="285750" cy="271463"/>
          </a:xfrm>
          <a:solidFill>
            <a:schemeClr val="bg1"/>
          </a:solidFill>
        </p:grpSpPr>
        <p:sp>
          <p:nvSpPr>
            <p:cNvPr id="121" name="Freeform 175">
              <a:extLst>
                <a:ext uri="{FF2B5EF4-FFF2-40B4-BE49-F238E27FC236}">
                  <a16:creationId xmlns:a16="http://schemas.microsoft.com/office/drawing/2014/main" id="{F20EF015-C4AB-47FF-AA79-970D854A29B4}"/>
                </a:ext>
              </a:extLst>
            </p:cNvPr>
            <p:cNvSpPr>
              <a:spLocks noEditPoints="1"/>
            </p:cNvSpPr>
            <p:nvPr/>
          </p:nvSpPr>
          <p:spPr bwMode="auto">
            <a:xfrm>
              <a:off x="11601450" y="1525588"/>
              <a:ext cx="285750" cy="114300"/>
            </a:xfrm>
            <a:custGeom>
              <a:avLst/>
              <a:gdLst>
                <a:gd name="T0" fmla="*/ 611 w 902"/>
                <a:gd name="T1" fmla="*/ 290 h 359"/>
                <a:gd name="T2" fmla="*/ 516 w 902"/>
                <a:gd name="T3" fmla="*/ 325 h 359"/>
                <a:gd name="T4" fmla="*/ 435 w 902"/>
                <a:gd name="T5" fmla="*/ 324 h 359"/>
                <a:gd name="T6" fmla="*/ 325 w 902"/>
                <a:gd name="T7" fmla="*/ 292 h 359"/>
                <a:gd name="T8" fmla="*/ 210 w 902"/>
                <a:gd name="T9" fmla="*/ 252 h 359"/>
                <a:gd name="T10" fmla="*/ 306 w 902"/>
                <a:gd name="T11" fmla="*/ 61 h 359"/>
                <a:gd name="T12" fmla="*/ 386 w 902"/>
                <a:gd name="T13" fmla="*/ 82 h 359"/>
                <a:gd name="T14" fmla="*/ 446 w 902"/>
                <a:gd name="T15" fmla="*/ 118 h 359"/>
                <a:gd name="T16" fmla="*/ 500 w 902"/>
                <a:gd name="T17" fmla="*/ 120 h 359"/>
                <a:gd name="T18" fmla="*/ 554 w 902"/>
                <a:gd name="T19" fmla="*/ 120 h 359"/>
                <a:gd name="T20" fmla="*/ 590 w 902"/>
                <a:gd name="T21" fmla="*/ 125 h 359"/>
                <a:gd name="T22" fmla="*/ 601 w 902"/>
                <a:gd name="T23" fmla="*/ 144 h 359"/>
                <a:gd name="T24" fmla="*/ 598 w 902"/>
                <a:gd name="T25" fmla="*/ 166 h 359"/>
                <a:gd name="T26" fmla="*/ 578 w 902"/>
                <a:gd name="T27" fmla="*/ 180 h 359"/>
                <a:gd name="T28" fmla="*/ 355 w 902"/>
                <a:gd name="T29" fmla="*/ 181 h 359"/>
                <a:gd name="T30" fmla="*/ 347 w 902"/>
                <a:gd name="T31" fmla="*/ 189 h 359"/>
                <a:gd name="T32" fmla="*/ 347 w 902"/>
                <a:gd name="T33" fmla="*/ 201 h 359"/>
                <a:gd name="T34" fmla="*/ 355 w 902"/>
                <a:gd name="T35" fmla="*/ 208 h 359"/>
                <a:gd name="T36" fmla="*/ 578 w 902"/>
                <a:gd name="T37" fmla="*/ 209 h 359"/>
                <a:gd name="T38" fmla="*/ 604 w 902"/>
                <a:gd name="T39" fmla="*/ 201 h 359"/>
                <a:gd name="T40" fmla="*/ 778 w 902"/>
                <a:gd name="T41" fmla="*/ 136 h 359"/>
                <a:gd name="T42" fmla="*/ 818 w 902"/>
                <a:gd name="T43" fmla="*/ 135 h 359"/>
                <a:gd name="T44" fmla="*/ 861 w 902"/>
                <a:gd name="T45" fmla="*/ 161 h 359"/>
                <a:gd name="T46" fmla="*/ 712 w 902"/>
                <a:gd name="T47" fmla="*/ 237 h 359"/>
                <a:gd name="T48" fmla="*/ 901 w 902"/>
                <a:gd name="T49" fmla="*/ 159 h 359"/>
                <a:gd name="T50" fmla="*/ 871 w 902"/>
                <a:gd name="T51" fmla="*/ 130 h 359"/>
                <a:gd name="T52" fmla="*/ 825 w 902"/>
                <a:gd name="T53" fmla="*/ 106 h 359"/>
                <a:gd name="T54" fmla="*/ 790 w 902"/>
                <a:gd name="T55" fmla="*/ 102 h 359"/>
                <a:gd name="T56" fmla="*/ 631 w 902"/>
                <a:gd name="T57" fmla="*/ 151 h 359"/>
                <a:gd name="T58" fmla="*/ 622 w 902"/>
                <a:gd name="T59" fmla="*/ 117 h 359"/>
                <a:gd name="T60" fmla="*/ 602 w 902"/>
                <a:gd name="T61" fmla="*/ 97 h 359"/>
                <a:gd name="T62" fmla="*/ 578 w 902"/>
                <a:gd name="T63" fmla="*/ 90 h 359"/>
                <a:gd name="T64" fmla="*/ 526 w 902"/>
                <a:gd name="T65" fmla="*/ 90 h 359"/>
                <a:gd name="T66" fmla="*/ 474 w 902"/>
                <a:gd name="T67" fmla="*/ 90 h 359"/>
                <a:gd name="T68" fmla="*/ 395 w 902"/>
                <a:gd name="T69" fmla="*/ 53 h 359"/>
                <a:gd name="T70" fmla="*/ 309 w 902"/>
                <a:gd name="T71" fmla="*/ 31 h 359"/>
                <a:gd name="T72" fmla="*/ 180 w 902"/>
                <a:gd name="T73" fmla="*/ 11 h 359"/>
                <a:gd name="T74" fmla="*/ 174 w 902"/>
                <a:gd name="T75" fmla="*/ 2 h 359"/>
                <a:gd name="T76" fmla="*/ 15 w 902"/>
                <a:gd name="T77" fmla="*/ 0 h 359"/>
                <a:gd name="T78" fmla="*/ 4 w 902"/>
                <a:gd name="T79" fmla="*/ 4 h 359"/>
                <a:gd name="T80" fmla="*/ 0 w 902"/>
                <a:gd name="T81" fmla="*/ 15 h 359"/>
                <a:gd name="T82" fmla="*/ 2 w 902"/>
                <a:gd name="T83" fmla="*/ 293 h 359"/>
                <a:gd name="T84" fmla="*/ 12 w 902"/>
                <a:gd name="T85" fmla="*/ 299 h 359"/>
                <a:gd name="T86" fmla="*/ 171 w 902"/>
                <a:gd name="T87" fmla="*/ 299 h 359"/>
                <a:gd name="T88" fmla="*/ 179 w 902"/>
                <a:gd name="T89" fmla="*/ 291 h 359"/>
                <a:gd name="T90" fmla="*/ 208 w 902"/>
                <a:gd name="T91" fmla="*/ 282 h 359"/>
                <a:gd name="T92" fmla="*/ 313 w 902"/>
                <a:gd name="T93" fmla="*/ 320 h 359"/>
                <a:gd name="T94" fmla="*/ 419 w 902"/>
                <a:gd name="T95" fmla="*/ 352 h 359"/>
                <a:gd name="T96" fmla="*/ 492 w 902"/>
                <a:gd name="T97" fmla="*/ 359 h 359"/>
                <a:gd name="T98" fmla="*/ 539 w 902"/>
                <a:gd name="T99" fmla="*/ 351 h 359"/>
                <a:gd name="T100" fmla="*/ 610 w 902"/>
                <a:gd name="T101" fmla="*/ 323 h 359"/>
                <a:gd name="T102" fmla="*/ 743 w 902"/>
                <a:gd name="T103" fmla="*/ 256 h 359"/>
                <a:gd name="T104" fmla="*/ 823 w 902"/>
                <a:gd name="T105" fmla="*/ 214 h 359"/>
                <a:gd name="T106" fmla="*/ 897 w 902"/>
                <a:gd name="T107" fmla="*/ 176 h 359"/>
                <a:gd name="T108" fmla="*/ 902 w 902"/>
                <a:gd name="T109" fmla="*/ 167 h 359"/>
                <a:gd name="T110" fmla="*/ 30 w 902"/>
                <a:gd name="T111" fmla="*/ 3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2" h="359">
                  <a:moveTo>
                    <a:pt x="712" y="237"/>
                  </a:moveTo>
                  <a:lnTo>
                    <a:pt x="674" y="258"/>
                  </a:lnTo>
                  <a:lnTo>
                    <a:pt x="641" y="275"/>
                  </a:lnTo>
                  <a:lnTo>
                    <a:pt x="611" y="290"/>
                  </a:lnTo>
                  <a:lnTo>
                    <a:pt x="584" y="303"/>
                  </a:lnTo>
                  <a:lnTo>
                    <a:pt x="559" y="312"/>
                  </a:lnTo>
                  <a:lnTo>
                    <a:pt x="537" y="320"/>
                  </a:lnTo>
                  <a:lnTo>
                    <a:pt x="516" y="325"/>
                  </a:lnTo>
                  <a:lnTo>
                    <a:pt x="496" y="328"/>
                  </a:lnTo>
                  <a:lnTo>
                    <a:pt x="477" y="329"/>
                  </a:lnTo>
                  <a:lnTo>
                    <a:pt x="456" y="327"/>
                  </a:lnTo>
                  <a:lnTo>
                    <a:pt x="435" y="324"/>
                  </a:lnTo>
                  <a:lnTo>
                    <a:pt x="411" y="319"/>
                  </a:lnTo>
                  <a:lnTo>
                    <a:pt x="386" y="312"/>
                  </a:lnTo>
                  <a:lnTo>
                    <a:pt x="357" y="303"/>
                  </a:lnTo>
                  <a:lnTo>
                    <a:pt x="325" y="292"/>
                  </a:lnTo>
                  <a:lnTo>
                    <a:pt x="288" y="279"/>
                  </a:lnTo>
                  <a:lnTo>
                    <a:pt x="265" y="271"/>
                  </a:lnTo>
                  <a:lnTo>
                    <a:pt x="238" y="262"/>
                  </a:lnTo>
                  <a:lnTo>
                    <a:pt x="210" y="252"/>
                  </a:lnTo>
                  <a:lnTo>
                    <a:pt x="180" y="242"/>
                  </a:lnTo>
                  <a:lnTo>
                    <a:pt x="180" y="60"/>
                  </a:lnTo>
                  <a:lnTo>
                    <a:pt x="286" y="60"/>
                  </a:lnTo>
                  <a:lnTo>
                    <a:pt x="306" y="61"/>
                  </a:lnTo>
                  <a:lnTo>
                    <a:pt x="327" y="63"/>
                  </a:lnTo>
                  <a:lnTo>
                    <a:pt x="347" y="68"/>
                  </a:lnTo>
                  <a:lnTo>
                    <a:pt x="366" y="73"/>
                  </a:lnTo>
                  <a:lnTo>
                    <a:pt x="386" y="82"/>
                  </a:lnTo>
                  <a:lnTo>
                    <a:pt x="405" y="92"/>
                  </a:lnTo>
                  <a:lnTo>
                    <a:pt x="423" y="103"/>
                  </a:lnTo>
                  <a:lnTo>
                    <a:pt x="441" y="116"/>
                  </a:lnTo>
                  <a:lnTo>
                    <a:pt x="446" y="118"/>
                  </a:lnTo>
                  <a:lnTo>
                    <a:pt x="451" y="120"/>
                  </a:lnTo>
                  <a:lnTo>
                    <a:pt x="471" y="120"/>
                  </a:lnTo>
                  <a:lnTo>
                    <a:pt x="486" y="120"/>
                  </a:lnTo>
                  <a:lnTo>
                    <a:pt x="500" y="120"/>
                  </a:lnTo>
                  <a:lnTo>
                    <a:pt x="515" y="120"/>
                  </a:lnTo>
                  <a:lnTo>
                    <a:pt x="526" y="120"/>
                  </a:lnTo>
                  <a:lnTo>
                    <a:pt x="539" y="120"/>
                  </a:lnTo>
                  <a:lnTo>
                    <a:pt x="554" y="120"/>
                  </a:lnTo>
                  <a:lnTo>
                    <a:pt x="571" y="120"/>
                  </a:lnTo>
                  <a:lnTo>
                    <a:pt x="578" y="121"/>
                  </a:lnTo>
                  <a:lnTo>
                    <a:pt x="585" y="123"/>
                  </a:lnTo>
                  <a:lnTo>
                    <a:pt x="590" y="125"/>
                  </a:lnTo>
                  <a:lnTo>
                    <a:pt x="595" y="129"/>
                  </a:lnTo>
                  <a:lnTo>
                    <a:pt x="598" y="135"/>
                  </a:lnTo>
                  <a:lnTo>
                    <a:pt x="600" y="139"/>
                  </a:lnTo>
                  <a:lnTo>
                    <a:pt x="601" y="144"/>
                  </a:lnTo>
                  <a:lnTo>
                    <a:pt x="601" y="150"/>
                  </a:lnTo>
                  <a:lnTo>
                    <a:pt x="601" y="155"/>
                  </a:lnTo>
                  <a:lnTo>
                    <a:pt x="600" y="160"/>
                  </a:lnTo>
                  <a:lnTo>
                    <a:pt x="598" y="166"/>
                  </a:lnTo>
                  <a:lnTo>
                    <a:pt x="595" y="170"/>
                  </a:lnTo>
                  <a:lnTo>
                    <a:pt x="590" y="174"/>
                  </a:lnTo>
                  <a:lnTo>
                    <a:pt x="585" y="177"/>
                  </a:lnTo>
                  <a:lnTo>
                    <a:pt x="578" y="180"/>
                  </a:lnTo>
                  <a:lnTo>
                    <a:pt x="571" y="180"/>
                  </a:lnTo>
                  <a:lnTo>
                    <a:pt x="361" y="180"/>
                  </a:lnTo>
                  <a:lnTo>
                    <a:pt x="358" y="181"/>
                  </a:lnTo>
                  <a:lnTo>
                    <a:pt x="355" y="181"/>
                  </a:lnTo>
                  <a:lnTo>
                    <a:pt x="352" y="183"/>
                  </a:lnTo>
                  <a:lnTo>
                    <a:pt x="350" y="184"/>
                  </a:lnTo>
                  <a:lnTo>
                    <a:pt x="348" y="187"/>
                  </a:lnTo>
                  <a:lnTo>
                    <a:pt x="347" y="189"/>
                  </a:lnTo>
                  <a:lnTo>
                    <a:pt x="346" y="192"/>
                  </a:lnTo>
                  <a:lnTo>
                    <a:pt x="346" y="194"/>
                  </a:lnTo>
                  <a:lnTo>
                    <a:pt x="346" y="198"/>
                  </a:lnTo>
                  <a:lnTo>
                    <a:pt x="347" y="201"/>
                  </a:lnTo>
                  <a:lnTo>
                    <a:pt x="348" y="203"/>
                  </a:lnTo>
                  <a:lnTo>
                    <a:pt x="350" y="205"/>
                  </a:lnTo>
                  <a:lnTo>
                    <a:pt x="352" y="207"/>
                  </a:lnTo>
                  <a:lnTo>
                    <a:pt x="355" y="208"/>
                  </a:lnTo>
                  <a:lnTo>
                    <a:pt x="358" y="209"/>
                  </a:lnTo>
                  <a:lnTo>
                    <a:pt x="361" y="209"/>
                  </a:lnTo>
                  <a:lnTo>
                    <a:pt x="571" y="209"/>
                  </a:lnTo>
                  <a:lnTo>
                    <a:pt x="578" y="209"/>
                  </a:lnTo>
                  <a:lnTo>
                    <a:pt x="586" y="208"/>
                  </a:lnTo>
                  <a:lnTo>
                    <a:pt x="592" y="206"/>
                  </a:lnTo>
                  <a:lnTo>
                    <a:pt x="599" y="204"/>
                  </a:lnTo>
                  <a:lnTo>
                    <a:pt x="604" y="201"/>
                  </a:lnTo>
                  <a:lnTo>
                    <a:pt x="610" y="198"/>
                  </a:lnTo>
                  <a:lnTo>
                    <a:pt x="614" y="193"/>
                  </a:lnTo>
                  <a:lnTo>
                    <a:pt x="618" y="188"/>
                  </a:lnTo>
                  <a:lnTo>
                    <a:pt x="778" y="136"/>
                  </a:lnTo>
                  <a:lnTo>
                    <a:pt x="788" y="133"/>
                  </a:lnTo>
                  <a:lnTo>
                    <a:pt x="799" y="132"/>
                  </a:lnTo>
                  <a:lnTo>
                    <a:pt x="809" y="132"/>
                  </a:lnTo>
                  <a:lnTo>
                    <a:pt x="818" y="135"/>
                  </a:lnTo>
                  <a:lnTo>
                    <a:pt x="829" y="139"/>
                  </a:lnTo>
                  <a:lnTo>
                    <a:pt x="839" y="144"/>
                  </a:lnTo>
                  <a:lnTo>
                    <a:pt x="850" y="152"/>
                  </a:lnTo>
                  <a:lnTo>
                    <a:pt x="861" y="161"/>
                  </a:lnTo>
                  <a:lnTo>
                    <a:pt x="818" y="183"/>
                  </a:lnTo>
                  <a:lnTo>
                    <a:pt x="780" y="202"/>
                  </a:lnTo>
                  <a:lnTo>
                    <a:pt x="745" y="221"/>
                  </a:lnTo>
                  <a:lnTo>
                    <a:pt x="712" y="237"/>
                  </a:lnTo>
                  <a:lnTo>
                    <a:pt x="712" y="237"/>
                  </a:lnTo>
                  <a:close/>
                  <a:moveTo>
                    <a:pt x="902" y="166"/>
                  </a:moveTo>
                  <a:lnTo>
                    <a:pt x="902" y="165"/>
                  </a:lnTo>
                  <a:lnTo>
                    <a:pt x="901" y="159"/>
                  </a:lnTo>
                  <a:lnTo>
                    <a:pt x="898" y="154"/>
                  </a:lnTo>
                  <a:lnTo>
                    <a:pt x="898" y="154"/>
                  </a:lnTo>
                  <a:lnTo>
                    <a:pt x="885" y="142"/>
                  </a:lnTo>
                  <a:lnTo>
                    <a:pt x="871" y="130"/>
                  </a:lnTo>
                  <a:lnTo>
                    <a:pt x="857" y="120"/>
                  </a:lnTo>
                  <a:lnTo>
                    <a:pt x="841" y="112"/>
                  </a:lnTo>
                  <a:lnTo>
                    <a:pt x="833" y="109"/>
                  </a:lnTo>
                  <a:lnTo>
                    <a:pt x="825" y="106"/>
                  </a:lnTo>
                  <a:lnTo>
                    <a:pt x="816" y="103"/>
                  </a:lnTo>
                  <a:lnTo>
                    <a:pt x="808" y="102"/>
                  </a:lnTo>
                  <a:lnTo>
                    <a:pt x="799" y="102"/>
                  </a:lnTo>
                  <a:lnTo>
                    <a:pt x="790" y="102"/>
                  </a:lnTo>
                  <a:lnTo>
                    <a:pt x="780" y="105"/>
                  </a:lnTo>
                  <a:lnTo>
                    <a:pt x="769" y="107"/>
                  </a:lnTo>
                  <a:lnTo>
                    <a:pt x="631" y="153"/>
                  </a:lnTo>
                  <a:lnTo>
                    <a:pt x="631" y="151"/>
                  </a:lnTo>
                  <a:lnTo>
                    <a:pt x="631" y="150"/>
                  </a:lnTo>
                  <a:lnTo>
                    <a:pt x="630" y="139"/>
                  </a:lnTo>
                  <a:lnTo>
                    <a:pt x="628" y="128"/>
                  </a:lnTo>
                  <a:lnTo>
                    <a:pt x="622" y="117"/>
                  </a:lnTo>
                  <a:lnTo>
                    <a:pt x="616" y="109"/>
                  </a:lnTo>
                  <a:lnTo>
                    <a:pt x="612" y="105"/>
                  </a:lnTo>
                  <a:lnTo>
                    <a:pt x="607" y="100"/>
                  </a:lnTo>
                  <a:lnTo>
                    <a:pt x="602" y="97"/>
                  </a:lnTo>
                  <a:lnTo>
                    <a:pt x="597" y="95"/>
                  </a:lnTo>
                  <a:lnTo>
                    <a:pt x="591" y="93"/>
                  </a:lnTo>
                  <a:lnTo>
                    <a:pt x="585" y="91"/>
                  </a:lnTo>
                  <a:lnTo>
                    <a:pt x="578" y="90"/>
                  </a:lnTo>
                  <a:lnTo>
                    <a:pt x="571" y="90"/>
                  </a:lnTo>
                  <a:lnTo>
                    <a:pt x="554" y="90"/>
                  </a:lnTo>
                  <a:lnTo>
                    <a:pt x="539" y="90"/>
                  </a:lnTo>
                  <a:lnTo>
                    <a:pt x="526" y="90"/>
                  </a:lnTo>
                  <a:lnTo>
                    <a:pt x="515" y="90"/>
                  </a:lnTo>
                  <a:lnTo>
                    <a:pt x="501" y="90"/>
                  </a:lnTo>
                  <a:lnTo>
                    <a:pt x="488" y="90"/>
                  </a:lnTo>
                  <a:lnTo>
                    <a:pt x="474" y="90"/>
                  </a:lnTo>
                  <a:lnTo>
                    <a:pt x="456" y="90"/>
                  </a:lnTo>
                  <a:lnTo>
                    <a:pt x="436" y="76"/>
                  </a:lnTo>
                  <a:lnTo>
                    <a:pt x="417" y="64"/>
                  </a:lnTo>
                  <a:lnTo>
                    <a:pt x="395" y="53"/>
                  </a:lnTo>
                  <a:lnTo>
                    <a:pt x="375" y="45"/>
                  </a:lnTo>
                  <a:lnTo>
                    <a:pt x="352" y="38"/>
                  </a:lnTo>
                  <a:lnTo>
                    <a:pt x="331" y="34"/>
                  </a:lnTo>
                  <a:lnTo>
                    <a:pt x="309" y="31"/>
                  </a:lnTo>
                  <a:lnTo>
                    <a:pt x="286" y="30"/>
                  </a:lnTo>
                  <a:lnTo>
                    <a:pt x="180" y="30"/>
                  </a:lnTo>
                  <a:lnTo>
                    <a:pt x="180" y="15"/>
                  </a:lnTo>
                  <a:lnTo>
                    <a:pt x="180" y="11"/>
                  </a:lnTo>
                  <a:lnTo>
                    <a:pt x="179" y="8"/>
                  </a:lnTo>
                  <a:lnTo>
                    <a:pt x="178" y="6"/>
                  </a:lnTo>
                  <a:lnTo>
                    <a:pt x="176" y="4"/>
                  </a:lnTo>
                  <a:lnTo>
                    <a:pt x="174" y="2"/>
                  </a:lnTo>
                  <a:lnTo>
                    <a:pt x="171" y="1"/>
                  </a:lnTo>
                  <a:lnTo>
                    <a:pt x="168" y="0"/>
                  </a:lnTo>
                  <a:lnTo>
                    <a:pt x="165" y="0"/>
                  </a:lnTo>
                  <a:lnTo>
                    <a:pt x="15" y="0"/>
                  </a:lnTo>
                  <a:lnTo>
                    <a:pt x="12" y="0"/>
                  </a:lnTo>
                  <a:lnTo>
                    <a:pt x="9" y="1"/>
                  </a:lnTo>
                  <a:lnTo>
                    <a:pt x="6" y="2"/>
                  </a:lnTo>
                  <a:lnTo>
                    <a:pt x="4" y="4"/>
                  </a:lnTo>
                  <a:lnTo>
                    <a:pt x="2" y="6"/>
                  </a:lnTo>
                  <a:lnTo>
                    <a:pt x="1" y="9"/>
                  </a:lnTo>
                  <a:lnTo>
                    <a:pt x="0" y="11"/>
                  </a:lnTo>
                  <a:lnTo>
                    <a:pt x="0" y="15"/>
                  </a:lnTo>
                  <a:lnTo>
                    <a:pt x="0" y="286"/>
                  </a:lnTo>
                  <a:lnTo>
                    <a:pt x="0" y="288"/>
                  </a:lnTo>
                  <a:lnTo>
                    <a:pt x="1" y="291"/>
                  </a:lnTo>
                  <a:lnTo>
                    <a:pt x="2" y="293"/>
                  </a:lnTo>
                  <a:lnTo>
                    <a:pt x="4" y="296"/>
                  </a:lnTo>
                  <a:lnTo>
                    <a:pt x="6" y="297"/>
                  </a:lnTo>
                  <a:lnTo>
                    <a:pt x="9" y="299"/>
                  </a:lnTo>
                  <a:lnTo>
                    <a:pt x="12" y="299"/>
                  </a:lnTo>
                  <a:lnTo>
                    <a:pt x="15" y="301"/>
                  </a:lnTo>
                  <a:lnTo>
                    <a:pt x="165" y="301"/>
                  </a:lnTo>
                  <a:lnTo>
                    <a:pt x="168" y="299"/>
                  </a:lnTo>
                  <a:lnTo>
                    <a:pt x="171" y="299"/>
                  </a:lnTo>
                  <a:lnTo>
                    <a:pt x="174" y="297"/>
                  </a:lnTo>
                  <a:lnTo>
                    <a:pt x="176" y="296"/>
                  </a:lnTo>
                  <a:lnTo>
                    <a:pt x="178" y="293"/>
                  </a:lnTo>
                  <a:lnTo>
                    <a:pt x="179" y="291"/>
                  </a:lnTo>
                  <a:lnTo>
                    <a:pt x="180" y="288"/>
                  </a:lnTo>
                  <a:lnTo>
                    <a:pt x="180" y="286"/>
                  </a:lnTo>
                  <a:lnTo>
                    <a:pt x="180" y="274"/>
                  </a:lnTo>
                  <a:lnTo>
                    <a:pt x="208" y="282"/>
                  </a:lnTo>
                  <a:lnTo>
                    <a:pt x="232" y="292"/>
                  </a:lnTo>
                  <a:lnTo>
                    <a:pt x="256" y="299"/>
                  </a:lnTo>
                  <a:lnTo>
                    <a:pt x="279" y="307"/>
                  </a:lnTo>
                  <a:lnTo>
                    <a:pt x="313" y="320"/>
                  </a:lnTo>
                  <a:lnTo>
                    <a:pt x="343" y="329"/>
                  </a:lnTo>
                  <a:lnTo>
                    <a:pt x="371" y="339"/>
                  </a:lnTo>
                  <a:lnTo>
                    <a:pt x="396" y="347"/>
                  </a:lnTo>
                  <a:lnTo>
                    <a:pt x="419" y="352"/>
                  </a:lnTo>
                  <a:lnTo>
                    <a:pt x="440" y="356"/>
                  </a:lnTo>
                  <a:lnTo>
                    <a:pt x="461" y="358"/>
                  </a:lnTo>
                  <a:lnTo>
                    <a:pt x="479" y="359"/>
                  </a:lnTo>
                  <a:lnTo>
                    <a:pt x="492" y="359"/>
                  </a:lnTo>
                  <a:lnTo>
                    <a:pt x="503" y="358"/>
                  </a:lnTo>
                  <a:lnTo>
                    <a:pt x="515" y="356"/>
                  </a:lnTo>
                  <a:lnTo>
                    <a:pt x="527" y="354"/>
                  </a:lnTo>
                  <a:lnTo>
                    <a:pt x="539" y="351"/>
                  </a:lnTo>
                  <a:lnTo>
                    <a:pt x="552" y="347"/>
                  </a:lnTo>
                  <a:lnTo>
                    <a:pt x="566" y="342"/>
                  </a:lnTo>
                  <a:lnTo>
                    <a:pt x="580" y="337"/>
                  </a:lnTo>
                  <a:lnTo>
                    <a:pt x="610" y="323"/>
                  </a:lnTo>
                  <a:lnTo>
                    <a:pt x="644" y="307"/>
                  </a:lnTo>
                  <a:lnTo>
                    <a:pt x="682" y="288"/>
                  </a:lnTo>
                  <a:lnTo>
                    <a:pt x="726" y="264"/>
                  </a:lnTo>
                  <a:lnTo>
                    <a:pt x="743" y="256"/>
                  </a:lnTo>
                  <a:lnTo>
                    <a:pt x="762" y="246"/>
                  </a:lnTo>
                  <a:lnTo>
                    <a:pt x="781" y="235"/>
                  </a:lnTo>
                  <a:lnTo>
                    <a:pt x="801" y="226"/>
                  </a:lnTo>
                  <a:lnTo>
                    <a:pt x="823" y="214"/>
                  </a:lnTo>
                  <a:lnTo>
                    <a:pt x="845" y="203"/>
                  </a:lnTo>
                  <a:lnTo>
                    <a:pt x="869" y="190"/>
                  </a:lnTo>
                  <a:lnTo>
                    <a:pt x="893" y="178"/>
                  </a:lnTo>
                  <a:lnTo>
                    <a:pt x="897" y="176"/>
                  </a:lnTo>
                  <a:lnTo>
                    <a:pt x="899" y="174"/>
                  </a:lnTo>
                  <a:lnTo>
                    <a:pt x="901" y="171"/>
                  </a:lnTo>
                  <a:lnTo>
                    <a:pt x="902" y="168"/>
                  </a:lnTo>
                  <a:lnTo>
                    <a:pt x="902" y="167"/>
                  </a:lnTo>
                  <a:lnTo>
                    <a:pt x="902" y="166"/>
                  </a:lnTo>
                  <a:close/>
                  <a:moveTo>
                    <a:pt x="150" y="271"/>
                  </a:moveTo>
                  <a:lnTo>
                    <a:pt x="30" y="271"/>
                  </a:lnTo>
                  <a:lnTo>
                    <a:pt x="30" y="30"/>
                  </a:lnTo>
                  <a:lnTo>
                    <a:pt x="150" y="30"/>
                  </a:lnTo>
                  <a:lnTo>
                    <a:pt x="15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76">
              <a:extLst>
                <a:ext uri="{FF2B5EF4-FFF2-40B4-BE49-F238E27FC236}">
                  <a16:creationId xmlns:a16="http://schemas.microsoft.com/office/drawing/2014/main" id="{C7B99FA4-5E71-4D31-AB23-8D59589E0A11}"/>
                </a:ext>
              </a:extLst>
            </p:cNvPr>
            <p:cNvSpPr>
              <a:spLocks/>
            </p:cNvSpPr>
            <p:nvPr/>
          </p:nvSpPr>
          <p:spPr bwMode="auto">
            <a:xfrm>
              <a:off x="11744325" y="1473200"/>
              <a:ext cx="9525" cy="38100"/>
            </a:xfrm>
            <a:custGeom>
              <a:avLst/>
              <a:gdLst>
                <a:gd name="T0" fmla="*/ 15 w 30"/>
                <a:gd name="T1" fmla="*/ 120 h 120"/>
                <a:gd name="T2" fmla="*/ 18 w 30"/>
                <a:gd name="T3" fmla="*/ 118 h 120"/>
                <a:gd name="T4" fmla="*/ 20 w 30"/>
                <a:gd name="T5" fmla="*/ 118 h 120"/>
                <a:gd name="T6" fmla="*/ 24 w 30"/>
                <a:gd name="T7" fmla="*/ 116 h 120"/>
                <a:gd name="T8" fmla="*/ 26 w 30"/>
                <a:gd name="T9" fmla="*/ 115 h 120"/>
                <a:gd name="T10" fmla="*/ 28 w 30"/>
                <a:gd name="T11" fmla="*/ 113 h 120"/>
                <a:gd name="T12" fmla="*/ 29 w 30"/>
                <a:gd name="T13" fmla="*/ 110 h 120"/>
                <a:gd name="T14" fmla="*/ 30 w 30"/>
                <a:gd name="T15" fmla="*/ 108 h 120"/>
                <a:gd name="T16" fmla="*/ 30 w 30"/>
                <a:gd name="T17" fmla="*/ 105 h 120"/>
                <a:gd name="T18" fmla="*/ 30 w 30"/>
                <a:gd name="T19" fmla="*/ 14 h 120"/>
                <a:gd name="T20" fmla="*/ 30 w 30"/>
                <a:gd name="T21" fmla="*/ 11 h 120"/>
                <a:gd name="T22" fmla="*/ 29 w 30"/>
                <a:gd name="T23" fmla="*/ 8 h 120"/>
                <a:gd name="T24" fmla="*/ 28 w 30"/>
                <a:gd name="T25" fmla="*/ 6 h 120"/>
                <a:gd name="T26" fmla="*/ 26 w 30"/>
                <a:gd name="T27" fmla="*/ 4 h 120"/>
                <a:gd name="T28" fmla="*/ 24 w 30"/>
                <a:gd name="T29" fmla="*/ 2 h 120"/>
                <a:gd name="T30" fmla="*/ 20 w 30"/>
                <a:gd name="T31" fmla="*/ 1 h 120"/>
                <a:gd name="T32" fmla="*/ 18 w 30"/>
                <a:gd name="T33" fmla="*/ 0 h 120"/>
                <a:gd name="T34" fmla="*/ 15 w 30"/>
                <a:gd name="T35" fmla="*/ 0 h 120"/>
                <a:gd name="T36" fmla="*/ 12 w 30"/>
                <a:gd name="T37" fmla="*/ 0 h 120"/>
                <a:gd name="T38" fmla="*/ 10 w 30"/>
                <a:gd name="T39" fmla="*/ 1 h 120"/>
                <a:gd name="T40" fmla="*/ 6 w 30"/>
                <a:gd name="T41" fmla="*/ 2 h 120"/>
                <a:gd name="T42" fmla="*/ 4 w 30"/>
                <a:gd name="T43" fmla="*/ 4 h 120"/>
                <a:gd name="T44" fmla="*/ 2 w 30"/>
                <a:gd name="T45" fmla="*/ 6 h 120"/>
                <a:gd name="T46" fmla="*/ 1 w 30"/>
                <a:gd name="T47" fmla="*/ 8 h 120"/>
                <a:gd name="T48" fmla="*/ 0 w 30"/>
                <a:gd name="T49" fmla="*/ 11 h 120"/>
                <a:gd name="T50" fmla="*/ 0 w 30"/>
                <a:gd name="T51" fmla="*/ 15 h 120"/>
                <a:gd name="T52" fmla="*/ 0 w 30"/>
                <a:gd name="T53" fmla="*/ 105 h 120"/>
                <a:gd name="T54" fmla="*/ 0 w 30"/>
                <a:gd name="T55" fmla="*/ 108 h 120"/>
                <a:gd name="T56" fmla="*/ 1 w 30"/>
                <a:gd name="T57" fmla="*/ 110 h 120"/>
                <a:gd name="T58" fmla="*/ 2 w 30"/>
                <a:gd name="T59" fmla="*/ 113 h 120"/>
                <a:gd name="T60" fmla="*/ 4 w 30"/>
                <a:gd name="T61" fmla="*/ 115 h 120"/>
                <a:gd name="T62" fmla="*/ 6 w 30"/>
                <a:gd name="T63" fmla="*/ 116 h 120"/>
                <a:gd name="T64" fmla="*/ 10 w 30"/>
                <a:gd name="T65" fmla="*/ 118 h 120"/>
                <a:gd name="T66" fmla="*/ 12 w 30"/>
                <a:gd name="T67" fmla="*/ 120 h 120"/>
                <a:gd name="T68" fmla="*/ 15 w 30"/>
                <a:gd name="T69" fmla="*/ 120 h 120"/>
                <a:gd name="T70" fmla="*/ 15 w 30"/>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20">
                  <a:moveTo>
                    <a:pt x="15" y="120"/>
                  </a:moveTo>
                  <a:lnTo>
                    <a:pt x="18" y="118"/>
                  </a:lnTo>
                  <a:lnTo>
                    <a:pt x="20" y="118"/>
                  </a:lnTo>
                  <a:lnTo>
                    <a:pt x="24" y="116"/>
                  </a:lnTo>
                  <a:lnTo>
                    <a:pt x="26" y="115"/>
                  </a:lnTo>
                  <a:lnTo>
                    <a:pt x="28" y="113"/>
                  </a:lnTo>
                  <a:lnTo>
                    <a:pt x="29" y="110"/>
                  </a:lnTo>
                  <a:lnTo>
                    <a:pt x="30" y="108"/>
                  </a:lnTo>
                  <a:lnTo>
                    <a:pt x="30" y="105"/>
                  </a:lnTo>
                  <a:lnTo>
                    <a:pt x="30" y="14"/>
                  </a:lnTo>
                  <a:lnTo>
                    <a:pt x="30" y="11"/>
                  </a:lnTo>
                  <a:lnTo>
                    <a:pt x="29" y="8"/>
                  </a:lnTo>
                  <a:lnTo>
                    <a:pt x="28" y="6"/>
                  </a:lnTo>
                  <a:lnTo>
                    <a:pt x="26" y="4"/>
                  </a:lnTo>
                  <a:lnTo>
                    <a:pt x="24" y="2"/>
                  </a:lnTo>
                  <a:lnTo>
                    <a:pt x="20" y="1"/>
                  </a:lnTo>
                  <a:lnTo>
                    <a:pt x="18" y="0"/>
                  </a:lnTo>
                  <a:lnTo>
                    <a:pt x="15" y="0"/>
                  </a:lnTo>
                  <a:lnTo>
                    <a:pt x="12" y="0"/>
                  </a:lnTo>
                  <a:lnTo>
                    <a:pt x="10" y="1"/>
                  </a:lnTo>
                  <a:lnTo>
                    <a:pt x="6" y="2"/>
                  </a:lnTo>
                  <a:lnTo>
                    <a:pt x="4" y="4"/>
                  </a:lnTo>
                  <a:lnTo>
                    <a:pt x="2" y="6"/>
                  </a:lnTo>
                  <a:lnTo>
                    <a:pt x="1" y="8"/>
                  </a:lnTo>
                  <a:lnTo>
                    <a:pt x="0" y="11"/>
                  </a:lnTo>
                  <a:lnTo>
                    <a:pt x="0" y="15"/>
                  </a:lnTo>
                  <a:lnTo>
                    <a:pt x="0" y="105"/>
                  </a:lnTo>
                  <a:lnTo>
                    <a:pt x="0" y="108"/>
                  </a:lnTo>
                  <a:lnTo>
                    <a:pt x="1" y="110"/>
                  </a:lnTo>
                  <a:lnTo>
                    <a:pt x="2" y="113"/>
                  </a:lnTo>
                  <a:lnTo>
                    <a:pt x="4" y="115"/>
                  </a:lnTo>
                  <a:lnTo>
                    <a:pt x="6" y="116"/>
                  </a:lnTo>
                  <a:lnTo>
                    <a:pt x="10" y="118"/>
                  </a:lnTo>
                  <a:lnTo>
                    <a:pt x="12" y="120"/>
                  </a:lnTo>
                  <a:lnTo>
                    <a:pt x="15"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77">
              <a:extLst>
                <a:ext uri="{FF2B5EF4-FFF2-40B4-BE49-F238E27FC236}">
                  <a16:creationId xmlns:a16="http://schemas.microsoft.com/office/drawing/2014/main" id="{B7D152A6-781D-4688-8AFC-26230F2868B5}"/>
                </a:ext>
              </a:extLst>
            </p:cNvPr>
            <p:cNvSpPr>
              <a:spLocks/>
            </p:cNvSpPr>
            <p:nvPr/>
          </p:nvSpPr>
          <p:spPr bwMode="auto">
            <a:xfrm>
              <a:off x="11801475" y="1387475"/>
              <a:ext cx="9525" cy="38100"/>
            </a:xfrm>
            <a:custGeom>
              <a:avLst/>
              <a:gdLst>
                <a:gd name="T0" fmla="*/ 15 w 30"/>
                <a:gd name="T1" fmla="*/ 120 h 120"/>
                <a:gd name="T2" fmla="*/ 18 w 30"/>
                <a:gd name="T3" fmla="*/ 120 h 120"/>
                <a:gd name="T4" fmla="*/ 21 w 30"/>
                <a:gd name="T5" fmla="*/ 118 h 120"/>
                <a:gd name="T6" fmla="*/ 24 w 30"/>
                <a:gd name="T7" fmla="*/ 117 h 120"/>
                <a:gd name="T8" fmla="*/ 26 w 30"/>
                <a:gd name="T9" fmla="*/ 115 h 120"/>
                <a:gd name="T10" fmla="*/ 28 w 30"/>
                <a:gd name="T11" fmla="*/ 113 h 120"/>
                <a:gd name="T12" fmla="*/ 29 w 30"/>
                <a:gd name="T13" fmla="*/ 111 h 120"/>
                <a:gd name="T14" fmla="*/ 30 w 30"/>
                <a:gd name="T15" fmla="*/ 108 h 120"/>
                <a:gd name="T16" fmla="*/ 30 w 30"/>
                <a:gd name="T17" fmla="*/ 105 h 120"/>
                <a:gd name="T18" fmla="*/ 30 w 30"/>
                <a:gd name="T19" fmla="*/ 15 h 120"/>
                <a:gd name="T20" fmla="*/ 30 w 30"/>
                <a:gd name="T21" fmla="*/ 11 h 120"/>
                <a:gd name="T22" fmla="*/ 29 w 30"/>
                <a:gd name="T23" fmla="*/ 8 h 120"/>
                <a:gd name="T24" fmla="*/ 28 w 30"/>
                <a:gd name="T25" fmla="*/ 6 h 120"/>
                <a:gd name="T26" fmla="*/ 26 w 30"/>
                <a:gd name="T27" fmla="*/ 4 h 120"/>
                <a:gd name="T28" fmla="*/ 24 w 30"/>
                <a:gd name="T29" fmla="*/ 2 h 120"/>
                <a:gd name="T30" fmla="*/ 21 w 30"/>
                <a:gd name="T31" fmla="*/ 1 h 120"/>
                <a:gd name="T32" fmla="*/ 18 w 30"/>
                <a:gd name="T33" fmla="*/ 0 h 120"/>
                <a:gd name="T34" fmla="*/ 15 w 30"/>
                <a:gd name="T35" fmla="*/ 0 h 120"/>
                <a:gd name="T36" fmla="*/ 13 w 30"/>
                <a:gd name="T37" fmla="*/ 0 h 120"/>
                <a:gd name="T38" fmla="*/ 10 w 30"/>
                <a:gd name="T39" fmla="*/ 1 h 120"/>
                <a:gd name="T40" fmla="*/ 7 w 30"/>
                <a:gd name="T41" fmla="*/ 2 h 120"/>
                <a:gd name="T42" fmla="*/ 4 w 30"/>
                <a:gd name="T43" fmla="*/ 4 h 120"/>
                <a:gd name="T44" fmla="*/ 3 w 30"/>
                <a:gd name="T45" fmla="*/ 6 h 120"/>
                <a:gd name="T46" fmla="*/ 1 w 30"/>
                <a:gd name="T47" fmla="*/ 8 h 120"/>
                <a:gd name="T48" fmla="*/ 1 w 30"/>
                <a:gd name="T49" fmla="*/ 11 h 120"/>
                <a:gd name="T50" fmla="*/ 0 w 30"/>
                <a:gd name="T51" fmla="*/ 15 h 120"/>
                <a:gd name="T52" fmla="*/ 0 w 30"/>
                <a:gd name="T53" fmla="*/ 105 h 120"/>
                <a:gd name="T54" fmla="*/ 1 w 30"/>
                <a:gd name="T55" fmla="*/ 108 h 120"/>
                <a:gd name="T56" fmla="*/ 1 w 30"/>
                <a:gd name="T57" fmla="*/ 111 h 120"/>
                <a:gd name="T58" fmla="*/ 3 w 30"/>
                <a:gd name="T59" fmla="*/ 113 h 120"/>
                <a:gd name="T60" fmla="*/ 4 w 30"/>
                <a:gd name="T61" fmla="*/ 115 h 120"/>
                <a:gd name="T62" fmla="*/ 7 w 30"/>
                <a:gd name="T63" fmla="*/ 117 h 120"/>
                <a:gd name="T64" fmla="*/ 10 w 30"/>
                <a:gd name="T65" fmla="*/ 118 h 120"/>
                <a:gd name="T66" fmla="*/ 13 w 30"/>
                <a:gd name="T67" fmla="*/ 120 h 120"/>
                <a:gd name="T68" fmla="*/ 15 w 30"/>
                <a:gd name="T69" fmla="*/ 120 h 120"/>
                <a:gd name="T70" fmla="*/ 15 w 30"/>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20">
                  <a:moveTo>
                    <a:pt x="15" y="120"/>
                  </a:moveTo>
                  <a:lnTo>
                    <a:pt x="18" y="120"/>
                  </a:lnTo>
                  <a:lnTo>
                    <a:pt x="21" y="118"/>
                  </a:lnTo>
                  <a:lnTo>
                    <a:pt x="24" y="117"/>
                  </a:lnTo>
                  <a:lnTo>
                    <a:pt x="26" y="115"/>
                  </a:lnTo>
                  <a:lnTo>
                    <a:pt x="28" y="113"/>
                  </a:lnTo>
                  <a:lnTo>
                    <a:pt x="29" y="111"/>
                  </a:lnTo>
                  <a:lnTo>
                    <a:pt x="30" y="108"/>
                  </a:lnTo>
                  <a:lnTo>
                    <a:pt x="30" y="105"/>
                  </a:lnTo>
                  <a:lnTo>
                    <a:pt x="30" y="15"/>
                  </a:lnTo>
                  <a:lnTo>
                    <a:pt x="30" y="11"/>
                  </a:lnTo>
                  <a:lnTo>
                    <a:pt x="29" y="8"/>
                  </a:lnTo>
                  <a:lnTo>
                    <a:pt x="28" y="6"/>
                  </a:lnTo>
                  <a:lnTo>
                    <a:pt x="26" y="4"/>
                  </a:lnTo>
                  <a:lnTo>
                    <a:pt x="24" y="2"/>
                  </a:lnTo>
                  <a:lnTo>
                    <a:pt x="21" y="1"/>
                  </a:lnTo>
                  <a:lnTo>
                    <a:pt x="18" y="0"/>
                  </a:lnTo>
                  <a:lnTo>
                    <a:pt x="15" y="0"/>
                  </a:lnTo>
                  <a:lnTo>
                    <a:pt x="13" y="0"/>
                  </a:lnTo>
                  <a:lnTo>
                    <a:pt x="10" y="1"/>
                  </a:lnTo>
                  <a:lnTo>
                    <a:pt x="7" y="2"/>
                  </a:lnTo>
                  <a:lnTo>
                    <a:pt x="4" y="4"/>
                  </a:lnTo>
                  <a:lnTo>
                    <a:pt x="3" y="6"/>
                  </a:lnTo>
                  <a:lnTo>
                    <a:pt x="1" y="8"/>
                  </a:lnTo>
                  <a:lnTo>
                    <a:pt x="1" y="11"/>
                  </a:lnTo>
                  <a:lnTo>
                    <a:pt x="0" y="15"/>
                  </a:lnTo>
                  <a:lnTo>
                    <a:pt x="0" y="105"/>
                  </a:lnTo>
                  <a:lnTo>
                    <a:pt x="1" y="108"/>
                  </a:lnTo>
                  <a:lnTo>
                    <a:pt x="1" y="111"/>
                  </a:lnTo>
                  <a:lnTo>
                    <a:pt x="3" y="113"/>
                  </a:lnTo>
                  <a:lnTo>
                    <a:pt x="4" y="115"/>
                  </a:lnTo>
                  <a:lnTo>
                    <a:pt x="7" y="117"/>
                  </a:lnTo>
                  <a:lnTo>
                    <a:pt x="10" y="118"/>
                  </a:lnTo>
                  <a:lnTo>
                    <a:pt x="13" y="120"/>
                  </a:lnTo>
                  <a:lnTo>
                    <a:pt x="15"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78">
              <a:extLst>
                <a:ext uri="{FF2B5EF4-FFF2-40B4-BE49-F238E27FC236}">
                  <a16:creationId xmlns:a16="http://schemas.microsoft.com/office/drawing/2014/main" id="{CAD32A84-AD2D-41DC-822C-B5565FA40166}"/>
                </a:ext>
              </a:extLst>
            </p:cNvPr>
            <p:cNvSpPr>
              <a:spLocks noEditPoints="1"/>
            </p:cNvSpPr>
            <p:nvPr/>
          </p:nvSpPr>
          <p:spPr bwMode="auto">
            <a:xfrm>
              <a:off x="11710988" y="1454150"/>
              <a:ext cx="76200" cy="76200"/>
            </a:xfrm>
            <a:custGeom>
              <a:avLst/>
              <a:gdLst>
                <a:gd name="T0" fmla="*/ 138 w 240"/>
                <a:gd name="T1" fmla="*/ 32 h 241"/>
                <a:gd name="T2" fmla="*/ 163 w 240"/>
                <a:gd name="T3" fmla="*/ 41 h 241"/>
                <a:gd name="T4" fmla="*/ 184 w 240"/>
                <a:gd name="T5" fmla="*/ 56 h 241"/>
                <a:gd name="T6" fmla="*/ 199 w 240"/>
                <a:gd name="T7" fmla="*/ 78 h 241"/>
                <a:gd name="T8" fmla="*/ 208 w 240"/>
                <a:gd name="T9" fmla="*/ 102 h 241"/>
                <a:gd name="T10" fmla="*/ 210 w 240"/>
                <a:gd name="T11" fmla="*/ 129 h 241"/>
                <a:gd name="T12" fmla="*/ 204 w 240"/>
                <a:gd name="T13" fmla="*/ 155 h 241"/>
                <a:gd name="T14" fmla="*/ 190 w 240"/>
                <a:gd name="T15" fmla="*/ 177 h 241"/>
                <a:gd name="T16" fmla="*/ 170 w 240"/>
                <a:gd name="T17" fmla="*/ 194 h 241"/>
                <a:gd name="T18" fmla="*/ 147 w 240"/>
                <a:gd name="T19" fmla="*/ 206 h 241"/>
                <a:gd name="T20" fmla="*/ 120 w 240"/>
                <a:gd name="T21" fmla="*/ 211 h 241"/>
                <a:gd name="T22" fmla="*/ 93 w 240"/>
                <a:gd name="T23" fmla="*/ 206 h 241"/>
                <a:gd name="T24" fmla="*/ 70 w 240"/>
                <a:gd name="T25" fmla="*/ 194 h 241"/>
                <a:gd name="T26" fmla="*/ 50 w 240"/>
                <a:gd name="T27" fmla="*/ 177 h 241"/>
                <a:gd name="T28" fmla="*/ 36 w 240"/>
                <a:gd name="T29" fmla="*/ 155 h 241"/>
                <a:gd name="T30" fmla="*/ 30 w 240"/>
                <a:gd name="T31" fmla="*/ 129 h 241"/>
                <a:gd name="T32" fmla="*/ 31 w 240"/>
                <a:gd name="T33" fmla="*/ 102 h 241"/>
                <a:gd name="T34" fmla="*/ 41 w 240"/>
                <a:gd name="T35" fmla="*/ 78 h 241"/>
                <a:gd name="T36" fmla="*/ 56 w 240"/>
                <a:gd name="T37" fmla="*/ 56 h 241"/>
                <a:gd name="T38" fmla="*/ 77 w 240"/>
                <a:gd name="T39" fmla="*/ 41 h 241"/>
                <a:gd name="T40" fmla="*/ 102 w 240"/>
                <a:gd name="T41" fmla="*/ 32 h 241"/>
                <a:gd name="T42" fmla="*/ 120 w 240"/>
                <a:gd name="T43" fmla="*/ 30 h 241"/>
                <a:gd name="T44" fmla="*/ 145 w 240"/>
                <a:gd name="T45" fmla="*/ 238 h 241"/>
                <a:gd name="T46" fmla="*/ 177 w 240"/>
                <a:gd name="T47" fmla="*/ 226 h 241"/>
                <a:gd name="T48" fmla="*/ 205 w 240"/>
                <a:gd name="T49" fmla="*/ 205 h 241"/>
                <a:gd name="T50" fmla="*/ 226 w 240"/>
                <a:gd name="T51" fmla="*/ 177 h 241"/>
                <a:gd name="T52" fmla="*/ 238 w 240"/>
                <a:gd name="T53" fmla="*/ 144 h 241"/>
                <a:gd name="T54" fmla="*/ 240 w 240"/>
                <a:gd name="T55" fmla="*/ 108 h 241"/>
                <a:gd name="T56" fmla="*/ 230 w 240"/>
                <a:gd name="T57" fmla="*/ 73 h 241"/>
                <a:gd name="T58" fmla="*/ 213 w 240"/>
                <a:gd name="T59" fmla="*/ 43 h 241"/>
                <a:gd name="T60" fmla="*/ 187 w 240"/>
                <a:gd name="T61" fmla="*/ 21 h 241"/>
                <a:gd name="T62" fmla="*/ 155 w 240"/>
                <a:gd name="T63" fmla="*/ 5 h 241"/>
                <a:gd name="T64" fmla="*/ 120 w 240"/>
                <a:gd name="T65" fmla="*/ 0 h 241"/>
                <a:gd name="T66" fmla="*/ 85 w 240"/>
                <a:gd name="T67" fmla="*/ 5 h 241"/>
                <a:gd name="T68" fmla="*/ 53 w 240"/>
                <a:gd name="T69" fmla="*/ 21 h 241"/>
                <a:gd name="T70" fmla="*/ 27 w 240"/>
                <a:gd name="T71" fmla="*/ 43 h 241"/>
                <a:gd name="T72" fmla="*/ 10 w 240"/>
                <a:gd name="T73" fmla="*/ 73 h 241"/>
                <a:gd name="T74" fmla="*/ 0 w 240"/>
                <a:gd name="T75" fmla="*/ 108 h 241"/>
                <a:gd name="T76" fmla="*/ 2 w 240"/>
                <a:gd name="T77" fmla="*/ 144 h 241"/>
                <a:gd name="T78" fmla="*/ 14 w 240"/>
                <a:gd name="T79" fmla="*/ 177 h 241"/>
                <a:gd name="T80" fmla="*/ 35 w 240"/>
                <a:gd name="T81" fmla="*/ 205 h 241"/>
                <a:gd name="T82" fmla="*/ 63 w 240"/>
                <a:gd name="T83" fmla="*/ 226 h 241"/>
                <a:gd name="T84" fmla="*/ 95 w 240"/>
                <a:gd name="T85"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241">
                  <a:moveTo>
                    <a:pt x="120" y="30"/>
                  </a:moveTo>
                  <a:lnTo>
                    <a:pt x="130" y="31"/>
                  </a:lnTo>
                  <a:lnTo>
                    <a:pt x="138" y="32"/>
                  </a:lnTo>
                  <a:lnTo>
                    <a:pt x="147" y="34"/>
                  </a:lnTo>
                  <a:lnTo>
                    <a:pt x="155" y="37"/>
                  </a:lnTo>
                  <a:lnTo>
                    <a:pt x="163" y="41"/>
                  </a:lnTo>
                  <a:lnTo>
                    <a:pt x="170" y="46"/>
                  </a:lnTo>
                  <a:lnTo>
                    <a:pt x="178" y="51"/>
                  </a:lnTo>
                  <a:lnTo>
                    <a:pt x="184" y="56"/>
                  </a:lnTo>
                  <a:lnTo>
                    <a:pt x="190" y="63"/>
                  </a:lnTo>
                  <a:lnTo>
                    <a:pt x="195" y="70"/>
                  </a:lnTo>
                  <a:lnTo>
                    <a:pt x="199" y="78"/>
                  </a:lnTo>
                  <a:lnTo>
                    <a:pt x="204" y="85"/>
                  </a:lnTo>
                  <a:lnTo>
                    <a:pt x="206" y="94"/>
                  </a:lnTo>
                  <a:lnTo>
                    <a:pt x="208" y="102"/>
                  </a:lnTo>
                  <a:lnTo>
                    <a:pt x="210" y="111"/>
                  </a:lnTo>
                  <a:lnTo>
                    <a:pt x="210" y="121"/>
                  </a:lnTo>
                  <a:lnTo>
                    <a:pt x="210" y="129"/>
                  </a:lnTo>
                  <a:lnTo>
                    <a:pt x="208" y="139"/>
                  </a:lnTo>
                  <a:lnTo>
                    <a:pt x="206" y="147"/>
                  </a:lnTo>
                  <a:lnTo>
                    <a:pt x="204" y="155"/>
                  </a:lnTo>
                  <a:lnTo>
                    <a:pt x="199" y="163"/>
                  </a:lnTo>
                  <a:lnTo>
                    <a:pt x="195" y="171"/>
                  </a:lnTo>
                  <a:lnTo>
                    <a:pt x="190" y="177"/>
                  </a:lnTo>
                  <a:lnTo>
                    <a:pt x="184" y="184"/>
                  </a:lnTo>
                  <a:lnTo>
                    <a:pt x="178" y="190"/>
                  </a:lnTo>
                  <a:lnTo>
                    <a:pt x="170" y="194"/>
                  </a:lnTo>
                  <a:lnTo>
                    <a:pt x="163" y="200"/>
                  </a:lnTo>
                  <a:lnTo>
                    <a:pt x="155" y="203"/>
                  </a:lnTo>
                  <a:lnTo>
                    <a:pt x="147" y="206"/>
                  </a:lnTo>
                  <a:lnTo>
                    <a:pt x="138" y="208"/>
                  </a:lnTo>
                  <a:lnTo>
                    <a:pt x="130" y="209"/>
                  </a:lnTo>
                  <a:lnTo>
                    <a:pt x="120" y="211"/>
                  </a:lnTo>
                  <a:lnTo>
                    <a:pt x="110" y="209"/>
                  </a:lnTo>
                  <a:lnTo>
                    <a:pt x="102" y="208"/>
                  </a:lnTo>
                  <a:lnTo>
                    <a:pt x="93" y="206"/>
                  </a:lnTo>
                  <a:lnTo>
                    <a:pt x="85" y="203"/>
                  </a:lnTo>
                  <a:lnTo>
                    <a:pt x="77" y="200"/>
                  </a:lnTo>
                  <a:lnTo>
                    <a:pt x="70" y="194"/>
                  </a:lnTo>
                  <a:lnTo>
                    <a:pt x="62" y="190"/>
                  </a:lnTo>
                  <a:lnTo>
                    <a:pt x="56" y="184"/>
                  </a:lnTo>
                  <a:lnTo>
                    <a:pt x="50" y="177"/>
                  </a:lnTo>
                  <a:lnTo>
                    <a:pt x="45" y="171"/>
                  </a:lnTo>
                  <a:lnTo>
                    <a:pt x="41" y="163"/>
                  </a:lnTo>
                  <a:lnTo>
                    <a:pt x="36" y="155"/>
                  </a:lnTo>
                  <a:lnTo>
                    <a:pt x="34" y="147"/>
                  </a:lnTo>
                  <a:lnTo>
                    <a:pt x="31" y="139"/>
                  </a:lnTo>
                  <a:lnTo>
                    <a:pt x="30" y="129"/>
                  </a:lnTo>
                  <a:lnTo>
                    <a:pt x="30" y="121"/>
                  </a:lnTo>
                  <a:lnTo>
                    <a:pt x="30" y="111"/>
                  </a:lnTo>
                  <a:lnTo>
                    <a:pt x="31" y="102"/>
                  </a:lnTo>
                  <a:lnTo>
                    <a:pt x="34" y="94"/>
                  </a:lnTo>
                  <a:lnTo>
                    <a:pt x="36" y="85"/>
                  </a:lnTo>
                  <a:lnTo>
                    <a:pt x="41" y="78"/>
                  </a:lnTo>
                  <a:lnTo>
                    <a:pt x="45" y="70"/>
                  </a:lnTo>
                  <a:lnTo>
                    <a:pt x="50" y="63"/>
                  </a:lnTo>
                  <a:lnTo>
                    <a:pt x="56" y="56"/>
                  </a:lnTo>
                  <a:lnTo>
                    <a:pt x="62" y="51"/>
                  </a:lnTo>
                  <a:lnTo>
                    <a:pt x="70" y="46"/>
                  </a:lnTo>
                  <a:lnTo>
                    <a:pt x="77" y="41"/>
                  </a:lnTo>
                  <a:lnTo>
                    <a:pt x="85" y="37"/>
                  </a:lnTo>
                  <a:lnTo>
                    <a:pt x="93" y="34"/>
                  </a:lnTo>
                  <a:lnTo>
                    <a:pt x="102" y="32"/>
                  </a:lnTo>
                  <a:lnTo>
                    <a:pt x="110" y="31"/>
                  </a:lnTo>
                  <a:lnTo>
                    <a:pt x="120" y="30"/>
                  </a:lnTo>
                  <a:lnTo>
                    <a:pt x="120" y="30"/>
                  </a:lnTo>
                  <a:close/>
                  <a:moveTo>
                    <a:pt x="120" y="241"/>
                  </a:moveTo>
                  <a:lnTo>
                    <a:pt x="132" y="239"/>
                  </a:lnTo>
                  <a:lnTo>
                    <a:pt x="145" y="238"/>
                  </a:lnTo>
                  <a:lnTo>
                    <a:pt x="155" y="235"/>
                  </a:lnTo>
                  <a:lnTo>
                    <a:pt x="167" y="231"/>
                  </a:lnTo>
                  <a:lnTo>
                    <a:pt x="177" y="226"/>
                  </a:lnTo>
                  <a:lnTo>
                    <a:pt x="187" y="220"/>
                  </a:lnTo>
                  <a:lnTo>
                    <a:pt x="196" y="213"/>
                  </a:lnTo>
                  <a:lnTo>
                    <a:pt x="205" y="205"/>
                  </a:lnTo>
                  <a:lnTo>
                    <a:pt x="213" y="197"/>
                  </a:lnTo>
                  <a:lnTo>
                    <a:pt x="220" y="187"/>
                  </a:lnTo>
                  <a:lnTo>
                    <a:pt x="226" y="177"/>
                  </a:lnTo>
                  <a:lnTo>
                    <a:pt x="230" y="167"/>
                  </a:lnTo>
                  <a:lnTo>
                    <a:pt x="235" y="156"/>
                  </a:lnTo>
                  <a:lnTo>
                    <a:pt x="238" y="144"/>
                  </a:lnTo>
                  <a:lnTo>
                    <a:pt x="240" y="132"/>
                  </a:lnTo>
                  <a:lnTo>
                    <a:pt x="240" y="121"/>
                  </a:lnTo>
                  <a:lnTo>
                    <a:pt x="240" y="108"/>
                  </a:lnTo>
                  <a:lnTo>
                    <a:pt x="238" y="96"/>
                  </a:lnTo>
                  <a:lnTo>
                    <a:pt x="235" y="84"/>
                  </a:lnTo>
                  <a:lnTo>
                    <a:pt x="230" y="73"/>
                  </a:lnTo>
                  <a:lnTo>
                    <a:pt x="226" y="63"/>
                  </a:lnTo>
                  <a:lnTo>
                    <a:pt x="220" y="53"/>
                  </a:lnTo>
                  <a:lnTo>
                    <a:pt x="213" y="43"/>
                  </a:lnTo>
                  <a:lnTo>
                    <a:pt x="205" y="35"/>
                  </a:lnTo>
                  <a:lnTo>
                    <a:pt x="196" y="27"/>
                  </a:lnTo>
                  <a:lnTo>
                    <a:pt x="187" y="21"/>
                  </a:lnTo>
                  <a:lnTo>
                    <a:pt x="177" y="15"/>
                  </a:lnTo>
                  <a:lnTo>
                    <a:pt x="167" y="9"/>
                  </a:lnTo>
                  <a:lnTo>
                    <a:pt x="155" y="5"/>
                  </a:lnTo>
                  <a:lnTo>
                    <a:pt x="145" y="3"/>
                  </a:lnTo>
                  <a:lnTo>
                    <a:pt x="132" y="1"/>
                  </a:lnTo>
                  <a:lnTo>
                    <a:pt x="120" y="0"/>
                  </a:lnTo>
                  <a:lnTo>
                    <a:pt x="108" y="1"/>
                  </a:lnTo>
                  <a:lnTo>
                    <a:pt x="95" y="3"/>
                  </a:lnTo>
                  <a:lnTo>
                    <a:pt x="85" y="5"/>
                  </a:lnTo>
                  <a:lnTo>
                    <a:pt x="73" y="9"/>
                  </a:lnTo>
                  <a:lnTo>
                    <a:pt x="63" y="15"/>
                  </a:lnTo>
                  <a:lnTo>
                    <a:pt x="53" y="21"/>
                  </a:lnTo>
                  <a:lnTo>
                    <a:pt x="44" y="27"/>
                  </a:lnTo>
                  <a:lnTo>
                    <a:pt x="35" y="35"/>
                  </a:lnTo>
                  <a:lnTo>
                    <a:pt x="27" y="43"/>
                  </a:lnTo>
                  <a:lnTo>
                    <a:pt x="20" y="53"/>
                  </a:lnTo>
                  <a:lnTo>
                    <a:pt x="14" y="63"/>
                  </a:lnTo>
                  <a:lnTo>
                    <a:pt x="10" y="73"/>
                  </a:lnTo>
                  <a:lnTo>
                    <a:pt x="5" y="84"/>
                  </a:lnTo>
                  <a:lnTo>
                    <a:pt x="2" y="96"/>
                  </a:lnTo>
                  <a:lnTo>
                    <a:pt x="0" y="108"/>
                  </a:lnTo>
                  <a:lnTo>
                    <a:pt x="0" y="121"/>
                  </a:lnTo>
                  <a:lnTo>
                    <a:pt x="0" y="132"/>
                  </a:lnTo>
                  <a:lnTo>
                    <a:pt x="2" y="144"/>
                  </a:lnTo>
                  <a:lnTo>
                    <a:pt x="5" y="156"/>
                  </a:lnTo>
                  <a:lnTo>
                    <a:pt x="10" y="167"/>
                  </a:lnTo>
                  <a:lnTo>
                    <a:pt x="14" y="177"/>
                  </a:lnTo>
                  <a:lnTo>
                    <a:pt x="20" y="187"/>
                  </a:lnTo>
                  <a:lnTo>
                    <a:pt x="27" y="197"/>
                  </a:lnTo>
                  <a:lnTo>
                    <a:pt x="35" y="205"/>
                  </a:lnTo>
                  <a:lnTo>
                    <a:pt x="44" y="213"/>
                  </a:lnTo>
                  <a:lnTo>
                    <a:pt x="53" y="220"/>
                  </a:lnTo>
                  <a:lnTo>
                    <a:pt x="63" y="226"/>
                  </a:lnTo>
                  <a:lnTo>
                    <a:pt x="73" y="231"/>
                  </a:lnTo>
                  <a:lnTo>
                    <a:pt x="85" y="235"/>
                  </a:lnTo>
                  <a:lnTo>
                    <a:pt x="95" y="238"/>
                  </a:lnTo>
                  <a:lnTo>
                    <a:pt x="108" y="239"/>
                  </a:lnTo>
                  <a:lnTo>
                    <a:pt x="12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79">
              <a:extLst>
                <a:ext uri="{FF2B5EF4-FFF2-40B4-BE49-F238E27FC236}">
                  <a16:creationId xmlns:a16="http://schemas.microsoft.com/office/drawing/2014/main" id="{58E05BA5-E8A5-4520-866B-D29795DB1870}"/>
                </a:ext>
              </a:extLst>
            </p:cNvPr>
            <p:cNvSpPr>
              <a:spLocks noEditPoints="1"/>
            </p:cNvSpPr>
            <p:nvPr/>
          </p:nvSpPr>
          <p:spPr bwMode="auto">
            <a:xfrm>
              <a:off x="11768138" y="1368425"/>
              <a:ext cx="76200" cy="76200"/>
            </a:xfrm>
            <a:custGeom>
              <a:avLst/>
              <a:gdLst>
                <a:gd name="T0" fmla="*/ 138 w 241"/>
                <a:gd name="T1" fmla="*/ 32 h 240"/>
                <a:gd name="T2" fmla="*/ 164 w 241"/>
                <a:gd name="T3" fmla="*/ 40 h 240"/>
                <a:gd name="T4" fmla="*/ 184 w 241"/>
                <a:gd name="T5" fmla="*/ 56 h 240"/>
                <a:gd name="T6" fmla="*/ 199 w 241"/>
                <a:gd name="T7" fmla="*/ 77 h 240"/>
                <a:gd name="T8" fmla="*/ 209 w 241"/>
                <a:gd name="T9" fmla="*/ 101 h 240"/>
                <a:gd name="T10" fmla="*/ 210 w 241"/>
                <a:gd name="T11" fmla="*/ 129 h 240"/>
                <a:gd name="T12" fmla="*/ 204 w 241"/>
                <a:gd name="T13" fmla="*/ 155 h 240"/>
                <a:gd name="T14" fmla="*/ 190 w 241"/>
                <a:gd name="T15" fmla="*/ 177 h 240"/>
                <a:gd name="T16" fmla="*/ 170 w 241"/>
                <a:gd name="T17" fmla="*/ 195 h 240"/>
                <a:gd name="T18" fmla="*/ 147 w 241"/>
                <a:gd name="T19" fmla="*/ 205 h 240"/>
                <a:gd name="T20" fmla="*/ 120 w 241"/>
                <a:gd name="T21" fmla="*/ 210 h 240"/>
                <a:gd name="T22" fmla="*/ 93 w 241"/>
                <a:gd name="T23" fmla="*/ 205 h 240"/>
                <a:gd name="T24" fmla="*/ 70 w 241"/>
                <a:gd name="T25" fmla="*/ 195 h 240"/>
                <a:gd name="T26" fmla="*/ 50 w 241"/>
                <a:gd name="T27" fmla="*/ 177 h 240"/>
                <a:gd name="T28" fmla="*/ 37 w 241"/>
                <a:gd name="T29" fmla="*/ 155 h 240"/>
                <a:gd name="T30" fmla="*/ 31 w 241"/>
                <a:gd name="T31" fmla="*/ 129 h 240"/>
                <a:gd name="T32" fmla="*/ 32 w 241"/>
                <a:gd name="T33" fmla="*/ 101 h 240"/>
                <a:gd name="T34" fmla="*/ 41 w 241"/>
                <a:gd name="T35" fmla="*/ 77 h 240"/>
                <a:gd name="T36" fmla="*/ 57 w 241"/>
                <a:gd name="T37" fmla="*/ 56 h 240"/>
                <a:gd name="T38" fmla="*/ 77 w 241"/>
                <a:gd name="T39" fmla="*/ 40 h 240"/>
                <a:gd name="T40" fmla="*/ 102 w 241"/>
                <a:gd name="T41" fmla="*/ 32 h 240"/>
                <a:gd name="T42" fmla="*/ 120 w 241"/>
                <a:gd name="T43" fmla="*/ 30 h 240"/>
                <a:gd name="T44" fmla="*/ 145 w 241"/>
                <a:gd name="T45" fmla="*/ 237 h 240"/>
                <a:gd name="T46" fmla="*/ 178 w 241"/>
                <a:gd name="T47" fmla="*/ 226 h 240"/>
                <a:gd name="T48" fmla="*/ 206 w 241"/>
                <a:gd name="T49" fmla="*/ 204 h 240"/>
                <a:gd name="T50" fmla="*/ 226 w 241"/>
                <a:gd name="T51" fmla="*/ 177 h 240"/>
                <a:gd name="T52" fmla="*/ 238 w 241"/>
                <a:gd name="T53" fmla="*/ 144 h 240"/>
                <a:gd name="T54" fmla="*/ 240 w 241"/>
                <a:gd name="T55" fmla="*/ 108 h 240"/>
                <a:gd name="T56" fmla="*/ 231 w 241"/>
                <a:gd name="T57" fmla="*/ 72 h 240"/>
                <a:gd name="T58" fmla="*/ 213 w 241"/>
                <a:gd name="T59" fmla="*/ 43 h 240"/>
                <a:gd name="T60" fmla="*/ 187 w 241"/>
                <a:gd name="T61" fmla="*/ 20 h 240"/>
                <a:gd name="T62" fmla="*/ 156 w 241"/>
                <a:gd name="T63" fmla="*/ 5 h 240"/>
                <a:gd name="T64" fmla="*/ 120 w 241"/>
                <a:gd name="T65" fmla="*/ 0 h 240"/>
                <a:gd name="T66" fmla="*/ 85 w 241"/>
                <a:gd name="T67" fmla="*/ 5 h 240"/>
                <a:gd name="T68" fmla="*/ 54 w 241"/>
                <a:gd name="T69" fmla="*/ 20 h 240"/>
                <a:gd name="T70" fmla="*/ 28 w 241"/>
                <a:gd name="T71" fmla="*/ 43 h 240"/>
                <a:gd name="T72" fmla="*/ 10 w 241"/>
                <a:gd name="T73" fmla="*/ 72 h 240"/>
                <a:gd name="T74" fmla="*/ 1 w 241"/>
                <a:gd name="T75" fmla="*/ 108 h 240"/>
                <a:gd name="T76" fmla="*/ 2 w 241"/>
                <a:gd name="T77" fmla="*/ 144 h 240"/>
                <a:gd name="T78" fmla="*/ 15 w 241"/>
                <a:gd name="T79" fmla="*/ 177 h 240"/>
                <a:gd name="T80" fmla="*/ 35 w 241"/>
                <a:gd name="T81" fmla="*/ 204 h 240"/>
                <a:gd name="T82" fmla="*/ 63 w 241"/>
                <a:gd name="T83" fmla="*/ 226 h 240"/>
                <a:gd name="T84" fmla="*/ 96 w 241"/>
                <a:gd name="T85" fmla="*/ 23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240">
                  <a:moveTo>
                    <a:pt x="120" y="30"/>
                  </a:moveTo>
                  <a:lnTo>
                    <a:pt x="130" y="30"/>
                  </a:lnTo>
                  <a:lnTo>
                    <a:pt x="138" y="32"/>
                  </a:lnTo>
                  <a:lnTo>
                    <a:pt x="147" y="34"/>
                  </a:lnTo>
                  <a:lnTo>
                    <a:pt x="155" y="36"/>
                  </a:lnTo>
                  <a:lnTo>
                    <a:pt x="164" y="40"/>
                  </a:lnTo>
                  <a:lnTo>
                    <a:pt x="170" y="45"/>
                  </a:lnTo>
                  <a:lnTo>
                    <a:pt x="178" y="50"/>
                  </a:lnTo>
                  <a:lnTo>
                    <a:pt x="184" y="56"/>
                  </a:lnTo>
                  <a:lnTo>
                    <a:pt x="190" y="63"/>
                  </a:lnTo>
                  <a:lnTo>
                    <a:pt x="195" y="69"/>
                  </a:lnTo>
                  <a:lnTo>
                    <a:pt x="199" y="77"/>
                  </a:lnTo>
                  <a:lnTo>
                    <a:pt x="204" y="84"/>
                  </a:lnTo>
                  <a:lnTo>
                    <a:pt x="207" y="93"/>
                  </a:lnTo>
                  <a:lnTo>
                    <a:pt x="209" y="101"/>
                  </a:lnTo>
                  <a:lnTo>
                    <a:pt x="210" y="110"/>
                  </a:lnTo>
                  <a:lnTo>
                    <a:pt x="211" y="120"/>
                  </a:lnTo>
                  <a:lnTo>
                    <a:pt x="210" y="129"/>
                  </a:lnTo>
                  <a:lnTo>
                    <a:pt x="209" y="138"/>
                  </a:lnTo>
                  <a:lnTo>
                    <a:pt x="207" y="146"/>
                  </a:lnTo>
                  <a:lnTo>
                    <a:pt x="204" y="155"/>
                  </a:lnTo>
                  <a:lnTo>
                    <a:pt x="199" y="162"/>
                  </a:lnTo>
                  <a:lnTo>
                    <a:pt x="195" y="170"/>
                  </a:lnTo>
                  <a:lnTo>
                    <a:pt x="190" y="177"/>
                  </a:lnTo>
                  <a:lnTo>
                    <a:pt x="184" y="184"/>
                  </a:lnTo>
                  <a:lnTo>
                    <a:pt x="178" y="189"/>
                  </a:lnTo>
                  <a:lnTo>
                    <a:pt x="170" y="195"/>
                  </a:lnTo>
                  <a:lnTo>
                    <a:pt x="164" y="199"/>
                  </a:lnTo>
                  <a:lnTo>
                    <a:pt x="155" y="203"/>
                  </a:lnTo>
                  <a:lnTo>
                    <a:pt x="147" y="205"/>
                  </a:lnTo>
                  <a:lnTo>
                    <a:pt x="138" y="208"/>
                  </a:lnTo>
                  <a:lnTo>
                    <a:pt x="130" y="210"/>
                  </a:lnTo>
                  <a:lnTo>
                    <a:pt x="120" y="210"/>
                  </a:lnTo>
                  <a:lnTo>
                    <a:pt x="111" y="210"/>
                  </a:lnTo>
                  <a:lnTo>
                    <a:pt x="102" y="208"/>
                  </a:lnTo>
                  <a:lnTo>
                    <a:pt x="93" y="205"/>
                  </a:lnTo>
                  <a:lnTo>
                    <a:pt x="86" y="203"/>
                  </a:lnTo>
                  <a:lnTo>
                    <a:pt x="77" y="199"/>
                  </a:lnTo>
                  <a:lnTo>
                    <a:pt x="70" y="195"/>
                  </a:lnTo>
                  <a:lnTo>
                    <a:pt x="63" y="189"/>
                  </a:lnTo>
                  <a:lnTo>
                    <a:pt x="57" y="184"/>
                  </a:lnTo>
                  <a:lnTo>
                    <a:pt x="50" y="177"/>
                  </a:lnTo>
                  <a:lnTo>
                    <a:pt x="46" y="170"/>
                  </a:lnTo>
                  <a:lnTo>
                    <a:pt x="41" y="162"/>
                  </a:lnTo>
                  <a:lnTo>
                    <a:pt x="37" y="155"/>
                  </a:lnTo>
                  <a:lnTo>
                    <a:pt x="34" y="146"/>
                  </a:lnTo>
                  <a:lnTo>
                    <a:pt x="32" y="138"/>
                  </a:lnTo>
                  <a:lnTo>
                    <a:pt x="31" y="129"/>
                  </a:lnTo>
                  <a:lnTo>
                    <a:pt x="30" y="120"/>
                  </a:lnTo>
                  <a:lnTo>
                    <a:pt x="31" y="110"/>
                  </a:lnTo>
                  <a:lnTo>
                    <a:pt x="32" y="101"/>
                  </a:lnTo>
                  <a:lnTo>
                    <a:pt x="34" y="93"/>
                  </a:lnTo>
                  <a:lnTo>
                    <a:pt x="37" y="84"/>
                  </a:lnTo>
                  <a:lnTo>
                    <a:pt x="41" y="77"/>
                  </a:lnTo>
                  <a:lnTo>
                    <a:pt x="46" y="69"/>
                  </a:lnTo>
                  <a:lnTo>
                    <a:pt x="50" y="62"/>
                  </a:lnTo>
                  <a:lnTo>
                    <a:pt x="57" y="56"/>
                  </a:lnTo>
                  <a:lnTo>
                    <a:pt x="63" y="50"/>
                  </a:lnTo>
                  <a:lnTo>
                    <a:pt x="70" y="45"/>
                  </a:lnTo>
                  <a:lnTo>
                    <a:pt x="77" y="40"/>
                  </a:lnTo>
                  <a:lnTo>
                    <a:pt x="86" y="36"/>
                  </a:lnTo>
                  <a:lnTo>
                    <a:pt x="93" y="34"/>
                  </a:lnTo>
                  <a:lnTo>
                    <a:pt x="102" y="32"/>
                  </a:lnTo>
                  <a:lnTo>
                    <a:pt x="111" y="30"/>
                  </a:lnTo>
                  <a:lnTo>
                    <a:pt x="120" y="30"/>
                  </a:lnTo>
                  <a:lnTo>
                    <a:pt x="120" y="30"/>
                  </a:lnTo>
                  <a:close/>
                  <a:moveTo>
                    <a:pt x="120" y="240"/>
                  </a:moveTo>
                  <a:lnTo>
                    <a:pt x="133" y="240"/>
                  </a:lnTo>
                  <a:lnTo>
                    <a:pt x="145" y="237"/>
                  </a:lnTo>
                  <a:lnTo>
                    <a:pt x="156" y="234"/>
                  </a:lnTo>
                  <a:lnTo>
                    <a:pt x="167" y="231"/>
                  </a:lnTo>
                  <a:lnTo>
                    <a:pt x="178" y="226"/>
                  </a:lnTo>
                  <a:lnTo>
                    <a:pt x="187" y="219"/>
                  </a:lnTo>
                  <a:lnTo>
                    <a:pt x="197" y="213"/>
                  </a:lnTo>
                  <a:lnTo>
                    <a:pt x="206" y="204"/>
                  </a:lnTo>
                  <a:lnTo>
                    <a:pt x="213" y="196"/>
                  </a:lnTo>
                  <a:lnTo>
                    <a:pt x="220" y="187"/>
                  </a:lnTo>
                  <a:lnTo>
                    <a:pt x="226" y="177"/>
                  </a:lnTo>
                  <a:lnTo>
                    <a:pt x="231" y="167"/>
                  </a:lnTo>
                  <a:lnTo>
                    <a:pt x="236" y="155"/>
                  </a:lnTo>
                  <a:lnTo>
                    <a:pt x="238" y="144"/>
                  </a:lnTo>
                  <a:lnTo>
                    <a:pt x="240" y="132"/>
                  </a:lnTo>
                  <a:lnTo>
                    <a:pt x="241" y="120"/>
                  </a:lnTo>
                  <a:lnTo>
                    <a:pt x="240" y="108"/>
                  </a:lnTo>
                  <a:lnTo>
                    <a:pt x="238" y="95"/>
                  </a:lnTo>
                  <a:lnTo>
                    <a:pt x="236" y="84"/>
                  </a:lnTo>
                  <a:lnTo>
                    <a:pt x="231" y="72"/>
                  </a:lnTo>
                  <a:lnTo>
                    <a:pt x="226" y="63"/>
                  </a:lnTo>
                  <a:lnTo>
                    <a:pt x="220" y="52"/>
                  </a:lnTo>
                  <a:lnTo>
                    <a:pt x="213" y="43"/>
                  </a:lnTo>
                  <a:lnTo>
                    <a:pt x="206" y="35"/>
                  </a:lnTo>
                  <a:lnTo>
                    <a:pt x="197" y="26"/>
                  </a:lnTo>
                  <a:lnTo>
                    <a:pt x="187" y="20"/>
                  </a:lnTo>
                  <a:lnTo>
                    <a:pt x="178" y="14"/>
                  </a:lnTo>
                  <a:lnTo>
                    <a:pt x="167" y="9"/>
                  </a:lnTo>
                  <a:lnTo>
                    <a:pt x="156" y="5"/>
                  </a:lnTo>
                  <a:lnTo>
                    <a:pt x="145" y="2"/>
                  </a:lnTo>
                  <a:lnTo>
                    <a:pt x="133" y="0"/>
                  </a:lnTo>
                  <a:lnTo>
                    <a:pt x="120" y="0"/>
                  </a:lnTo>
                  <a:lnTo>
                    <a:pt x="108" y="0"/>
                  </a:lnTo>
                  <a:lnTo>
                    <a:pt x="96" y="2"/>
                  </a:lnTo>
                  <a:lnTo>
                    <a:pt x="85" y="5"/>
                  </a:lnTo>
                  <a:lnTo>
                    <a:pt x="74" y="9"/>
                  </a:lnTo>
                  <a:lnTo>
                    <a:pt x="63" y="14"/>
                  </a:lnTo>
                  <a:lnTo>
                    <a:pt x="54" y="20"/>
                  </a:lnTo>
                  <a:lnTo>
                    <a:pt x="44" y="26"/>
                  </a:lnTo>
                  <a:lnTo>
                    <a:pt x="35" y="35"/>
                  </a:lnTo>
                  <a:lnTo>
                    <a:pt x="28" y="43"/>
                  </a:lnTo>
                  <a:lnTo>
                    <a:pt x="20" y="52"/>
                  </a:lnTo>
                  <a:lnTo>
                    <a:pt x="15" y="63"/>
                  </a:lnTo>
                  <a:lnTo>
                    <a:pt x="10" y="72"/>
                  </a:lnTo>
                  <a:lnTo>
                    <a:pt x="5" y="84"/>
                  </a:lnTo>
                  <a:lnTo>
                    <a:pt x="2" y="95"/>
                  </a:lnTo>
                  <a:lnTo>
                    <a:pt x="1" y="108"/>
                  </a:lnTo>
                  <a:lnTo>
                    <a:pt x="0" y="120"/>
                  </a:lnTo>
                  <a:lnTo>
                    <a:pt x="1" y="132"/>
                  </a:lnTo>
                  <a:lnTo>
                    <a:pt x="2" y="144"/>
                  </a:lnTo>
                  <a:lnTo>
                    <a:pt x="5" y="155"/>
                  </a:lnTo>
                  <a:lnTo>
                    <a:pt x="10" y="167"/>
                  </a:lnTo>
                  <a:lnTo>
                    <a:pt x="15" y="177"/>
                  </a:lnTo>
                  <a:lnTo>
                    <a:pt x="20" y="187"/>
                  </a:lnTo>
                  <a:lnTo>
                    <a:pt x="28" y="196"/>
                  </a:lnTo>
                  <a:lnTo>
                    <a:pt x="35" y="204"/>
                  </a:lnTo>
                  <a:lnTo>
                    <a:pt x="44" y="213"/>
                  </a:lnTo>
                  <a:lnTo>
                    <a:pt x="54" y="219"/>
                  </a:lnTo>
                  <a:lnTo>
                    <a:pt x="63" y="226"/>
                  </a:lnTo>
                  <a:lnTo>
                    <a:pt x="74" y="231"/>
                  </a:lnTo>
                  <a:lnTo>
                    <a:pt x="85" y="234"/>
                  </a:lnTo>
                  <a:lnTo>
                    <a:pt x="96" y="237"/>
                  </a:lnTo>
                  <a:lnTo>
                    <a:pt x="108" y="240"/>
                  </a:lnTo>
                  <a:lnTo>
                    <a:pt x="12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6" name="Group 125">
            <a:extLst>
              <a:ext uri="{FF2B5EF4-FFF2-40B4-BE49-F238E27FC236}">
                <a16:creationId xmlns:a16="http://schemas.microsoft.com/office/drawing/2014/main" id="{B64F4C4E-11B5-4136-9ED1-D3CD1BB47FFF}"/>
              </a:ext>
            </a:extLst>
          </p:cNvPr>
          <p:cNvGrpSpPr/>
          <p:nvPr/>
        </p:nvGrpSpPr>
        <p:grpSpPr>
          <a:xfrm>
            <a:off x="5829178" y="2455301"/>
            <a:ext cx="420692" cy="420692"/>
            <a:chOff x="8736013" y="1925638"/>
            <a:chExt cx="287338" cy="287338"/>
          </a:xfrm>
          <a:solidFill>
            <a:schemeClr val="bg1"/>
          </a:solidFill>
        </p:grpSpPr>
        <p:sp>
          <p:nvSpPr>
            <p:cNvPr id="127" name="Freeform 97">
              <a:extLst>
                <a:ext uri="{FF2B5EF4-FFF2-40B4-BE49-F238E27FC236}">
                  <a16:creationId xmlns:a16="http://schemas.microsoft.com/office/drawing/2014/main" id="{731C4646-F8B4-4A1D-B890-78E8F9D3B3CF}"/>
                </a:ext>
              </a:extLst>
            </p:cNvPr>
            <p:cNvSpPr>
              <a:spLocks noEditPoints="1"/>
            </p:cNvSpPr>
            <p:nvPr/>
          </p:nvSpPr>
          <p:spPr bwMode="auto">
            <a:xfrm>
              <a:off x="8736013" y="1925638"/>
              <a:ext cx="287338" cy="287338"/>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98">
              <a:extLst>
                <a:ext uri="{FF2B5EF4-FFF2-40B4-BE49-F238E27FC236}">
                  <a16:creationId xmlns:a16="http://schemas.microsoft.com/office/drawing/2014/main" id="{7A41E95A-B728-400A-8135-2D5B89E6D1A1}"/>
                </a:ext>
              </a:extLst>
            </p:cNvPr>
            <p:cNvSpPr>
              <a:spLocks noEditPoints="1"/>
            </p:cNvSpPr>
            <p:nvPr/>
          </p:nvSpPr>
          <p:spPr bwMode="auto">
            <a:xfrm>
              <a:off x="8774113" y="2041525"/>
              <a:ext cx="77788" cy="100013"/>
            </a:xfrm>
            <a:custGeom>
              <a:avLst/>
              <a:gdLst>
                <a:gd name="T0" fmla="*/ 211 w 241"/>
                <a:gd name="T1" fmla="*/ 278 h 315"/>
                <a:gd name="T2" fmla="*/ 30 w 241"/>
                <a:gd name="T3" fmla="*/ 201 h 315"/>
                <a:gd name="T4" fmla="*/ 30 w 241"/>
                <a:gd name="T5" fmla="*/ 38 h 315"/>
                <a:gd name="T6" fmla="*/ 211 w 241"/>
                <a:gd name="T7" fmla="*/ 115 h 315"/>
                <a:gd name="T8" fmla="*/ 211 w 241"/>
                <a:gd name="T9" fmla="*/ 278 h 315"/>
                <a:gd name="T10" fmla="*/ 231 w 241"/>
                <a:gd name="T11" fmla="*/ 92 h 315"/>
                <a:gd name="T12" fmla="*/ 21 w 241"/>
                <a:gd name="T13" fmla="*/ 2 h 315"/>
                <a:gd name="T14" fmla="*/ 17 w 241"/>
                <a:gd name="T15" fmla="*/ 0 h 315"/>
                <a:gd name="T16" fmla="*/ 14 w 241"/>
                <a:gd name="T17" fmla="*/ 0 h 315"/>
                <a:gd name="T18" fmla="*/ 11 w 241"/>
                <a:gd name="T19" fmla="*/ 0 h 315"/>
                <a:gd name="T20" fmla="*/ 6 w 241"/>
                <a:gd name="T21" fmla="*/ 3 h 315"/>
                <a:gd name="T22" fmla="*/ 4 w 241"/>
                <a:gd name="T23" fmla="*/ 5 h 315"/>
                <a:gd name="T24" fmla="*/ 2 w 241"/>
                <a:gd name="T25" fmla="*/ 8 h 315"/>
                <a:gd name="T26" fmla="*/ 1 w 241"/>
                <a:gd name="T27" fmla="*/ 11 h 315"/>
                <a:gd name="T28" fmla="*/ 0 w 241"/>
                <a:gd name="T29" fmla="*/ 15 h 315"/>
                <a:gd name="T30" fmla="*/ 0 w 241"/>
                <a:gd name="T31" fmla="*/ 210 h 315"/>
                <a:gd name="T32" fmla="*/ 1 w 241"/>
                <a:gd name="T33" fmla="*/ 215 h 315"/>
                <a:gd name="T34" fmla="*/ 2 w 241"/>
                <a:gd name="T35" fmla="*/ 219 h 315"/>
                <a:gd name="T36" fmla="*/ 5 w 241"/>
                <a:gd name="T37" fmla="*/ 222 h 315"/>
                <a:gd name="T38" fmla="*/ 10 w 241"/>
                <a:gd name="T39" fmla="*/ 224 h 315"/>
                <a:gd name="T40" fmla="*/ 220 w 241"/>
                <a:gd name="T41" fmla="*/ 314 h 315"/>
                <a:gd name="T42" fmla="*/ 223 w 241"/>
                <a:gd name="T43" fmla="*/ 315 h 315"/>
                <a:gd name="T44" fmla="*/ 226 w 241"/>
                <a:gd name="T45" fmla="*/ 315 h 315"/>
                <a:gd name="T46" fmla="*/ 230 w 241"/>
                <a:gd name="T47" fmla="*/ 315 h 315"/>
                <a:gd name="T48" fmla="*/ 234 w 241"/>
                <a:gd name="T49" fmla="*/ 313 h 315"/>
                <a:gd name="T50" fmla="*/ 237 w 241"/>
                <a:gd name="T51" fmla="*/ 311 h 315"/>
                <a:gd name="T52" fmla="*/ 239 w 241"/>
                <a:gd name="T53" fmla="*/ 308 h 315"/>
                <a:gd name="T54" fmla="*/ 240 w 241"/>
                <a:gd name="T55" fmla="*/ 305 h 315"/>
                <a:gd name="T56" fmla="*/ 241 w 241"/>
                <a:gd name="T57" fmla="*/ 300 h 315"/>
                <a:gd name="T58" fmla="*/ 241 w 241"/>
                <a:gd name="T59" fmla="*/ 105 h 315"/>
                <a:gd name="T60" fmla="*/ 240 w 241"/>
                <a:gd name="T61" fmla="*/ 101 h 315"/>
                <a:gd name="T62" fmla="*/ 238 w 241"/>
                <a:gd name="T63" fmla="*/ 97 h 315"/>
                <a:gd name="T64" fmla="*/ 236 w 241"/>
                <a:gd name="T65" fmla="*/ 94 h 315"/>
                <a:gd name="T66" fmla="*/ 231 w 241"/>
                <a:gd name="T67" fmla="*/ 92 h 315"/>
                <a:gd name="T68" fmla="*/ 231 w 241"/>
                <a:gd name="T69" fmla="*/ 9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5">
                  <a:moveTo>
                    <a:pt x="211" y="278"/>
                  </a:moveTo>
                  <a:lnTo>
                    <a:pt x="30" y="201"/>
                  </a:lnTo>
                  <a:lnTo>
                    <a:pt x="30" y="38"/>
                  </a:lnTo>
                  <a:lnTo>
                    <a:pt x="211" y="115"/>
                  </a:lnTo>
                  <a:lnTo>
                    <a:pt x="211" y="278"/>
                  </a:lnTo>
                  <a:close/>
                  <a:moveTo>
                    <a:pt x="231" y="92"/>
                  </a:moveTo>
                  <a:lnTo>
                    <a:pt x="21" y="2"/>
                  </a:lnTo>
                  <a:lnTo>
                    <a:pt x="17" y="0"/>
                  </a:lnTo>
                  <a:lnTo>
                    <a:pt x="14" y="0"/>
                  </a:lnTo>
                  <a:lnTo>
                    <a:pt x="11" y="0"/>
                  </a:lnTo>
                  <a:lnTo>
                    <a:pt x="6" y="3"/>
                  </a:lnTo>
                  <a:lnTo>
                    <a:pt x="4" y="5"/>
                  </a:lnTo>
                  <a:lnTo>
                    <a:pt x="2" y="8"/>
                  </a:lnTo>
                  <a:lnTo>
                    <a:pt x="1" y="11"/>
                  </a:lnTo>
                  <a:lnTo>
                    <a:pt x="0" y="15"/>
                  </a:lnTo>
                  <a:lnTo>
                    <a:pt x="0" y="210"/>
                  </a:lnTo>
                  <a:lnTo>
                    <a:pt x="1" y="215"/>
                  </a:lnTo>
                  <a:lnTo>
                    <a:pt x="2" y="219"/>
                  </a:lnTo>
                  <a:lnTo>
                    <a:pt x="5" y="222"/>
                  </a:lnTo>
                  <a:lnTo>
                    <a:pt x="10" y="224"/>
                  </a:lnTo>
                  <a:lnTo>
                    <a:pt x="220" y="314"/>
                  </a:lnTo>
                  <a:lnTo>
                    <a:pt x="223" y="315"/>
                  </a:lnTo>
                  <a:lnTo>
                    <a:pt x="226" y="315"/>
                  </a:lnTo>
                  <a:lnTo>
                    <a:pt x="230" y="315"/>
                  </a:lnTo>
                  <a:lnTo>
                    <a:pt x="234" y="313"/>
                  </a:lnTo>
                  <a:lnTo>
                    <a:pt x="237" y="311"/>
                  </a:lnTo>
                  <a:lnTo>
                    <a:pt x="239" y="308"/>
                  </a:lnTo>
                  <a:lnTo>
                    <a:pt x="240" y="305"/>
                  </a:lnTo>
                  <a:lnTo>
                    <a:pt x="241" y="300"/>
                  </a:lnTo>
                  <a:lnTo>
                    <a:pt x="241" y="105"/>
                  </a:lnTo>
                  <a:lnTo>
                    <a:pt x="240" y="101"/>
                  </a:lnTo>
                  <a:lnTo>
                    <a:pt x="238" y="97"/>
                  </a:lnTo>
                  <a:lnTo>
                    <a:pt x="236" y="94"/>
                  </a:lnTo>
                  <a:lnTo>
                    <a:pt x="231" y="92"/>
                  </a:lnTo>
                  <a:lnTo>
                    <a:pt x="23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28">
            <a:extLst>
              <a:ext uri="{FF2B5EF4-FFF2-40B4-BE49-F238E27FC236}">
                <a16:creationId xmlns:a16="http://schemas.microsoft.com/office/drawing/2014/main" id="{9D40FECD-31EA-44F0-B197-C61BFC7AC63E}"/>
              </a:ext>
            </a:extLst>
          </p:cNvPr>
          <p:cNvGrpSpPr/>
          <p:nvPr/>
        </p:nvGrpSpPr>
        <p:grpSpPr>
          <a:xfrm>
            <a:off x="9734414" y="2440894"/>
            <a:ext cx="380334" cy="382447"/>
            <a:chOff x="10455275" y="2498725"/>
            <a:chExt cx="285750" cy="287338"/>
          </a:xfrm>
          <a:solidFill>
            <a:schemeClr val="bg1"/>
          </a:solidFill>
        </p:grpSpPr>
        <p:sp>
          <p:nvSpPr>
            <p:cNvPr id="130" name="Freeform 214">
              <a:extLst>
                <a:ext uri="{FF2B5EF4-FFF2-40B4-BE49-F238E27FC236}">
                  <a16:creationId xmlns:a16="http://schemas.microsoft.com/office/drawing/2014/main" id="{99E40938-C77D-49B9-89ED-E80DEBFE7A08}"/>
                </a:ext>
              </a:extLst>
            </p:cNvPr>
            <p:cNvSpPr>
              <a:spLocks noEditPoints="1"/>
            </p:cNvSpPr>
            <p:nvPr/>
          </p:nvSpPr>
          <p:spPr bwMode="auto">
            <a:xfrm>
              <a:off x="10455275" y="2593975"/>
              <a:ext cx="285750" cy="192088"/>
            </a:xfrm>
            <a:custGeom>
              <a:avLst/>
              <a:gdLst>
                <a:gd name="T0" fmla="*/ 812 w 903"/>
                <a:gd name="T1" fmla="*/ 30 h 601"/>
                <a:gd name="T2" fmla="*/ 512 w 903"/>
                <a:gd name="T3" fmla="*/ 571 h 601"/>
                <a:gd name="T4" fmla="*/ 602 w 903"/>
                <a:gd name="T5" fmla="*/ 571 h 601"/>
                <a:gd name="T6" fmla="*/ 301 w 903"/>
                <a:gd name="T7" fmla="*/ 210 h 601"/>
                <a:gd name="T8" fmla="*/ 301 w 903"/>
                <a:gd name="T9" fmla="*/ 571 h 601"/>
                <a:gd name="T10" fmla="*/ 181 w 903"/>
                <a:gd name="T11" fmla="*/ 421 h 601"/>
                <a:gd name="T12" fmla="*/ 888 w 903"/>
                <a:gd name="T13" fmla="*/ 571 h 601"/>
                <a:gd name="T14" fmla="*/ 842 w 903"/>
                <a:gd name="T15" fmla="*/ 12 h 601"/>
                <a:gd name="T16" fmla="*/ 838 w 903"/>
                <a:gd name="T17" fmla="*/ 5 h 601"/>
                <a:gd name="T18" fmla="*/ 830 w 903"/>
                <a:gd name="T19" fmla="*/ 0 h 601"/>
                <a:gd name="T20" fmla="*/ 704 w 903"/>
                <a:gd name="T21" fmla="*/ 0 h 601"/>
                <a:gd name="T22" fmla="*/ 696 w 903"/>
                <a:gd name="T23" fmla="*/ 5 h 601"/>
                <a:gd name="T24" fmla="*/ 692 w 903"/>
                <a:gd name="T25" fmla="*/ 12 h 601"/>
                <a:gd name="T26" fmla="*/ 632 w 903"/>
                <a:gd name="T27" fmla="*/ 571 h 601"/>
                <a:gd name="T28" fmla="*/ 631 w 903"/>
                <a:gd name="T29" fmla="*/ 280 h 601"/>
                <a:gd name="T30" fmla="*/ 626 w 903"/>
                <a:gd name="T31" fmla="*/ 274 h 601"/>
                <a:gd name="T32" fmla="*/ 617 w 903"/>
                <a:gd name="T33" fmla="*/ 270 h 601"/>
                <a:gd name="T34" fmla="*/ 491 w 903"/>
                <a:gd name="T35" fmla="*/ 271 h 601"/>
                <a:gd name="T36" fmla="*/ 484 w 903"/>
                <a:gd name="T37" fmla="*/ 278 h 601"/>
                <a:gd name="T38" fmla="*/ 482 w 903"/>
                <a:gd name="T39" fmla="*/ 285 h 601"/>
                <a:gd name="T40" fmla="*/ 421 w 903"/>
                <a:gd name="T41" fmla="*/ 195 h 601"/>
                <a:gd name="T42" fmla="*/ 419 w 903"/>
                <a:gd name="T43" fmla="*/ 187 h 601"/>
                <a:gd name="T44" fmla="*/ 412 w 903"/>
                <a:gd name="T45" fmla="*/ 181 h 601"/>
                <a:gd name="T46" fmla="*/ 286 w 903"/>
                <a:gd name="T47" fmla="*/ 180 h 601"/>
                <a:gd name="T48" fmla="*/ 277 w 903"/>
                <a:gd name="T49" fmla="*/ 184 h 601"/>
                <a:gd name="T50" fmla="*/ 272 w 903"/>
                <a:gd name="T51" fmla="*/ 190 h 601"/>
                <a:gd name="T52" fmla="*/ 271 w 903"/>
                <a:gd name="T53" fmla="*/ 571 h 601"/>
                <a:gd name="T54" fmla="*/ 211 w 903"/>
                <a:gd name="T55" fmla="*/ 403 h 601"/>
                <a:gd name="T56" fmla="*/ 207 w 903"/>
                <a:gd name="T57" fmla="*/ 396 h 601"/>
                <a:gd name="T58" fmla="*/ 199 w 903"/>
                <a:gd name="T59" fmla="*/ 391 h 601"/>
                <a:gd name="T60" fmla="*/ 73 w 903"/>
                <a:gd name="T61" fmla="*/ 391 h 601"/>
                <a:gd name="T62" fmla="*/ 65 w 903"/>
                <a:gd name="T63" fmla="*/ 396 h 601"/>
                <a:gd name="T64" fmla="*/ 61 w 903"/>
                <a:gd name="T65" fmla="*/ 403 h 601"/>
                <a:gd name="T66" fmla="*/ 16 w 903"/>
                <a:gd name="T67" fmla="*/ 571 h 601"/>
                <a:gd name="T68" fmla="*/ 7 w 903"/>
                <a:gd name="T69" fmla="*/ 573 h 601"/>
                <a:gd name="T70" fmla="*/ 2 w 903"/>
                <a:gd name="T71" fmla="*/ 581 h 601"/>
                <a:gd name="T72" fmla="*/ 1 w 903"/>
                <a:gd name="T73" fmla="*/ 590 h 601"/>
                <a:gd name="T74" fmla="*/ 5 w 903"/>
                <a:gd name="T75" fmla="*/ 597 h 601"/>
                <a:gd name="T76" fmla="*/ 13 w 903"/>
                <a:gd name="T77" fmla="*/ 601 h 601"/>
                <a:gd name="T78" fmla="*/ 196 w 903"/>
                <a:gd name="T79" fmla="*/ 601 h 601"/>
                <a:gd name="T80" fmla="*/ 497 w 903"/>
                <a:gd name="T81" fmla="*/ 601 h 601"/>
                <a:gd name="T82" fmla="*/ 827 w 903"/>
                <a:gd name="T83" fmla="*/ 601 h 601"/>
                <a:gd name="T84" fmla="*/ 893 w 903"/>
                <a:gd name="T85" fmla="*/ 600 h 601"/>
                <a:gd name="T86" fmla="*/ 900 w 903"/>
                <a:gd name="T87" fmla="*/ 595 h 601"/>
                <a:gd name="T88" fmla="*/ 903 w 903"/>
                <a:gd name="T89" fmla="*/ 586 h 601"/>
                <a:gd name="T90" fmla="*/ 900 w 903"/>
                <a:gd name="T91" fmla="*/ 578 h 601"/>
                <a:gd name="T92" fmla="*/ 893 w 903"/>
                <a:gd name="T93" fmla="*/ 57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3" h="601">
                  <a:moveTo>
                    <a:pt x="722" y="571"/>
                  </a:moveTo>
                  <a:lnTo>
                    <a:pt x="722" y="30"/>
                  </a:lnTo>
                  <a:lnTo>
                    <a:pt x="812" y="30"/>
                  </a:lnTo>
                  <a:lnTo>
                    <a:pt x="812" y="571"/>
                  </a:lnTo>
                  <a:lnTo>
                    <a:pt x="722" y="571"/>
                  </a:lnTo>
                  <a:close/>
                  <a:moveTo>
                    <a:pt x="512" y="571"/>
                  </a:moveTo>
                  <a:lnTo>
                    <a:pt x="512" y="300"/>
                  </a:lnTo>
                  <a:lnTo>
                    <a:pt x="602" y="300"/>
                  </a:lnTo>
                  <a:lnTo>
                    <a:pt x="602" y="571"/>
                  </a:lnTo>
                  <a:lnTo>
                    <a:pt x="512" y="571"/>
                  </a:lnTo>
                  <a:close/>
                  <a:moveTo>
                    <a:pt x="301" y="571"/>
                  </a:moveTo>
                  <a:lnTo>
                    <a:pt x="301" y="210"/>
                  </a:lnTo>
                  <a:lnTo>
                    <a:pt x="391" y="210"/>
                  </a:lnTo>
                  <a:lnTo>
                    <a:pt x="391" y="571"/>
                  </a:lnTo>
                  <a:lnTo>
                    <a:pt x="301" y="571"/>
                  </a:lnTo>
                  <a:close/>
                  <a:moveTo>
                    <a:pt x="91" y="571"/>
                  </a:moveTo>
                  <a:lnTo>
                    <a:pt x="91" y="421"/>
                  </a:lnTo>
                  <a:lnTo>
                    <a:pt x="181" y="421"/>
                  </a:lnTo>
                  <a:lnTo>
                    <a:pt x="181" y="571"/>
                  </a:lnTo>
                  <a:lnTo>
                    <a:pt x="91" y="571"/>
                  </a:lnTo>
                  <a:close/>
                  <a:moveTo>
                    <a:pt x="888" y="571"/>
                  </a:moveTo>
                  <a:lnTo>
                    <a:pt x="842" y="571"/>
                  </a:lnTo>
                  <a:lnTo>
                    <a:pt x="842" y="15"/>
                  </a:lnTo>
                  <a:lnTo>
                    <a:pt x="842" y="12"/>
                  </a:lnTo>
                  <a:lnTo>
                    <a:pt x="841" y="9"/>
                  </a:lnTo>
                  <a:lnTo>
                    <a:pt x="840" y="7"/>
                  </a:lnTo>
                  <a:lnTo>
                    <a:pt x="838" y="5"/>
                  </a:lnTo>
                  <a:lnTo>
                    <a:pt x="836" y="3"/>
                  </a:lnTo>
                  <a:lnTo>
                    <a:pt x="833" y="1"/>
                  </a:lnTo>
                  <a:lnTo>
                    <a:pt x="830" y="0"/>
                  </a:lnTo>
                  <a:lnTo>
                    <a:pt x="827" y="0"/>
                  </a:lnTo>
                  <a:lnTo>
                    <a:pt x="707" y="0"/>
                  </a:lnTo>
                  <a:lnTo>
                    <a:pt x="704" y="0"/>
                  </a:lnTo>
                  <a:lnTo>
                    <a:pt x="702" y="1"/>
                  </a:lnTo>
                  <a:lnTo>
                    <a:pt x="698" y="3"/>
                  </a:lnTo>
                  <a:lnTo>
                    <a:pt x="696" y="5"/>
                  </a:lnTo>
                  <a:lnTo>
                    <a:pt x="694" y="7"/>
                  </a:lnTo>
                  <a:lnTo>
                    <a:pt x="693" y="9"/>
                  </a:lnTo>
                  <a:lnTo>
                    <a:pt x="692" y="12"/>
                  </a:lnTo>
                  <a:lnTo>
                    <a:pt x="692" y="15"/>
                  </a:lnTo>
                  <a:lnTo>
                    <a:pt x="692" y="571"/>
                  </a:lnTo>
                  <a:lnTo>
                    <a:pt x="632" y="571"/>
                  </a:lnTo>
                  <a:lnTo>
                    <a:pt x="632" y="285"/>
                  </a:lnTo>
                  <a:lnTo>
                    <a:pt x="632" y="283"/>
                  </a:lnTo>
                  <a:lnTo>
                    <a:pt x="631" y="280"/>
                  </a:lnTo>
                  <a:lnTo>
                    <a:pt x="630" y="278"/>
                  </a:lnTo>
                  <a:lnTo>
                    <a:pt x="628" y="275"/>
                  </a:lnTo>
                  <a:lnTo>
                    <a:pt x="626" y="274"/>
                  </a:lnTo>
                  <a:lnTo>
                    <a:pt x="622" y="271"/>
                  </a:lnTo>
                  <a:lnTo>
                    <a:pt x="620" y="271"/>
                  </a:lnTo>
                  <a:lnTo>
                    <a:pt x="617" y="270"/>
                  </a:lnTo>
                  <a:lnTo>
                    <a:pt x="497" y="270"/>
                  </a:lnTo>
                  <a:lnTo>
                    <a:pt x="494" y="271"/>
                  </a:lnTo>
                  <a:lnTo>
                    <a:pt x="491" y="271"/>
                  </a:lnTo>
                  <a:lnTo>
                    <a:pt x="488" y="274"/>
                  </a:lnTo>
                  <a:lnTo>
                    <a:pt x="486" y="275"/>
                  </a:lnTo>
                  <a:lnTo>
                    <a:pt x="484" y="278"/>
                  </a:lnTo>
                  <a:lnTo>
                    <a:pt x="483" y="280"/>
                  </a:lnTo>
                  <a:lnTo>
                    <a:pt x="482" y="283"/>
                  </a:lnTo>
                  <a:lnTo>
                    <a:pt x="482" y="285"/>
                  </a:lnTo>
                  <a:lnTo>
                    <a:pt x="482" y="571"/>
                  </a:lnTo>
                  <a:lnTo>
                    <a:pt x="421" y="571"/>
                  </a:lnTo>
                  <a:lnTo>
                    <a:pt x="421" y="195"/>
                  </a:lnTo>
                  <a:lnTo>
                    <a:pt x="421" y="192"/>
                  </a:lnTo>
                  <a:lnTo>
                    <a:pt x="420" y="190"/>
                  </a:lnTo>
                  <a:lnTo>
                    <a:pt x="419" y="187"/>
                  </a:lnTo>
                  <a:lnTo>
                    <a:pt x="417" y="185"/>
                  </a:lnTo>
                  <a:lnTo>
                    <a:pt x="415" y="184"/>
                  </a:lnTo>
                  <a:lnTo>
                    <a:pt x="412" y="181"/>
                  </a:lnTo>
                  <a:lnTo>
                    <a:pt x="409" y="180"/>
                  </a:lnTo>
                  <a:lnTo>
                    <a:pt x="406" y="180"/>
                  </a:lnTo>
                  <a:lnTo>
                    <a:pt x="286" y="180"/>
                  </a:lnTo>
                  <a:lnTo>
                    <a:pt x="283" y="180"/>
                  </a:lnTo>
                  <a:lnTo>
                    <a:pt x="281" y="181"/>
                  </a:lnTo>
                  <a:lnTo>
                    <a:pt x="277" y="184"/>
                  </a:lnTo>
                  <a:lnTo>
                    <a:pt x="275" y="185"/>
                  </a:lnTo>
                  <a:lnTo>
                    <a:pt x="274" y="187"/>
                  </a:lnTo>
                  <a:lnTo>
                    <a:pt x="272" y="190"/>
                  </a:lnTo>
                  <a:lnTo>
                    <a:pt x="271" y="192"/>
                  </a:lnTo>
                  <a:lnTo>
                    <a:pt x="271" y="195"/>
                  </a:lnTo>
                  <a:lnTo>
                    <a:pt x="271" y="571"/>
                  </a:lnTo>
                  <a:lnTo>
                    <a:pt x="211" y="571"/>
                  </a:lnTo>
                  <a:lnTo>
                    <a:pt x="211" y="406"/>
                  </a:lnTo>
                  <a:lnTo>
                    <a:pt x="211" y="403"/>
                  </a:lnTo>
                  <a:lnTo>
                    <a:pt x="210" y="400"/>
                  </a:lnTo>
                  <a:lnTo>
                    <a:pt x="209" y="398"/>
                  </a:lnTo>
                  <a:lnTo>
                    <a:pt x="207" y="396"/>
                  </a:lnTo>
                  <a:lnTo>
                    <a:pt x="205" y="394"/>
                  </a:lnTo>
                  <a:lnTo>
                    <a:pt x="201" y="392"/>
                  </a:lnTo>
                  <a:lnTo>
                    <a:pt x="199" y="391"/>
                  </a:lnTo>
                  <a:lnTo>
                    <a:pt x="196" y="391"/>
                  </a:lnTo>
                  <a:lnTo>
                    <a:pt x="76" y="391"/>
                  </a:lnTo>
                  <a:lnTo>
                    <a:pt x="73" y="391"/>
                  </a:lnTo>
                  <a:lnTo>
                    <a:pt x="70" y="392"/>
                  </a:lnTo>
                  <a:lnTo>
                    <a:pt x="67" y="394"/>
                  </a:lnTo>
                  <a:lnTo>
                    <a:pt x="65" y="396"/>
                  </a:lnTo>
                  <a:lnTo>
                    <a:pt x="63" y="398"/>
                  </a:lnTo>
                  <a:lnTo>
                    <a:pt x="62" y="400"/>
                  </a:lnTo>
                  <a:lnTo>
                    <a:pt x="61" y="403"/>
                  </a:lnTo>
                  <a:lnTo>
                    <a:pt x="61" y="406"/>
                  </a:lnTo>
                  <a:lnTo>
                    <a:pt x="61" y="571"/>
                  </a:lnTo>
                  <a:lnTo>
                    <a:pt x="16" y="571"/>
                  </a:lnTo>
                  <a:lnTo>
                    <a:pt x="13" y="571"/>
                  </a:lnTo>
                  <a:lnTo>
                    <a:pt x="10" y="572"/>
                  </a:lnTo>
                  <a:lnTo>
                    <a:pt x="7" y="573"/>
                  </a:lnTo>
                  <a:lnTo>
                    <a:pt x="5" y="576"/>
                  </a:lnTo>
                  <a:lnTo>
                    <a:pt x="3" y="578"/>
                  </a:lnTo>
                  <a:lnTo>
                    <a:pt x="2" y="581"/>
                  </a:lnTo>
                  <a:lnTo>
                    <a:pt x="1" y="583"/>
                  </a:lnTo>
                  <a:lnTo>
                    <a:pt x="0" y="586"/>
                  </a:lnTo>
                  <a:lnTo>
                    <a:pt x="1" y="590"/>
                  </a:lnTo>
                  <a:lnTo>
                    <a:pt x="2" y="593"/>
                  </a:lnTo>
                  <a:lnTo>
                    <a:pt x="3" y="595"/>
                  </a:lnTo>
                  <a:lnTo>
                    <a:pt x="5" y="597"/>
                  </a:lnTo>
                  <a:lnTo>
                    <a:pt x="7" y="599"/>
                  </a:lnTo>
                  <a:lnTo>
                    <a:pt x="10" y="600"/>
                  </a:lnTo>
                  <a:lnTo>
                    <a:pt x="13" y="601"/>
                  </a:lnTo>
                  <a:lnTo>
                    <a:pt x="16" y="601"/>
                  </a:lnTo>
                  <a:lnTo>
                    <a:pt x="76" y="601"/>
                  </a:lnTo>
                  <a:lnTo>
                    <a:pt x="196" y="601"/>
                  </a:lnTo>
                  <a:lnTo>
                    <a:pt x="286" y="601"/>
                  </a:lnTo>
                  <a:lnTo>
                    <a:pt x="406" y="601"/>
                  </a:lnTo>
                  <a:lnTo>
                    <a:pt x="497" y="601"/>
                  </a:lnTo>
                  <a:lnTo>
                    <a:pt x="617" y="601"/>
                  </a:lnTo>
                  <a:lnTo>
                    <a:pt x="707" y="601"/>
                  </a:lnTo>
                  <a:lnTo>
                    <a:pt x="827" y="601"/>
                  </a:lnTo>
                  <a:lnTo>
                    <a:pt x="888" y="601"/>
                  </a:lnTo>
                  <a:lnTo>
                    <a:pt x="890" y="601"/>
                  </a:lnTo>
                  <a:lnTo>
                    <a:pt x="893" y="600"/>
                  </a:lnTo>
                  <a:lnTo>
                    <a:pt x="896" y="599"/>
                  </a:lnTo>
                  <a:lnTo>
                    <a:pt x="898" y="597"/>
                  </a:lnTo>
                  <a:lnTo>
                    <a:pt x="900" y="595"/>
                  </a:lnTo>
                  <a:lnTo>
                    <a:pt x="901" y="593"/>
                  </a:lnTo>
                  <a:lnTo>
                    <a:pt x="902" y="590"/>
                  </a:lnTo>
                  <a:lnTo>
                    <a:pt x="903" y="586"/>
                  </a:lnTo>
                  <a:lnTo>
                    <a:pt x="902" y="583"/>
                  </a:lnTo>
                  <a:lnTo>
                    <a:pt x="901" y="581"/>
                  </a:lnTo>
                  <a:lnTo>
                    <a:pt x="900" y="578"/>
                  </a:lnTo>
                  <a:lnTo>
                    <a:pt x="898" y="576"/>
                  </a:lnTo>
                  <a:lnTo>
                    <a:pt x="896" y="573"/>
                  </a:lnTo>
                  <a:lnTo>
                    <a:pt x="893" y="572"/>
                  </a:lnTo>
                  <a:lnTo>
                    <a:pt x="890" y="571"/>
                  </a:lnTo>
                  <a:lnTo>
                    <a:pt x="888" y="5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15">
              <a:extLst>
                <a:ext uri="{FF2B5EF4-FFF2-40B4-BE49-F238E27FC236}">
                  <a16:creationId xmlns:a16="http://schemas.microsoft.com/office/drawing/2014/main" id="{3FE20D7D-674D-482E-9EFD-D8E100CF94BA}"/>
                </a:ext>
              </a:extLst>
            </p:cNvPr>
            <p:cNvSpPr>
              <a:spLocks noEditPoints="1"/>
            </p:cNvSpPr>
            <p:nvPr/>
          </p:nvSpPr>
          <p:spPr bwMode="auto">
            <a:xfrm>
              <a:off x="10474325" y="2498725"/>
              <a:ext cx="252413" cy="157163"/>
            </a:xfrm>
            <a:custGeom>
              <a:avLst/>
              <a:gdLst>
                <a:gd name="T0" fmla="*/ 83 w 796"/>
                <a:gd name="T1" fmla="*/ 417 h 496"/>
                <a:gd name="T2" fmla="*/ 89 w 796"/>
                <a:gd name="T3" fmla="*/ 431 h 496"/>
                <a:gd name="T4" fmla="*/ 76 w 796"/>
                <a:gd name="T5" fmla="*/ 461 h 496"/>
                <a:gd name="T6" fmla="*/ 43 w 796"/>
                <a:gd name="T7" fmla="*/ 461 h 496"/>
                <a:gd name="T8" fmla="*/ 30 w 796"/>
                <a:gd name="T9" fmla="*/ 430 h 496"/>
                <a:gd name="T10" fmla="*/ 54 w 796"/>
                <a:gd name="T11" fmla="*/ 407 h 496"/>
                <a:gd name="T12" fmla="*/ 302 w 796"/>
                <a:gd name="T13" fmla="*/ 216 h 496"/>
                <a:gd name="T14" fmla="*/ 315 w 796"/>
                <a:gd name="T15" fmla="*/ 247 h 496"/>
                <a:gd name="T16" fmla="*/ 291 w 796"/>
                <a:gd name="T17" fmla="*/ 270 h 496"/>
                <a:gd name="T18" fmla="*/ 260 w 796"/>
                <a:gd name="T19" fmla="*/ 257 h 496"/>
                <a:gd name="T20" fmla="*/ 260 w 796"/>
                <a:gd name="T21" fmla="*/ 224 h 496"/>
                <a:gd name="T22" fmla="*/ 511 w 796"/>
                <a:gd name="T23" fmla="*/ 301 h 496"/>
                <a:gd name="T24" fmla="*/ 530 w 796"/>
                <a:gd name="T25" fmla="*/ 308 h 496"/>
                <a:gd name="T26" fmla="*/ 541 w 796"/>
                <a:gd name="T27" fmla="*/ 331 h 496"/>
                <a:gd name="T28" fmla="*/ 523 w 796"/>
                <a:gd name="T29" fmla="*/ 359 h 496"/>
                <a:gd name="T30" fmla="*/ 490 w 796"/>
                <a:gd name="T31" fmla="*/ 353 h 496"/>
                <a:gd name="T32" fmla="*/ 483 w 796"/>
                <a:gd name="T33" fmla="*/ 320 h 496"/>
                <a:gd name="T34" fmla="*/ 511 w 796"/>
                <a:gd name="T35" fmla="*/ 301 h 496"/>
                <a:gd name="T36" fmla="*/ 757 w 796"/>
                <a:gd name="T37" fmla="*/ 39 h 496"/>
                <a:gd name="T38" fmla="*/ 764 w 796"/>
                <a:gd name="T39" fmla="*/ 72 h 496"/>
                <a:gd name="T40" fmla="*/ 736 w 796"/>
                <a:gd name="T41" fmla="*/ 90 h 496"/>
                <a:gd name="T42" fmla="*/ 708 w 796"/>
                <a:gd name="T43" fmla="*/ 72 h 496"/>
                <a:gd name="T44" fmla="*/ 716 w 796"/>
                <a:gd name="T45" fmla="*/ 39 h 496"/>
                <a:gd name="T46" fmla="*/ 60 w 796"/>
                <a:gd name="T47" fmla="*/ 496 h 496"/>
                <a:gd name="T48" fmla="*/ 93 w 796"/>
                <a:gd name="T49" fmla="*/ 487 h 496"/>
                <a:gd name="T50" fmla="*/ 115 w 796"/>
                <a:gd name="T51" fmla="*/ 460 h 496"/>
                <a:gd name="T52" fmla="*/ 118 w 796"/>
                <a:gd name="T53" fmla="*/ 422 h 496"/>
                <a:gd name="T54" fmla="*/ 276 w 796"/>
                <a:gd name="T55" fmla="*/ 300 h 496"/>
                <a:gd name="T56" fmla="*/ 318 w 796"/>
                <a:gd name="T57" fmla="*/ 291 h 496"/>
                <a:gd name="T58" fmla="*/ 451 w 796"/>
                <a:gd name="T59" fmla="*/ 331 h 496"/>
                <a:gd name="T60" fmla="*/ 461 w 796"/>
                <a:gd name="T61" fmla="*/ 365 h 496"/>
                <a:gd name="T62" fmla="*/ 487 w 796"/>
                <a:gd name="T63" fmla="*/ 387 h 496"/>
                <a:gd name="T64" fmla="*/ 523 w 796"/>
                <a:gd name="T65" fmla="*/ 390 h 496"/>
                <a:gd name="T66" fmla="*/ 554 w 796"/>
                <a:gd name="T67" fmla="*/ 373 h 496"/>
                <a:gd name="T68" fmla="*/ 570 w 796"/>
                <a:gd name="T69" fmla="*/ 343 h 496"/>
                <a:gd name="T70" fmla="*/ 559 w 796"/>
                <a:gd name="T71" fmla="*/ 296 h 496"/>
                <a:gd name="T72" fmla="*/ 742 w 796"/>
                <a:gd name="T73" fmla="*/ 120 h 496"/>
                <a:gd name="T74" fmla="*/ 775 w 796"/>
                <a:gd name="T75" fmla="*/ 106 h 496"/>
                <a:gd name="T76" fmla="*/ 794 w 796"/>
                <a:gd name="T77" fmla="*/ 79 h 496"/>
                <a:gd name="T78" fmla="*/ 794 w 796"/>
                <a:gd name="T79" fmla="*/ 43 h 496"/>
                <a:gd name="T80" fmla="*/ 775 w 796"/>
                <a:gd name="T81" fmla="*/ 14 h 496"/>
                <a:gd name="T82" fmla="*/ 742 w 796"/>
                <a:gd name="T83" fmla="*/ 0 h 496"/>
                <a:gd name="T84" fmla="*/ 708 w 796"/>
                <a:gd name="T85" fmla="*/ 8 h 496"/>
                <a:gd name="T86" fmla="*/ 683 w 796"/>
                <a:gd name="T87" fmla="*/ 31 h 496"/>
                <a:gd name="T88" fmla="*/ 677 w 796"/>
                <a:gd name="T89" fmla="*/ 70 h 496"/>
                <a:gd name="T90" fmla="*/ 524 w 796"/>
                <a:gd name="T91" fmla="*/ 272 h 496"/>
                <a:gd name="T92" fmla="*/ 483 w 796"/>
                <a:gd name="T93" fmla="*/ 278 h 496"/>
                <a:gd name="T94" fmla="*/ 345 w 796"/>
                <a:gd name="T95" fmla="*/ 245 h 496"/>
                <a:gd name="T96" fmla="*/ 339 w 796"/>
                <a:gd name="T97" fmla="*/ 212 h 496"/>
                <a:gd name="T98" fmla="*/ 314 w 796"/>
                <a:gd name="T99" fmla="*/ 188 h 496"/>
                <a:gd name="T100" fmla="*/ 280 w 796"/>
                <a:gd name="T101" fmla="*/ 181 h 496"/>
                <a:gd name="T102" fmla="*/ 247 w 796"/>
                <a:gd name="T103" fmla="*/ 194 h 496"/>
                <a:gd name="T104" fmla="*/ 228 w 796"/>
                <a:gd name="T105" fmla="*/ 223 h 496"/>
                <a:gd name="T106" fmla="*/ 229 w 796"/>
                <a:gd name="T107" fmla="*/ 262 h 496"/>
                <a:gd name="T108" fmla="*/ 60 w 796"/>
                <a:gd name="T109" fmla="*/ 376 h 496"/>
                <a:gd name="T110" fmla="*/ 26 w 796"/>
                <a:gd name="T111" fmla="*/ 387 h 496"/>
                <a:gd name="T112" fmla="*/ 4 w 796"/>
                <a:gd name="T113" fmla="*/ 413 h 496"/>
                <a:gd name="T114" fmla="*/ 1 w 796"/>
                <a:gd name="T115" fmla="*/ 448 h 496"/>
                <a:gd name="T116" fmla="*/ 17 w 796"/>
                <a:gd name="T117" fmla="*/ 479 h 496"/>
                <a:gd name="T118" fmla="*/ 47 w 796"/>
                <a:gd name="T119" fmla="*/ 49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6" h="496">
                  <a:moveTo>
                    <a:pt x="60" y="406"/>
                  </a:moveTo>
                  <a:lnTo>
                    <a:pt x="66" y="407"/>
                  </a:lnTo>
                  <a:lnTo>
                    <a:pt x="73" y="410"/>
                  </a:lnTo>
                  <a:lnTo>
                    <a:pt x="78" y="413"/>
                  </a:lnTo>
                  <a:lnTo>
                    <a:pt x="83" y="417"/>
                  </a:lnTo>
                  <a:lnTo>
                    <a:pt x="83" y="417"/>
                  </a:lnTo>
                  <a:lnTo>
                    <a:pt x="83" y="417"/>
                  </a:lnTo>
                  <a:lnTo>
                    <a:pt x="83" y="417"/>
                  </a:lnTo>
                  <a:lnTo>
                    <a:pt x="83" y="417"/>
                  </a:lnTo>
                  <a:lnTo>
                    <a:pt x="86" y="421"/>
                  </a:lnTo>
                  <a:lnTo>
                    <a:pt x="88" y="426"/>
                  </a:lnTo>
                  <a:lnTo>
                    <a:pt x="89" y="431"/>
                  </a:lnTo>
                  <a:lnTo>
                    <a:pt x="90" y="436"/>
                  </a:lnTo>
                  <a:lnTo>
                    <a:pt x="89" y="443"/>
                  </a:lnTo>
                  <a:lnTo>
                    <a:pt x="88" y="448"/>
                  </a:lnTo>
                  <a:lnTo>
                    <a:pt x="85" y="453"/>
                  </a:lnTo>
                  <a:lnTo>
                    <a:pt x="81" y="458"/>
                  </a:lnTo>
                  <a:lnTo>
                    <a:pt x="76" y="461"/>
                  </a:lnTo>
                  <a:lnTo>
                    <a:pt x="72" y="464"/>
                  </a:lnTo>
                  <a:lnTo>
                    <a:pt x="65" y="466"/>
                  </a:lnTo>
                  <a:lnTo>
                    <a:pt x="60" y="466"/>
                  </a:lnTo>
                  <a:lnTo>
                    <a:pt x="54" y="466"/>
                  </a:lnTo>
                  <a:lnTo>
                    <a:pt x="48" y="464"/>
                  </a:lnTo>
                  <a:lnTo>
                    <a:pt x="43" y="461"/>
                  </a:lnTo>
                  <a:lnTo>
                    <a:pt x="39" y="458"/>
                  </a:lnTo>
                  <a:lnTo>
                    <a:pt x="34" y="453"/>
                  </a:lnTo>
                  <a:lnTo>
                    <a:pt x="32" y="448"/>
                  </a:lnTo>
                  <a:lnTo>
                    <a:pt x="30" y="443"/>
                  </a:lnTo>
                  <a:lnTo>
                    <a:pt x="30" y="436"/>
                  </a:lnTo>
                  <a:lnTo>
                    <a:pt x="30" y="430"/>
                  </a:lnTo>
                  <a:lnTo>
                    <a:pt x="32" y="425"/>
                  </a:lnTo>
                  <a:lnTo>
                    <a:pt x="34" y="419"/>
                  </a:lnTo>
                  <a:lnTo>
                    <a:pt x="39" y="415"/>
                  </a:lnTo>
                  <a:lnTo>
                    <a:pt x="43" y="412"/>
                  </a:lnTo>
                  <a:lnTo>
                    <a:pt x="48" y="409"/>
                  </a:lnTo>
                  <a:lnTo>
                    <a:pt x="54" y="407"/>
                  </a:lnTo>
                  <a:lnTo>
                    <a:pt x="60" y="406"/>
                  </a:lnTo>
                  <a:lnTo>
                    <a:pt x="60" y="406"/>
                  </a:lnTo>
                  <a:close/>
                  <a:moveTo>
                    <a:pt x="285" y="211"/>
                  </a:moveTo>
                  <a:lnTo>
                    <a:pt x="291" y="211"/>
                  </a:lnTo>
                  <a:lnTo>
                    <a:pt x="297" y="214"/>
                  </a:lnTo>
                  <a:lnTo>
                    <a:pt x="302" y="216"/>
                  </a:lnTo>
                  <a:lnTo>
                    <a:pt x="306" y="220"/>
                  </a:lnTo>
                  <a:lnTo>
                    <a:pt x="311" y="224"/>
                  </a:lnTo>
                  <a:lnTo>
                    <a:pt x="313" y="230"/>
                  </a:lnTo>
                  <a:lnTo>
                    <a:pt x="315" y="235"/>
                  </a:lnTo>
                  <a:lnTo>
                    <a:pt x="315" y="241"/>
                  </a:lnTo>
                  <a:lnTo>
                    <a:pt x="315" y="247"/>
                  </a:lnTo>
                  <a:lnTo>
                    <a:pt x="313" y="253"/>
                  </a:lnTo>
                  <a:lnTo>
                    <a:pt x="311" y="257"/>
                  </a:lnTo>
                  <a:lnTo>
                    <a:pt x="306" y="262"/>
                  </a:lnTo>
                  <a:lnTo>
                    <a:pt x="302" y="266"/>
                  </a:lnTo>
                  <a:lnTo>
                    <a:pt x="297" y="268"/>
                  </a:lnTo>
                  <a:lnTo>
                    <a:pt x="291" y="270"/>
                  </a:lnTo>
                  <a:lnTo>
                    <a:pt x="285" y="271"/>
                  </a:lnTo>
                  <a:lnTo>
                    <a:pt x="280" y="270"/>
                  </a:lnTo>
                  <a:lnTo>
                    <a:pt x="273" y="268"/>
                  </a:lnTo>
                  <a:lnTo>
                    <a:pt x="269" y="266"/>
                  </a:lnTo>
                  <a:lnTo>
                    <a:pt x="264" y="262"/>
                  </a:lnTo>
                  <a:lnTo>
                    <a:pt x="260" y="257"/>
                  </a:lnTo>
                  <a:lnTo>
                    <a:pt x="257" y="253"/>
                  </a:lnTo>
                  <a:lnTo>
                    <a:pt x="256" y="247"/>
                  </a:lnTo>
                  <a:lnTo>
                    <a:pt x="255" y="241"/>
                  </a:lnTo>
                  <a:lnTo>
                    <a:pt x="256" y="235"/>
                  </a:lnTo>
                  <a:lnTo>
                    <a:pt x="257" y="230"/>
                  </a:lnTo>
                  <a:lnTo>
                    <a:pt x="260" y="224"/>
                  </a:lnTo>
                  <a:lnTo>
                    <a:pt x="264" y="220"/>
                  </a:lnTo>
                  <a:lnTo>
                    <a:pt x="269" y="216"/>
                  </a:lnTo>
                  <a:lnTo>
                    <a:pt x="273" y="214"/>
                  </a:lnTo>
                  <a:lnTo>
                    <a:pt x="280" y="211"/>
                  </a:lnTo>
                  <a:lnTo>
                    <a:pt x="285" y="211"/>
                  </a:lnTo>
                  <a:close/>
                  <a:moveTo>
                    <a:pt x="511" y="301"/>
                  </a:moveTo>
                  <a:lnTo>
                    <a:pt x="516" y="301"/>
                  </a:lnTo>
                  <a:lnTo>
                    <a:pt x="521" y="302"/>
                  </a:lnTo>
                  <a:lnTo>
                    <a:pt x="526" y="306"/>
                  </a:lnTo>
                  <a:lnTo>
                    <a:pt x="530" y="308"/>
                  </a:lnTo>
                  <a:lnTo>
                    <a:pt x="530" y="308"/>
                  </a:lnTo>
                  <a:lnTo>
                    <a:pt x="530" y="308"/>
                  </a:lnTo>
                  <a:lnTo>
                    <a:pt x="530" y="308"/>
                  </a:lnTo>
                  <a:lnTo>
                    <a:pt x="530" y="308"/>
                  </a:lnTo>
                  <a:lnTo>
                    <a:pt x="535" y="313"/>
                  </a:lnTo>
                  <a:lnTo>
                    <a:pt x="538" y="319"/>
                  </a:lnTo>
                  <a:lnTo>
                    <a:pt x="540" y="325"/>
                  </a:lnTo>
                  <a:lnTo>
                    <a:pt x="541" y="331"/>
                  </a:lnTo>
                  <a:lnTo>
                    <a:pt x="540" y="337"/>
                  </a:lnTo>
                  <a:lnTo>
                    <a:pt x="539" y="343"/>
                  </a:lnTo>
                  <a:lnTo>
                    <a:pt x="536" y="347"/>
                  </a:lnTo>
                  <a:lnTo>
                    <a:pt x="532" y="353"/>
                  </a:lnTo>
                  <a:lnTo>
                    <a:pt x="527" y="356"/>
                  </a:lnTo>
                  <a:lnTo>
                    <a:pt x="523" y="359"/>
                  </a:lnTo>
                  <a:lnTo>
                    <a:pt x="516" y="360"/>
                  </a:lnTo>
                  <a:lnTo>
                    <a:pt x="511" y="361"/>
                  </a:lnTo>
                  <a:lnTo>
                    <a:pt x="505" y="360"/>
                  </a:lnTo>
                  <a:lnTo>
                    <a:pt x="499" y="359"/>
                  </a:lnTo>
                  <a:lnTo>
                    <a:pt x="494" y="356"/>
                  </a:lnTo>
                  <a:lnTo>
                    <a:pt x="490" y="353"/>
                  </a:lnTo>
                  <a:lnTo>
                    <a:pt x="486" y="349"/>
                  </a:lnTo>
                  <a:lnTo>
                    <a:pt x="483" y="343"/>
                  </a:lnTo>
                  <a:lnTo>
                    <a:pt x="481" y="337"/>
                  </a:lnTo>
                  <a:lnTo>
                    <a:pt x="481" y="331"/>
                  </a:lnTo>
                  <a:lnTo>
                    <a:pt x="481" y="325"/>
                  </a:lnTo>
                  <a:lnTo>
                    <a:pt x="483" y="320"/>
                  </a:lnTo>
                  <a:lnTo>
                    <a:pt x="486" y="314"/>
                  </a:lnTo>
                  <a:lnTo>
                    <a:pt x="490" y="310"/>
                  </a:lnTo>
                  <a:lnTo>
                    <a:pt x="494" y="307"/>
                  </a:lnTo>
                  <a:lnTo>
                    <a:pt x="499" y="304"/>
                  </a:lnTo>
                  <a:lnTo>
                    <a:pt x="505" y="301"/>
                  </a:lnTo>
                  <a:lnTo>
                    <a:pt x="511" y="301"/>
                  </a:lnTo>
                  <a:lnTo>
                    <a:pt x="511" y="301"/>
                  </a:lnTo>
                  <a:close/>
                  <a:moveTo>
                    <a:pt x="736" y="30"/>
                  </a:moveTo>
                  <a:lnTo>
                    <a:pt x="742" y="31"/>
                  </a:lnTo>
                  <a:lnTo>
                    <a:pt x="748" y="33"/>
                  </a:lnTo>
                  <a:lnTo>
                    <a:pt x="753" y="36"/>
                  </a:lnTo>
                  <a:lnTo>
                    <a:pt x="757" y="39"/>
                  </a:lnTo>
                  <a:lnTo>
                    <a:pt x="762" y="43"/>
                  </a:lnTo>
                  <a:lnTo>
                    <a:pt x="764" y="49"/>
                  </a:lnTo>
                  <a:lnTo>
                    <a:pt x="766" y="55"/>
                  </a:lnTo>
                  <a:lnTo>
                    <a:pt x="766" y="60"/>
                  </a:lnTo>
                  <a:lnTo>
                    <a:pt x="766" y="67"/>
                  </a:lnTo>
                  <a:lnTo>
                    <a:pt x="764" y="72"/>
                  </a:lnTo>
                  <a:lnTo>
                    <a:pt x="762" y="78"/>
                  </a:lnTo>
                  <a:lnTo>
                    <a:pt x="757" y="82"/>
                  </a:lnTo>
                  <a:lnTo>
                    <a:pt x="753" y="85"/>
                  </a:lnTo>
                  <a:lnTo>
                    <a:pt x="748" y="88"/>
                  </a:lnTo>
                  <a:lnTo>
                    <a:pt x="742" y="90"/>
                  </a:lnTo>
                  <a:lnTo>
                    <a:pt x="736" y="90"/>
                  </a:lnTo>
                  <a:lnTo>
                    <a:pt x="731" y="90"/>
                  </a:lnTo>
                  <a:lnTo>
                    <a:pt x="724" y="88"/>
                  </a:lnTo>
                  <a:lnTo>
                    <a:pt x="720" y="85"/>
                  </a:lnTo>
                  <a:lnTo>
                    <a:pt x="716" y="82"/>
                  </a:lnTo>
                  <a:lnTo>
                    <a:pt x="711" y="78"/>
                  </a:lnTo>
                  <a:lnTo>
                    <a:pt x="708" y="72"/>
                  </a:lnTo>
                  <a:lnTo>
                    <a:pt x="707" y="67"/>
                  </a:lnTo>
                  <a:lnTo>
                    <a:pt x="706" y="60"/>
                  </a:lnTo>
                  <a:lnTo>
                    <a:pt x="707" y="55"/>
                  </a:lnTo>
                  <a:lnTo>
                    <a:pt x="708" y="49"/>
                  </a:lnTo>
                  <a:lnTo>
                    <a:pt x="711" y="43"/>
                  </a:lnTo>
                  <a:lnTo>
                    <a:pt x="716" y="39"/>
                  </a:lnTo>
                  <a:lnTo>
                    <a:pt x="720" y="36"/>
                  </a:lnTo>
                  <a:lnTo>
                    <a:pt x="724" y="33"/>
                  </a:lnTo>
                  <a:lnTo>
                    <a:pt x="731" y="31"/>
                  </a:lnTo>
                  <a:lnTo>
                    <a:pt x="736" y="30"/>
                  </a:lnTo>
                  <a:lnTo>
                    <a:pt x="736" y="30"/>
                  </a:lnTo>
                  <a:close/>
                  <a:moveTo>
                    <a:pt x="60" y="496"/>
                  </a:moveTo>
                  <a:lnTo>
                    <a:pt x="66" y="496"/>
                  </a:lnTo>
                  <a:lnTo>
                    <a:pt x="72" y="495"/>
                  </a:lnTo>
                  <a:lnTo>
                    <a:pt x="77" y="494"/>
                  </a:lnTo>
                  <a:lnTo>
                    <a:pt x="84" y="492"/>
                  </a:lnTo>
                  <a:lnTo>
                    <a:pt x="89" y="489"/>
                  </a:lnTo>
                  <a:lnTo>
                    <a:pt x="93" y="487"/>
                  </a:lnTo>
                  <a:lnTo>
                    <a:pt x="98" y="482"/>
                  </a:lnTo>
                  <a:lnTo>
                    <a:pt x="102" y="479"/>
                  </a:lnTo>
                  <a:lnTo>
                    <a:pt x="106" y="475"/>
                  </a:lnTo>
                  <a:lnTo>
                    <a:pt x="109" y="470"/>
                  </a:lnTo>
                  <a:lnTo>
                    <a:pt x="113" y="465"/>
                  </a:lnTo>
                  <a:lnTo>
                    <a:pt x="115" y="460"/>
                  </a:lnTo>
                  <a:lnTo>
                    <a:pt x="117" y="455"/>
                  </a:lnTo>
                  <a:lnTo>
                    <a:pt x="119" y="448"/>
                  </a:lnTo>
                  <a:lnTo>
                    <a:pt x="120" y="443"/>
                  </a:lnTo>
                  <a:lnTo>
                    <a:pt x="120" y="436"/>
                  </a:lnTo>
                  <a:lnTo>
                    <a:pt x="119" y="429"/>
                  </a:lnTo>
                  <a:lnTo>
                    <a:pt x="118" y="422"/>
                  </a:lnTo>
                  <a:lnTo>
                    <a:pt x="116" y="416"/>
                  </a:lnTo>
                  <a:lnTo>
                    <a:pt x="114" y="410"/>
                  </a:lnTo>
                  <a:lnTo>
                    <a:pt x="251" y="291"/>
                  </a:lnTo>
                  <a:lnTo>
                    <a:pt x="259" y="295"/>
                  </a:lnTo>
                  <a:lnTo>
                    <a:pt x="267" y="298"/>
                  </a:lnTo>
                  <a:lnTo>
                    <a:pt x="276" y="300"/>
                  </a:lnTo>
                  <a:lnTo>
                    <a:pt x="285" y="301"/>
                  </a:lnTo>
                  <a:lnTo>
                    <a:pt x="292" y="300"/>
                  </a:lnTo>
                  <a:lnTo>
                    <a:pt x="300" y="299"/>
                  </a:lnTo>
                  <a:lnTo>
                    <a:pt x="306" y="297"/>
                  </a:lnTo>
                  <a:lnTo>
                    <a:pt x="313" y="294"/>
                  </a:lnTo>
                  <a:lnTo>
                    <a:pt x="318" y="291"/>
                  </a:lnTo>
                  <a:lnTo>
                    <a:pt x="325" y="286"/>
                  </a:lnTo>
                  <a:lnTo>
                    <a:pt x="329" y="282"/>
                  </a:lnTo>
                  <a:lnTo>
                    <a:pt x="333" y="277"/>
                  </a:lnTo>
                  <a:lnTo>
                    <a:pt x="451" y="324"/>
                  </a:lnTo>
                  <a:lnTo>
                    <a:pt x="451" y="327"/>
                  </a:lnTo>
                  <a:lnTo>
                    <a:pt x="451" y="331"/>
                  </a:lnTo>
                  <a:lnTo>
                    <a:pt x="451" y="338"/>
                  </a:lnTo>
                  <a:lnTo>
                    <a:pt x="452" y="343"/>
                  </a:lnTo>
                  <a:lnTo>
                    <a:pt x="453" y="350"/>
                  </a:lnTo>
                  <a:lnTo>
                    <a:pt x="455" y="355"/>
                  </a:lnTo>
                  <a:lnTo>
                    <a:pt x="457" y="360"/>
                  </a:lnTo>
                  <a:lnTo>
                    <a:pt x="461" y="365"/>
                  </a:lnTo>
                  <a:lnTo>
                    <a:pt x="464" y="370"/>
                  </a:lnTo>
                  <a:lnTo>
                    <a:pt x="468" y="374"/>
                  </a:lnTo>
                  <a:lnTo>
                    <a:pt x="472" y="377"/>
                  </a:lnTo>
                  <a:lnTo>
                    <a:pt x="477" y="381"/>
                  </a:lnTo>
                  <a:lnTo>
                    <a:pt x="482" y="384"/>
                  </a:lnTo>
                  <a:lnTo>
                    <a:pt x="487" y="387"/>
                  </a:lnTo>
                  <a:lnTo>
                    <a:pt x="493" y="388"/>
                  </a:lnTo>
                  <a:lnTo>
                    <a:pt x="498" y="390"/>
                  </a:lnTo>
                  <a:lnTo>
                    <a:pt x="505" y="391"/>
                  </a:lnTo>
                  <a:lnTo>
                    <a:pt x="511" y="391"/>
                  </a:lnTo>
                  <a:lnTo>
                    <a:pt x="517" y="391"/>
                  </a:lnTo>
                  <a:lnTo>
                    <a:pt x="523" y="390"/>
                  </a:lnTo>
                  <a:lnTo>
                    <a:pt x="529" y="388"/>
                  </a:lnTo>
                  <a:lnTo>
                    <a:pt x="535" y="387"/>
                  </a:lnTo>
                  <a:lnTo>
                    <a:pt x="540" y="384"/>
                  </a:lnTo>
                  <a:lnTo>
                    <a:pt x="544" y="381"/>
                  </a:lnTo>
                  <a:lnTo>
                    <a:pt x="550" y="377"/>
                  </a:lnTo>
                  <a:lnTo>
                    <a:pt x="554" y="373"/>
                  </a:lnTo>
                  <a:lnTo>
                    <a:pt x="557" y="370"/>
                  </a:lnTo>
                  <a:lnTo>
                    <a:pt x="560" y="365"/>
                  </a:lnTo>
                  <a:lnTo>
                    <a:pt x="564" y="360"/>
                  </a:lnTo>
                  <a:lnTo>
                    <a:pt x="567" y="355"/>
                  </a:lnTo>
                  <a:lnTo>
                    <a:pt x="568" y="350"/>
                  </a:lnTo>
                  <a:lnTo>
                    <a:pt x="570" y="343"/>
                  </a:lnTo>
                  <a:lnTo>
                    <a:pt x="571" y="338"/>
                  </a:lnTo>
                  <a:lnTo>
                    <a:pt x="571" y="331"/>
                  </a:lnTo>
                  <a:lnTo>
                    <a:pt x="570" y="322"/>
                  </a:lnTo>
                  <a:lnTo>
                    <a:pt x="568" y="312"/>
                  </a:lnTo>
                  <a:lnTo>
                    <a:pt x="565" y="304"/>
                  </a:lnTo>
                  <a:lnTo>
                    <a:pt x="559" y="296"/>
                  </a:lnTo>
                  <a:lnTo>
                    <a:pt x="710" y="115"/>
                  </a:lnTo>
                  <a:lnTo>
                    <a:pt x="717" y="117"/>
                  </a:lnTo>
                  <a:lnTo>
                    <a:pt x="723" y="119"/>
                  </a:lnTo>
                  <a:lnTo>
                    <a:pt x="730" y="120"/>
                  </a:lnTo>
                  <a:lnTo>
                    <a:pt x="736" y="120"/>
                  </a:lnTo>
                  <a:lnTo>
                    <a:pt x="742" y="120"/>
                  </a:lnTo>
                  <a:lnTo>
                    <a:pt x="749" y="119"/>
                  </a:lnTo>
                  <a:lnTo>
                    <a:pt x="754" y="118"/>
                  </a:lnTo>
                  <a:lnTo>
                    <a:pt x="760" y="116"/>
                  </a:lnTo>
                  <a:lnTo>
                    <a:pt x="765" y="114"/>
                  </a:lnTo>
                  <a:lnTo>
                    <a:pt x="770" y="111"/>
                  </a:lnTo>
                  <a:lnTo>
                    <a:pt x="775" y="106"/>
                  </a:lnTo>
                  <a:lnTo>
                    <a:pt x="779" y="103"/>
                  </a:lnTo>
                  <a:lnTo>
                    <a:pt x="783" y="99"/>
                  </a:lnTo>
                  <a:lnTo>
                    <a:pt x="786" y="95"/>
                  </a:lnTo>
                  <a:lnTo>
                    <a:pt x="790" y="89"/>
                  </a:lnTo>
                  <a:lnTo>
                    <a:pt x="792" y="84"/>
                  </a:lnTo>
                  <a:lnTo>
                    <a:pt x="794" y="79"/>
                  </a:lnTo>
                  <a:lnTo>
                    <a:pt x="795" y="73"/>
                  </a:lnTo>
                  <a:lnTo>
                    <a:pt x="796" y="67"/>
                  </a:lnTo>
                  <a:lnTo>
                    <a:pt x="796" y="60"/>
                  </a:lnTo>
                  <a:lnTo>
                    <a:pt x="796" y="54"/>
                  </a:lnTo>
                  <a:lnTo>
                    <a:pt x="795" y="49"/>
                  </a:lnTo>
                  <a:lnTo>
                    <a:pt x="794" y="43"/>
                  </a:lnTo>
                  <a:lnTo>
                    <a:pt x="792" y="37"/>
                  </a:lnTo>
                  <a:lnTo>
                    <a:pt x="790" y="31"/>
                  </a:lnTo>
                  <a:lnTo>
                    <a:pt x="786" y="27"/>
                  </a:lnTo>
                  <a:lnTo>
                    <a:pt x="783" y="23"/>
                  </a:lnTo>
                  <a:lnTo>
                    <a:pt x="779" y="19"/>
                  </a:lnTo>
                  <a:lnTo>
                    <a:pt x="775" y="14"/>
                  </a:lnTo>
                  <a:lnTo>
                    <a:pt x="770" y="11"/>
                  </a:lnTo>
                  <a:lnTo>
                    <a:pt x="765" y="8"/>
                  </a:lnTo>
                  <a:lnTo>
                    <a:pt x="760" y="5"/>
                  </a:lnTo>
                  <a:lnTo>
                    <a:pt x="754" y="4"/>
                  </a:lnTo>
                  <a:lnTo>
                    <a:pt x="749" y="1"/>
                  </a:lnTo>
                  <a:lnTo>
                    <a:pt x="742" y="0"/>
                  </a:lnTo>
                  <a:lnTo>
                    <a:pt x="736" y="0"/>
                  </a:lnTo>
                  <a:lnTo>
                    <a:pt x="731" y="0"/>
                  </a:lnTo>
                  <a:lnTo>
                    <a:pt x="724" y="1"/>
                  </a:lnTo>
                  <a:lnTo>
                    <a:pt x="719" y="4"/>
                  </a:lnTo>
                  <a:lnTo>
                    <a:pt x="712" y="5"/>
                  </a:lnTo>
                  <a:lnTo>
                    <a:pt x="708" y="8"/>
                  </a:lnTo>
                  <a:lnTo>
                    <a:pt x="703" y="11"/>
                  </a:lnTo>
                  <a:lnTo>
                    <a:pt x="698" y="14"/>
                  </a:lnTo>
                  <a:lnTo>
                    <a:pt x="694" y="19"/>
                  </a:lnTo>
                  <a:lnTo>
                    <a:pt x="690" y="22"/>
                  </a:lnTo>
                  <a:lnTo>
                    <a:pt x="687" y="27"/>
                  </a:lnTo>
                  <a:lnTo>
                    <a:pt x="683" y="31"/>
                  </a:lnTo>
                  <a:lnTo>
                    <a:pt x="681" y="37"/>
                  </a:lnTo>
                  <a:lnTo>
                    <a:pt x="679" y="43"/>
                  </a:lnTo>
                  <a:lnTo>
                    <a:pt x="677" y="49"/>
                  </a:lnTo>
                  <a:lnTo>
                    <a:pt x="676" y="54"/>
                  </a:lnTo>
                  <a:lnTo>
                    <a:pt x="676" y="60"/>
                  </a:lnTo>
                  <a:lnTo>
                    <a:pt x="677" y="70"/>
                  </a:lnTo>
                  <a:lnTo>
                    <a:pt x="679" y="80"/>
                  </a:lnTo>
                  <a:lnTo>
                    <a:pt x="682" y="88"/>
                  </a:lnTo>
                  <a:lnTo>
                    <a:pt x="688" y="96"/>
                  </a:lnTo>
                  <a:lnTo>
                    <a:pt x="537" y="277"/>
                  </a:lnTo>
                  <a:lnTo>
                    <a:pt x="530" y="275"/>
                  </a:lnTo>
                  <a:lnTo>
                    <a:pt x="524" y="272"/>
                  </a:lnTo>
                  <a:lnTo>
                    <a:pt x="517" y="271"/>
                  </a:lnTo>
                  <a:lnTo>
                    <a:pt x="511" y="271"/>
                  </a:lnTo>
                  <a:lnTo>
                    <a:pt x="504" y="271"/>
                  </a:lnTo>
                  <a:lnTo>
                    <a:pt x="496" y="272"/>
                  </a:lnTo>
                  <a:lnTo>
                    <a:pt x="490" y="275"/>
                  </a:lnTo>
                  <a:lnTo>
                    <a:pt x="483" y="278"/>
                  </a:lnTo>
                  <a:lnTo>
                    <a:pt x="478" y="281"/>
                  </a:lnTo>
                  <a:lnTo>
                    <a:pt x="472" y="285"/>
                  </a:lnTo>
                  <a:lnTo>
                    <a:pt x="467" y="291"/>
                  </a:lnTo>
                  <a:lnTo>
                    <a:pt x="463" y="296"/>
                  </a:lnTo>
                  <a:lnTo>
                    <a:pt x="345" y="249"/>
                  </a:lnTo>
                  <a:lnTo>
                    <a:pt x="345" y="245"/>
                  </a:lnTo>
                  <a:lnTo>
                    <a:pt x="345" y="241"/>
                  </a:lnTo>
                  <a:lnTo>
                    <a:pt x="345" y="235"/>
                  </a:lnTo>
                  <a:lnTo>
                    <a:pt x="344" y="229"/>
                  </a:lnTo>
                  <a:lnTo>
                    <a:pt x="343" y="223"/>
                  </a:lnTo>
                  <a:lnTo>
                    <a:pt x="341" y="218"/>
                  </a:lnTo>
                  <a:lnTo>
                    <a:pt x="339" y="212"/>
                  </a:lnTo>
                  <a:lnTo>
                    <a:pt x="335" y="207"/>
                  </a:lnTo>
                  <a:lnTo>
                    <a:pt x="332" y="203"/>
                  </a:lnTo>
                  <a:lnTo>
                    <a:pt x="328" y="199"/>
                  </a:lnTo>
                  <a:lnTo>
                    <a:pt x="324" y="194"/>
                  </a:lnTo>
                  <a:lnTo>
                    <a:pt x="319" y="191"/>
                  </a:lnTo>
                  <a:lnTo>
                    <a:pt x="314" y="188"/>
                  </a:lnTo>
                  <a:lnTo>
                    <a:pt x="309" y="186"/>
                  </a:lnTo>
                  <a:lnTo>
                    <a:pt x="303" y="184"/>
                  </a:lnTo>
                  <a:lnTo>
                    <a:pt x="298" y="182"/>
                  </a:lnTo>
                  <a:lnTo>
                    <a:pt x="291" y="181"/>
                  </a:lnTo>
                  <a:lnTo>
                    <a:pt x="285" y="180"/>
                  </a:lnTo>
                  <a:lnTo>
                    <a:pt x="280" y="181"/>
                  </a:lnTo>
                  <a:lnTo>
                    <a:pt x="273" y="182"/>
                  </a:lnTo>
                  <a:lnTo>
                    <a:pt x="268" y="184"/>
                  </a:lnTo>
                  <a:lnTo>
                    <a:pt x="261" y="186"/>
                  </a:lnTo>
                  <a:lnTo>
                    <a:pt x="257" y="188"/>
                  </a:lnTo>
                  <a:lnTo>
                    <a:pt x="252" y="191"/>
                  </a:lnTo>
                  <a:lnTo>
                    <a:pt x="247" y="194"/>
                  </a:lnTo>
                  <a:lnTo>
                    <a:pt x="243" y="199"/>
                  </a:lnTo>
                  <a:lnTo>
                    <a:pt x="239" y="203"/>
                  </a:lnTo>
                  <a:lnTo>
                    <a:pt x="236" y="207"/>
                  </a:lnTo>
                  <a:lnTo>
                    <a:pt x="232" y="212"/>
                  </a:lnTo>
                  <a:lnTo>
                    <a:pt x="230" y="218"/>
                  </a:lnTo>
                  <a:lnTo>
                    <a:pt x="228" y="223"/>
                  </a:lnTo>
                  <a:lnTo>
                    <a:pt x="226" y="229"/>
                  </a:lnTo>
                  <a:lnTo>
                    <a:pt x="225" y="235"/>
                  </a:lnTo>
                  <a:lnTo>
                    <a:pt x="225" y="241"/>
                  </a:lnTo>
                  <a:lnTo>
                    <a:pt x="226" y="248"/>
                  </a:lnTo>
                  <a:lnTo>
                    <a:pt x="227" y="255"/>
                  </a:lnTo>
                  <a:lnTo>
                    <a:pt x="229" y="262"/>
                  </a:lnTo>
                  <a:lnTo>
                    <a:pt x="231" y="267"/>
                  </a:lnTo>
                  <a:lnTo>
                    <a:pt x="94" y="387"/>
                  </a:lnTo>
                  <a:lnTo>
                    <a:pt x="86" y="383"/>
                  </a:lnTo>
                  <a:lnTo>
                    <a:pt x="78" y="380"/>
                  </a:lnTo>
                  <a:lnTo>
                    <a:pt x="69" y="377"/>
                  </a:lnTo>
                  <a:lnTo>
                    <a:pt x="60" y="376"/>
                  </a:lnTo>
                  <a:lnTo>
                    <a:pt x="54" y="376"/>
                  </a:lnTo>
                  <a:lnTo>
                    <a:pt x="47" y="377"/>
                  </a:lnTo>
                  <a:lnTo>
                    <a:pt x="42" y="379"/>
                  </a:lnTo>
                  <a:lnTo>
                    <a:pt x="36" y="381"/>
                  </a:lnTo>
                  <a:lnTo>
                    <a:pt x="31" y="384"/>
                  </a:lnTo>
                  <a:lnTo>
                    <a:pt x="26" y="387"/>
                  </a:lnTo>
                  <a:lnTo>
                    <a:pt x="21" y="390"/>
                  </a:lnTo>
                  <a:lnTo>
                    <a:pt x="17" y="394"/>
                  </a:lnTo>
                  <a:lnTo>
                    <a:pt x="13" y="398"/>
                  </a:lnTo>
                  <a:lnTo>
                    <a:pt x="10" y="403"/>
                  </a:lnTo>
                  <a:lnTo>
                    <a:pt x="6" y="407"/>
                  </a:lnTo>
                  <a:lnTo>
                    <a:pt x="4" y="413"/>
                  </a:lnTo>
                  <a:lnTo>
                    <a:pt x="2" y="418"/>
                  </a:lnTo>
                  <a:lnTo>
                    <a:pt x="1" y="425"/>
                  </a:lnTo>
                  <a:lnTo>
                    <a:pt x="0" y="430"/>
                  </a:lnTo>
                  <a:lnTo>
                    <a:pt x="0" y="436"/>
                  </a:lnTo>
                  <a:lnTo>
                    <a:pt x="0" y="443"/>
                  </a:lnTo>
                  <a:lnTo>
                    <a:pt x="1" y="448"/>
                  </a:lnTo>
                  <a:lnTo>
                    <a:pt x="2" y="455"/>
                  </a:lnTo>
                  <a:lnTo>
                    <a:pt x="4" y="460"/>
                  </a:lnTo>
                  <a:lnTo>
                    <a:pt x="6" y="465"/>
                  </a:lnTo>
                  <a:lnTo>
                    <a:pt x="10" y="470"/>
                  </a:lnTo>
                  <a:lnTo>
                    <a:pt x="13" y="475"/>
                  </a:lnTo>
                  <a:lnTo>
                    <a:pt x="17" y="479"/>
                  </a:lnTo>
                  <a:lnTo>
                    <a:pt x="21" y="482"/>
                  </a:lnTo>
                  <a:lnTo>
                    <a:pt x="26" y="487"/>
                  </a:lnTo>
                  <a:lnTo>
                    <a:pt x="31" y="489"/>
                  </a:lnTo>
                  <a:lnTo>
                    <a:pt x="36" y="492"/>
                  </a:lnTo>
                  <a:lnTo>
                    <a:pt x="42" y="494"/>
                  </a:lnTo>
                  <a:lnTo>
                    <a:pt x="47" y="495"/>
                  </a:lnTo>
                  <a:lnTo>
                    <a:pt x="54" y="496"/>
                  </a:lnTo>
                  <a:lnTo>
                    <a:pt x="60"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4">
            <a:extLst>
              <a:ext uri="{FF2B5EF4-FFF2-40B4-BE49-F238E27FC236}">
                <a16:creationId xmlns:a16="http://schemas.microsoft.com/office/drawing/2014/main" id="{3656EEA9-FAD8-7123-5992-FA91FED56FD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11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063C6FAF-0ECE-4AE2-BAEA-B5427D9C6BB0}"/>
              </a:ext>
            </a:extLst>
          </p:cNvPr>
          <p:cNvSpPr/>
          <p:nvPr/>
        </p:nvSpPr>
        <p:spPr>
          <a:xfrm>
            <a:off x="4547806" y="1541023"/>
            <a:ext cx="3090672" cy="309067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521E4AA-8AF5-4CF4-8A35-E4CA56E397FE}"/>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00F8C96E-B93E-4845-A9BC-C5F50691F3CE}"/>
              </a:ext>
            </a:extLst>
          </p:cNvPr>
          <p:cNvSpPr>
            <a:spLocks noGrp="1"/>
          </p:cNvSpPr>
          <p:nvPr>
            <p:ph type="sldNum" sz="quarter" idx="12"/>
          </p:nvPr>
        </p:nvSpPr>
        <p:spPr/>
        <p:txBody>
          <a:bodyPr/>
          <a:lstStyle/>
          <a:p>
            <a:fld id="{FF528CE4-BB7A-453B-9BA8-EFC0298A1600}" type="slidenum">
              <a:rPr lang="en-ID" smtClean="0"/>
              <a:pPr/>
              <a:t>13</a:t>
            </a:fld>
            <a:endParaRPr lang="en-ID" dirty="0"/>
          </a:p>
        </p:txBody>
      </p:sp>
      <p:sp>
        <p:nvSpPr>
          <p:cNvPr id="13" name="Oval 12">
            <a:extLst>
              <a:ext uri="{FF2B5EF4-FFF2-40B4-BE49-F238E27FC236}">
                <a16:creationId xmlns:a16="http://schemas.microsoft.com/office/drawing/2014/main" id="{DC49D417-7D5D-4E9E-9A71-87D5C4C9CF73}"/>
              </a:ext>
            </a:extLst>
          </p:cNvPr>
          <p:cNvSpPr/>
          <p:nvPr/>
        </p:nvSpPr>
        <p:spPr>
          <a:xfrm>
            <a:off x="4038269" y="1023231"/>
            <a:ext cx="4115462" cy="411546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4" name="Oval 13">
            <a:extLst>
              <a:ext uri="{FF2B5EF4-FFF2-40B4-BE49-F238E27FC236}">
                <a16:creationId xmlns:a16="http://schemas.microsoft.com/office/drawing/2014/main" id="{9CB46722-2460-4491-A00C-DA829E9BE632}"/>
              </a:ext>
            </a:extLst>
          </p:cNvPr>
          <p:cNvSpPr/>
          <p:nvPr/>
        </p:nvSpPr>
        <p:spPr>
          <a:xfrm rot="19800000">
            <a:off x="7652206" y="1741973"/>
            <a:ext cx="245629" cy="2456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Oval 14">
            <a:extLst>
              <a:ext uri="{FF2B5EF4-FFF2-40B4-BE49-F238E27FC236}">
                <a16:creationId xmlns:a16="http://schemas.microsoft.com/office/drawing/2014/main" id="{28330B6F-1199-4C8C-A053-9ADEBB4470CA}"/>
              </a:ext>
            </a:extLst>
          </p:cNvPr>
          <p:cNvSpPr/>
          <p:nvPr/>
        </p:nvSpPr>
        <p:spPr>
          <a:xfrm rot="19800000">
            <a:off x="3940346" y="2996110"/>
            <a:ext cx="245629" cy="245629"/>
          </a:xfrm>
          <a:prstGeom prst="ellipse">
            <a:avLst/>
          </a:prstGeom>
          <a:solidFill>
            <a:srgbClr val="97C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Oval 16">
            <a:extLst>
              <a:ext uri="{FF2B5EF4-FFF2-40B4-BE49-F238E27FC236}">
                <a16:creationId xmlns:a16="http://schemas.microsoft.com/office/drawing/2014/main" id="{5F5C1BFC-554A-4169-9CF8-1199E077F801}"/>
              </a:ext>
            </a:extLst>
          </p:cNvPr>
          <p:cNvSpPr/>
          <p:nvPr/>
        </p:nvSpPr>
        <p:spPr>
          <a:xfrm rot="1800000">
            <a:off x="5350696" y="1001832"/>
            <a:ext cx="245629" cy="245629"/>
          </a:xfrm>
          <a:prstGeom prst="ellipse">
            <a:avLst/>
          </a:prstGeom>
          <a:solidFill>
            <a:srgbClr val="ADB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5" name="Picture 2">
            <a:extLst>
              <a:ext uri="{FF2B5EF4-FFF2-40B4-BE49-F238E27FC236}">
                <a16:creationId xmlns:a16="http://schemas.microsoft.com/office/drawing/2014/main" id="{D2A8F860-1476-478E-865A-425A3DEAE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79F3AE-EB43-4565-8E70-F91F6FCB4B22}"/>
              </a:ext>
            </a:extLst>
          </p:cNvPr>
          <p:cNvSpPr txBox="1"/>
          <p:nvPr/>
        </p:nvSpPr>
        <p:spPr>
          <a:xfrm>
            <a:off x="639097" y="1287357"/>
            <a:ext cx="3170903" cy="1292662"/>
          </a:xfrm>
          <a:prstGeom prst="rect">
            <a:avLst/>
          </a:prstGeom>
          <a:noFill/>
        </p:spPr>
        <p:txBody>
          <a:bodyPr wrap="square" lIns="0" tIns="0" rIns="0" bIns="0" rtlCol="0" anchor="t" anchorCtr="0">
            <a:spAutoFit/>
          </a:bodyPr>
          <a:lstStyle/>
          <a:p>
            <a:pPr marL="171450" lvl="0" indent="-171450" defTabSz="457200">
              <a:buClr>
                <a:srgbClr val="34576B"/>
              </a:buClr>
              <a:buFont typeface="Wingdings" panose="05000000000000000000" pitchFamily="2" charset="2"/>
              <a:buChar char="§"/>
              <a:defRPr/>
            </a:pPr>
            <a:r>
              <a:rPr lang="en-US" sz="1200" dirty="0">
                <a:solidFill>
                  <a:srgbClr val="34576B"/>
                </a:solidFill>
                <a:ea typeface="Calibri" panose="020F0502020204030204" pitchFamily="34" charset="0"/>
              </a:rPr>
              <a:t>Estimates future cash flows and discounts them back to the present using a required rate of return.</a:t>
            </a:r>
          </a:p>
          <a:p>
            <a:pPr marL="171450" lvl="0" indent="-171450" defTabSz="457200">
              <a:buClr>
                <a:srgbClr val="34576B"/>
              </a:buClr>
              <a:buFont typeface="Wingdings" panose="05000000000000000000" pitchFamily="2" charset="2"/>
              <a:buChar char="§"/>
              <a:defRPr/>
            </a:pPr>
            <a:r>
              <a:rPr lang="en-US" sz="1200" i="1" dirty="0">
                <a:solidFill>
                  <a:srgbClr val="34576B"/>
                </a:solidFill>
                <a:ea typeface="Calibri" panose="020F0502020204030204" pitchFamily="34" charset="0"/>
              </a:rPr>
              <a:t>A business is projected to generate $1 million in free cash flows over the next 5 years. Discounted at a 10% rate, the present value of those cash flows is $750,000.</a:t>
            </a:r>
          </a:p>
        </p:txBody>
      </p:sp>
      <p:sp>
        <p:nvSpPr>
          <p:cNvPr id="28" name="TextBox 27">
            <a:extLst>
              <a:ext uri="{FF2B5EF4-FFF2-40B4-BE49-F238E27FC236}">
                <a16:creationId xmlns:a16="http://schemas.microsoft.com/office/drawing/2014/main" id="{68F0F1B0-F64C-4ABA-AA80-BBDFC8055306}"/>
              </a:ext>
            </a:extLst>
          </p:cNvPr>
          <p:cNvSpPr txBox="1"/>
          <p:nvPr/>
        </p:nvSpPr>
        <p:spPr>
          <a:xfrm>
            <a:off x="639097" y="762990"/>
            <a:ext cx="3399172" cy="246221"/>
          </a:xfrm>
          <a:prstGeom prst="rect">
            <a:avLst/>
          </a:prstGeom>
          <a:noFill/>
        </p:spPr>
        <p:txBody>
          <a:bodyPr wrap="square" lIns="0" tIns="0" rIns="0" bIns="0" rtlCol="0" anchor="ctr" anchorCtr="0">
            <a:spAutoFit/>
          </a:bodyPr>
          <a:lstStyle/>
          <a:p>
            <a:pPr lvl="0" defTabSz="457200">
              <a:defRPr/>
            </a:pPr>
            <a:r>
              <a:rPr lang="en-US" sz="1600" b="1" dirty="0">
                <a:solidFill>
                  <a:srgbClr val="34576B"/>
                </a:solidFill>
                <a:ea typeface="Calibri" panose="020F0502020204030204" pitchFamily="34" charset="0"/>
              </a:rPr>
              <a:t>Discounted Cash Flow (DCF) Analysis</a:t>
            </a:r>
          </a:p>
        </p:txBody>
      </p:sp>
      <p:cxnSp>
        <p:nvCxnSpPr>
          <p:cNvPr id="30" name="Straight Connector 29">
            <a:extLst>
              <a:ext uri="{FF2B5EF4-FFF2-40B4-BE49-F238E27FC236}">
                <a16:creationId xmlns:a16="http://schemas.microsoft.com/office/drawing/2014/main" id="{889E73F6-1D98-43C5-9BC2-9C586A17A8F0}"/>
              </a:ext>
            </a:extLst>
          </p:cNvPr>
          <p:cNvCxnSpPr>
            <a:cxnSpLocks/>
          </p:cNvCxnSpPr>
          <p:nvPr/>
        </p:nvCxnSpPr>
        <p:spPr>
          <a:xfrm flipH="1">
            <a:off x="639098" y="1122117"/>
            <a:ext cx="46213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C1E7C3-0F74-4B70-94DF-B12E23F3D5C7}"/>
              </a:ext>
            </a:extLst>
          </p:cNvPr>
          <p:cNvSpPr txBox="1"/>
          <p:nvPr/>
        </p:nvSpPr>
        <p:spPr>
          <a:xfrm>
            <a:off x="639097" y="3217293"/>
            <a:ext cx="3170903" cy="1107996"/>
          </a:xfrm>
          <a:prstGeom prst="rect">
            <a:avLst/>
          </a:prstGeom>
          <a:noFill/>
        </p:spPr>
        <p:txBody>
          <a:bodyPr wrap="square" lIns="0" tIns="0" rIns="0" bIns="0" rtlCol="0" anchor="t" anchorCtr="0">
            <a:spAutoFit/>
          </a:bodyPr>
          <a:lstStyle/>
          <a:p>
            <a:pPr marL="171450" lvl="0" indent="-171450" defTabSz="457200">
              <a:buClr>
                <a:srgbClr val="34576B"/>
              </a:buClr>
              <a:buFont typeface="Wingdings" panose="05000000000000000000" pitchFamily="2" charset="2"/>
              <a:buChar char="§"/>
              <a:defRPr/>
            </a:pPr>
            <a:r>
              <a:rPr lang="en-US" sz="1200" dirty="0">
                <a:solidFill>
                  <a:srgbClr val="34576B"/>
                </a:solidFill>
                <a:ea typeface="Calibri" panose="020F0502020204030204" pitchFamily="34" charset="0"/>
              </a:rPr>
              <a:t>Applies a multiple to a business's earnings to derive a value. Common earnings multiples include P/E, EV/EBITDA.</a:t>
            </a:r>
          </a:p>
          <a:p>
            <a:pPr marL="171450" lvl="0" indent="-171450" defTabSz="457200">
              <a:buClr>
                <a:srgbClr val="34576B"/>
              </a:buClr>
              <a:buFont typeface="Wingdings" panose="05000000000000000000" pitchFamily="2" charset="2"/>
              <a:buChar char="§"/>
              <a:defRPr/>
            </a:pPr>
            <a:r>
              <a:rPr lang="en-US" sz="1200" i="1" dirty="0">
                <a:solidFill>
                  <a:srgbClr val="34576B"/>
                </a:solidFill>
                <a:ea typeface="Calibri" panose="020F0502020204030204" pitchFamily="34" charset="0"/>
              </a:rPr>
              <a:t>A business has EBITDA of $2 million. An 8x multiple yields a valuation of $16 million ($2 million x 8).</a:t>
            </a:r>
          </a:p>
        </p:txBody>
      </p:sp>
      <p:sp>
        <p:nvSpPr>
          <p:cNvPr id="34" name="TextBox 33">
            <a:extLst>
              <a:ext uri="{FF2B5EF4-FFF2-40B4-BE49-F238E27FC236}">
                <a16:creationId xmlns:a16="http://schemas.microsoft.com/office/drawing/2014/main" id="{6F856402-7D0C-4303-AE9A-0B14414236C3}"/>
              </a:ext>
            </a:extLst>
          </p:cNvPr>
          <p:cNvSpPr txBox="1"/>
          <p:nvPr/>
        </p:nvSpPr>
        <p:spPr>
          <a:xfrm>
            <a:off x="639097" y="2745259"/>
            <a:ext cx="2551778" cy="246221"/>
          </a:xfrm>
          <a:prstGeom prst="rect">
            <a:avLst/>
          </a:prstGeom>
          <a:noFill/>
        </p:spPr>
        <p:txBody>
          <a:bodyPr wrap="square" lIns="0" tIns="0" rIns="0" bIns="0" rtlCol="0" anchor="ctr" anchorCtr="0">
            <a:spAutoFit/>
          </a:bodyPr>
          <a:lstStyle/>
          <a:p>
            <a:pPr lvl="0" defTabSz="457200">
              <a:defRPr/>
            </a:pPr>
            <a:r>
              <a:rPr lang="en-US" sz="1600" b="1" dirty="0">
                <a:solidFill>
                  <a:srgbClr val="34576B"/>
                </a:solidFill>
                <a:ea typeface="Calibri" panose="020F0502020204030204" pitchFamily="34" charset="0"/>
              </a:rPr>
              <a:t>Multiple of Earnings</a:t>
            </a:r>
          </a:p>
        </p:txBody>
      </p:sp>
      <p:cxnSp>
        <p:nvCxnSpPr>
          <p:cNvPr id="35" name="Straight Connector 34">
            <a:extLst>
              <a:ext uri="{FF2B5EF4-FFF2-40B4-BE49-F238E27FC236}">
                <a16:creationId xmlns:a16="http://schemas.microsoft.com/office/drawing/2014/main" id="{76C49486-4DE4-442D-B398-2CB778F4D1B5}"/>
              </a:ext>
            </a:extLst>
          </p:cNvPr>
          <p:cNvCxnSpPr>
            <a:cxnSpLocks/>
          </p:cNvCxnSpPr>
          <p:nvPr/>
        </p:nvCxnSpPr>
        <p:spPr>
          <a:xfrm flipH="1">
            <a:off x="639098" y="3104386"/>
            <a:ext cx="32661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C9DC42B-6491-4695-AA7D-5DF436B7C8A5}"/>
              </a:ext>
            </a:extLst>
          </p:cNvPr>
          <p:cNvSpPr/>
          <p:nvPr/>
        </p:nvSpPr>
        <p:spPr>
          <a:xfrm rot="1800000">
            <a:off x="5350695" y="4917789"/>
            <a:ext cx="245629" cy="245629"/>
          </a:xfrm>
          <a:prstGeom prst="ellipse">
            <a:avLst/>
          </a:prstGeom>
          <a:solidFill>
            <a:srgbClr val="DBA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4" name="TextBox 43">
            <a:extLst>
              <a:ext uri="{FF2B5EF4-FFF2-40B4-BE49-F238E27FC236}">
                <a16:creationId xmlns:a16="http://schemas.microsoft.com/office/drawing/2014/main" id="{09B320B0-FF9F-4C57-9E6A-6A13F74735F5}"/>
              </a:ext>
            </a:extLst>
          </p:cNvPr>
          <p:cNvSpPr txBox="1"/>
          <p:nvPr/>
        </p:nvSpPr>
        <p:spPr>
          <a:xfrm>
            <a:off x="639096" y="5203314"/>
            <a:ext cx="4409154" cy="738664"/>
          </a:xfrm>
          <a:prstGeom prst="rect">
            <a:avLst/>
          </a:prstGeom>
          <a:noFill/>
        </p:spPr>
        <p:txBody>
          <a:bodyPr wrap="square" lIns="0" tIns="0" rIns="0" bIns="0" rtlCol="0" anchor="t" anchorCtr="0">
            <a:spAutoFit/>
          </a:bodyPr>
          <a:lstStyle/>
          <a:p>
            <a:pPr marL="171450" lvl="0" indent="-171450" defTabSz="457200">
              <a:buClr>
                <a:srgbClr val="34576B"/>
              </a:buClr>
              <a:buFont typeface="Wingdings" panose="05000000000000000000" pitchFamily="2" charset="2"/>
              <a:buChar char="§"/>
              <a:defRPr/>
            </a:pPr>
            <a:r>
              <a:rPr lang="en-US" sz="1200" dirty="0">
                <a:solidFill>
                  <a:srgbClr val="34576B"/>
                </a:solidFill>
                <a:ea typeface="Calibri" panose="020F0502020204030204" pitchFamily="34" charset="0"/>
              </a:rPr>
              <a:t>Totals the net value of a business's tangible assets to determine an asset-based value.</a:t>
            </a:r>
          </a:p>
          <a:p>
            <a:pPr marL="171450" lvl="0" indent="-171450" defTabSz="457200">
              <a:buClr>
                <a:srgbClr val="34576B"/>
              </a:buClr>
              <a:buFont typeface="Wingdings" panose="05000000000000000000" pitchFamily="2" charset="2"/>
              <a:buChar char="§"/>
              <a:defRPr/>
            </a:pPr>
            <a:r>
              <a:rPr lang="en-US" sz="1200" i="1" dirty="0">
                <a:solidFill>
                  <a:srgbClr val="34576B"/>
                </a:solidFill>
                <a:ea typeface="Calibri" panose="020F0502020204030204" pitchFamily="34" charset="0"/>
              </a:rPr>
              <a:t>A business has $5 million in assets and $2 million in liabilities. Its asset-based value is $3 million ($5 million - $2 million).</a:t>
            </a:r>
          </a:p>
        </p:txBody>
      </p:sp>
      <p:sp>
        <p:nvSpPr>
          <p:cNvPr id="45" name="TextBox 44">
            <a:extLst>
              <a:ext uri="{FF2B5EF4-FFF2-40B4-BE49-F238E27FC236}">
                <a16:creationId xmlns:a16="http://schemas.microsoft.com/office/drawing/2014/main" id="{FE4530B4-E570-4670-ABF4-4375EA2A6270}"/>
              </a:ext>
            </a:extLst>
          </p:cNvPr>
          <p:cNvSpPr txBox="1"/>
          <p:nvPr/>
        </p:nvSpPr>
        <p:spPr>
          <a:xfrm>
            <a:off x="639096" y="4678947"/>
            <a:ext cx="3399172" cy="246221"/>
          </a:xfrm>
          <a:prstGeom prst="rect">
            <a:avLst/>
          </a:prstGeom>
          <a:noFill/>
        </p:spPr>
        <p:txBody>
          <a:bodyPr wrap="square" lIns="0" tIns="0" rIns="0" bIns="0" rtlCol="0" anchor="ctr" anchorCtr="0">
            <a:spAutoFit/>
          </a:bodyPr>
          <a:lstStyle/>
          <a:p>
            <a:pPr lvl="0" defTabSz="457200">
              <a:defRPr/>
            </a:pPr>
            <a:r>
              <a:rPr lang="en-US" sz="1600" b="1" dirty="0">
                <a:solidFill>
                  <a:srgbClr val="34576B"/>
                </a:solidFill>
                <a:ea typeface="Calibri" panose="020F0502020204030204" pitchFamily="34" charset="0"/>
              </a:rPr>
              <a:t>Asset-Based Approach</a:t>
            </a:r>
          </a:p>
        </p:txBody>
      </p:sp>
      <p:cxnSp>
        <p:nvCxnSpPr>
          <p:cNvPr id="46" name="Straight Connector 45">
            <a:extLst>
              <a:ext uri="{FF2B5EF4-FFF2-40B4-BE49-F238E27FC236}">
                <a16:creationId xmlns:a16="http://schemas.microsoft.com/office/drawing/2014/main" id="{4CF78718-D975-4676-8B8F-FCF5BCF5CE02}"/>
              </a:ext>
            </a:extLst>
          </p:cNvPr>
          <p:cNvCxnSpPr>
            <a:cxnSpLocks/>
          </p:cNvCxnSpPr>
          <p:nvPr/>
        </p:nvCxnSpPr>
        <p:spPr>
          <a:xfrm flipH="1">
            <a:off x="639097" y="5038074"/>
            <a:ext cx="46213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1FE3D49-56F2-4F18-8605-B4B1A0CA3828}"/>
              </a:ext>
            </a:extLst>
          </p:cNvPr>
          <p:cNvSpPr txBox="1"/>
          <p:nvPr/>
        </p:nvSpPr>
        <p:spPr>
          <a:xfrm>
            <a:off x="8497221" y="1500934"/>
            <a:ext cx="3170903" cy="246221"/>
          </a:xfrm>
          <a:prstGeom prst="rect">
            <a:avLst/>
          </a:prstGeom>
          <a:noFill/>
        </p:spPr>
        <p:txBody>
          <a:bodyPr wrap="square" lIns="0" tIns="0" rIns="0" bIns="0" rtlCol="0" anchor="ctr" anchorCtr="0">
            <a:spAutoFit/>
          </a:bodyPr>
          <a:lstStyle/>
          <a:p>
            <a:pPr lvl="0" algn="r" defTabSz="457200">
              <a:defRPr/>
            </a:pPr>
            <a:r>
              <a:rPr lang="en-US" sz="1600" b="1" dirty="0">
                <a:solidFill>
                  <a:srgbClr val="34576B"/>
                </a:solidFill>
                <a:ea typeface="Calibri" panose="020F0502020204030204" pitchFamily="34" charset="0"/>
              </a:rPr>
              <a:t>Market Comparison</a:t>
            </a:r>
          </a:p>
        </p:txBody>
      </p:sp>
      <p:cxnSp>
        <p:nvCxnSpPr>
          <p:cNvPr id="49" name="Straight Connector 48">
            <a:extLst>
              <a:ext uri="{FF2B5EF4-FFF2-40B4-BE49-F238E27FC236}">
                <a16:creationId xmlns:a16="http://schemas.microsoft.com/office/drawing/2014/main" id="{2709E8D3-C510-4FFC-90E6-14D474E7B294}"/>
              </a:ext>
            </a:extLst>
          </p:cNvPr>
          <p:cNvCxnSpPr>
            <a:cxnSpLocks/>
          </p:cNvCxnSpPr>
          <p:nvPr/>
        </p:nvCxnSpPr>
        <p:spPr>
          <a:xfrm flipH="1">
            <a:off x="7942789" y="1860061"/>
            <a:ext cx="3725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68B2F74-4863-4264-B867-681EE7E26EEA}"/>
              </a:ext>
            </a:extLst>
          </p:cNvPr>
          <p:cNvSpPr/>
          <p:nvPr/>
        </p:nvSpPr>
        <p:spPr>
          <a:xfrm rot="19800000">
            <a:off x="7652206" y="4135283"/>
            <a:ext cx="245629" cy="245629"/>
          </a:xfrm>
          <a:prstGeom prst="ellipse">
            <a:avLst/>
          </a:prstGeom>
          <a:solidFill>
            <a:srgbClr val="345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6" name="TextBox 55">
            <a:extLst>
              <a:ext uri="{FF2B5EF4-FFF2-40B4-BE49-F238E27FC236}">
                <a16:creationId xmlns:a16="http://schemas.microsoft.com/office/drawing/2014/main" id="{CC811BC3-A8CA-4356-80BC-2C9144C8FA9E}"/>
              </a:ext>
            </a:extLst>
          </p:cNvPr>
          <p:cNvSpPr txBox="1"/>
          <p:nvPr/>
        </p:nvSpPr>
        <p:spPr>
          <a:xfrm>
            <a:off x="8497221" y="3894244"/>
            <a:ext cx="3170903" cy="246221"/>
          </a:xfrm>
          <a:prstGeom prst="rect">
            <a:avLst/>
          </a:prstGeom>
          <a:noFill/>
        </p:spPr>
        <p:txBody>
          <a:bodyPr wrap="square" lIns="0" tIns="0" rIns="0" bIns="0" rtlCol="0" anchor="ctr" anchorCtr="0">
            <a:spAutoFit/>
          </a:bodyPr>
          <a:lstStyle/>
          <a:p>
            <a:pPr lvl="0" algn="r" defTabSz="457200">
              <a:defRPr/>
            </a:pPr>
            <a:r>
              <a:rPr lang="en-US" sz="1600" b="1" dirty="0">
                <a:solidFill>
                  <a:srgbClr val="34576B"/>
                </a:solidFill>
                <a:ea typeface="Calibri" panose="020F0502020204030204" pitchFamily="34" charset="0"/>
              </a:rPr>
              <a:t>Rule-of-Thumb Benchmark</a:t>
            </a:r>
          </a:p>
        </p:txBody>
      </p:sp>
      <p:cxnSp>
        <p:nvCxnSpPr>
          <p:cNvPr id="57" name="Straight Connector 56">
            <a:extLst>
              <a:ext uri="{FF2B5EF4-FFF2-40B4-BE49-F238E27FC236}">
                <a16:creationId xmlns:a16="http://schemas.microsoft.com/office/drawing/2014/main" id="{D2164903-B079-44E0-8FB7-0ECAD53BF061}"/>
              </a:ext>
            </a:extLst>
          </p:cNvPr>
          <p:cNvCxnSpPr>
            <a:cxnSpLocks/>
          </p:cNvCxnSpPr>
          <p:nvPr/>
        </p:nvCxnSpPr>
        <p:spPr>
          <a:xfrm flipH="1">
            <a:off x="7942789" y="4253371"/>
            <a:ext cx="3725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0" name="Graphic 59">
            <a:extLst>
              <a:ext uri="{FF2B5EF4-FFF2-40B4-BE49-F238E27FC236}">
                <a16:creationId xmlns:a16="http://schemas.microsoft.com/office/drawing/2014/main" id="{059F7DA1-9BE4-4D8E-B9B2-5079AADE97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0461" y="2264728"/>
            <a:ext cx="1558135" cy="1558135"/>
          </a:xfrm>
          <a:prstGeom prst="rect">
            <a:avLst/>
          </a:prstGeom>
        </p:spPr>
      </p:pic>
      <p:cxnSp>
        <p:nvCxnSpPr>
          <p:cNvPr id="2" name="Straight Connector 1">
            <a:extLst>
              <a:ext uri="{FF2B5EF4-FFF2-40B4-BE49-F238E27FC236}">
                <a16:creationId xmlns:a16="http://schemas.microsoft.com/office/drawing/2014/main" id="{82A1D849-0D3E-AB00-B26A-7F02B0665A85}"/>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4B098D-53A1-D570-3B06-70F9C9E4CA5E}"/>
              </a:ext>
            </a:extLst>
          </p:cNvPr>
          <p:cNvSpPr txBox="1"/>
          <p:nvPr/>
        </p:nvSpPr>
        <p:spPr>
          <a:xfrm>
            <a:off x="8174497" y="4341403"/>
            <a:ext cx="3816349" cy="1015663"/>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34576B"/>
                </a:solidFill>
              </a:rPr>
              <a:t>Applies an industry-specific rule-of-thumb multiple to a business metric.</a:t>
            </a:r>
          </a:p>
          <a:p>
            <a:pPr marL="171450" indent="-171450">
              <a:buFont typeface="Wingdings" panose="05000000000000000000" pitchFamily="2" charset="2"/>
              <a:buChar char="§"/>
            </a:pPr>
            <a:r>
              <a:rPr lang="en-US" sz="1200" dirty="0">
                <a:solidFill>
                  <a:srgbClr val="34576B"/>
                </a:solidFill>
              </a:rPr>
              <a:t>A SaaS company is valued at 5x recurring revenue. If recurring revenue is $10 million, value is $50 million.</a:t>
            </a:r>
          </a:p>
        </p:txBody>
      </p:sp>
      <p:sp>
        <p:nvSpPr>
          <p:cNvPr id="7" name="TextBox 6">
            <a:extLst>
              <a:ext uri="{FF2B5EF4-FFF2-40B4-BE49-F238E27FC236}">
                <a16:creationId xmlns:a16="http://schemas.microsoft.com/office/drawing/2014/main" id="{BD5CB7D7-F797-949B-7149-7B0B18E9FF3C}"/>
              </a:ext>
            </a:extLst>
          </p:cNvPr>
          <p:cNvSpPr txBox="1"/>
          <p:nvPr/>
        </p:nvSpPr>
        <p:spPr>
          <a:xfrm>
            <a:off x="8445206" y="2019245"/>
            <a:ext cx="3467394" cy="1200329"/>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34576B"/>
                </a:solidFill>
              </a:rPr>
              <a:t>Compares the subject company to similar publicly traded companies or previous transactions.</a:t>
            </a:r>
          </a:p>
          <a:p>
            <a:pPr marL="171450" indent="-171450">
              <a:buFont typeface="Wingdings" panose="05000000000000000000" pitchFamily="2" charset="2"/>
              <a:buChar char="§"/>
            </a:pPr>
            <a:r>
              <a:rPr lang="en-US" sz="1200" dirty="0">
                <a:solidFill>
                  <a:srgbClr val="34576B"/>
                </a:solidFill>
              </a:rPr>
              <a:t>A business is valued by comparing EV/EBITDA multiples to 5 similar public companies. The average multiple of those companies is used.</a:t>
            </a:r>
          </a:p>
        </p:txBody>
      </p:sp>
    </p:spTree>
    <p:extLst>
      <p:ext uri="{BB962C8B-B14F-4D97-AF65-F5344CB8AC3E}">
        <p14:creationId xmlns:p14="http://schemas.microsoft.com/office/powerpoint/2010/main" val="21613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Wavy 3D patterns">
            <a:extLst>
              <a:ext uri="{FF2B5EF4-FFF2-40B4-BE49-F238E27FC236}">
                <a16:creationId xmlns:a16="http://schemas.microsoft.com/office/drawing/2014/main" id="{E6A802EF-F539-443D-9998-BB00B3E8BE7E}"/>
              </a:ext>
            </a:extLst>
          </p:cNvPr>
          <p:cNvPicPr>
            <a:picLocks noChangeAspect="1"/>
          </p:cNvPicPr>
          <p:nvPr/>
        </p:nvPicPr>
        <p:blipFill>
          <a:blip r:embed="rId2">
            <a:extLst>
              <a:ext uri="{28A0092B-C50C-407E-A947-70E740481C1C}">
                <a14:useLocalDpi xmlns:a14="http://schemas.microsoft.com/office/drawing/2010/main" val="0"/>
              </a:ext>
            </a:extLst>
          </a:blip>
          <a:srcRect l="5310" r="5310"/>
          <a:stretch/>
        </p:blipFill>
        <p:spPr>
          <a:xfrm>
            <a:off x="5952395" y="0"/>
            <a:ext cx="6230937" cy="4648200"/>
          </a:xfrm>
          <a:prstGeom prst="rect">
            <a:avLst/>
          </a:prstGeom>
        </p:spPr>
      </p:pic>
      <p:sp>
        <p:nvSpPr>
          <p:cNvPr id="7" name="Rectangle 6">
            <a:extLst>
              <a:ext uri="{FF2B5EF4-FFF2-40B4-BE49-F238E27FC236}">
                <a16:creationId xmlns:a16="http://schemas.microsoft.com/office/drawing/2014/main" id="{9F1B59C8-9F5F-43E8-A018-9E2AAC6BA1A5}"/>
              </a:ext>
            </a:extLst>
          </p:cNvPr>
          <p:cNvSpPr/>
          <p:nvPr/>
        </p:nvSpPr>
        <p:spPr>
          <a:xfrm>
            <a:off x="5943731" y="0"/>
            <a:ext cx="6239601" cy="46482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B36916-EBC4-40BE-8CBE-31405D10A8E8}"/>
              </a:ext>
            </a:extLst>
          </p:cNvPr>
          <p:cNvSpPr>
            <a:spLocks noGrp="1"/>
          </p:cNvSpPr>
          <p:nvPr>
            <p:ph type="title"/>
          </p:nvPr>
        </p:nvSpPr>
        <p:spPr/>
        <p:txBody>
          <a:bodyPr/>
          <a:lstStyle/>
          <a:p>
            <a:r>
              <a:rPr lang="en-US" dirty="0"/>
              <a:t>Valuation Objective</a:t>
            </a:r>
            <a:br>
              <a:rPr lang="en-US" dirty="0"/>
            </a:br>
            <a:endParaRPr lang="en-US" dirty="0"/>
          </a:p>
        </p:txBody>
      </p:sp>
      <p:sp>
        <p:nvSpPr>
          <p:cNvPr id="3" name="Footer Placeholder 2">
            <a:extLst>
              <a:ext uri="{FF2B5EF4-FFF2-40B4-BE49-F238E27FC236}">
                <a16:creationId xmlns:a16="http://schemas.microsoft.com/office/drawing/2014/main" id="{E4E188D7-258E-4E94-9823-B40F7D78B6C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DD33320-A86A-4209-A91A-EFD5015F9B3D}"/>
              </a:ext>
            </a:extLst>
          </p:cNvPr>
          <p:cNvSpPr>
            <a:spLocks noGrp="1"/>
          </p:cNvSpPr>
          <p:nvPr>
            <p:ph type="sldNum" sz="quarter" idx="12"/>
          </p:nvPr>
        </p:nvSpPr>
        <p:spPr/>
        <p:txBody>
          <a:bodyPr/>
          <a:lstStyle/>
          <a:p>
            <a:fld id="{FF528CE4-BB7A-453B-9BA8-EFC0298A1600}" type="slidenum">
              <a:rPr lang="en-ID" smtClean="0"/>
              <a:pPr/>
              <a:t>14</a:t>
            </a:fld>
            <a:endParaRPr lang="en-ID" dirty="0"/>
          </a:p>
        </p:txBody>
      </p:sp>
      <p:grpSp>
        <p:nvGrpSpPr>
          <p:cNvPr id="55" name="Group 54">
            <a:extLst>
              <a:ext uri="{FF2B5EF4-FFF2-40B4-BE49-F238E27FC236}">
                <a16:creationId xmlns:a16="http://schemas.microsoft.com/office/drawing/2014/main" id="{A6C3F755-9A86-4C7D-9D5D-20F069A85D0A}"/>
              </a:ext>
            </a:extLst>
          </p:cNvPr>
          <p:cNvGrpSpPr/>
          <p:nvPr/>
        </p:nvGrpSpPr>
        <p:grpSpPr>
          <a:xfrm>
            <a:off x="694295" y="1743076"/>
            <a:ext cx="10742610" cy="4070582"/>
            <a:chOff x="694295" y="1860154"/>
            <a:chExt cx="10433629" cy="3953503"/>
          </a:xfrm>
        </p:grpSpPr>
        <p:sp>
          <p:nvSpPr>
            <p:cNvPr id="8" name="Rectangle: Rounded Corners 36">
              <a:extLst>
                <a:ext uri="{FF2B5EF4-FFF2-40B4-BE49-F238E27FC236}">
                  <a16:creationId xmlns:a16="http://schemas.microsoft.com/office/drawing/2014/main" id="{0ECA3224-AEAB-47D5-A765-253CFA0B9798}"/>
                </a:ext>
              </a:extLst>
            </p:cNvPr>
            <p:cNvSpPr/>
            <p:nvPr/>
          </p:nvSpPr>
          <p:spPr>
            <a:xfrm>
              <a:off x="694296" y="186015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FB49481-9215-47D3-B5B4-027BE2EBABA5}"/>
                </a:ext>
              </a:extLst>
            </p:cNvPr>
            <p:cNvSpPr txBox="1"/>
            <p:nvPr/>
          </p:nvSpPr>
          <p:spPr>
            <a:xfrm>
              <a:off x="1132718" y="3314567"/>
              <a:ext cx="2374605" cy="956558"/>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Establish a fair and mutually agreed upon price to facilitate the transfer of ownership in the practice.</a:t>
              </a:r>
            </a:p>
          </p:txBody>
        </p:sp>
        <p:grpSp>
          <p:nvGrpSpPr>
            <p:cNvPr id="11" name="Group 10">
              <a:extLst>
                <a:ext uri="{FF2B5EF4-FFF2-40B4-BE49-F238E27FC236}">
                  <a16:creationId xmlns:a16="http://schemas.microsoft.com/office/drawing/2014/main" id="{BE556647-431F-4811-9D42-89C4B0EB7D6C}"/>
                </a:ext>
              </a:extLst>
            </p:cNvPr>
            <p:cNvGrpSpPr/>
            <p:nvPr/>
          </p:nvGrpSpPr>
          <p:grpSpPr>
            <a:xfrm>
              <a:off x="2075767" y="5370149"/>
              <a:ext cx="488508" cy="125645"/>
              <a:chOff x="2451100" y="4479334"/>
              <a:chExt cx="399257" cy="101600"/>
            </a:xfrm>
          </p:grpSpPr>
          <p:sp>
            <p:nvSpPr>
              <p:cNvPr id="12" name="Oval 11">
                <a:extLst>
                  <a:ext uri="{FF2B5EF4-FFF2-40B4-BE49-F238E27FC236}">
                    <a16:creationId xmlns:a16="http://schemas.microsoft.com/office/drawing/2014/main" id="{A4C8FD1C-3C42-4AB2-BCDE-6FABD53E1A9E}"/>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32CC49A-E4C6-4FCA-8F9C-BB4870268B11}"/>
                  </a:ext>
                </a:extLst>
              </p:cNvPr>
              <p:cNvSpPr/>
              <p:nvPr/>
            </p:nvSpPr>
            <p:spPr>
              <a:xfrm>
                <a:off x="2599928"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173BA7D-5059-4B28-BFDE-F2DF75082050}"/>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Top Corners Rounded 14">
              <a:extLst>
                <a:ext uri="{FF2B5EF4-FFF2-40B4-BE49-F238E27FC236}">
                  <a16:creationId xmlns:a16="http://schemas.microsoft.com/office/drawing/2014/main" id="{596DAE07-CE8C-4EAD-9B9E-1E978380886A}"/>
                </a:ext>
              </a:extLst>
            </p:cNvPr>
            <p:cNvSpPr/>
            <p:nvPr/>
          </p:nvSpPr>
          <p:spPr>
            <a:xfrm>
              <a:off x="694295" y="1860156"/>
              <a:ext cx="3361847" cy="861774"/>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CEEDE2D-F3AC-4BCF-87A6-9D329B639F68}"/>
                </a:ext>
              </a:extLst>
            </p:cNvPr>
            <p:cNvSpPr/>
            <p:nvPr/>
          </p:nvSpPr>
          <p:spPr>
            <a:xfrm>
              <a:off x="1850954" y="2190109"/>
              <a:ext cx="938132" cy="938132"/>
            </a:xfrm>
            <a:prstGeom prst="ellipse">
              <a:avLst/>
            </a:prstGeom>
            <a:solidFill>
              <a:srgbClr val="DBAF8A"/>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5" name="Rectangle: Rounded Corners 36">
              <a:extLst>
                <a:ext uri="{FF2B5EF4-FFF2-40B4-BE49-F238E27FC236}">
                  <a16:creationId xmlns:a16="http://schemas.microsoft.com/office/drawing/2014/main" id="{53486DF2-2F7E-434A-9C49-1D862E94547F}"/>
                </a:ext>
              </a:extLst>
            </p:cNvPr>
            <p:cNvSpPr/>
            <p:nvPr/>
          </p:nvSpPr>
          <p:spPr>
            <a:xfrm>
              <a:off x="4237596" y="186015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BDF06C6-C96C-4CCD-8546-CEE852FEC237}"/>
                </a:ext>
              </a:extLst>
            </p:cNvPr>
            <p:cNvSpPr txBox="1"/>
            <p:nvPr/>
          </p:nvSpPr>
          <p:spPr>
            <a:xfrm>
              <a:off x="4676017" y="3314567"/>
              <a:ext cx="2374605" cy="717418"/>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Establish a concrete formula that can be referenced or updated as the need arises.</a:t>
              </a:r>
            </a:p>
          </p:txBody>
        </p:sp>
        <p:grpSp>
          <p:nvGrpSpPr>
            <p:cNvPr id="27" name="Group 26">
              <a:extLst>
                <a:ext uri="{FF2B5EF4-FFF2-40B4-BE49-F238E27FC236}">
                  <a16:creationId xmlns:a16="http://schemas.microsoft.com/office/drawing/2014/main" id="{36DE3BCB-9D27-4B23-AF46-168BF2341450}"/>
                </a:ext>
              </a:extLst>
            </p:cNvPr>
            <p:cNvGrpSpPr/>
            <p:nvPr/>
          </p:nvGrpSpPr>
          <p:grpSpPr>
            <a:xfrm>
              <a:off x="5619067" y="5370149"/>
              <a:ext cx="488508" cy="125645"/>
              <a:chOff x="2451100" y="4479334"/>
              <a:chExt cx="399257" cy="101600"/>
            </a:xfrm>
          </p:grpSpPr>
          <p:sp>
            <p:nvSpPr>
              <p:cNvPr id="36" name="Oval 35">
                <a:extLst>
                  <a:ext uri="{FF2B5EF4-FFF2-40B4-BE49-F238E27FC236}">
                    <a16:creationId xmlns:a16="http://schemas.microsoft.com/office/drawing/2014/main" id="{4798E786-36BF-4901-8D3E-D84A8199F041}"/>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E8C2201-90B1-498E-BDF6-B28A4DFB3FBA}"/>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Top Corners Rounded 27">
              <a:extLst>
                <a:ext uri="{FF2B5EF4-FFF2-40B4-BE49-F238E27FC236}">
                  <a16:creationId xmlns:a16="http://schemas.microsoft.com/office/drawing/2014/main" id="{686305BA-2193-41FA-A4D7-5108AB14E4EF}"/>
                </a:ext>
              </a:extLst>
            </p:cNvPr>
            <p:cNvSpPr/>
            <p:nvPr/>
          </p:nvSpPr>
          <p:spPr>
            <a:xfrm>
              <a:off x="4237595" y="1860156"/>
              <a:ext cx="3361847" cy="861774"/>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41AE896-AC22-44EA-ADF0-98E5AB704CEA}"/>
                </a:ext>
              </a:extLst>
            </p:cNvPr>
            <p:cNvSpPr/>
            <p:nvPr/>
          </p:nvSpPr>
          <p:spPr>
            <a:xfrm>
              <a:off x="5394254" y="2190109"/>
              <a:ext cx="938132" cy="938132"/>
            </a:xfrm>
            <a:prstGeom prst="ellipse">
              <a:avLst/>
            </a:prstGeom>
            <a:solidFill>
              <a:srgbClr val="97C4C9"/>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 name="Rectangle: Rounded Corners 36">
              <a:extLst>
                <a:ext uri="{FF2B5EF4-FFF2-40B4-BE49-F238E27FC236}">
                  <a16:creationId xmlns:a16="http://schemas.microsoft.com/office/drawing/2014/main" id="{39413F03-4657-476E-9CFE-0F6FCB62B1ED}"/>
                </a:ext>
              </a:extLst>
            </p:cNvPr>
            <p:cNvSpPr/>
            <p:nvPr/>
          </p:nvSpPr>
          <p:spPr>
            <a:xfrm>
              <a:off x="7766076" y="186015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F7509DA5-F509-4006-9CF3-EBCAE40A4A6A}"/>
                </a:ext>
              </a:extLst>
            </p:cNvPr>
            <p:cNvSpPr txBox="1"/>
            <p:nvPr/>
          </p:nvSpPr>
          <p:spPr>
            <a:xfrm>
              <a:off x="8085768" y="3314567"/>
              <a:ext cx="2612065" cy="239139"/>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Eliminate Uncertainty</a:t>
              </a:r>
            </a:p>
          </p:txBody>
        </p:sp>
        <p:sp>
          <p:nvSpPr>
            <p:cNvPr id="51" name="Oval 50">
              <a:extLst>
                <a:ext uri="{FF2B5EF4-FFF2-40B4-BE49-F238E27FC236}">
                  <a16:creationId xmlns:a16="http://schemas.microsoft.com/office/drawing/2014/main" id="{D09DCFF0-708B-4A83-89F0-46D37CEE7794}"/>
                </a:ext>
              </a:extLst>
            </p:cNvPr>
            <p:cNvSpPr/>
            <p:nvPr/>
          </p:nvSpPr>
          <p:spPr>
            <a:xfrm>
              <a:off x="9147547" y="5370149"/>
              <a:ext cx="124312" cy="125645"/>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Top Corners Rounded 42">
              <a:extLst>
                <a:ext uri="{FF2B5EF4-FFF2-40B4-BE49-F238E27FC236}">
                  <a16:creationId xmlns:a16="http://schemas.microsoft.com/office/drawing/2014/main" id="{C6F183D3-F6A7-4512-833A-BC20871987D9}"/>
                </a:ext>
              </a:extLst>
            </p:cNvPr>
            <p:cNvSpPr/>
            <p:nvPr/>
          </p:nvSpPr>
          <p:spPr>
            <a:xfrm>
              <a:off x="7766075" y="1860156"/>
              <a:ext cx="3361847" cy="861774"/>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82ADB70-B0FB-43FC-B208-34D4D49569AD}"/>
                </a:ext>
              </a:extLst>
            </p:cNvPr>
            <p:cNvSpPr/>
            <p:nvPr/>
          </p:nvSpPr>
          <p:spPr>
            <a:xfrm>
              <a:off x="8922734" y="2190109"/>
              <a:ext cx="938132" cy="938132"/>
            </a:xfrm>
            <a:prstGeom prst="ellipse">
              <a:avLst/>
            </a:prstGeom>
            <a:solidFill>
              <a:srgbClr val="ADB68B"/>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6" name="TextBox 55">
              <a:extLst>
                <a:ext uri="{FF2B5EF4-FFF2-40B4-BE49-F238E27FC236}">
                  <a16:creationId xmlns:a16="http://schemas.microsoft.com/office/drawing/2014/main" id="{C36DBC41-4567-474D-8935-86FE5995350B}"/>
                </a:ext>
              </a:extLst>
            </p:cNvPr>
            <p:cNvSpPr txBox="1"/>
            <p:nvPr/>
          </p:nvSpPr>
          <p:spPr>
            <a:xfrm>
              <a:off x="8259695" y="3687342"/>
              <a:ext cx="2374605" cy="1404944"/>
            </a:xfrm>
            <a:prstGeom prst="rect">
              <a:avLst/>
            </a:prstGeom>
            <a:noFill/>
          </p:spPr>
          <p:txBody>
            <a:bodyPr wrap="square" lIns="0" tIns="0" rIns="0" bIns="0" rtlCol="0">
              <a:spAutoFit/>
            </a:bodyPr>
            <a:lstStyle/>
            <a:p>
              <a:pPr algn="ctr">
                <a:spcBef>
                  <a:spcPts val="1200"/>
                </a:spcBef>
              </a:pPr>
              <a:r>
                <a:rPr lang="en-US" sz="1400" dirty="0">
                  <a:solidFill>
                    <a:srgbClr val="34576B"/>
                  </a:solidFill>
                  <a:ea typeface="Lato Black" panose="020F0502020204030203" pitchFamily="34" charset="0"/>
                  <a:cs typeface="Lato Black" panose="020F0502020204030203" pitchFamily="34" charset="0"/>
                </a:rPr>
                <a:t>Set the expectation in advance of the need.</a:t>
              </a:r>
            </a:p>
            <a:p>
              <a:pPr algn="ctr">
                <a:spcBef>
                  <a:spcPts val="1200"/>
                </a:spcBef>
              </a:pPr>
              <a:r>
                <a:rPr lang="en-US" sz="1400" dirty="0">
                  <a:solidFill>
                    <a:srgbClr val="34576B"/>
                  </a:solidFill>
                  <a:ea typeface="Lato Black" panose="020F0502020204030203" pitchFamily="34" charset="0"/>
                  <a:cs typeface="Lato Black" panose="020F0502020204030203" pitchFamily="34" charset="0"/>
                </a:rPr>
                <a:t>If you wait until stressful time to establish a value, emotions get in the way of a fair deal for both sides.</a:t>
              </a:r>
            </a:p>
          </p:txBody>
        </p:sp>
      </p:grpSp>
      <p:pic>
        <p:nvPicPr>
          <p:cNvPr id="54" name="Picture 2">
            <a:extLst>
              <a:ext uri="{FF2B5EF4-FFF2-40B4-BE49-F238E27FC236}">
                <a16:creationId xmlns:a16="http://schemas.microsoft.com/office/drawing/2014/main" id="{3FD1C6CD-7F35-46F3-AC1F-2AE22238D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a:extLst>
              <a:ext uri="{FF2B5EF4-FFF2-40B4-BE49-F238E27FC236}">
                <a16:creationId xmlns:a16="http://schemas.microsoft.com/office/drawing/2014/main" id="{4AE1B454-8CBD-4894-8AAA-6C7975E56AE0}"/>
              </a:ext>
            </a:extLst>
          </p:cNvPr>
          <p:cNvCxnSpPr/>
          <p:nvPr/>
        </p:nvCxnSpPr>
        <p:spPr>
          <a:xfrm>
            <a:off x="8496300" y="4143375"/>
            <a:ext cx="246220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3066D8E6-CA48-42DA-BD16-B088F15E693A}"/>
              </a:ext>
            </a:extLst>
          </p:cNvPr>
          <p:cNvGrpSpPr/>
          <p:nvPr/>
        </p:nvGrpSpPr>
        <p:grpSpPr>
          <a:xfrm>
            <a:off x="2177997" y="2369658"/>
            <a:ext cx="380334" cy="362585"/>
            <a:chOff x="4892675" y="1935163"/>
            <a:chExt cx="285750" cy="247650"/>
          </a:xfrm>
          <a:solidFill>
            <a:schemeClr val="bg1"/>
          </a:solidFill>
        </p:grpSpPr>
        <p:sp>
          <p:nvSpPr>
            <p:cNvPr id="62" name="Freeform 185">
              <a:extLst>
                <a:ext uri="{FF2B5EF4-FFF2-40B4-BE49-F238E27FC236}">
                  <a16:creationId xmlns:a16="http://schemas.microsoft.com/office/drawing/2014/main" id="{7711B2DE-04CB-4C02-8819-2420E126F1AD}"/>
                </a:ext>
              </a:extLst>
            </p:cNvPr>
            <p:cNvSpPr>
              <a:spLocks noEditPoints="1"/>
            </p:cNvSpPr>
            <p:nvPr/>
          </p:nvSpPr>
          <p:spPr bwMode="auto">
            <a:xfrm>
              <a:off x="4892675" y="2020888"/>
              <a:ext cx="66675" cy="114300"/>
            </a:xfrm>
            <a:custGeom>
              <a:avLst/>
              <a:gdLst>
                <a:gd name="T0" fmla="*/ 30 w 210"/>
                <a:gd name="T1" fmla="*/ 30 h 360"/>
                <a:gd name="T2" fmla="*/ 180 w 210"/>
                <a:gd name="T3" fmla="*/ 30 h 360"/>
                <a:gd name="T4" fmla="*/ 180 w 210"/>
                <a:gd name="T5" fmla="*/ 123 h 360"/>
                <a:gd name="T6" fmla="*/ 180 w 210"/>
                <a:gd name="T7" fmla="*/ 135 h 360"/>
                <a:gd name="T8" fmla="*/ 180 w 210"/>
                <a:gd name="T9" fmla="*/ 146 h 360"/>
                <a:gd name="T10" fmla="*/ 179 w 210"/>
                <a:gd name="T11" fmla="*/ 157 h 360"/>
                <a:gd name="T12" fmla="*/ 177 w 210"/>
                <a:gd name="T13" fmla="*/ 167 h 360"/>
                <a:gd name="T14" fmla="*/ 174 w 210"/>
                <a:gd name="T15" fmla="*/ 175 h 360"/>
                <a:gd name="T16" fmla="*/ 171 w 210"/>
                <a:gd name="T17" fmla="*/ 178 h 360"/>
                <a:gd name="T18" fmla="*/ 168 w 210"/>
                <a:gd name="T19" fmla="*/ 180 h 360"/>
                <a:gd name="T20" fmla="*/ 165 w 210"/>
                <a:gd name="T21" fmla="*/ 180 h 360"/>
                <a:gd name="T22" fmla="*/ 150 w 210"/>
                <a:gd name="T23" fmla="*/ 180 h 360"/>
                <a:gd name="T24" fmla="*/ 150 w 210"/>
                <a:gd name="T25" fmla="*/ 330 h 360"/>
                <a:gd name="T26" fmla="*/ 60 w 210"/>
                <a:gd name="T27" fmla="*/ 330 h 360"/>
                <a:gd name="T28" fmla="*/ 60 w 210"/>
                <a:gd name="T29" fmla="*/ 180 h 360"/>
                <a:gd name="T30" fmla="*/ 45 w 210"/>
                <a:gd name="T31" fmla="*/ 180 h 360"/>
                <a:gd name="T32" fmla="*/ 40 w 210"/>
                <a:gd name="T33" fmla="*/ 179 h 360"/>
                <a:gd name="T34" fmla="*/ 38 w 210"/>
                <a:gd name="T35" fmla="*/ 178 h 360"/>
                <a:gd name="T36" fmla="*/ 35 w 210"/>
                <a:gd name="T37" fmla="*/ 173 h 360"/>
                <a:gd name="T38" fmla="*/ 33 w 210"/>
                <a:gd name="T39" fmla="*/ 168 h 360"/>
                <a:gd name="T40" fmla="*/ 32 w 210"/>
                <a:gd name="T41" fmla="*/ 162 h 360"/>
                <a:gd name="T42" fmla="*/ 31 w 210"/>
                <a:gd name="T43" fmla="*/ 154 h 360"/>
                <a:gd name="T44" fmla="*/ 30 w 210"/>
                <a:gd name="T45" fmla="*/ 138 h 360"/>
                <a:gd name="T46" fmla="*/ 30 w 210"/>
                <a:gd name="T47" fmla="*/ 123 h 360"/>
                <a:gd name="T48" fmla="*/ 30 w 210"/>
                <a:gd name="T49" fmla="*/ 30 h 360"/>
                <a:gd name="T50" fmla="*/ 0 w 210"/>
                <a:gd name="T51" fmla="*/ 123 h 360"/>
                <a:gd name="T52" fmla="*/ 0 w 210"/>
                <a:gd name="T53" fmla="*/ 143 h 360"/>
                <a:gd name="T54" fmla="*/ 2 w 210"/>
                <a:gd name="T55" fmla="*/ 164 h 360"/>
                <a:gd name="T56" fmla="*/ 4 w 210"/>
                <a:gd name="T57" fmla="*/ 175 h 360"/>
                <a:gd name="T58" fmla="*/ 7 w 210"/>
                <a:gd name="T59" fmla="*/ 183 h 360"/>
                <a:gd name="T60" fmla="*/ 12 w 210"/>
                <a:gd name="T61" fmla="*/ 192 h 360"/>
                <a:gd name="T62" fmla="*/ 17 w 210"/>
                <a:gd name="T63" fmla="*/ 199 h 360"/>
                <a:gd name="T64" fmla="*/ 23 w 210"/>
                <a:gd name="T65" fmla="*/ 203 h 360"/>
                <a:gd name="T66" fmla="*/ 30 w 210"/>
                <a:gd name="T67" fmla="*/ 208 h 360"/>
                <a:gd name="T68" fmla="*/ 30 w 210"/>
                <a:gd name="T69" fmla="*/ 360 h 360"/>
                <a:gd name="T70" fmla="*/ 180 w 210"/>
                <a:gd name="T71" fmla="*/ 360 h 360"/>
                <a:gd name="T72" fmla="*/ 180 w 210"/>
                <a:gd name="T73" fmla="*/ 208 h 360"/>
                <a:gd name="T74" fmla="*/ 184 w 210"/>
                <a:gd name="T75" fmla="*/ 206 h 360"/>
                <a:gd name="T76" fmla="*/ 187 w 210"/>
                <a:gd name="T77" fmla="*/ 203 h 360"/>
                <a:gd name="T78" fmla="*/ 192 w 210"/>
                <a:gd name="T79" fmla="*/ 200 h 360"/>
                <a:gd name="T80" fmla="*/ 195 w 210"/>
                <a:gd name="T81" fmla="*/ 197 h 360"/>
                <a:gd name="T82" fmla="*/ 198 w 210"/>
                <a:gd name="T83" fmla="*/ 193 h 360"/>
                <a:gd name="T84" fmla="*/ 201 w 210"/>
                <a:gd name="T85" fmla="*/ 187 h 360"/>
                <a:gd name="T86" fmla="*/ 203 w 210"/>
                <a:gd name="T87" fmla="*/ 181 h 360"/>
                <a:gd name="T88" fmla="*/ 206 w 210"/>
                <a:gd name="T89" fmla="*/ 175 h 360"/>
                <a:gd name="T90" fmla="*/ 209 w 210"/>
                <a:gd name="T91" fmla="*/ 162 h 360"/>
                <a:gd name="T92" fmla="*/ 210 w 210"/>
                <a:gd name="T93" fmla="*/ 149 h 360"/>
                <a:gd name="T94" fmla="*/ 210 w 210"/>
                <a:gd name="T95" fmla="*/ 136 h 360"/>
                <a:gd name="T96" fmla="*/ 210 w 210"/>
                <a:gd name="T97" fmla="*/ 123 h 360"/>
                <a:gd name="T98" fmla="*/ 210 w 210"/>
                <a:gd name="T99" fmla="*/ 0 h 360"/>
                <a:gd name="T100" fmla="*/ 0 w 210"/>
                <a:gd name="T101" fmla="*/ 0 h 360"/>
                <a:gd name="T102" fmla="*/ 0 w 210"/>
                <a:gd name="T103" fmla="*/ 1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360">
                  <a:moveTo>
                    <a:pt x="30" y="30"/>
                  </a:moveTo>
                  <a:lnTo>
                    <a:pt x="180" y="30"/>
                  </a:lnTo>
                  <a:lnTo>
                    <a:pt x="180" y="123"/>
                  </a:lnTo>
                  <a:lnTo>
                    <a:pt x="180" y="135"/>
                  </a:lnTo>
                  <a:lnTo>
                    <a:pt x="180" y="146"/>
                  </a:lnTo>
                  <a:lnTo>
                    <a:pt x="179" y="157"/>
                  </a:lnTo>
                  <a:lnTo>
                    <a:pt x="177" y="167"/>
                  </a:lnTo>
                  <a:lnTo>
                    <a:pt x="174" y="175"/>
                  </a:lnTo>
                  <a:lnTo>
                    <a:pt x="171" y="178"/>
                  </a:lnTo>
                  <a:lnTo>
                    <a:pt x="168" y="180"/>
                  </a:lnTo>
                  <a:lnTo>
                    <a:pt x="165" y="180"/>
                  </a:lnTo>
                  <a:lnTo>
                    <a:pt x="150" y="180"/>
                  </a:lnTo>
                  <a:lnTo>
                    <a:pt x="150" y="330"/>
                  </a:lnTo>
                  <a:lnTo>
                    <a:pt x="60" y="330"/>
                  </a:lnTo>
                  <a:lnTo>
                    <a:pt x="60" y="180"/>
                  </a:lnTo>
                  <a:lnTo>
                    <a:pt x="45" y="180"/>
                  </a:lnTo>
                  <a:lnTo>
                    <a:pt x="40" y="179"/>
                  </a:lnTo>
                  <a:lnTo>
                    <a:pt x="38" y="178"/>
                  </a:lnTo>
                  <a:lnTo>
                    <a:pt x="35" y="173"/>
                  </a:lnTo>
                  <a:lnTo>
                    <a:pt x="33" y="168"/>
                  </a:lnTo>
                  <a:lnTo>
                    <a:pt x="32" y="162"/>
                  </a:lnTo>
                  <a:lnTo>
                    <a:pt x="31" y="154"/>
                  </a:lnTo>
                  <a:lnTo>
                    <a:pt x="30" y="138"/>
                  </a:lnTo>
                  <a:lnTo>
                    <a:pt x="30" y="123"/>
                  </a:lnTo>
                  <a:lnTo>
                    <a:pt x="30" y="30"/>
                  </a:lnTo>
                  <a:close/>
                  <a:moveTo>
                    <a:pt x="0" y="123"/>
                  </a:moveTo>
                  <a:lnTo>
                    <a:pt x="0" y="143"/>
                  </a:lnTo>
                  <a:lnTo>
                    <a:pt x="2" y="164"/>
                  </a:lnTo>
                  <a:lnTo>
                    <a:pt x="4" y="175"/>
                  </a:lnTo>
                  <a:lnTo>
                    <a:pt x="7" y="183"/>
                  </a:lnTo>
                  <a:lnTo>
                    <a:pt x="12" y="192"/>
                  </a:lnTo>
                  <a:lnTo>
                    <a:pt x="17" y="199"/>
                  </a:lnTo>
                  <a:lnTo>
                    <a:pt x="23" y="203"/>
                  </a:lnTo>
                  <a:lnTo>
                    <a:pt x="30" y="208"/>
                  </a:lnTo>
                  <a:lnTo>
                    <a:pt x="30" y="360"/>
                  </a:lnTo>
                  <a:lnTo>
                    <a:pt x="180" y="360"/>
                  </a:lnTo>
                  <a:lnTo>
                    <a:pt x="180" y="208"/>
                  </a:lnTo>
                  <a:lnTo>
                    <a:pt x="184" y="206"/>
                  </a:lnTo>
                  <a:lnTo>
                    <a:pt x="187" y="203"/>
                  </a:lnTo>
                  <a:lnTo>
                    <a:pt x="192" y="200"/>
                  </a:lnTo>
                  <a:lnTo>
                    <a:pt x="195" y="197"/>
                  </a:lnTo>
                  <a:lnTo>
                    <a:pt x="198" y="193"/>
                  </a:lnTo>
                  <a:lnTo>
                    <a:pt x="201" y="187"/>
                  </a:lnTo>
                  <a:lnTo>
                    <a:pt x="203" y="181"/>
                  </a:lnTo>
                  <a:lnTo>
                    <a:pt x="206" y="175"/>
                  </a:lnTo>
                  <a:lnTo>
                    <a:pt x="209" y="162"/>
                  </a:lnTo>
                  <a:lnTo>
                    <a:pt x="210" y="149"/>
                  </a:lnTo>
                  <a:lnTo>
                    <a:pt x="210" y="136"/>
                  </a:lnTo>
                  <a:lnTo>
                    <a:pt x="210" y="123"/>
                  </a:lnTo>
                  <a:lnTo>
                    <a:pt x="210" y="0"/>
                  </a:lnTo>
                  <a:lnTo>
                    <a:pt x="0" y="0"/>
                  </a:lnTo>
                  <a:lnTo>
                    <a:pt x="0"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6">
              <a:extLst>
                <a:ext uri="{FF2B5EF4-FFF2-40B4-BE49-F238E27FC236}">
                  <a16:creationId xmlns:a16="http://schemas.microsoft.com/office/drawing/2014/main" id="{423D154A-D5CB-4C10-889F-03925C506098}"/>
                </a:ext>
              </a:extLst>
            </p:cNvPr>
            <p:cNvSpPr>
              <a:spLocks noEditPoints="1"/>
            </p:cNvSpPr>
            <p:nvPr/>
          </p:nvSpPr>
          <p:spPr bwMode="auto">
            <a:xfrm>
              <a:off x="5111750" y="2020888"/>
              <a:ext cx="66675" cy="114300"/>
            </a:xfrm>
            <a:custGeom>
              <a:avLst/>
              <a:gdLst>
                <a:gd name="T0" fmla="*/ 181 w 212"/>
                <a:gd name="T1" fmla="*/ 120 h 360"/>
                <a:gd name="T2" fmla="*/ 180 w 212"/>
                <a:gd name="T3" fmla="*/ 130 h 360"/>
                <a:gd name="T4" fmla="*/ 179 w 212"/>
                <a:gd name="T5" fmla="*/ 138 h 360"/>
                <a:gd name="T6" fmla="*/ 177 w 212"/>
                <a:gd name="T7" fmla="*/ 146 h 360"/>
                <a:gd name="T8" fmla="*/ 175 w 212"/>
                <a:gd name="T9" fmla="*/ 152 h 360"/>
                <a:gd name="T10" fmla="*/ 173 w 212"/>
                <a:gd name="T11" fmla="*/ 157 h 360"/>
                <a:gd name="T12" fmla="*/ 170 w 212"/>
                <a:gd name="T13" fmla="*/ 161 h 360"/>
                <a:gd name="T14" fmla="*/ 168 w 212"/>
                <a:gd name="T15" fmla="*/ 164 h 360"/>
                <a:gd name="T16" fmla="*/ 166 w 212"/>
                <a:gd name="T17" fmla="*/ 165 h 360"/>
                <a:gd name="T18" fmla="*/ 151 w 212"/>
                <a:gd name="T19" fmla="*/ 165 h 360"/>
                <a:gd name="T20" fmla="*/ 151 w 212"/>
                <a:gd name="T21" fmla="*/ 330 h 360"/>
                <a:gd name="T22" fmla="*/ 60 w 212"/>
                <a:gd name="T23" fmla="*/ 330 h 360"/>
                <a:gd name="T24" fmla="*/ 60 w 212"/>
                <a:gd name="T25" fmla="*/ 180 h 360"/>
                <a:gd name="T26" fmla="*/ 59 w 212"/>
                <a:gd name="T27" fmla="*/ 166 h 360"/>
                <a:gd name="T28" fmla="*/ 45 w 212"/>
                <a:gd name="T29" fmla="*/ 165 h 360"/>
                <a:gd name="T30" fmla="*/ 44 w 212"/>
                <a:gd name="T31" fmla="*/ 164 h 360"/>
                <a:gd name="T32" fmla="*/ 42 w 212"/>
                <a:gd name="T33" fmla="*/ 162 h 360"/>
                <a:gd name="T34" fmla="*/ 40 w 212"/>
                <a:gd name="T35" fmla="*/ 158 h 360"/>
                <a:gd name="T36" fmla="*/ 37 w 212"/>
                <a:gd name="T37" fmla="*/ 154 h 360"/>
                <a:gd name="T38" fmla="*/ 35 w 212"/>
                <a:gd name="T39" fmla="*/ 148 h 360"/>
                <a:gd name="T40" fmla="*/ 32 w 212"/>
                <a:gd name="T41" fmla="*/ 139 h 360"/>
                <a:gd name="T42" fmla="*/ 31 w 212"/>
                <a:gd name="T43" fmla="*/ 131 h 360"/>
                <a:gd name="T44" fmla="*/ 30 w 212"/>
                <a:gd name="T45" fmla="*/ 120 h 360"/>
                <a:gd name="T46" fmla="*/ 30 w 212"/>
                <a:gd name="T47" fmla="*/ 30 h 360"/>
                <a:gd name="T48" fmla="*/ 181 w 212"/>
                <a:gd name="T49" fmla="*/ 30 h 360"/>
                <a:gd name="T50" fmla="*/ 181 w 212"/>
                <a:gd name="T51" fmla="*/ 120 h 360"/>
                <a:gd name="T52" fmla="*/ 0 w 212"/>
                <a:gd name="T53" fmla="*/ 0 h 360"/>
                <a:gd name="T54" fmla="*/ 0 w 212"/>
                <a:gd name="T55" fmla="*/ 120 h 360"/>
                <a:gd name="T56" fmla="*/ 1 w 212"/>
                <a:gd name="T57" fmla="*/ 133 h 360"/>
                <a:gd name="T58" fmla="*/ 2 w 212"/>
                <a:gd name="T59" fmla="*/ 145 h 360"/>
                <a:gd name="T60" fmla="*/ 6 w 212"/>
                <a:gd name="T61" fmla="*/ 155 h 360"/>
                <a:gd name="T62" fmla="*/ 9 w 212"/>
                <a:gd name="T63" fmla="*/ 165 h 360"/>
                <a:gd name="T64" fmla="*/ 13 w 212"/>
                <a:gd name="T65" fmla="*/ 173 h 360"/>
                <a:gd name="T66" fmla="*/ 19 w 212"/>
                <a:gd name="T67" fmla="*/ 181 h 360"/>
                <a:gd name="T68" fmla="*/ 24 w 212"/>
                <a:gd name="T69" fmla="*/ 186 h 360"/>
                <a:gd name="T70" fmla="*/ 30 w 212"/>
                <a:gd name="T71" fmla="*/ 192 h 360"/>
                <a:gd name="T72" fmla="*/ 30 w 212"/>
                <a:gd name="T73" fmla="*/ 360 h 360"/>
                <a:gd name="T74" fmla="*/ 181 w 212"/>
                <a:gd name="T75" fmla="*/ 360 h 360"/>
                <a:gd name="T76" fmla="*/ 181 w 212"/>
                <a:gd name="T77" fmla="*/ 191 h 360"/>
                <a:gd name="T78" fmla="*/ 188 w 212"/>
                <a:gd name="T79" fmla="*/ 186 h 360"/>
                <a:gd name="T80" fmla="*/ 194 w 212"/>
                <a:gd name="T81" fmla="*/ 180 h 360"/>
                <a:gd name="T82" fmla="*/ 199 w 212"/>
                <a:gd name="T83" fmla="*/ 171 h 360"/>
                <a:gd name="T84" fmla="*/ 203 w 212"/>
                <a:gd name="T85" fmla="*/ 163 h 360"/>
                <a:gd name="T86" fmla="*/ 207 w 212"/>
                <a:gd name="T87" fmla="*/ 152 h 360"/>
                <a:gd name="T88" fmla="*/ 209 w 212"/>
                <a:gd name="T89" fmla="*/ 142 h 360"/>
                <a:gd name="T90" fmla="*/ 210 w 212"/>
                <a:gd name="T91" fmla="*/ 131 h 360"/>
                <a:gd name="T92" fmla="*/ 212 w 212"/>
                <a:gd name="T93" fmla="*/ 120 h 360"/>
                <a:gd name="T94" fmla="*/ 212 w 212"/>
                <a:gd name="T95" fmla="*/ 0 h 360"/>
                <a:gd name="T96" fmla="*/ 0 w 212"/>
                <a:gd name="T9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2" h="360">
                  <a:moveTo>
                    <a:pt x="181" y="120"/>
                  </a:moveTo>
                  <a:lnTo>
                    <a:pt x="180" y="130"/>
                  </a:lnTo>
                  <a:lnTo>
                    <a:pt x="179" y="138"/>
                  </a:lnTo>
                  <a:lnTo>
                    <a:pt x="177" y="146"/>
                  </a:lnTo>
                  <a:lnTo>
                    <a:pt x="175" y="152"/>
                  </a:lnTo>
                  <a:lnTo>
                    <a:pt x="173" y="157"/>
                  </a:lnTo>
                  <a:lnTo>
                    <a:pt x="170" y="161"/>
                  </a:lnTo>
                  <a:lnTo>
                    <a:pt x="168" y="164"/>
                  </a:lnTo>
                  <a:lnTo>
                    <a:pt x="166" y="165"/>
                  </a:lnTo>
                  <a:lnTo>
                    <a:pt x="151" y="165"/>
                  </a:lnTo>
                  <a:lnTo>
                    <a:pt x="151" y="330"/>
                  </a:lnTo>
                  <a:lnTo>
                    <a:pt x="60" y="330"/>
                  </a:lnTo>
                  <a:lnTo>
                    <a:pt x="60" y="180"/>
                  </a:lnTo>
                  <a:lnTo>
                    <a:pt x="59" y="166"/>
                  </a:lnTo>
                  <a:lnTo>
                    <a:pt x="45" y="165"/>
                  </a:lnTo>
                  <a:lnTo>
                    <a:pt x="44" y="164"/>
                  </a:lnTo>
                  <a:lnTo>
                    <a:pt x="42" y="162"/>
                  </a:lnTo>
                  <a:lnTo>
                    <a:pt x="40" y="158"/>
                  </a:lnTo>
                  <a:lnTo>
                    <a:pt x="37" y="154"/>
                  </a:lnTo>
                  <a:lnTo>
                    <a:pt x="35" y="148"/>
                  </a:lnTo>
                  <a:lnTo>
                    <a:pt x="32" y="139"/>
                  </a:lnTo>
                  <a:lnTo>
                    <a:pt x="31" y="131"/>
                  </a:lnTo>
                  <a:lnTo>
                    <a:pt x="30" y="120"/>
                  </a:lnTo>
                  <a:lnTo>
                    <a:pt x="30" y="30"/>
                  </a:lnTo>
                  <a:lnTo>
                    <a:pt x="181" y="30"/>
                  </a:lnTo>
                  <a:lnTo>
                    <a:pt x="181" y="120"/>
                  </a:lnTo>
                  <a:close/>
                  <a:moveTo>
                    <a:pt x="0" y="0"/>
                  </a:moveTo>
                  <a:lnTo>
                    <a:pt x="0" y="120"/>
                  </a:lnTo>
                  <a:lnTo>
                    <a:pt x="1" y="133"/>
                  </a:lnTo>
                  <a:lnTo>
                    <a:pt x="2" y="145"/>
                  </a:lnTo>
                  <a:lnTo>
                    <a:pt x="6" y="155"/>
                  </a:lnTo>
                  <a:lnTo>
                    <a:pt x="9" y="165"/>
                  </a:lnTo>
                  <a:lnTo>
                    <a:pt x="13" y="173"/>
                  </a:lnTo>
                  <a:lnTo>
                    <a:pt x="19" y="181"/>
                  </a:lnTo>
                  <a:lnTo>
                    <a:pt x="24" y="186"/>
                  </a:lnTo>
                  <a:lnTo>
                    <a:pt x="30" y="192"/>
                  </a:lnTo>
                  <a:lnTo>
                    <a:pt x="30" y="360"/>
                  </a:lnTo>
                  <a:lnTo>
                    <a:pt x="181" y="360"/>
                  </a:lnTo>
                  <a:lnTo>
                    <a:pt x="181" y="191"/>
                  </a:lnTo>
                  <a:lnTo>
                    <a:pt x="188" y="186"/>
                  </a:lnTo>
                  <a:lnTo>
                    <a:pt x="194" y="180"/>
                  </a:lnTo>
                  <a:lnTo>
                    <a:pt x="199" y="171"/>
                  </a:lnTo>
                  <a:lnTo>
                    <a:pt x="203" y="163"/>
                  </a:lnTo>
                  <a:lnTo>
                    <a:pt x="207" y="152"/>
                  </a:lnTo>
                  <a:lnTo>
                    <a:pt x="209" y="142"/>
                  </a:lnTo>
                  <a:lnTo>
                    <a:pt x="210" y="131"/>
                  </a:lnTo>
                  <a:lnTo>
                    <a:pt x="212" y="120"/>
                  </a:lnTo>
                  <a:lnTo>
                    <a:pt x="21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7">
              <a:extLst>
                <a:ext uri="{FF2B5EF4-FFF2-40B4-BE49-F238E27FC236}">
                  <a16:creationId xmlns:a16="http://schemas.microsoft.com/office/drawing/2014/main" id="{D51389E5-669E-4B68-9DFC-B8DE575E7121}"/>
                </a:ext>
              </a:extLst>
            </p:cNvPr>
            <p:cNvSpPr>
              <a:spLocks noEditPoints="1"/>
            </p:cNvSpPr>
            <p:nvPr/>
          </p:nvSpPr>
          <p:spPr bwMode="auto">
            <a:xfrm>
              <a:off x="4987925" y="2020888"/>
              <a:ext cx="95250" cy="161925"/>
            </a:xfrm>
            <a:custGeom>
              <a:avLst/>
              <a:gdLst>
                <a:gd name="T0" fmla="*/ 270 w 300"/>
                <a:gd name="T1" fmla="*/ 30 h 511"/>
                <a:gd name="T2" fmla="*/ 270 w 300"/>
                <a:gd name="T3" fmla="*/ 218 h 511"/>
                <a:gd name="T4" fmla="*/ 266 w 300"/>
                <a:gd name="T5" fmla="*/ 239 h 511"/>
                <a:gd name="T6" fmla="*/ 259 w 300"/>
                <a:gd name="T7" fmla="*/ 253 h 511"/>
                <a:gd name="T8" fmla="*/ 253 w 300"/>
                <a:gd name="T9" fmla="*/ 260 h 511"/>
                <a:gd name="T10" fmla="*/ 244 w 300"/>
                <a:gd name="T11" fmla="*/ 267 h 511"/>
                <a:gd name="T12" fmla="*/ 233 w 300"/>
                <a:gd name="T13" fmla="*/ 270 h 511"/>
                <a:gd name="T14" fmla="*/ 210 w 300"/>
                <a:gd name="T15" fmla="*/ 270 h 511"/>
                <a:gd name="T16" fmla="*/ 90 w 300"/>
                <a:gd name="T17" fmla="*/ 481 h 511"/>
                <a:gd name="T18" fmla="*/ 75 w 300"/>
                <a:gd name="T19" fmla="*/ 270 h 511"/>
                <a:gd name="T20" fmla="*/ 61 w 300"/>
                <a:gd name="T21" fmla="*/ 269 h 511"/>
                <a:gd name="T22" fmla="*/ 51 w 300"/>
                <a:gd name="T23" fmla="*/ 264 h 511"/>
                <a:gd name="T24" fmla="*/ 43 w 300"/>
                <a:gd name="T25" fmla="*/ 257 h 511"/>
                <a:gd name="T26" fmla="*/ 38 w 300"/>
                <a:gd name="T27" fmla="*/ 249 h 511"/>
                <a:gd name="T28" fmla="*/ 31 w 300"/>
                <a:gd name="T29" fmla="*/ 229 h 511"/>
                <a:gd name="T30" fmla="*/ 30 w 300"/>
                <a:gd name="T31" fmla="*/ 210 h 511"/>
                <a:gd name="T32" fmla="*/ 0 w 300"/>
                <a:gd name="T33" fmla="*/ 210 h 511"/>
                <a:gd name="T34" fmla="*/ 1 w 300"/>
                <a:gd name="T35" fmla="*/ 228 h 511"/>
                <a:gd name="T36" fmla="*/ 3 w 300"/>
                <a:gd name="T37" fmla="*/ 244 h 511"/>
                <a:gd name="T38" fmla="*/ 9 w 300"/>
                <a:gd name="T39" fmla="*/ 258 h 511"/>
                <a:gd name="T40" fmla="*/ 16 w 300"/>
                <a:gd name="T41" fmla="*/ 270 h 511"/>
                <a:gd name="T42" fmla="*/ 25 w 300"/>
                <a:gd name="T43" fmla="*/ 281 h 511"/>
                <a:gd name="T44" fmla="*/ 34 w 300"/>
                <a:gd name="T45" fmla="*/ 289 h 511"/>
                <a:gd name="T46" fmla="*/ 46 w 300"/>
                <a:gd name="T47" fmla="*/ 295 h 511"/>
                <a:gd name="T48" fmla="*/ 60 w 300"/>
                <a:gd name="T49" fmla="*/ 299 h 511"/>
                <a:gd name="T50" fmla="*/ 240 w 300"/>
                <a:gd name="T51" fmla="*/ 511 h 511"/>
                <a:gd name="T52" fmla="*/ 247 w 300"/>
                <a:gd name="T53" fmla="*/ 297 h 511"/>
                <a:gd name="T54" fmla="*/ 259 w 300"/>
                <a:gd name="T55" fmla="*/ 292 h 511"/>
                <a:gd name="T56" fmla="*/ 271 w 300"/>
                <a:gd name="T57" fmla="*/ 285 h 511"/>
                <a:gd name="T58" fmla="*/ 280 w 300"/>
                <a:gd name="T59" fmla="*/ 275 h 511"/>
                <a:gd name="T60" fmla="*/ 288 w 300"/>
                <a:gd name="T61" fmla="*/ 265 h 511"/>
                <a:gd name="T62" fmla="*/ 294 w 300"/>
                <a:gd name="T63" fmla="*/ 251 h 511"/>
                <a:gd name="T64" fmla="*/ 298 w 300"/>
                <a:gd name="T65" fmla="*/ 236 h 511"/>
                <a:gd name="T66" fmla="*/ 300 w 300"/>
                <a:gd name="T67" fmla="*/ 220 h 511"/>
                <a:gd name="T68" fmla="*/ 300 w 300"/>
                <a:gd name="T69" fmla="*/ 0 h 511"/>
                <a:gd name="T70" fmla="*/ 0 w 300"/>
                <a:gd name="T71" fmla="*/ 21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511">
                  <a:moveTo>
                    <a:pt x="30" y="30"/>
                  </a:moveTo>
                  <a:lnTo>
                    <a:pt x="270" y="30"/>
                  </a:lnTo>
                  <a:lnTo>
                    <a:pt x="270" y="210"/>
                  </a:lnTo>
                  <a:lnTo>
                    <a:pt x="270" y="218"/>
                  </a:lnTo>
                  <a:lnTo>
                    <a:pt x="269" y="229"/>
                  </a:lnTo>
                  <a:lnTo>
                    <a:pt x="266" y="239"/>
                  </a:lnTo>
                  <a:lnTo>
                    <a:pt x="263" y="249"/>
                  </a:lnTo>
                  <a:lnTo>
                    <a:pt x="259" y="253"/>
                  </a:lnTo>
                  <a:lnTo>
                    <a:pt x="256" y="257"/>
                  </a:lnTo>
                  <a:lnTo>
                    <a:pt x="253" y="260"/>
                  </a:lnTo>
                  <a:lnTo>
                    <a:pt x="249" y="264"/>
                  </a:lnTo>
                  <a:lnTo>
                    <a:pt x="244" y="267"/>
                  </a:lnTo>
                  <a:lnTo>
                    <a:pt x="238" y="269"/>
                  </a:lnTo>
                  <a:lnTo>
                    <a:pt x="233" y="270"/>
                  </a:lnTo>
                  <a:lnTo>
                    <a:pt x="225" y="270"/>
                  </a:lnTo>
                  <a:lnTo>
                    <a:pt x="210" y="270"/>
                  </a:lnTo>
                  <a:lnTo>
                    <a:pt x="210" y="481"/>
                  </a:lnTo>
                  <a:lnTo>
                    <a:pt x="90" y="481"/>
                  </a:lnTo>
                  <a:lnTo>
                    <a:pt x="90" y="270"/>
                  </a:lnTo>
                  <a:lnTo>
                    <a:pt x="75" y="270"/>
                  </a:lnTo>
                  <a:lnTo>
                    <a:pt x="68" y="270"/>
                  </a:lnTo>
                  <a:lnTo>
                    <a:pt x="61" y="269"/>
                  </a:lnTo>
                  <a:lnTo>
                    <a:pt x="56" y="267"/>
                  </a:lnTo>
                  <a:lnTo>
                    <a:pt x="51" y="264"/>
                  </a:lnTo>
                  <a:lnTo>
                    <a:pt x="47" y="260"/>
                  </a:lnTo>
                  <a:lnTo>
                    <a:pt x="43" y="257"/>
                  </a:lnTo>
                  <a:lnTo>
                    <a:pt x="40" y="253"/>
                  </a:lnTo>
                  <a:lnTo>
                    <a:pt x="38" y="249"/>
                  </a:lnTo>
                  <a:lnTo>
                    <a:pt x="33" y="239"/>
                  </a:lnTo>
                  <a:lnTo>
                    <a:pt x="31" y="229"/>
                  </a:lnTo>
                  <a:lnTo>
                    <a:pt x="30" y="218"/>
                  </a:lnTo>
                  <a:lnTo>
                    <a:pt x="30" y="210"/>
                  </a:lnTo>
                  <a:lnTo>
                    <a:pt x="30" y="30"/>
                  </a:lnTo>
                  <a:close/>
                  <a:moveTo>
                    <a:pt x="0" y="210"/>
                  </a:moveTo>
                  <a:lnTo>
                    <a:pt x="0" y="218"/>
                  </a:lnTo>
                  <a:lnTo>
                    <a:pt x="1" y="228"/>
                  </a:lnTo>
                  <a:lnTo>
                    <a:pt x="2" y="236"/>
                  </a:lnTo>
                  <a:lnTo>
                    <a:pt x="3" y="244"/>
                  </a:lnTo>
                  <a:lnTo>
                    <a:pt x="6" y="251"/>
                  </a:lnTo>
                  <a:lnTo>
                    <a:pt x="9" y="258"/>
                  </a:lnTo>
                  <a:lnTo>
                    <a:pt x="12" y="265"/>
                  </a:lnTo>
                  <a:lnTo>
                    <a:pt x="16" y="270"/>
                  </a:lnTo>
                  <a:lnTo>
                    <a:pt x="19" y="275"/>
                  </a:lnTo>
                  <a:lnTo>
                    <a:pt x="25" y="281"/>
                  </a:lnTo>
                  <a:lnTo>
                    <a:pt x="29" y="285"/>
                  </a:lnTo>
                  <a:lnTo>
                    <a:pt x="34" y="289"/>
                  </a:lnTo>
                  <a:lnTo>
                    <a:pt x="41" y="292"/>
                  </a:lnTo>
                  <a:lnTo>
                    <a:pt x="46" y="295"/>
                  </a:lnTo>
                  <a:lnTo>
                    <a:pt x="53" y="297"/>
                  </a:lnTo>
                  <a:lnTo>
                    <a:pt x="60" y="299"/>
                  </a:lnTo>
                  <a:lnTo>
                    <a:pt x="60" y="511"/>
                  </a:lnTo>
                  <a:lnTo>
                    <a:pt x="240" y="511"/>
                  </a:lnTo>
                  <a:lnTo>
                    <a:pt x="240" y="299"/>
                  </a:lnTo>
                  <a:lnTo>
                    <a:pt x="247" y="297"/>
                  </a:lnTo>
                  <a:lnTo>
                    <a:pt x="254" y="295"/>
                  </a:lnTo>
                  <a:lnTo>
                    <a:pt x="259" y="292"/>
                  </a:lnTo>
                  <a:lnTo>
                    <a:pt x="266" y="289"/>
                  </a:lnTo>
                  <a:lnTo>
                    <a:pt x="271" y="285"/>
                  </a:lnTo>
                  <a:lnTo>
                    <a:pt x="276" y="281"/>
                  </a:lnTo>
                  <a:lnTo>
                    <a:pt x="280" y="275"/>
                  </a:lnTo>
                  <a:lnTo>
                    <a:pt x="284" y="270"/>
                  </a:lnTo>
                  <a:lnTo>
                    <a:pt x="288" y="265"/>
                  </a:lnTo>
                  <a:lnTo>
                    <a:pt x="292" y="258"/>
                  </a:lnTo>
                  <a:lnTo>
                    <a:pt x="294" y="251"/>
                  </a:lnTo>
                  <a:lnTo>
                    <a:pt x="296" y="244"/>
                  </a:lnTo>
                  <a:lnTo>
                    <a:pt x="298" y="236"/>
                  </a:lnTo>
                  <a:lnTo>
                    <a:pt x="299" y="228"/>
                  </a:lnTo>
                  <a:lnTo>
                    <a:pt x="300" y="220"/>
                  </a:lnTo>
                  <a:lnTo>
                    <a:pt x="300" y="210"/>
                  </a:lnTo>
                  <a:lnTo>
                    <a:pt x="300" y="0"/>
                  </a:lnTo>
                  <a:lnTo>
                    <a:pt x="0" y="0"/>
                  </a:lnTo>
                  <a:lnTo>
                    <a:pt x="0"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88">
              <a:extLst>
                <a:ext uri="{FF2B5EF4-FFF2-40B4-BE49-F238E27FC236}">
                  <a16:creationId xmlns:a16="http://schemas.microsoft.com/office/drawing/2014/main" id="{26D8A41E-6C53-4F66-A5D1-1128BA799755}"/>
                </a:ext>
              </a:extLst>
            </p:cNvPr>
            <p:cNvSpPr>
              <a:spLocks noEditPoints="1"/>
            </p:cNvSpPr>
            <p:nvPr/>
          </p:nvSpPr>
          <p:spPr bwMode="auto">
            <a:xfrm>
              <a:off x="5121275" y="1963738"/>
              <a:ext cx="47625" cy="47625"/>
            </a:xfrm>
            <a:custGeom>
              <a:avLst/>
              <a:gdLst>
                <a:gd name="T0" fmla="*/ 85 w 151"/>
                <a:gd name="T1" fmla="*/ 31 h 151"/>
                <a:gd name="T2" fmla="*/ 101 w 151"/>
                <a:gd name="T3" fmla="*/ 38 h 151"/>
                <a:gd name="T4" fmla="*/ 113 w 151"/>
                <a:gd name="T5" fmla="*/ 50 h 151"/>
                <a:gd name="T6" fmla="*/ 120 w 151"/>
                <a:gd name="T7" fmla="*/ 66 h 151"/>
                <a:gd name="T8" fmla="*/ 120 w 151"/>
                <a:gd name="T9" fmla="*/ 84 h 151"/>
                <a:gd name="T10" fmla="*/ 113 w 151"/>
                <a:gd name="T11" fmla="*/ 100 h 151"/>
                <a:gd name="T12" fmla="*/ 101 w 151"/>
                <a:gd name="T13" fmla="*/ 112 h 151"/>
                <a:gd name="T14" fmla="*/ 85 w 151"/>
                <a:gd name="T15" fmla="*/ 120 h 151"/>
                <a:gd name="T16" fmla="*/ 67 w 151"/>
                <a:gd name="T17" fmla="*/ 120 h 151"/>
                <a:gd name="T18" fmla="*/ 51 w 151"/>
                <a:gd name="T19" fmla="*/ 112 h 151"/>
                <a:gd name="T20" fmla="*/ 39 w 151"/>
                <a:gd name="T21" fmla="*/ 100 h 151"/>
                <a:gd name="T22" fmla="*/ 31 w 151"/>
                <a:gd name="T23" fmla="*/ 84 h 151"/>
                <a:gd name="T24" fmla="*/ 31 w 151"/>
                <a:gd name="T25" fmla="*/ 66 h 151"/>
                <a:gd name="T26" fmla="*/ 39 w 151"/>
                <a:gd name="T27" fmla="*/ 50 h 151"/>
                <a:gd name="T28" fmla="*/ 51 w 151"/>
                <a:gd name="T29" fmla="*/ 38 h 151"/>
                <a:gd name="T30" fmla="*/ 67 w 151"/>
                <a:gd name="T31" fmla="*/ 31 h 151"/>
                <a:gd name="T32" fmla="*/ 76 w 151"/>
                <a:gd name="T33" fmla="*/ 151 h 151"/>
                <a:gd name="T34" fmla="*/ 91 w 151"/>
                <a:gd name="T35" fmla="*/ 149 h 151"/>
                <a:gd name="T36" fmla="*/ 105 w 151"/>
                <a:gd name="T37" fmla="*/ 144 h 151"/>
                <a:gd name="T38" fmla="*/ 118 w 151"/>
                <a:gd name="T39" fmla="*/ 138 h 151"/>
                <a:gd name="T40" fmla="*/ 129 w 151"/>
                <a:gd name="T41" fmla="*/ 128 h 151"/>
                <a:gd name="T42" fmla="*/ 139 w 151"/>
                <a:gd name="T43" fmla="*/ 118 h 151"/>
                <a:gd name="T44" fmla="*/ 145 w 151"/>
                <a:gd name="T45" fmla="*/ 105 h 151"/>
                <a:gd name="T46" fmla="*/ 149 w 151"/>
                <a:gd name="T47" fmla="*/ 91 h 151"/>
                <a:gd name="T48" fmla="*/ 151 w 151"/>
                <a:gd name="T49" fmla="*/ 75 h 151"/>
                <a:gd name="T50" fmla="*/ 149 w 151"/>
                <a:gd name="T51" fmla="*/ 60 h 151"/>
                <a:gd name="T52" fmla="*/ 145 w 151"/>
                <a:gd name="T53" fmla="*/ 46 h 151"/>
                <a:gd name="T54" fmla="*/ 139 w 151"/>
                <a:gd name="T55" fmla="*/ 33 h 151"/>
                <a:gd name="T56" fmla="*/ 129 w 151"/>
                <a:gd name="T57" fmla="*/ 22 h 151"/>
                <a:gd name="T58" fmla="*/ 118 w 151"/>
                <a:gd name="T59" fmla="*/ 12 h 151"/>
                <a:gd name="T60" fmla="*/ 105 w 151"/>
                <a:gd name="T61" fmla="*/ 6 h 151"/>
                <a:gd name="T62" fmla="*/ 91 w 151"/>
                <a:gd name="T63" fmla="*/ 2 h 151"/>
                <a:gd name="T64" fmla="*/ 76 w 151"/>
                <a:gd name="T65" fmla="*/ 0 h 151"/>
                <a:gd name="T66" fmla="*/ 60 w 151"/>
                <a:gd name="T67" fmla="*/ 2 h 151"/>
                <a:gd name="T68" fmla="*/ 46 w 151"/>
                <a:gd name="T69" fmla="*/ 6 h 151"/>
                <a:gd name="T70" fmla="*/ 34 w 151"/>
                <a:gd name="T71" fmla="*/ 12 h 151"/>
                <a:gd name="T72" fmla="*/ 23 w 151"/>
                <a:gd name="T73" fmla="*/ 22 h 151"/>
                <a:gd name="T74" fmla="*/ 13 w 151"/>
                <a:gd name="T75" fmla="*/ 33 h 151"/>
                <a:gd name="T76" fmla="*/ 7 w 151"/>
                <a:gd name="T77" fmla="*/ 46 h 151"/>
                <a:gd name="T78" fmla="*/ 2 w 151"/>
                <a:gd name="T79" fmla="*/ 60 h 151"/>
                <a:gd name="T80" fmla="*/ 0 w 151"/>
                <a:gd name="T81" fmla="*/ 75 h 151"/>
                <a:gd name="T82" fmla="*/ 2 w 151"/>
                <a:gd name="T83" fmla="*/ 91 h 151"/>
                <a:gd name="T84" fmla="*/ 7 w 151"/>
                <a:gd name="T85" fmla="*/ 105 h 151"/>
                <a:gd name="T86" fmla="*/ 13 w 151"/>
                <a:gd name="T87" fmla="*/ 118 h 151"/>
                <a:gd name="T88" fmla="*/ 23 w 151"/>
                <a:gd name="T89" fmla="*/ 128 h 151"/>
                <a:gd name="T90" fmla="*/ 34 w 151"/>
                <a:gd name="T91" fmla="*/ 138 h 151"/>
                <a:gd name="T92" fmla="*/ 46 w 151"/>
                <a:gd name="T93" fmla="*/ 144 h 151"/>
                <a:gd name="T94" fmla="*/ 60 w 151"/>
                <a:gd name="T95" fmla="*/ 149 h 151"/>
                <a:gd name="T96" fmla="*/ 76 w 151"/>
                <a:gd name="T9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51">
                  <a:moveTo>
                    <a:pt x="76" y="30"/>
                  </a:moveTo>
                  <a:lnTo>
                    <a:pt x="85" y="31"/>
                  </a:lnTo>
                  <a:lnTo>
                    <a:pt x="94" y="34"/>
                  </a:lnTo>
                  <a:lnTo>
                    <a:pt x="101" y="38"/>
                  </a:lnTo>
                  <a:lnTo>
                    <a:pt x="108" y="44"/>
                  </a:lnTo>
                  <a:lnTo>
                    <a:pt x="113" y="50"/>
                  </a:lnTo>
                  <a:lnTo>
                    <a:pt x="117" y="57"/>
                  </a:lnTo>
                  <a:lnTo>
                    <a:pt x="120" y="66"/>
                  </a:lnTo>
                  <a:lnTo>
                    <a:pt x="121" y="75"/>
                  </a:lnTo>
                  <a:lnTo>
                    <a:pt x="120" y="84"/>
                  </a:lnTo>
                  <a:lnTo>
                    <a:pt x="117" y="93"/>
                  </a:lnTo>
                  <a:lnTo>
                    <a:pt x="113" y="100"/>
                  </a:lnTo>
                  <a:lnTo>
                    <a:pt x="108" y="107"/>
                  </a:lnTo>
                  <a:lnTo>
                    <a:pt x="101" y="112"/>
                  </a:lnTo>
                  <a:lnTo>
                    <a:pt x="94" y="116"/>
                  </a:lnTo>
                  <a:lnTo>
                    <a:pt x="85" y="120"/>
                  </a:lnTo>
                  <a:lnTo>
                    <a:pt x="76" y="121"/>
                  </a:lnTo>
                  <a:lnTo>
                    <a:pt x="67" y="120"/>
                  </a:lnTo>
                  <a:lnTo>
                    <a:pt x="58" y="116"/>
                  </a:lnTo>
                  <a:lnTo>
                    <a:pt x="51" y="112"/>
                  </a:lnTo>
                  <a:lnTo>
                    <a:pt x="44" y="107"/>
                  </a:lnTo>
                  <a:lnTo>
                    <a:pt x="39" y="100"/>
                  </a:lnTo>
                  <a:lnTo>
                    <a:pt x="35" y="93"/>
                  </a:lnTo>
                  <a:lnTo>
                    <a:pt x="31" y="84"/>
                  </a:lnTo>
                  <a:lnTo>
                    <a:pt x="30" y="75"/>
                  </a:lnTo>
                  <a:lnTo>
                    <a:pt x="31" y="66"/>
                  </a:lnTo>
                  <a:lnTo>
                    <a:pt x="35" y="57"/>
                  </a:lnTo>
                  <a:lnTo>
                    <a:pt x="39" y="50"/>
                  </a:lnTo>
                  <a:lnTo>
                    <a:pt x="44" y="44"/>
                  </a:lnTo>
                  <a:lnTo>
                    <a:pt x="51" y="38"/>
                  </a:lnTo>
                  <a:lnTo>
                    <a:pt x="58" y="34"/>
                  </a:lnTo>
                  <a:lnTo>
                    <a:pt x="67" y="31"/>
                  </a:lnTo>
                  <a:lnTo>
                    <a:pt x="76" y="30"/>
                  </a:lnTo>
                  <a:close/>
                  <a:moveTo>
                    <a:pt x="76" y="151"/>
                  </a:moveTo>
                  <a:lnTo>
                    <a:pt x="84" y="150"/>
                  </a:lnTo>
                  <a:lnTo>
                    <a:pt x="91" y="149"/>
                  </a:lnTo>
                  <a:lnTo>
                    <a:pt x="98" y="146"/>
                  </a:lnTo>
                  <a:lnTo>
                    <a:pt x="105" y="144"/>
                  </a:lnTo>
                  <a:lnTo>
                    <a:pt x="112" y="141"/>
                  </a:lnTo>
                  <a:lnTo>
                    <a:pt x="118" y="138"/>
                  </a:lnTo>
                  <a:lnTo>
                    <a:pt x="124" y="134"/>
                  </a:lnTo>
                  <a:lnTo>
                    <a:pt x="129" y="128"/>
                  </a:lnTo>
                  <a:lnTo>
                    <a:pt x="134" y="123"/>
                  </a:lnTo>
                  <a:lnTo>
                    <a:pt x="139" y="118"/>
                  </a:lnTo>
                  <a:lnTo>
                    <a:pt x="142" y="111"/>
                  </a:lnTo>
                  <a:lnTo>
                    <a:pt x="145" y="105"/>
                  </a:lnTo>
                  <a:lnTo>
                    <a:pt x="148" y="97"/>
                  </a:lnTo>
                  <a:lnTo>
                    <a:pt x="149" y="91"/>
                  </a:lnTo>
                  <a:lnTo>
                    <a:pt x="150" y="83"/>
                  </a:lnTo>
                  <a:lnTo>
                    <a:pt x="151" y="75"/>
                  </a:lnTo>
                  <a:lnTo>
                    <a:pt x="150" y="67"/>
                  </a:lnTo>
                  <a:lnTo>
                    <a:pt x="149" y="60"/>
                  </a:lnTo>
                  <a:lnTo>
                    <a:pt x="148" y="53"/>
                  </a:lnTo>
                  <a:lnTo>
                    <a:pt x="145" y="46"/>
                  </a:lnTo>
                  <a:lnTo>
                    <a:pt x="142" y="39"/>
                  </a:lnTo>
                  <a:lnTo>
                    <a:pt x="139" y="33"/>
                  </a:lnTo>
                  <a:lnTo>
                    <a:pt x="134" y="27"/>
                  </a:lnTo>
                  <a:lnTo>
                    <a:pt x="129" y="22"/>
                  </a:lnTo>
                  <a:lnTo>
                    <a:pt x="124" y="17"/>
                  </a:lnTo>
                  <a:lnTo>
                    <a:pt x="118" y="12"/>
                  </a:lnTo>
                  <a:lnTo>
                    <a:pt x="112" y="9"/>
                  </a:lnTo>
                  <a:lnTo>
                    <a:pt x="105" y="6"/>
                  </a:lnTo>
                  <a:lnTo>
                    <a:pt x="98" y="4"/>
                  </a:lnTo>
                  <a:lnTo>
                    <a:pt x="91" y="2"/>
                  </a:lnTo>
                  <a:lnTo>
                    <a:pt x="84" y="1"/>
                  </a:lnTo>
                  <a:lnTo>
                    <a:pt x="76" y="0"/>
                  </a:lnTo>
                  <a:lnTo>
                    <a:pt x="68" y="1"/>
                  </a:lnTo>
                  <a:lnTo>
                    <a:pt x="60" y="2"/>
                  </a:lnTo>
                  <a:lnTo>
                    <a:pt x="54" y="4"/>
                  </a:lnTo>
                  <a:lnTo>
                    <a:pt x="46" y="6"/>
                  </a:lnTo>
                  <a:lnTo>
                    <a:pt x="40" y="9"/>
                  </a:lnTo>
                  <a:lnTo>
                    <a:pt x="34" y="12"/>
                  </a:lnTo>
                  <a:lnTo>
                    <a:pt x="28" y="17"/>
                  </a:lnTo>
                  <a:lnTo>
                    <a:pt x="23" y="22"/>
                  </a:lnTo>
                  <a:lnTo>
                    <a:pt x="17" y="27"/>
                  </a:lnTo>
                  <a:lnTo>
                    <a:pt x="13" y="33"/>
                  </a:lnTo>
                  <a:lnTo>
                    <a:pt x="10" y="39"/>
                  </a:lnTo>
                  <a:lnTo>
                    <a:pt x="7" y="46"/>
                  </a:lnTo>
                  <a:lnTo>
                    <a:pt x="5" y="53"/>
                  </a:lnTo>
                  <a:lnTo>
                    <a:pt x="2" y="60"/>
                  </a:lnTo>
                  <a:lnTo>
                    <a:pt x="1" y="67"/>
                  </a:lnTo>
                  <a:lnTo>
                    <a:pt x="0" y="75"/>
                  </a:lnTo>
                  <a:lnTo>
                    <a:pt x="1" y="83"/>
                  </a:lnTo>
                  <a:lnTo>
                    <a:pt x="2" y="91"/>
                  </a:lnTo>
                  <a:lnTo>
                    <a:pt x="5" y="97"/>
                  </a:lnTo>
                  <a:lnTo>
                    <a:pt x="7" y="105"/>
                  </a:lnTo>
                  <a:lnTo>
                    <a:pt x="10" y="111"/>
                  </a:lnTo>
                  <a:lnTo>
                    <a:pt x="13" y="118"/>
                  </a:lnTo>
                  <a:lnTo>
                    <a:pt x="17" y="123"/>
                  </a:lnTo>
                  <a:lnTo>
                    <a:pt x="23" y="128"/>
                  </a:lnTo>
                  <a:lnTo>
                    <a:pt x="28" y="134"/>
                  </a:lnTo>
                  <a:lnTo>
                    <a:pt x="34" y="138"/>
                  </a:lnTo>
                  <a:lnTo>
                    <a:pt x="40" y="141"/>
                  </a:lnTo>
                  <a:lnTo>
                    <a:pt x="46" y="144"/>
                  </a:lnTo>
                  <a:lnTo>
                    <a:pt x="54" y="146"/>
                  </a:lnTo>
                  <a:lnTo>
                    <a:pt x="60" y="149"/>
                  </a:lnTo>
                  <a:lnTo>
                    <a:pt x="68" y="150"/>
                  </a:lnTo>
                  <a:lnTo>
                    <a:pt x="7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89">
              <a:extLst>
                <a:ext uri="{FF2B5EF4-FFF2-40B4-BE49-F238E27FC236}">
                  <a16:creationId xmlns:a16="http://schemas.microsoft.com/office/drawing/2014/main" id="{94808EF0-B2B9-4949-A045-8CF6547DCD46}"/>
                </a:ext>
              </a:extLst>
            </p:cNvPr>
            <p:cNvSpPr>
              <a:spLocks noEditPoints="1"/>
            </p:cNvSpPr>
            <p:nvPr/>
          </p:nvSpPr>
          <p:spPr bwMode="auto">
            <a:xfrm>
              <a:off x="4902200" y="1963738"/>
              <a:ext cx="47625" cy="47625"/>
            </a:xfrm>
            <a:custGeom>
              <a:avLst/>
              <a:gdLst>
                <a:gd name="T0" fmla="*/ 84 w 150"/>
                <a:gd name="T1" fmla="*/ 31 h 151"/>
                <a:gd name="T2" fmla="*/ 101 w 150"/>
                <a:gd name="T3" fmla="*/ 38 h 151"/>
                <a:gd name="T4" fmla="*/ 112 w 150"/>
                <a:gd name="T5" fmla="*/ 50 h 151"/>
                <a:gd name="T6" fmla="*/ 119 w 150"/>
                <a:gd name="T7" fmla="*/ 66 h 151"/>
                <a:gd name="T8" fmla="*/ 119 w 150"/>
                <a:gd name="T9" fmla="*/ 84 h 151"/>
                <a:gd name="T10" fmla="*/ 112 w 150"/>
                <a:gd name="T11" fmla="*/ 100 h 151"/>
                <a:gd name="T12" fmla="*/ 101 w 150"/>
                <a:gd name="T13" fmla="*/ 112 h 151"/>
                <a:gd name="T14" fmla="*/ 84 w 150"/>
                <a:gd name="T15" fmla="*/ 120 h 151"/>
                <a:gd name="T16" fmla="*/ 66 w 150"/>
                <a:gd name="T17" fmla="*/ 120 h 151"/>
                <a:gd name="T18" fmla="*/ 50 w 150"/>
                <a:gd name="T19" fmla="*/ 112 h 151"/>
                <a:gd name="T20" fmla="*/ 37 w 150"/>
                <a:gd name="T21" fmla="*/ 100 h 151"/>
                <a:gd name="T22" fmla="*/ 31 w 150"/>
                <a:gd name="T23" fmla="*/ 84 h 151"/>
                <a:gd name="T24" fmla="*/ 31 w 150"/>
                <a:gd name="T25" fmla="*/ 66 h 151"/>
                <a:gd name="T26" fmla="*/ 37 w 150"/>
                <a:gd name="T27" fmla="*/ 50 h 151"/>
                <a:gd name="T28" fmla="*/ 50 w 150"/>
                <a:gd name="T29" fmla="*/ 38 h 151"/>
                <a:gd name="T30" fmla="*/ 66 w 150"/>
                <a:gd name="T31" fmla="*/ 31 h 151"/>
                <a:gd name="T32" fmla="*/ 75 w 150"/>
                <a:gd name="T33" fmla="*/ 151 h 151"/>
                <a:gd name="T34" fmla="*/ 90 w 150"/>
                <a:gd name="T35" fmla="*/ 149 h 151"/>
                <a:gd name="T36" fmla="*/ 105 w 150"/>
                <a:gd name="T37" fmla="*/ 144 h 151"/>
                <a:gd name="T38" fmla="*/ 117 w 150"/>
                <a:gd name="T39" fmla="*/ 138 h 151"/>
                <a:gd name="T40" fmla="*/ 128 w 150"/>
                <a:gd name="T41" fmla="*/ 128 h 151"/>
                <a:gd name="T42" fmla="*/ 137 w 150"/>
                <a:gd name="T43" fmla="*/ 118 h 151"/>
                <a:gd name="T44" fmla="*/ 144 w 150"/>
                <a:gd name="T45" fmla="*/ 105 h 151"/>
                <a:gd name="T46" fmla="*/ 149 w 150"/>
                <a:gd name="T47" fmla="*/ 91 h 151"/>
                <a:gd name="T48" fmla="*/ 150 w 150"/>
                <a:gd name="T49" fmla="*/ 75 h 151"/>
                <a:gd name="T50" fmla="*/ 149 w 150"/>
                <a:gd name="T51" fmla="*/ 60 h 151"/>
                <a:gd name="T52" fmla="*/ 144 w 150"/>
                <a:gd name="T53" fmla="*/ 46 h 151"/>
                <a:gd name="T54" fmla="*/ 137 w 150"/>
                <a:gd name="T55" fmla="*/ 33 h 151"/>
                <a:gd name="T56" fmla="*/ 128 w 150"/>
                <a:gd name="T57" fmla="*/ 22 h 151"/>
                <a:gd name="T58" fmla="*/ 117 w 150"/>
                <a:gd name="T59" fmla="*/ 12 h 151"/>
                <a:gd name="T60" fmla="*/ 105 w 150"/>
                <a:gd name="T61" fmla="*/ 6 h 151"/>
                <a:gd name="T62" fmla="*/ 90 w 150"/>
                <a:gd name="T63" fmla="*/ 2 h 151"/>
                <a:gd name="T64" fmla="*/ 75 w 150"/>
                <a:gd name="T65" fmla="*/ 0 h 151"/>
                <a:gd name="T66" fmla="*/ 60 w 150"/>
                <a:gd name="T67" fmla="*/ 2 h 151"/>
                <a:gd name="T68" fmla="*/ 46 w 150"/>
                <a:gd name="T69" fmla="*/ 6 h 151"/>
                <a:gd name="T70" fmla="*/ 33 w 150"/>
                <a:gd name="T71" fmla="*/ 12 h 151"/>
                <a:gd name="T72" fmla="*/ 22 w 150"/>
                <a:gd name="T73" fmla="*/ 22 h 151"/>
                <a:gd name="T74" fmla="*/ 13 w 150"/>
                <a:gd name="T75" fmla="*/ 33 h 151"/>
                <a:gd name="T76" fmla="*/ 6 w 150"/>
                <a:gd name="T77" fmla="*/ 46 h 151"/>
                <a:gd name="T78" fmla="*/ 2 w 150"/>
                <a:gd name="T79" fmla="*/ 60 h 151"/>
                <a:gd name="T80" fmla="*/ 0 w 150"/>
                <a:gd name="T81" fmla="*/ 75 h 151"/>
                <a:gd name="T82" fmla="*/ 2 w 150"/>
                <a:gd name="T83" fmla="*/ 91 h 151"/>
                <a:gd name="T84" fmla="*/ 6 w 150"/>
                <a:gd name="T85" fmla="*/ 105 h 151"/>
                <a:gd name="T86" fmla="*/ 13 w 150"/>
                <a:gd name="T87" fmla="*/ 118 h 151"/>
                <a:gd name="T88" fmla="*/ 22 w 150"/>
                <a:gd name="T89" fmla="*/ 128 h 151"/>
                <a:gd name="T90" fmla="*/ 33 w 150"/>
                <a:gd name="T91" fmla="*/ 138 h 151"/>
                <a:gd name="T92" fmla="*/ 46 w 150"/>
                <a:gd name="T93" fmla="*/ 144 h 151"/>
                <a:gd name="T94" fmla="*/ 60 w 150"/>
                <a:gd name="T95" fmla="*/ 149 h 151"/>
                <a:gd name="T96" fmla="*/ 75 w 150"/>
                <a:gd name="T9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151">
                  <a:moveTo>
                    <a:pt x="75" y="30"/>
                  </a:moveTo>
                  <a:lnTo>
                    <a:pt x="84" y="31"/>
                  </a:lnTo>
                  <a:lnTo>
                    <a:pt x="93" y="34"/>
                  </a:lnTo>
                  <a:lnTo>
                    <a:pt x="101" y="38"/>
                  </a:lnTo>
                  <a:lnTo>
                    <a:pt x="107" y="44"/>
                  </a:lnTo>
                  <a:lnTo>
                    <a:pt x="112" y="50"/>
                  </a:lnTo>
                  <a:lnTo>
                    <a:pt x="117" y="57"/>
                  </a:lnTo>
                  <a:lnTo>
                    <a:pt x="119" y="66"/>
                  </a:lnTo>
                  <a:lnTo>
                    <a:pt x="120" y="75"/>
                  </a:lnTo>
                  <a:lnTo>
                    <a:pt x="119" y="84"/>
                  </a:lnTo>
                  <a:lnTo>
                    <a:pt x="117" y="93"/>
                  </a:lnTo>
                  <a:lnTo>
                    <a:pt x="112" y="100"/>
                  </a:lnTo>
                  <a:lnTo>
                    <a:pt x="107" y="107"/>
                  </a:lnTo>
                  <a:lnTo>
                    <a:pt x="101" y="112"/>
                  </a:lnTo>
                  <a:lnTo>
                    <a:pt x="93" y="116"/>
                  </a:lnTo>
                  <a:lnTo>
                    <a:pt x="84" y="120"/>
                  </a:lnTo>
                  <a:lnTo>
                    <a:pt x="75" y="121"/>
                  </a:lnTo>
                  <a:lnTo>
                    <a:pt x="66" y="120"/>
                  </a:lnTo>
                  <a:lnTo>
                    <a:pt x="58" y="116"/>
                  </a:lnTo>
                  <a:lnTo>
                    <a:pt x="50" y="112"/>
                  </a:lnTo>
                  <a:lnTo>
                    <a:pt x="44" y="107"/>
                  </a:lnTo>
                  <a:lnTo>
                    <a:pt x="37" y="100"/>
                  </a:lnTo>
                  <a:lnTo>
                    <a:pt x="33" y="93"/>
                  </a:lnTo>
                  <a:lnTo>
                    <a:pt x="31" y="84"/>
                  </a:lnTo>
                  <a:lnTo>
                    <a:pt x="30" y="75"/>
                  </a:lnTo>
                  <a:lnTo>
                    <a:pt x="31" y="66"/>
                  </a:lnTo>
                  <a:lnTo>
                    <a:pt x="33" y="57"/>
                  </a:lnTo>
                  <a:lnTo>
                    <a:pt x="37" y="50"/>
                  </a:lnTo>
                  <a:lnTo>
                    <a:pt x="44" y="44"/>
                  </a:lnTo>
                  <a:lnTo>
                    <a:pt x="50" y="38"/>
                  </a:lnTo>
                  <a:lnTo>
                    <a:pt x="58" y="34"/>
                  </a:lnTo>
                  <a:lnTo>
                    <a:pt x="66" y="31"/>
                  </a:lnTo>
                  <a:lnTo>
                    <a:pt x="75" y="30"/>
                  </a:lnTo>
                  <a:close/>
                  <a:moveTo>
                    <a:pt x="75" y="151"/>
                  </a:moveTo>
                  <a:lnTo>
                    <a:pt x="82" y="150"/>
                  </a:lnTo>
                  <a:lnTo>
                    <a:pt x="90" y="149"/>
                  </a:lnTo>
                  <a:lnTo>
                    <a:pt x="97" y="146"/>
                  </a:lnTo>
                  <a:lnTo>
                    <a:pt x="105" y="144"/>
                  </a:lnTo>
                  <a:lnTo>
                    <a:pt x="111" y="141"/>
                  </a:lnTo>
                  <a:lnTo>
                    <a:pt x="117" y="138"/>
                  </a:lnTo>
                  <a:lnTo>
                    <a:pt x="123" y="134"/>
                  </a:lnTo>
                  <a:lnTo>
                    <a:pt x="128" y="128"/>
                  </a:lnTo>
                  <a:lnTo>
                    <a:pt x="133" y="123"/>
                  </a:lnTo>
                  <a:lnTo>
                    <a:pt x="137" y="118"/>
                  </a:lnTo>
                  <a:lnTo>
                    <a:pt x="141" y="111"/>
                  </a:lnTo>
                  <a:lnTo>
                    <a:pt x="144" y="105"/>
                  </a:lnTo>
                  <a:lnTo>
                    <a:pt x="147" y="97"/>
                  </a:lnTo>
                  <a:lnTo>
                    <a:pt x="149" y="91"/>
                  </a:lnTo>
                  <a:lnTo>
                    <a:pt x="150" y="83"/>
                  </a:lnTo>
                  <a:lnTo>
                    <a:pt x="150" y="75"/>
                  </a:lnTo>
                  <a:lnTo>
                    <a:pt x="150" y="67"/>
                  </a:lnTo>
                  <a:lnTo>
                    <a:pt x="149" y="60"/>
                  </a:lnTo>
                  <a:lnTo>
                    <a:pt x="147" y="53"/>
                  </a:lnTo>
                  <a:lnTo>
                    <a:pt x="144" y="46"/>
                  </a:lnTo>
                  <a:lnTo>
                    <a:pt x="141" y="39"/>
                  </a:lnTo>
                  <a:lnTo>
                    <a:pt x="137" y="33"/>
                  </a:lnTo>
                  <a:lnTo>
                    <a:pt x="133" y="27"/>
                  </a:lnTo>
                  <a:lnTo>
                    <a:pt x="128" y="22"/>
                  </a:lnTo>
                  <a:lnTo>
                    <a:pt x="123" y="17"/>
                  </a:lnTo>
                  <a:lnTo>
                    <a:pt x="117" y="12"/>
                  </a:lnTo>
                  <a:lnTo>
                    <a:pt x="111" y="9"/>
                  </a:lnTo>
                  <a:lnTo>
                    <a:pt x="105" y="6"/>
                  </a:lnTo>
                  <a:lnTo>
                    <a:pt x="97" y="4"/>
                  </a:lnTo>
                  <a:lnTo>
                    <a:pt x="90" y="2"/>
                  </a:lnTo>
                  <a:lnTo>
                    <a:pt x="82" y="1"/>
                  </a:lnTo>
                  <a:lnTo>
                    <a:pt x="75" y="0"/>
                  </a:lnTo>
                  <a:lnTo>
                    <a:pt x="67" y="1"/>
                  </a:lnTo>
                  <a:lnTo>
                    <a:pt x="60" y="2"/>
                  </a:lnTo>
                  <a:lnTo>
                    <a:pt x="52" y="4"/>
                  </a:lnTo>
                  <a:lnTo>
                    <a:pt x="46" y="6"/>
                  </a:lnTo>
                  <a:lnTo>
                    <a:pt x="39" y="9"/>
                  </a:lnTo>
                  <a:lnTo>
                    <a:pt x="33" y="12"/>
                  </a:lnTo>
                  <a:lnTo>
                    <a:pt x="28" y="17"/>
                  </a:lnTo>
                  <a:lnTo>
                    <a:pt x="22" y="22"/>
                  </a:lnTo>
                  <a:lnTo>
                    <a:pt x="17" y="27"/>
                  </a:lnTo>
                  <a:lnTo>
                    <a:pt x="13" y="33"/>
                  </a:lnTo>
                  <a:lnTo>
                    <a:pt x="9" y="39"/>
                  </a:lnTo>
                  <a:lnTo>
                    <a:pt x="6" y="46"/>
                  </a:lnTo>
                  <a:lnTo>
                    <a:pt x="3" y="53"/>
                  </a:lnTo>
                  <a:lnTo>
                    <a:pt x="2" y="60"/>
                  </a:lnTo>
                  <a:lnTo>
                    <a:pt x="0" y="67"/>
                  </a:lnTo>
                  <a:lnTo>
                    <a:pt x="0" y="75"/>
                  </a:lnTo>
                  <a:lnTo>
                    <a:pt x="0" y="83"/>
                  </a:lnTo>
                  <a:lnTo>
                    <a:pt x="2" y="91"/>
                  </a:lnTo>
                  <a:lnTo>
                    <a:pt x="3" y="97"/>
                  </a:lnTo>
                  <a:lnTo>
                    <a:pt x="6" y="105"/>
                  </a:lnTo>
                  <a:lnTo>
                    <a:pt x="9" y="111"/>
                  </a:lnTo>
                  <a:lnTo>
                    <a:pt x="13" y="118"/>
                  </a:lnTo>
                  <a:lnTo>
                    <a:pt x="17" y="123"/>
                  </a:lnTo>
                  <a:lnTo>
                    <a:pt x="22" y="128"/>
                  </a:lnTo>
                  <a:lnTo>
                    <a:pt x="28" y="134"/>
                  </a:lnTo>
                  <a:lnTo>
                    <a:pt x="33" y="138"/>
                  </a:lnTo>
                  <a:lnTo>
                    <a:pt x="39" y="141"/>
                  </a:lnTo>
                  <a:lnTo>
                    <a:pt x="46" y="144"/>
                  </a:lnTo>
                  <a:lnTo>
                    <a:pt x="52" y="146"/>
                  </a:lnTo>
                  <a:lnTo>
                    <a:pt x="60" y="149"/>
                  </a:lnTo>
                  <a:lnTo>
                    <a:pt x="67" y="150"/>
                  </a:lnTo>
                  <a:lnTo>
                    <a:pt x="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90">
              <a:extLst>
                <a:ext uri="{FF2B5EF4-FFF2-40B4-BE49-F238E27FC236}">
                  <a16:creationId xmlns:a16="http://schemas.microsoft.com/office/drawing/2014/main" id="{BE4CE9AD-DE63-4F1E-8974-3340773C68F1}"/>
                </a:ext>
              </a:extLst>
            </p:cNvPr>
            <p:cNvSpPr>
              <a:spLocks noEditPoints="1"/>
            </p:cNvSpPr>
            <p:nvPr/>
          </p:nvSpPr>
          <p:spPr bwMode="auto">
            <a:xfrm>
              <a:off x="4997450" y="1935163"/>
              <a:ext cx="76200" cy="76200"/>
            </a:xfrm>
            <a:custGeom>
              <a:avLst/>
              <a:gdLst>
                <a:gd name="T0" fmla="*/ 138 w 240"/>
                <a:gd name="T1" fmla="*/ 32 h 241"/>
                <a:gd name="T2" fmla="*/ 163 w 240"/>
                <a:gd name="T3" fmla="*/ 40 h 241"/>
                <a:gd name="T4" fmla="*/ 183 w 240"/>
                <a:gd name="T5" fmla="*/ 56 h 241"/>
                <a:gd name="T6" fmla="*/ 199 w 240"/>
                <a:gd name="T7" fmla="*/ 77 h 241"/>
                <a:gd name="T8" fmla="*/ 208 w 240"/>
                <a:gd name="T9" fmla="*/ 101 h 241"/>
                <a:gd name="T10" fmla="*/ 210 w 240"/>
                <a:gd name="T11" fmla="*/ 129 h 241"/>
                <a:gd name="T12" fmla="*/ 203 w 240"/>
                <a:gd name="T13" fmla="*/ 155 h 241"/>
                <a:gd name="T14" fmla="*/ 190 w 240"/>
                <a:gd name="T15" fmla="*/ 178 h 241"/>
                <a:gd name="T16" fmla="*/ 171 w 240"/>
                <a:gd name="T17" fmla="*/ 195 h 241"/>
                <a:gd name="T18" fmla="*/ 147 w 240"/>
                <a:gd name="T19" fmla="*/ 206 h 241"/>
                <a:gd name="T20" fmla="*/ 120 w 240"/>
                <a:gd name="T21" fmla="*/ 211 h 241"/>
                <a:gd name="T22" fmla="*/ 93 w 240"/>
                <a:gd name="T23" fmla="*/ 206 h 241"/>
                <a:gd name="T24" fmla="*/ 70 w 240"/>
                <a:gd name="T25" fmla="*/ 195 h 241"/>
                <a:gd name="T26" fmla="*/ 50 w 240"/>
                <a:gd name="T27" fmla="*/ 178 h 241"/>
                <a:gd name="T28" fmla="*/ 36 w 240"/>
                <a:gd name="T29" fmla="*/ 155 h 241"/>
                <a:gd name="T30" fmla="*/ 30 w 240"/>
                <a:gd name="T31" fmla="*/ 129 h 241"/>
                <a:gd name="T32" fmla="*/ 31 w 240"/>
                <a:gd name="T33" fmla="*/ 101 h 241"/>
                <a:gd name="T34" fmla="*/ 41 w 240"/>
                <a:gd name="T35" fmla="*/ 77 h 241"/>
                <a:gd name="T36" fmla="*/ 56 w 240"/>
                <a:gd name="T37" fmla="*/ 56 h 241"/>
                <a:gd name="T38" fmla="*/ 77 w 240"/>
                <a:gd name="T39" fmla="*/ 40 h 241"/>
                <a:gd name="T40" fmla="*/ 102 w 240"/>
                <a:gd name="T41" fmla="*/ 32 h 241"/>
                <a:gd name="T42" fmla="*/ 120 w 240"/>
                <a:gd name="T43" fmla="*/ 241 h 241"/>
                <a:gd name="T44" fmla="*/ 155 w 240"/>
                <a:gd name="T45" fmla="*/ 235 h 241"/>
                <a:gd name="T46" fmla="*/ 188 w 240"/>
                <a:gd name="T47" fmla="*/ 219 h 241"/>
                <a:gd name="T48" fmla="*/ 212 w 240"/>
                <a:gd name="T49" fmla="*/ 197 h 241"/>
                <a:gd name="T50" fmla="*/ 231 w 240"/>
                <a:gd name="T51" fmla="*/ 167 h 241"/>
                <a:gd name="T52" fmla="*/ 240 w 240"/>
                <a:gd name="T53" fmla="*/ 132 h 241"/>
                <a:gd name="T54" fmla="*/ 238 w 240"/>
                <a:gd name="T55" fmla="*/ 96 h 241"/>
                <a:gd name="T56" fmla="*/ 226 w 240"/>
                <a:gd name="T57" fmla="*/ 63 h 241"/>
                <a:gd name="T58" fmla="*/ 205 w 240"/>
                <a:gd name="T59" fmla="*/ 35 h 241"/>
                <a:gd name="T60" fmla="*/ 177 w 240"/>
                <a:gd name="T61" fmla="*/ 15 h 241"/>
                <a:gd name="T62" fmla="*/ 144 w 240"/>
                <a:gd name="T63" fmla="*/ 2 h 241"/>
                <a:gd name="T64" fmla="*/ 107 w 240"/>
                <a:gd name="T65" fmla="*/ 1 h 241"/>
                <a:gd name="T66" fmla="*/ 73 w 240"/>
                <a:gd name="T67" fmla="*/ 9 h 241"/>
                <a:gd name="T68" fmla="*/ 44 w 240"/>
                <a:gd name="T69" fmla="*/ 27 h 241"/>
                <a:gd name="T70" fmla="*/ 20 w 240"/>
                <a:gd name="T71" fmla="*/ 53 h 241"/>
                <a:gd name="T72" fmla="*/ 5 w 240"/>
                <a:gd name="T73" fmla="*/ 84 h 241"/>
                <a:gd name="T74" fmla="*/ 0 w 240"/>
                <a:gd name="T75" fmla="*/ 120 h 241"/>
                <a:gd name="T76" fmla="*/ 5 w 240"/>
                <a:gd name="T77" fmla="*/ 156 h 241"/>
                <a:gd name="T78" fmla="*/ 20 w 240"/>
                <a:gd name="T79" fmla="*/ 187 h 241"/>
                <a:gd name="T80" fmla="*/ 44 w 240"/>
                <a:gd name="T81" fmla="*/ 213 h 241"/>
                <a:gd name="T82" fmla="*/ 73 w 240"/>
                <a:gd name="T83" fmla="*/ 231 h 241"/>
                <a:gd name="T84" fmla="*/ 107 w 240"/>
                <a:gd name="T85" fmla="*/ 24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241">
                  <a:moveTo>
                    <a:pt x="120" y="30"/>
                  </a:moveTo>
                  <a:lnTo>
                    <a:pt x="129" y="31"/>
                  </a:lnTo>
                  <a:lnTo>
                    <a:pt x="138" y="32"/>
                  </a:lnTo>
                  <a:lnTo>
                    <a:pt x="147" y="34"/>
                  </a:lnTo>
                  <a:lnTo>
                    <a:pt x="155" y="37"/>
                  </a:lnTo>
                  <a:lnTo>
                    <a:pt x="163" y="40"/>
                  </a:lnTo>
                  <a:lnTo>
                    <a:pt x="171" y="46"/>
                  </a:lnTo>
                  <a:lnTo>
                    <a:pt x="177" y="50"/>
                  </a:lnTo>
                  <a:lnTo>
                    <a:pt x="183" y="56"/>
                  </a:lnTo>
                  <a:lnTo>
                    <a:pt x="190" y="63"/>
                  </a:lnTo>
                  <a:lnTo>
                    <a:pt x="195" y="69"/>
                  </a:lnTo>
                  <a:lnTo>
                    <a:pt x="199" y="77"/>
                  </a:lnTo>
                  <a:lnTo>
                    <a:pt x="203" y="85"/>
                  </a:lnTo>
                  <a:lnTo>
                    <a:pt x="206" y="93"/>
                  </a:lnTo>
                  <a:lnTo>
                    <a:pt x="208" y="101"/>
                  </a:lnTo>
                  <a:lnTo>
                    <a:pt x="210" y="111"/>
                  </a:lnTo>
                  <a:lnTo>
                    <a:pt x="210" y="120"/>
                  </a:lnTo>
                  <a:lnTo>
                    <a:pt x="210" y="129"/>
                  </a:lnTo>
                  <a:lnTo>
                    <a:pt x="208" y="138"/>
                  </a:lnTo>
                  <a:lnTo>
                    <a:pt x="206" y="146"/>
                  </a:lnTo>
                  <a:lnTo>
                    <a:pt x="203" y="155"/>
                  </a:lnTo>
                  <a:lnTo>
                    <a:pt x="199" y="163"/>
                  </a:lnTo>
                  <a:lnTo>
                    <a:pt x="195" y="170"/>
                  </a:lnTo>
                  <a:lnTo>
                    <a:pt x="190" y="178"/>
                  </a:lnTo>
                  <a:lnTo>
                    <a:pt x="183" y="184"/>
                  </a:lnTo>
                  <a:lnTo>
                    <a:pt x="177" y="189"/>
                  </a:lnTo>
                  <a:lnTo>
                    <a:pt x="171" y="195"/>
                  </a:lnTo>
                  <a:lnTo>
                    <a:pt x="163" y="199"/>
                  </a:lnTo>
                  <a:lnTo>
                    <a:pt x="155" y="203"/>
                  </a:lnTo>
                  <a:lnTo>
                    <a:pt x="147" y="206"/>
                  </a:lnTo>
                  <a:lnTo>
                    <a:pt x="138" y="209"/>
                  </a:lnTo>
                  <a:lnTo>
                    <a:pt x="129" y="210"/>
                  </a:lnTo>
                  <a:lnTo>
                    <a:pt x="120" y="211"/>
                  </a:lnTo>
                  <a:lnTo>
                    <a:pt x="110" y="210"/>
                  </a:lnTo>
                  <a:lnTo>
                    <a:pt x="102" y="209"/>
                  </a:lnTo>
                  <a:lnTo>
                    <a:pt x="93" y="206"/>
                  </a:lnTo>
                  <a:lnTo>
                    <a:pt x="85" y="203"/>
                  </a:lnTo>
                  <a:lnTo>
                    <a:pt x="77" y="199"/>
                  </a:lnTo>
                  <a:lnTo>
                    <a:pt x="70" y="195"/>
                  </a:lnTo>
                  <a:lnTo>
                    <a:pt x="62" y="189"/>
                  </a:lnTo>
                  <a:lnTo>
                    <a:pt x="56" y="184"/>
                  </a:lnTo>
                  <a:lnTo>
                    <a:pt x="50" y="178"/>
                  </a:lnTo>
                  <a:lnTo>
                    <a:pt x="45" y="170"/>
                  </a:lnTo>
                  <a:lnTo>
                    <a:pt x="41" y="164"/>
                  </a:lnTo>
                  <a:lnTo>
                    <a:pt x="36" y="155"/>
                  </a:lnTo>
                  <a:lnTo>
                    <a:pt x="34" y="146"/>
                  </a:lnTo>
                  <a:lnTo>
                    <a:pt x="31" y="138"/>
                  </a:lnTo>
                  <a:lnTo>
                    <a:pt x="30" y="129"/>
                  </a:lnTo>
                  <a:lnTo>
                    <a:pt x="30" y="120"/>
                  </a:lnTo>
                  <a:lnTo>
                    <a:pt x="30" y="111"/>
                  </a:lnTo>
                  <a:lnTo>
                    <a:pt x="31" y="101"/>
                  </a:lnTo>
                  <a:lnTo>
                    <a:pt x="34" y="93"/>
                  </a:lnTo>
                  <a:lnTo>
                    <a:pt x="36" y="85"/>
                  </a:lnTo>
                  <a:lnTo>
                    <a:pt x="41" y="77"/>
                  </a:lnTo>
                  <a:lnTo>
                    <a:pt x="45" y="69"/>
                  </a:lnTo>
                  <a:lnTo>
                    <a:pt x="50" y="63"/>
                  </a:lnTo>
                  <a:lnTo>
                    <a:pt x="56" y="56"/>
                  </a:lnTo>
                  <a:lnTo>
                    <a:pt x="62" y="50"/>
                  </a:lnTo>
                  <a:lnTo>
                    <a:pt x="70" y="46"/>
                  </a:lnTo>
                  <a:lnTo>
                    <a:pt x="77" y="40"/>
                  </a:lnTo>
                  <a:lnTo>
                    <a:pt x="85" y="37"/>
                  </a:lnTo>
                  <a:lnTo>
                    <a:pt x="93" y="34"/>
                  </a:lnTo>
                  <a:lnTo>
                    <a:pt x="102" y="32"/>
                  </a:lnTo>
                  <a:lnTo>
                    <a:pt x="110" y="31"/>
                  </a:lnTo>
                  <a:lnTo>
                    <a:pt x="120" y="30"/>
                  </a:lnTo>
                  <a:close/>
                  <a:moveTo>
                    <a:pt x="120" y="241"/>
                  </a:moveTo>
                  <a:lnTo>
                    <a:pt x="132" y="240"/>
                  </a:lnTo>
                  <a:lnTo>
                    <a:pt x="144" y="238"/>
                  </a:lnTo>
                  <a:lnTo>
                    <a:pt x="155" y="235"/>
                  </a:lnTo>
                  <a:lnTo>
                    <a:pt x="167" y="231"/>
                  </a:lnTo>
                  <a:lnTo>
                    <a:pt x="177" y="226"/>
                  </a:lnTo>
                  <a:lnTo>
                    <a:pt x="188" y="219"/>
                  </a:lnTo>
                  <a:lnTo>
                    <a:pt x="196" y="213"/>
                  </a:lnTo>
                  <a:lnTo>
                    <a:pt x="205" y="205"/>
                  </a:lnTo>
                  <a:lnTo>
                    <a:pt x="212" y="197"/>
                  </a:lnTo>
                  <a:lnTo>
                    <a:pt x="220" y="187"/>
                  </a:lnTo>
                  <a:lnTo>
                    <a:pt x="226" y="178"/>
                  </a:lnTo>
                  <a:lnTo>
                    <a:pt x="231" y="167"/>
                  </a:lnTo>
                  <a:lnTo>
                    <a:pt x="235" y="156"/>
                  </a:lnTo>
                  <a:lnTo>
                    <a:pt x="238" y="144"/>
                  </a:lnTo>
                  <a:lnTo>
                    <a:pt x="240" y="132"/>
                  </a:lnTo>
                  <a:lnTo>
                    <a:pt x="240" y="120"/>
                  </a:lnTo>
                  <a:lnTo>
                    <a:pt x="240" y="108"/>
                  </a:lnTo>
                  <a:lnTo>
                    <a:pt x="238" y="96"/>
                  </a:lnTo>
                  <a:lnTo>
                    <a:pt x="235" y="84"/>
                  </a:lnTo>
                  <a:lnTo>
                    <a:pt x="231" y="74"/>
                  </a:lnTo>
                  <a:lnTo>
                    <a:pt x="226" y="63"/>
                  </a:lnTo>
                  <a:lnTo>
                    <a:pt x="220" y="53"/>
                  </a:lnTo>
                  <a:lnTo>
                    <a:pt x="212" y="43"/>
                  </a:lnTo>
                  <a:lnTo>
                    <a:pt x="205" y="35"/>
                  </a:lnTo>
                  <a:lnTo>
                    <a:pt x="196" y="27"/>
                  </a:lnTo>
                  <a:lnTo>
                    <a:pt x="188" y="20"/>
                  </a:lnTo>
                  <a:lnTo>
                    <a:pt x="177" y="15"/>
                  </a:lnTo>
                  <a:lnTo>
                    <a:pt x="167" y="9"/>
                  </a:lnTo>
                  <a:lnTo>
                    <a:pt x="155" y="5"/>
                  </a:lnTo>
                  <a:lnTo>
                    <a:pt x="144" y="2"/>
                  </a:lnTo>
                  <a:lnTo>
                    <a:pt x="132" y="1"/>
                  </a:lnTo>
                  <a:lnTo>
                    <a:pt x="120" y="0"/>
                  </a:lnTo>
                  <a:lnTo>
                    <a:pt x="107" y="1"/>
                  </a:lnTo>
                  <a:lnTo>
                    <a:pt x="95" y="2"/>
                  </a:lnTo>
                  <a:lnTo>
                    <a:pt x="85" y="5"/>
                  </a:lnTo>
                  <a:lnTo>
                    <a:pt x="73" y="9"/>
                  </a:lnTo>
                  <a:lnTo>
                    <a:pt x="62" y="15"/>
                  </a:lnTo>
                  <a:lnTo>
                    <a:pt x="53" y="20"/>
                  </a:lnTo>
                  <a:lnTo>
                    <a:pt x="44" y="27"/>
                  </a:lnTo>
                  <a:lnTo>
                    <a:pt x="35" y="35"/>
                  </a:lnTo>
                  <a:lnTo>
                    <a:pt x="27" y="43"/>
                  </a:lnTo>
                  <a:lnTo>
                    <a:pt x="20" y="53"/>
                  </a:lnTo>
                  <a:lnTo>
                    <a:pt x="14" y="63"/>
                  </a:lnTo>
                  <a:lnTo>
                    <a:pt x="10" y="74"/>
                  </a:lnTo>
                  <a:lnTo>
                    <a:pt x="5" y="84"/>
                  </a:lnTo>
                  <a:lnTo>
                    <a:pt x="2" y="96"/>
                  </a:lnTo>
                  <a:lnTo>
                    <a:pt x="0" y="108"/>
                  </a:lnTo>
                  <a:lnTo>
                    <a:pt x="0" y="120"/>
                  </a:lnTo>
                  <a:lnTo>
                    <a:pt x="0" y="132"/>
                  </a:lnTo>
                  <a:lnTo>
                    <a:pt x="2" y="144"/>
                  </a:lnTo>
                  <a:lnTo>
                    <a:pt x="5" y="156"/>
                  </a:lnTo>
                  <a:lnTo>
                    <a:pt x="10" y="167"/>
                  </a:lnTo>
                  <a:lnTo>
                    <a:pt x="14" y="178"/>
                  </a:lnTo>
                  <a:lnTo>
                    <a:pt x="20" y="187"/>
                  </a:lnTo>
                  <a:lnTo>
                    <a:pt x="27" y="197"/>
                  </a:lnTo>
                  <a:lnTo>
                    <a:pt x="35" y="205"/>
                  </a:lnTo>
                  <a:lnTo>
                    <a:pt x="44" y="213"/>
                  </a:lnTo>
                  <a:lnTo>
                    <a:pt x="53" y="219"/>
                  </a:lnTo>
                  <a:lnTo>
                    <a:pt x="62" y="226"/>
                  </a:lnTo>
                  <a:lnTo>
                    <a:pt x="73" y="231"/>
                  </a:lnTo>
                  <a:lnTo>
                    <a:pt x="85" y="235"/>
                  </a:lnTo>
                  <a:lnTo>
                    <a:pt x="95" y="238"/>
                  </a:lnTo>
                  <a:lnTo>
                    <a:pt x="107" y="240"/>
                  </a:lnTo>
                  <a:lnTo>
                    <a:pt x="12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8" name="Group 67">
            <a:extLst>
              <a:ext uri="{FF2B5EF4-FFF2-40B4-BE49-F238E27FC236}">
                <a16:creationId xmlns:a16="http://schemas.microsoft.com/office/drawing/2014/main" id="{F2E9015E-85E3-4B7B-AC16-D5CE38F86B20}"/>
              </a:ext>
            </a:extLst>
          </p:cNvPr>
          <p:cNvGrpSpPr/>
          <p:nvPr/>
        </p:nvGrpSpPr>
        <p:grpSpPr>
          <a:xfrm>
            <a:off x="9453501" y="2378936"/>
            <a:ext cx="376108" cy="373996"/>
            <a:chOff x="5468938" y="1920875"/>
            <a:chExt cx="282575" cy="280988"/>
          </a:xfrm>
          <a:solidFill>
            <a:schemeClr val="bg1"/>
          </a:solidFill>
        </p:grpSpPr>
        <p:sp>
          <p:nvSpPr>
            <p:cNvPr id="69" name="Freeform 87">
              <a:extLst>
                <a:ext uri="{FF2B5EF4-FFF2-40B4-BE49-F238E27FC236}">
                  <a16:creationId xmlns:a16="http://schemas.microsoft.com/office/drawing/2014/main" id="{E9A7B6E0-8C1F-4C3B-990D-D87AB087AB39}"/>
                </a:ext>
              </a:extLst>
            </p:cNvPr>
            <p:cNvSpPr>
              <a:spLocks noEditPoints="1"/>
            </p:cNvSpPr>
            <p:nvPr/>
          </p:nvSpPr>
          <p:spPr bwMode="auto">
            <a:xfrm>
              <a:off x="5468938" y="1920875"/>
              <a:ext cx="130175" cy="128588"/>
            </a:xfrm>
            <a:custGeom>
              <a:avLst/>
              <a:gdLst>
                <a:gd name="T0" fmla="*/ 32 w 407"/>
                <a:gd name="T1" fmla="*/ 364 h 406"/>
                <a:gd name="T2" fmla="*/ 46 w 407"/>
                <a:gd name="T3" fmla="*/ 346 h 406"/>
                <a:gd name="T4" fmla="*/ 166 w 407"/>
                <a:gd name="T5" fmla="*/ 271 h 406"/>
                <a:gd name="T6" fmla="*/ 205 w 407"/>
                <a:gd name="T7" fmla="*/ 278 h 406"/>
                <a:gd name="T8" fmla="*/ 241 w 407"/>
                <a:gd name="T9" fmla="*/ 272 h 406"/>
                <a:gd name="T10" fmla="*/ 363 w 407"/>
                <a:gd name="T11" fmla="*/ 346 h 406"/>
                <a:gd name="T12" fmla="*/ 374 w 407"/>
                <a:gd name="T13" fmla="*/ 364 h 406"/>
                <a:gd name="T14" fmla="*/ 202 w 407"/>
                <a:gd name="T15" fmla="*/ 376 h 406"/>
                <a:gd name="T16" fmla="*/ 106 w 407"/>
                <a:gd name="T17" fmla="*/ 136 h 406"/>
                <a:gd name="T18" fmla="*/ 164 w 407"/>
                <a:gd name="T19" fmla="*/ 141 h 406"/>
                <a:gd name="T20" fmla="*/ 221 w 407"/>
                <a:gd name="T21" fmla="*/ 119 h 406"/>
                <a:gd name="T22" fmla="*/ 243 w 407"/>
                <a:gd name="T23" fmla="*/ 135 h 406"/>
                <a:gd name="T24" fmla="*/ 269 w 407"/>
                <a:gd name="T25" fmla="*/ 143 h 406"/>
                <a:gd name="T26" fmla="*/ 304 w 407"/>
                <a:gd name="T27" fmla="*/ 141 h 406"/>
                <a:gd name="T28" fmla="*/ 296 w 407"/>
                <a:gd name="T29" fmla="*/ 183 h 406"/>
                <a:gd name="T30" fmla="*/ 275 w 407"/>
                <a:gd name="T31" fmla="*/ 216 h 406"/>
                <a:gd name="T32" fmla="*/ 244 w 407"/>
                <a:gd name="T33" fmla="*/ 240 h 406"/>
                <a:gd name="T34" fmla="*/ 205 w 407"/>
                <a:gd name="T35" fmla="*/ 248 h 406"/>
                <a:gd name="T36" fmla="*/ 166 w 407"/>
                <a:gd name="T37" fmla="*/ 240 h 406"/>
                <a:gd name="T38" fmla="*/ 135 w 407"/>
                <a:gd name="T39" fmla="*/ 216 h 406"/>
                <a:gd name="T40" fmla="*/ 114 w 407"/>
                <a:gd name="T41" fmla="*/ 181 h 406"/>
                <a:gd name="T42" fmla="*/ 106 w 407"/>
                <a:gd name="T43" fmla="*/ 139 h 406"/>
                <a:gd name="T44" fmla="*/ 230 w 407"/>
                <a:gd name="T45" fmla="*/ 33 h 406"/>
                <a:gd name="T46" fmla="*/ 260 w 407"/>
                <a:gd name="T47" fmla="*/ 48 h 406"/>
                <a:gd name="T48" fmla="*/ 282 w 407"/>
                <a:gd name="T49" fmla="*/ 71 h 406"/>
                <a:gd name="T50" fmla="*/ 298 w 407"/>
                <a:gd name="T51" fmla="*/ 102 h 406"/>
                <a:gd name="T52" fmla="*/ 281 w 407"/>
                <a:gd name="T53" fmla="*/ 114 h 406"/>
                <a:gd name="T54" fmla="*/ 250 w 407"/>
                <a:gd name="T55" fmla="*/ 105 h 406"/>
                <a:gd name="T56" fmla="*/ 235 w 407"/>
                <a:gd name="T57" fmla="*/ 87 h 406"/>
                <a:gd name="T58" fmla="*/ 223 w 407"/>
                <a:gd name="T59" fmla="*/ 82 h 406"/>
                <a:gd name="T60" fmla="*/ 208 w 407"/>
                <a:gd name="T61" fmla="*/ 92 h 406"/>
                <a:gd name="T62" fmla="*/ 181 w 407"/>
                <a:gd name="T63" fmla="*/ 107 h 406"/>
                <a:gd name="T64" fmla="*/ 147 w 407"/>
                <a:gd name="T65" fmla="*/ 113 h 406"/>
                <a:gd name="T66" fmla="*/ 114 w 407"/>
                <a:gd name="T67" fmla="*/ 97 h 406"/>
                <a:gd name="T68" fmla="*/ 130 w 407"/>
                <a:gd name="T69" fmla="*/ 68 h 406"/>
                <a:gd name="T70" fmla="*/ 152 w 407"/>
                <a:gd name="T71" fmla="*/ 47 h 406"/>
                <a:gd name="T72" fmla="*/ 181 w 407"/>
                <a:gd name="T73" fmla="*/ 33 h 406"/>
                <a:gd name="T74" fmla="*/ 239 w 407"/>
                <a:gd name="T75" fmla="*/ 406 h 406"/>
                <a:gd name="T76" fmla="*/ 403 w 407"/>
                <a:gd name="T77" fmla="*/ 354 h 406"/>
                <a:gd name="T78" fmla="*/ 380 w 407"/>
                <a:gd name="T79" fmla="*/ 321 h 406"/>
                <a:gd name="T80" fmla="*/ 271 w 407"/>
                <a:gd name="T81" fmla="*/ 258 h 406"/>
                <a:gd name="T82" fmla="*/ 297 w 407"/>
                <a:gd name="T83" fmla="*/ 236 h 406"/>
                <a:gd name="T84" fmla="*/ 324 w 407"/>
                <a:gd name="T85" fmla="*/ 192 h 406"/>
                <a:gd name="T86" fmla="*/ 333 w 407"/>
                <a:gd name="T87" fmla="*/ 157 h 406"/>
                <a:gd name="T88" fmla="*/ 332 w 407"/>
                <a:gd name="T89" fmla="*/ 111 h 406"/>
                <a:gd name="T90" fmla="*/ 312 w 407"/>
                <a:gd name="T91" fmla="*/ 61 h 406"/>
                <a:gd name="T92" fmla="*/ 277 w 407"/>
                <a:gd name="T93" fmla="*/ 23 h 406"/>
                <a:gd name="T94" fmla="*/ 231 w 407"/>
                <a:gd name="T95" fmla="*/ 3 h 406"/>
                <a:gd name="T96" fmla="*/ 179 w 407"/>
                <a:gd name="T97" fmla="*/ 3 h 406"/>
                <a:gd name="T98" fmla="*/ 133 w 407"/>
                <a:gd name="T99" fmla="*/ 23 h 406"/>
                <a:gd name="T100" fmla="*/ 99 w 407"/>
                <a:gd name="T101" fmla="*/ 61 h 406"/>
                <a:gd name="T102" fmla="*/ 80 w 407"/>
                <a:gd name="T103" fmla="*/ 111 h 406"/>
                <a:gd name="T104" fmla="*/ 77 w 407"/>
                <a:gd name="T105" fmla="*/ 157 h 406"/>
                <a:gd name="T106" fmla="*/ 92 w 407"/>
                <a:gd name="T107" fmla="*/ 206 h 406"/>
                <a:gd name="T108" fmla="*/ 136 w 407"/>
                <a:gd name="T109" fmla="*/ 256 h 406"/>
                <a:gd name="T110" fmla="*/ 29 w 407"/>
                <a:gd name="T111" fmla="*/ 321 h 406"/>
                <a:gd name="T112" fmla="*/ 5 w 407"/>
                <a:gd name="T113" fmla="*/ 354 h 406"/>
                <a:gd name="T114" fmla="*/ 202 w 407"/>
                <a:gd name="T115"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7" h="406">
                  <a:moveTo>
                    <a:pt x="30" y="376"/>
                  </a:moveTo>
                  <a:lnTo>
                    <a:pt x="30" y="375"/>
                  </a:lnTo>
                  <a:lnTo>
                    <a:pt x="31" y="369"/>
                  </a:lnTo>
                  <a:lnTo>
                    <a:pt x="32" y="364"/>
                  </a:lnTo>
                  <a:lnTo>
                    <a:pt x="36" y="359"/>
                  </a:lnTo>
                  <a:lnTo>
                    <a:pt x="39" y="354"/>
                  </a:lnTo>
                  <a:lnTo>
                    <a:pt x="42" y="350"/>
                  </a:lnTo>
                  <a:lnTo>
                    <a:pt x="46" y="346"/>
                  </a:lnTo>
                  <a:lnTo>
                    <a:pt x="51" y="343"/>
                  </a:lnTo>
                  <a:lnTo>
                    <a:pt x="56" y="342"/>
                  </a:lnTo>
                  <a:lnTo>
                    <a:pt x="166" y="311"/>
                  </a:lnTo>
                  <a:lnTo>
                    <a:pt x="166" y="271"/>
                  </a:lnTo>
                  <a:lnTo>
                    <a:pt x="175" y="274"/>
                  </a:lnTo>
                  <a:lnTo>
                    <a:pt x="186" y="276"/>
                  </a:lnTo>
                  <a:lnTo>
                    <a:pt x="195" y="277"/>
                  </a:lnTo>
                  <a:lnTo>
                    <a:pt x="205" y="278"/>
                  </a:lnTo>
                  <a:lnTo>
                    <a:pt x="215" y="277"/>
                  </a:lnTo>
                  <a:lnTo>
                    <a:pt x="223" y="276"/>
                  </a:lnTo>
                  <a:lnTo>
                    <a:pt x="233" y="275"/>
                  </a:lnTo>
                  <a:lnTo>
                    <a:pt x="241" y="272"/>
                  </a:lnTo>
                  <a:lnTo>
                    <a:pt x="241" y="311"/>
                  </a:lnTo>
                  <a:lnTo>
                    <a:pt x="354" y="340"/>
                  </a:lnTo>
                  <a:lnTo>
                    <a:pt x="358" y="343"/>
                  </a:lnTo>
                  <a:lnTo>
                    <a:pt x="363" y="346"/>
                  </a:lnTo>
                  <a:lnTo>
                    <a:pt x="367" y="349"/>
                  </a:lnTo>
                  <a:lnTo>
                    <a:pt x="370" y="353"/>
                  </a:lnTo>
                  <a:lnTo>
                    <a:pt x="373" y="359"/>
                  </a:lnTo>
                  <a:lnTo>
                    <a:pt x="374" y="364"/>
                  </a:lnTo>
                  <a:lnTo>
                    <a:pt x="377" y="369"/>
                  </a:lnTo>
                  <a:lnTo>
                    <a:pt x="377" y="376"/>
                  </a:lnTo>
                  <a:lnTo>
                    <a:pt x="239" y="376"/>
                  </a:lnTo>
                  <a:lnTo>
                    <a:pt x="202" y="376"/>
                  </a:lnTo>
                  <a:lnTo>
                    <a:pt x="30" y="376"/>
                  </a:lnTo>
                  <a:close/>
                  <a:moveTo>
                    <a:pt x="106" y="139"/>
                  </a:moveTo>
                  <a:lnTo>
                    <a:pt x="106" y="138"/>
                  </a:lnTo>
                  <a:lnTo>
                    <a:pt x="106" y="136"/>
                  </a:lnTo>
                  <a:lnTo>
                    <a:pt x="120" y="140"/>
                  </a:lnTo>
                  <a:lnTo>
                    <a:pt x="134" y="142"/>
                  </a:lnTo>
                  <a:lnTo>
                    <a:pt x="149" y="142"/>
                  </a:lnTo>
                  <a:lnTo>
                    <a:pt x="164" y="141"/>
                  </a:lnTo>
                  <a:lnTo>
                    <a:pt x="179" y="139"/>
                  </a:lnTo>
                  <a:lnTo>
                    <a:pt x="193" y="134"/>
                  </a:lnTo>
                  <a:lnTo>
                    <a:pt x="208" y="127"/>
                  </a:lnTo>
                  <a:lnTo>
                    <a:pt x="221" y="119"/>
                  </a:lnTo>
                  <a:lnTo>
                    <a:pt x="226" y="124"/>
                  </a:lnTo>
                  <a:lnTo>
                    <a:pt x="232" y="128"/>
                  </a:lnTo>
                  <a:lnTo>
                    <a:pt x="237" y="131"/>
                  </a:lnTo>
                  <a:lnTo>
                    <a:pt x="243" y="135"/>
                  </a:lnTo>
                  <a:lnTo>
                    <a:pt x="249" y="138"/>
                  </a:lnTo>
                  <a:lnTo>
                    <a:pt x="255" y="140"/>
                  </a:lnTo>
                  <a:lnTo>
                    <a:pt x="262" y="142"/>
                  </a:lnTo>
                  <a:lnTo>
                    <a:pt x="269" y="143"/>
                  </a:lnTo>
                  <a:lnTo>
                    <a:pt x="276" y="144"/>
                  </a:lnTo>
                  <a:lnTo>
                    <a:pt x="282" y="144"/>
                  </a:lnTo>
                  <a:lnTo>
                    <a:pt x="293" y="143"/>
                  </a:lnTo>
                  <a:lnTo>
                    <a:pt x="304" y="141"/>
                  </a:lnTo>
                  <a:lnTo>
                    <a:pt x="304" y="152"/>
                  </a:lnTo>
                  <a:lnTo>
                    <a:pt x="302" y="162"/>
                  </a:lnTo>
                  <a:lnTo>
                    <a:pt x="299" y="173"/>
                  </a:lnTo>
                  <a:lnTo>
                    <a:pt x="296" y="183"/>
                  </a:lnTo>
                  <a:lnTo>
                    <a:pt x="292" y="191"/>
                  </a:lnTo>
                  <a:lnTo>
                    <a:pt x="287" y="201"/>
                  </a:lnTo>
                  <a:lnTo>
                    <a:pt x="281" y="209"/>
                  </a:lnTo>
                  <a:lnTo>
                    <a:pt x="275" y="216"/>
                  </a:lnTo>
                  <a:lnTo>
                    <a:pt x="267" y="224"/>
                  </a:lnTo>
                  <a:lnTo>
                    <a:pt x="260" y="230"/>
                  </a:lnTo>
                  <a:lnTo>
                    <a:pt x="252" y="235"/>
                  </a:lnTo>
                  <a:lnTo>
                    <a:pt x="244" y="240"/>
                  </a:lnTo>
                  <a:lnTo>
                    <a:pt x="234" y="243"/>
                  </a:lnTo>
                  <a:lnTo>
                    <a:pt x="225" y="246"/>
                  </a:lnTo>
                  <a:lnTo>
                    <a:pt x="216" y="247"/>
                  </a:lnTo>
                  <a:lnTo>
                    <a:pt x="205" y="248"/>
                  </a:lnTo>
                  <a:lnTo>
                    <a:pt x="195" y="247"/>
                  </a:lnTo>
                  <a:lnTo>
                    <a:pt x="186" y="245"/>
                  </a:lnTo>
                  <a:lnTo>
                    <a:pt x="176" y="243"/>
                  </a:lnTo>
                  <a:lnTo>
                    <a:pt x="166" y="240"/>
                  </a:lnTo>
                  <a:lnTo>
                    <a:pt x="158" y="234"/>
                  </a:lnTo>
                  <a:lnTo>
                    <a:pt x="150" y="229"/>
                  </a:lnTo>
                  <a:lnTo>
                    <a:pt x="143" y="223"/>
                  </a:lnTo>
                  <a:lnTo>
                    <a:pt x="135" y="216"/>
                  </a:lnTo>
                  <a:lnTo>
                    <a:pt x="129" y="208"/>
                  </a:lnTo>
                  <a:lnTo>
                    <a:pt x="124" y="200"/>
                  </a:lnTo>
                  <a:lnTo>
                    <a:pt x="118" y="190"/>
                  </a:lnTo>
                  <a:lnTo>
                    <a:pt x="114" y="181"/>
                  </a:lnTo>
                  <a:lnTo>
                    <a:pt x="111" y="171"/>
                  </a:lnTo>
                  <a:lnTo>
                    <a:pt x="109" y="160"/>
                  </a:lnTo>
                  <a:lnTo>
                    <a:pt x="107" y="150"/>
                  </a:lnTo>
                  <a:lnTo>
                    <a:pt x="106" y="139"/>
                  </a:lnTo>
                  <a:close/>
                  <a:moveTo>
                    <a:pt x="205" y="30"/>
                  </a:moveTo>
                  <a:lnTo>
                    <a:pt x="214" y="30"/>
                  </a:lnTo>
                  <a:lnTo>
                    <a:pt x="222" y="32"/>
                  </a:lnTo>
                  <a:lnTo>
                    <a:pt x="230" y="33"/>
                  </a:lnTo>
                  <a:lnTo>
                    <a:pt x="238" y="36"/>
                  </a:lnTo>
                  <a:lnTo>
                    <a:pt x="246" y="39"/>
                  </a:lnTo>
                  <a:lnTo>
                    <a:pt x="252" y="43"/>
                  </a:lnTo>
                  <a:lnTo>
                    <a:pt x="260" y="48"/>
                  </a:lnTo>
                  <a:lnTo>
                    <a:pt x="266" y="53"/>
                  </a:lnTo>
                  <a:lnTo>
                    <a:pt x="271" y="58"/>
                  </a:lnTo>
                  <a:lnTo>
                    <a:pt x="278" y="65"/>
                  </a:lnTo>
                  <a:lnTo>
                    <a:pt x="282" y="71"/>
                  </a:lnTo>
                  <a:lnTo>
                    <a:pt x="288" y="78"/>
                  </a:lnTo>
                  <a:lnTo>
                    <a:pt x="292" y="85"/>
                  </a:lnTo>
                  <a:lnTo>
                    <a:pt x="295" y="94"/>
                  </a:lnTo>
                  <a:lnTo>
                    <a:pt x="298" y="102"/>
                  </a:lnTo>
                  <a:lnTo>
                    <a:pt x="300" y="110"/>
                  </a:lnTo>
                  <a:lnTo>
                    <a:pt x="295" y="112"/>
                  </a:lnTo>
                  <a:lnTo>
                    <a:pt x="289" y="113"/>
                  </a:lnTo>
                  <a:lnTo>
                    <a:pt x="281" y="114"/>
                  </a:lnTo>
                  <a:lnTo>
                    <a:pt x="274" y="113"/>
                  </a:lnTo>
                  <a:lnTo>
                    <a:pt x="265" y="112"/>
                  </a:lnTo>
                  <a:lnTo>
                    <a:pt x="255" y="108"/>
                  </a:lnTo>
                  <a:lnTo>
                    <a:pt x="250" y="105"/>
                  </a:lnTo>
                  <a:lnTo>
                    <a:pt x="246" y="100"/>
                  </a:lnTo>
                  <a:lnTo>
                    <a:pt x="241" y="96"/>
                  </a:lnTo>
                  <a:lnTo>
                    <a:pt x="237" y="90"/>
                  </a:lnTo>
                  <a:lnTo>
                    <a:pt x="235" y="87"/>
                  </a:lnTo>
                  <a:lnTo>
                    <a:pt x="233" y="84"/>
                  </a:lnTo>
                  <a:lnTo>
                    <a:pt x="230" y="83"/>
                  </a:lnTo>
                  <a:lnTo>
                    <a:pt x="226" y="82"/>
                  </a:lnTo>
                  <a:lnTo>
                    <a:pt x="223" y="82"/>
                  </a:lnTo>
                  <a:lnTo>
                    <a:pt x="220" y="83"/>
                  </a:lnTo>
                  <a:lnTo>
                    <a:pt x="217" y="84"/>
                  </a:lnTo>
                  <a:lnTo>
                    <a:pt x="214" y="86"/>
                  </a:lnTo>
                  <a:lnTo>
                    <a:pt x="208" y="92"/>
                  </a:lnTo>
                  <a:lnTo>
                    <a:pt x="202" y="96"/>
                  </a:lnTo>
                  <a:lnTo>
                    <a:pt x="195" y="100"/>
                  </a:lnTo>
                  <a:lnTo>
                    <a:pt x="189" y="104"/>
                  </a:lnTo>
                  <a:lnTo>
                    <a:pt x="181" y="107"/>
                  </a:lnTo>
                  <a:lnTo>
                    <a:pt x="175" y="109"/>
                  </a:lnTo>
                  <a:lnTo>
                    <a:pt x="167" y="111"/>
                  </a:lnTo>
                  <a:lnTo>
                    <a:pt x="161" y="112"/>
                  </a:lnTo>
                  <a:lnTo>
                    <a:pt x="147" y="113"/>
                  </a:lnTo>
                  <a:lnTo>
                    <a:pt x="134" y="112"/>
                  </a:lnTo>
                  <a:lnTo>
                    <a:pt x="121" y="110"/>
                  </a:lnTo>
                  <a:lnTo>
                    <a:pt x="111" y="106"/>
                  </a:lnTo>
                  <a:lnTo>
                    <a:pt x="114" y="97"/>
                  </a:lnTo>
                  <a:lnTo>
                    <a:pt x="117" y="90"/>
                  </a:lnTo>
                  <a:lnTo>
                    <a:pt x="121" y="82"/>
                  </a:lnTo>
                  <a:lnTo>
                    <a:pt x="125" y="76"/>
                  </a:lnTo>
                  <a:lnTo>
                    <a:pt x="130" y="68"/>
                  </a:lnTo>
                  <a:lnTo>
                    <a:pt x="135" y="63"/>
                  </a:lnTo>
                  <a:lnTo>
                    <a:pt x="141" y="56"/>
                  </a:lnTo>
                  <a:lnTo>
                    <a:pt x="146" y="51"/>
                  </a:lnTo>
                  <a:lnTo>
                    <a:pt x="152" y="47"/>
                  </a:lnTo>
                  <a:lnTo>
                    <a:pt x="160" y="42"/>
                  </a:lnTo>
                  <a:lnTo>
                    <a:pt x="166" y="38"/>
                  </a:lnTo>
                  <a:lnTo>
                    <a:pt x="174" y="35"/>
                  </a:lnTo>
                  <a:lnTo>
                    <a:pt x="181" y="33"/>
                  </a:lnTo>
                  <a:lnTo>
                    <a:pt x="189" y="31"/>
                  </a:lnTo>
                  <a:lnTo>
                    <a:pt x="198" y="30"/>
                  </a:lnTo>
                  <a:lnTo>
                    <a:pt x="205" y="30"/>
                  </a:lnTo>
                  <a:close/>
                  <a:moveTo>
                    <a:pt x="239" y="406"/>
                  </a:moveTo>
                  <a:lnTo>
                    <a:pt x="407" y="406"/>
                  </a:lnTo>
                  <a:lnTo>
                    <a:pt x="407" y="376"/>
                  </a:lnTo>
                  <a:lnTo>
                    <a:pt x="406" y="365"/>
                  </a:lnTo>
                  <a:lnTo>
                    <a:pt x="403" y="354"/>
                  </a:lnTo>
                  <a:lnTo>
                    <a:pt x="399" y="345"/>
                  </a:lnTo>
                  <a:lnTo>
                    <a:pt x="394" y="336"/>
                  </a:lnTo>
                  <a:lnTo>
                    <a:pt x="387" y="328"/>
                  </a:lnTo>
                  <a:lnTo>
                    <a:pt x="380" y="321"/>
                  </a:lnTo>
                  <a:lnTo>
                    <a:pt x="371" y="316"/>
                  </a:lnTo>
                  <a:lnTo>
                    <a:pt x="363" y="311"/>
                  </a:lnTo>
                  <a:lnTo>
                    <a:pt x="271" y="289"/>
                  </a:lnTo>
                  <a:lnTo>
                    <a:pt x="271" y="258"/>
                  </a:lnTo>
                  <a:lnTo>
                    <a:pt x="278" y="253"/>
                  </a:lnTo>
                  <a:lnTo>
                    <a:pt x="284" y="248"/>
                  </a:lnTo>
                  <a:lnTo>
                    <a:pt x="291" y="242"/>
                  </a:lnTo>
                  <a:lnTo>
                    <a:pt x="297" y="236"/>
                  </a:lnTo>
                  <a:lnTo>
                    <a:pt x="308" y="223"/>
                  </a:lnTo>
                  <a:lnTo>
                    <a:pt x="317" y="209"/>
                  </a:lnTo>
                  <a:lnTo>
                    <a:pt x="321" y="200"/>
                  </a:lnTo>
                  <a:lnTo>
                    <a:pt x="324" y="192"/>
                  </a:lnTo>
                  <a:lnTo>
                    <a:pt x="327" y="184"/>
                  </a:lnTo>
                  <a:lnTo>
                    <a:pt x="329" y="175"/>
                  </a:lnTo>
                  <a:lnTo>
                    <a:pt x="332" y="167"/>
                  </a:lnTo>
                  <a:lnTo>
                    <a:pt x="333" y="157"/>
                  </a:lnTo>
                  <a:lnTo>
                    <a:pt x="334" y="149"/>
                  </a:lnTo>
                  <a:lnTo>
                    <a:pt x="334" y="139"/>
                  </a:lnTo>
                  <a:lnTo>
                    <a:pt x="334" y="125"/>
                  </a:lnTo>
                  <a:lnTo>
                    <a:pt x="332" y="111"/>
                  </a:lnTo>
                  <a:lnTo>
                    <a:pt x="328" y="97"/>
                  </a:lnTo>
                  <a:lnTo>
                    <a:pt x="324" y="84"/>
                  </a:lnTo>
                  <a:lnTo>
                    <a:pt x="319" y="72"/>
                  </a:lnTo>
                  <a:lnTo>
                    <a:pt x="312" y="61"/>
                  </a:lnTo>
                  <a:lnTo>
                    <a:pt x="305" y="50"/>
                  </a:lnTo>
                  <a:lnTo>
                    <a:pt x="296" y="40"/>
                  </a:lnTo>
                  <a:lnTo>
                    <a:pt x="288" y="32"/>
                  </a:lnTo>
                  <a:lnTo>
                    <a:pt x="277" y="23"/>
                  </a:lnTo>
                  <a:lnTo>
                    <a:pt x="266" y="17"/>
                  </a:lnTo>
                  <a:lnTo>
                    <a:pt x="255" y="10"/>
                  </a:lnTo>
                  <a:lnTo>
                    <a:pt x="244" y="6"/>
                  </a:lnTo>
                  <a:lnTo>
                    <a:pt x="231" y="3"/>
                  </a:lnTo>
                  <a:lnTo>
                    <a:pt x="219" y="1"/>
                  </a:lnTo>
                  <a:lnTo>
                    <a:pt x="205" y="0"/>
                  </a:lnTo>
                  <a:lnTo>
                    <a:pt x="192" y="1"/>
                  </a:lnTo>
                  <a:lnTo>
                    <a:pt x="179" y="3"/>
                  </a:lnTo>
                  <a:lnTo>
                    <a:pt x="167" y="6"/>
                  </a:lnTo>
                  <a:lnTo>
                    <a:pt x="156" y="10"/>
                  </a:lnTo>
                  <a:lnTo>
                    <a:pt x="144" y="17"/>
                  </a:lnTo>
                  <a:lnTo>
                    <a:pt x="133" y="23"/>
                  </a:lnTo>
                  <a:lnTo>
                    <a:pt x="124" y="32"/>
                  </a:lnTo>
                  <a:lnTo>
                    <a:pt x="114" y="40"/>
                  </a:lnTo>
                  <a:lnTo>
                    <a:pt x="106" y="50"/>
                  </a:lnTo>
                  <a:lnTo>
                    <a:pt x="99" y="61"/>
                  </a:lnTo>
                  <a:lnTo>
                    <a:pt x="92" y="72"/>
                  </a:lnTo>
                  <a:lnTo>
                    <a:pt x="87" y="84"/>
                  </a:lnTo>
                  <a:lnTo>
                    <a:pt x="83" y="97"/>
                  </a:lnTo>
                  <a:lnTo>
                    <a:pt x="80" y="111"/>
                  </a:lnTo>
                  <a:lnTo>
                    <a:pt x="77" y="125"/>
                  </a:lnTo>
                  <a:lnTo>
                    <a:pt x="76" y="139"/>
                  </a:lnTo>
                  <a:lnTo>
                    <a:pt x="76" y="147"/>
                  </a:lnTo>
                  <a:lnTo>
                    <a:pt x="77" y="157"/>
                  </a:lnTo>
                  <a:lnTo>
                    <a:pt x="78" y="166"/>
                  </a:lnTo>
                  <a:lnTo>
                    <a:pt x="81" y="174"/>
                  </a:lnTo>
                  <a:lnTo>
                    <a:pt x="86" y="190"/>
                  </a:lnTo>
                  <a:lnTo>
                    <a:pt x="92" y="206"/>
                  </a:lnTo>
                  <a:lnTo>
                    <a:pt x="101" y="220"/>
                  </a:lnTo>
                  <a:lnTo>
                    <a:pt x="112" y="234"/>
                  </a:lnTo>
                  <a:lnTo>
                    <a:pt x="124" y="246"/>
                  </a:lnTo>
                  <a:lnTo>
                    <a:pt x="136" y="256"/>
                  </a:lnTo>
                  <a:lnTo>
                    <a:pt x="136" y="289"/>
                  </a:lnTo>
                  <a:lnTo>
                    <a:pt x="48" y="313"/>
                  </a:lnTo>
                  <a:lnTo>
                    <a:pt x="39" y="316"/>
                  </a:lnTo>
                  <a:lnTo>
                    <a:pt x="29" y="321"/>
                  </a:lnTo>
                  <a:lnTo>
                    <a:pt x="22" y="328"/>
                  </a:lnTo>
                  <a:lnTo>
                    <a:pt x="14" y="336"/>
                  </a:lnTo>
                  <a:lnTo>
                    <a:pt x="9" y="345"/>
                  </a:lnTo>
                  <a:lnTo>
                    <a:pt x="5" y="354"/>
                  </a:lnTo>
                  <a:lnTo>
                    <a:pt x="1" y="364"/>
                  </a:lnTo>
                  <a:lnTo>
                    <a:pt x="0" y="375"/>
                  </a:lnTo>
                  <a:lnTo>
                    <a:pt x="0" y="406"/>
                  </a:lnTo>
                  <a:lnTo>
                    <a:pt x="202" y="406"/>
                  </a:lnTo>
                  <a:lnTo>
                    <a:pt x="239"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88">
              <a:extLst>
                <a:ext uri="{FF2B5EF4-FFF2-40B4-BE49-F238E27FC236}">
                  <a16:creationId xmlns:a16="http://schemas.microsoft.com/office/drawing/2014/main" id="{D77B7EBF-C349-4210-9098-4ADF78D2BC19}"/>
                </a:ext>
              </a:extLst>
            </p:cNvPr>
            <p:cNvSpPr>
              <a:spLocks noEditPoints="1"/>
            </p:cNvSpPr>
            <p:nvPr/>
          </p:nvSpPr>
          <p:spPr bwMode="auto">
            <a:xfrm>
              <a:off x="5622925" y="1920875"/>
              <a:ext cx="128588" cy="128588"/>
            </a:xfrm>
            <a:custGeom>
              <a:avLst/>
              <a:gdLst>
                <a:gd name="T0" fmla="*/ 30 w 406"/>
                <a:gd name="T1" fmla="*/ 375 h 406"/>
                <a:gd name="T2" fmla="*/ 37 w 406"/>
                <a:gd name="T3" fmla="*/ 354 h 406"/>
                <a:gd name="T4" fmla="*/ 55 w 406"/>
                <a:gd name="T5" fmla="*/ 342 h 406"/>
                <a:gd name="T6" fmla="*/ 184 w 406"/>
                <a:gd name="T7" fmla="*/ 276 h 406"/>
                <a:gd name="T8" fmla="*/ 223 w 406"/>
                <a:gd name="T9" fmla="*/ 276 h 406"/>
                <a:gd name="T10" fmla="*/ 353 w 406"/>
                <a:gd name="T11" fmla="*/ 340 h 406"/>
                <a:gd name="T12" fmla="*/ 370 w 406"/>
                <a:gd name="T13" fmla="*/ 353 h 406"/>
                <a:gd name="T14" fmla="*/ 376 w 406"/>
                <a:gd name="T15" fmla="*/ 376 h 406"/>
                <a:gd name="T16" fmla="*/ 106 w 406"/>
                <a:gd name="T17" fmla="*/ 136 h 406"/>
                <a:gd name="T18" fmla="*/ 163 w 406"/>
                <a:gd name="T19" fmla="*/ 141 h 406"/>
                <a:gd name="T20" fmla="*/ 221 w 406"/>
                <a:gd name="T21" fmla="*/ 119 h 406"/>
                <a:gd name="T22" fmla="*/ 242 w 406"/>
                <a:gd name="T23" fmla="*/ 135 h 406"/>
                <a:gd name="T24" fmla="*/ 269 w 406"/>
                <a:gd name="T25" fmla="*/ 143 h 406"/>
                <a:gd name="T26" fmla="*/ 303 w 406"/>
                <a:gd name="T27" fmla="*/ 141 h 406"/>
                <a:gd name="T28" fmla="*/ 294 w 406"/>
                <a:gd name="T29" fmla="*/ 183 h 406"/>
                <a:gd name="T30" fmla="*/ 274 w 406"/>
                <a:gd name="T31" fmla="*/ 216 h 406"/>
                <a:gd name="T32" fmla="*/ 243 w 406"/>
                <a:gd name="T33" fmla="*/ 240 h 406"/>
                <a:gd name="T34" fmla="*/ 204 w 406"/>
                <a:gd name="T35" fmla="*/ 248 h 406"/>
                <a:gd name="T36" fmla="*/ 166 w 406"/>
                <a:gd name="T37" fmla="*/ 240 h 406"/>
                <a:gd name="T38" fmla="*/ 135 w 406"/>
                <a:gd name="T39" fmla="*/ 216 h 406"/>
                <a:gd name="T40" fmla="*/ 113 w 406"/>
                <a:gd name="T41" fmla="*/ 181 h 406"/>
                <a:gd name="T42" fmla="*/ 106 w 406"/>
                <a:gd name="T43" fmla="*/ 139 h 406"/>
                <a:gd name="T44" fmla="*/ 229 w 406"/>
                <a:gd name="T45" fmla="*/ 33 h 406"/>
                <a:gd name="T46" fmla="*/ 259 w 406"/>
                <a:gd name="T47" fmla="*/ 48 h 406"/>
                <a:gd name="T48" fmla="*/ 282 w 406"/>
                <a:gd name="T49" fmla="*/ 71 h 406"/>
                <a:gd name="T50" fmla="*/ 298 w 406"/>
                <a:gd name="T51" fmla="*/ 102 h 406"/>
                <a:gd name="T52" fmla="*/ 281 w 406"/>
                <a:gd name="T53" fmla="*/ 114 h 406"/>
                <a:gd name="T54" fmla="*/ 249 w 406"/>
                <a:gd name="T55" fmla="*/ 105 h 406"/>
                <a:gd name="T56" fmla="*/ 234 w 406"/>
                <a:gd name="T57" fmla="*/ 87 h 406"/>
                <a:gd name="T58" fmla="*/ 223 w 406"/>
                <a:gd name="T59" fmla="*/ 82 h 406"/>
                <a:gd name="T60" fmla="*/ 207 w 406"/>
                <a:gd name="T61" fmla="*/ 92 h 406"/>
                <a:gd name="T62" fmla="*/ 181 w 406"/>
                <a:gd name="T63" fmla="*/ 107 h 406"/>
                <a:gd name="T64" fmla="*/ 147 w 406"/>
                <a:gd name="T65" fmla="*/ 113 h 406"/>
                <a:gd name="T66" fmla="*/ 113 w 406"/>
                <a:gd name="T67" fmla="*/ 97 h 406"/>
                <a:gd name="T68" fmla="*/ 129 w 406"/>
                <a:gd name="T69" fmla="*/ 68 h 406"/>
                <a:gd name="T70" fmla="*/ 152 w 406"/>
                <a:gd name="T71" fmla="*/ 47 h 406"/>
                <a:gd name="T72" fmla="*/ 181 w 406"/>
                <a:gd name="T73" fmla="*/ 33 h 406"/>
                <a:gd name="T74" fmla="*/ 361 w 406"/>
                <a:gd name="T75" fmla="*/ 311 h 406"/>
                <a:gd name="T76" fmla="*/ 284 w 406"/>
                <a:gd name="T77" fmla="*/ 248 h 406"/>
                <a:gd name="T78" fmla="*/ 316 w 406"/>
                <a:gd name="T79" fmla="*/ 209 h 406"/>
                <a:gd name="T80" fmla="*/ 329 w 406"/>
                <a:gd name="T81" fmla="*/ 175 h 406"/>
                <a:gd name="T82" fmla="*/ 333 w 406"/>
                <a:gd name="T83" fmla="*/ 139 h 406"/>
                <a:gd name="T84" fmla="*/ 323 w 406"/>
                <a:gd name="T85" fmla="*/ 84 h 406"/>
                <a:gd name="T86" fmla="*/ 296 w 406"/>
                <a:gd name="T87" fmla="*/ 40 h 406"/>
                <a:gd name="T88" fmla="*/ 255 w 406"/>
                <a:gd name="T89" fmla="*/ 10 h 406"/>
                <a:gd name="T90" fmla="*/ 204 w 406"/>
                <a:gd name="T91" fmla="*/ 0 h 406"/>
                <a:gd name="T92" fmla="*/ 154 w 406"/>
                <a:gd name="T93" fmla="*/ 10 h 406"/>
                <a:gd name="T94" fmla="*/ 113 w 406"/>
                <a:gd name="T95" fmla="*/ 40 h 406"/>
                <a:gd name="T96" fmla="*/ 85 w 406"/>
                <a:gd name="T97" fmla="*/ 84 h 406"/>
                <a:gd name="T98" fmla="*/ 76 w 406"/>
                <a:gd name="T99" fmla="*/ 139 h 406"/>
                <a:gd name="T100" fmla="*/ 80 w 406"/>
                <a:gd name="T101" fmla="*/ 174 h 406"/>
                <a:gd name="T102" fmla="*/ 111 w 406"/>
                <a:gd name="T103" fmla="*/ 234 h 406"/>
                <a:gd name="T104" fmla="*/ 47 w 406"/>
                <a:gd name="T105" fmla="*/ 313 h 406"/>
                <a:gd name="T106" fmla="*/ 14 w 406"/>
                <a:gd name="T107" fmla="*/ 336 h 406"/>
                <a:gd name="T108" fmla="*/ 0 w 406"/>
                <a:gd name="T109" fmla="*/ 375 h 406"/>
                <a:gd name="T110" fmla="*/ 406 w 406"/>
                <a:gd name="T111" fmla="*/ 406 h 406"/>
                <a:gd name="T112" fmla="*/ 398 w 406"/>
                <a:gd name="T113" fmla="*/ 345 h 406"/>
                <a:gd name="T114" fmla="*/ 371 w 406"/>
                <a:gd name="T115" fmla="*/ 31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6">
                  <a:moveTo>
                    <a:pt x="239" y="376"/>
                  </a:moveTo>
                  <a:lnTo>
                    <a:pt x="201" y="376"/>
                  </a:lnTo>
                  <a:lnTo>
                    <a:pt x="30" y="376"/>
                  </a:lnTo>
                  <a:lnTo>
                    <a:pt x="30" y="375"/>
                  </a:lnTo>
                  <a:lnTo>
                    <a:pt x="31" y="369"/>
                  </a:lnTo>
                  <a:lnTo>
                    <a:pt x="32" y="364"/>
                  </a:lnTo>
                  <a:lnTo>
                    <a:pt x="34" y="359"/>
                  </a:lnTo>
                  <a:lnTo>
                    <a:pt x="37" y="354"/>
                  </a:lnTo>
                  <a:lnTo>
                    <a:pt x="41" y="350"/>
                  </a:lnTo>
                  <a:lnTo>
                    <a:pt x="46" y="346"/>
                  </a:lnTo>
                  <a:lnTo>
                    <a:pt x="50" y="343"/>
                  </a:lnTo>
                  <a:lnTo>
                    <a:pt x="55" y="342"/>
                  </a:lnTo>
                  <a:lnTo>
                    <a:pt x="166" y="311"/>
                  </a:lnTo>
                  <a:lnTo>
                    <a:pt x="166" y="271"/>
                  </a:lnTo>
                  <a:lnTo>
                    <a:pt x="174" y="274"/>
                  </a:lnTo>
                  <a:lnTo>
                    <a:pt x="184" y="276"/>
                  </a:lnTo>
                  <a:lnTo>
                    <a:pt x="195" y="277"/>
                  </a:lnTo>
                  <a:lnTo>
                    <a:pt x="204" y="278"/>
                  </a:lnTo>
                  <a:lnTo>
                    <a:pt x="214" y="277"/>
                  </a:lnTo>
                  <a:lnTo>
                    <a:pt x="223" y="276"/>
                  </a:lnTo>
                  <a:lnTo>
                    <a:pt x="232" y="275"/>
                  </a:lnTo>
                  <a:lnTo>
                    <a:pt x="241" y="272"/>
                  </a:lnTo>
                  <a:lnTo>
                    <a:pt x="241" y="311"/>
                  </a:lnTo>
                  <a:lnTo>
                    <a:pt x="353" y="340"/>
                  </a:lnTo>
                  <a:lnTo>
                    <a:pt x="358" y="343"/>
                  </a:lnTo>
                  <a:lnTo>
                    <a:pt x="362" y="346"/>
                  </a:lnTo>
                  <a:lnTo>
                    <a:pt x="366" y="349"/>
                  </a:lnTo>
                  <a:lnTo>
                    <a:pt x="370" y="353"/>
                  </a:lnTo>
                  <a:lnTo>
                    <a:pt x="372" y="359"/>
                  </a:lnTo>
                  <a:lnTo>
                    <a:pt x="374" y="364"/>
                  </a:lnTo>
                  <a:lnTo>
                    <a:pt x="376" y="369"/>
                  </a:lnTo>
                  <a:lnTo>
                    <a:pt x="376" y="376"/>
                  </a:lnTo>
                  <a:lnTo>
                    <a:pt x="239" y="376"/>
                  </a:lnTo>
                  <a:close/>
                  <a:moveTo>
                    <a:pt x="106" y="139"/>
                  </a:moveTo>
                  <a:lnTo>
                    <a:pt x="106" y="138"/>
                  </a:lnTo>
                  <a:lnTo>
                    <a:pt x="106" y="136"/>
                  </a:lnTo>
                  <a:lnTo>
                    <a:pt x="119" y="140"/>
                  </a:lnTo>
                  <a:lnTo>
                    <a:pt x="134" y="142"/>
                  </a:lnTo>
                  <a:lnTo>
                    <a:pt x="148" y="142"/>
                  </a:lnTo>
                  <a:lnTo>
                    <a:pt x="163" y="141"/>
                  </a:lnTo>
                  <a:lnTo>
                    <a:pt x="178" y="139"/>
                  </a:lnTo>
                  <a:lnTo>
                    <a:pt x="193" y="134"/>
                  </a:lnTo>
                  <a:lnTo>
                    <a:pt x="208" y="127"/>
                  </a:lnTo>
                  <a:lnTo>
                    <a:pt x="221" y="119"/>
                  </a:lnTo>
                  <a:lnTo>
                    <a:pt x="226" y="124"/>
                  </a:lnTo>
                  <a:lnTo>
                    <a:pt x="230" y="128"/>
                  </a:lnTo>
                  <a:lnTo>
                    <a:pt x="237" y="131"/>
                  </a:lnTo>
                  <a:lnTo>
                    <a:pt x="242" y="135"/>
                  </a:lnTo>
                  <a:lnTo>
                    <a:pt x="248" y="138"/>
                  </a:lnTo>
                  <a:lnTo>
                    <a:pt x="255" y="140"/>
                  </a:lnTo>
                  <a:lnTo>
                    <a:pt x="261" y="142"/>
                  </a:lnTo>
                  <a:lnTo>
                    <a:pt x="269" y="143"/>
                  </a:lnTo>
                  <a:lnTo>
                    <a:pt x="275" y="144"/>
                  </a:lnTo>
                  <a:lnTo>
                    <a:pt x="282" y="144"/>
                  </a:lnTo>
                  <a:lnTo>
                    <a:pt x="292" y="143"/>
                  </a:lnTo>
                  <a:lnTo>
                    <a:pt x="303" y="141"/>
                  </a:lnTo>
                  <a:lnTo>
                    <a:pt x="303" y="152"/>
                  </a:lnTo>
                  <a:lnTo>
                    <a:pt x="301" y="162"/>
                  </a:lnTo>
                  <a:lnTo>
                    <a:pt x="299" y="173"/>
                  </a:lnTo>
                  <a:lnTo>
                    <a:pt x="294" y="183"/>
                  </a:lnTo>
                  <a:lnTo>
                    <a:pt x="290" y="191"/>
                  </a:lnTo>
                  <a:lnTo>
                    <a:pt x="286" y="201"/>
                  </a:lnTo>
                  <a:lnTo>
                    <a:pt x="279" y="209"/>
                  </a:lnTo>
                  <a:lnTo>
                    <a:pt x="274" y="216"/>
                  </a:lnTo>
                  <a:lnTo>
                    <a:pt x="267" y="224"/>
                  </a:lnTo>
                  <a:lnTo>
                    <a:pt x="259" y="230"/>
                  </a:lnTo>
                  <a:lnTo>
                    <a:pt x="251" y="235"/>
                  </a:lnTo>
                  <a:lnTo>
                    <a:pt x="243" y="240"/>
                  </a:lnTo>
                  <a:lnTo>
                    <a:pt x="233" y="243"/>
                  </a:lnTo>
                  <a:lnTo>
                    <a:pt x="224" y="246"/>
                  </a:lnTo>
                  <a:lnTo>
                    <a:pt x="214" y="247"/>
                  </a:lnTo>
                  <a:lnTo>
                    <a:pt x="204" y="248"/>
                  </a:lnTo>
                  <a:lnTo>
                    <a:pt x="195" y="247"/>
                  </a:lnTo>
                  <a:lnTo>
                    <a:pt x="185" y="245"/>
                  </a:lnTo>
                  <a:lnTo>
                    <a:pt x="175" y="243"/>
                  </a:lnTo>
                  <a:lnTo>
                    <a:pt x="166" y="240"/>
                  </a:lnTo>
                  <a:lnTo>
                    <a:pt x="157" y="234"/>
                  </a:lnTo>
                  <a:lnTo>
                    <a:pt x="150" y="229"/>
                  </a:lnTo>
                  <a:lnTo>
                    <a:pt x="142" y="223"/>
                  </a:lnTo>
                  <a:lnTo>
                    <a:pt x="135" y="216"/>
                  </a:lnTo>
                  <a:lnTo>
                    <a:pt x="128" y="208"/>
                  </a:lnTo>
                  <a:lnTo>
                    <a:pt x="123" y="200"/>
                  </a:lnTo>
                  <a:lnTo>
                    <a:pt x="118" y="190"/>
                  </a:lnTo>
                  <a:lnTo>
                    <a:pt x="113" y="181"/>
                  </a:lnTo>
                  <a:lnTo>
                    <a:pt x="110" y="171"/>
                  </a:lnTo>
                  <a:lnTo>
                    <a:pt x="108" y="160"/>
                  </a:lnTo>
                  <a:lnTo>
                    <a:pt x="106" y="150"/>
                  </a:lnTo>
                  <a:lnTo>
                    <a:pt x="106" y="139"/>
                  </a:lnTo>
                  <a:close/>
                  <a:moveTo>
                    <a:pt x="204" y="30"/>
                  </a:moveTo>
                  <a:lnTo>
                    <a:pt x="213" y="30"/>
                  </a:lnTo>
                  <a:lnTo>
                    <a:pt x="222" y="32"/>
                  </a:lnTo>
                  <a:lnTo>
                    <a:pt x="229" y="33"/>
                  </a:lnTo>
                  <a:lnTo>
                    <a:pt x="238" y="36"/>
                  </a:lnTo>
                  <a:lnTo>
                    <a:pt x="244" y="39"/>
                  </a:lnTo>
                  <a:lnTo>
                    <a:pt x="252" y="43"/>
                  </a:lnTo>
                  <a:lnTo>
                    <a:pt x="259" y="48"/>
                  </a:lnTo>
                  <a:lnTo>
                    <a:pt x="266" y="53"/>
                  </a:lnTo>
                  <a:lnTo>
                    <a:pt x="271" y="58"/>
                  </a:lnTo>
                  <a:lnTo>
                    <a:pt x="276" y="65"/>
                  </a:lnTo>
                  <a:lnTo>
                    <a:pt x="282" y="71"/>
                  </a:lnTo>
                  <a:lnTo>
                    <a:pt x="287" y="78"/>
                  </a:lnTo>
                  <a:lnTo>
                    <a:pt x="291" y="85"/>
                  </a:lnTo>
                  <a:lnTo>
                    <a:pt x="294" y="94"/>
                  </a:lnTo>
                  <a:lnTo>
                    <a:pt x="298" y="102"/>
                  </a:lnTo>
                  <a:lnTo>
                    <a:pt x="300" y="110"/>
                  </a:lnTo>
                  <a:lnTo>
                    <a:pt x="294" y="112"/>
                  </a:lnTo>
                  <a:lnTo>
                    <a:pt x="288" y="113"/>
                  </a:lnTo>
                  <a:lnTo>
                    <a:pt x="281" y="114"/>
                  </a:lnTo>
                  <a:lnTo>
                    <a:pt x="273" y="113"/>
                  </a:lnTo>
                  <a:lnTo>
                    <a:pt x="264" y="112"/>
                  </a:lnTo>
                  <a:lnTo>
                    <a:pt x="255" y="108"/>
                  </a:lnTo>
                  <a:lnTo>
                    <a:pt x="249" y="105"/>
                  </a:lnTo>
                  <a:lnTo>
                    <a:pt x="245" y="100"/>
                  </a:lnTo>
                  <a:lnTo>
                    <a:pt x="241" y="96"/>
                  </a:lnTo>
                  <a:lnTo>
                    <a:pt x="237" y="90"/>
                  </a:lnTo>
                  <a:lnTo>
                    <a:pt x="234" y="87"/>
                  </a:lnTo>
                  <a:lnTo>
                    <a:pt x="232" y="84"/>
                  </a:lnTo>
                  <a:lnTo>
                    <a:pt x="229" y="83"/>
                  </a:lnTo>
                  <a:lnTo>
                    <a:pt x="226" y="82"/>
                  </a:lnTo>
                  <a:lnTo>
                    <a:pt x="223" y="82"/>
                  </a:lnTo>
                  <a:lnTo>
                    <a:pt x="218" y="83"/>
                  </a:lnTo>
                  <a:lnTo>
                    <a:pt x="216" y="84"/>
                  </a:lnTo>
                  <a:lnTo>
                    <a:pt x="213" y="86"/>
                  </a:lnTo>
                  <a:lnTo>
                    <a:pt x="207" y="92"/>
                  </a:lnTo>
                  <a:lnTo>
                    <a:pt x="201" y="96"/>
                  </a:lnTo>
                  <a:lnTo>
                    <a:pt x="195" y="100"/>
                  </a:lnTo>
                  <a:lnTo>
                    <a:pt x="188" y="104"/>
                  </a:lnTo>
                  <a:lnTo>
                    <a:pt x="181" y="107"/>
                  </a:lnTo>
                  <a:lnTo>
                    <a:pt x="174" y="109"/>
                  </a:lnTo>
                  <a:lnTo>
                    <a:pt x="167" y="111"/>
                  </a:lnTo>
                  <a:lnTo>
                    <a:pt x="160" y="112"/>
                  </a:lnTo>
                  <a:lnTo>
                    <a:pt x="147" y="113"/>
                  </a:lnTo>
                  <a:lnTo>
                    <a:pt x="134" y="112"/>
                  </a:lnTo>
                  <a:lnTo>
                    <a:pt x="121" y="110"/>
                  </a:lnTo>
                  <a:lnTo>
                    <a:pt x="110" y="106"/>
                  </a:lnTo>
                  <a:lnTo>
                    <a:pt x="113" y="97"/>
                  </a:lnTo>
                  <a:lnTo>
                    <a:pt x="117" y="90"/>
                  </a:lnTo>
                  <a:lnTo>
                    <a:pt x="120" y="82"/>
                  </a:lnTo>
                  <a:lnTo>
                    <a:pt x="124" y="76"/>
                  </a:lnTo>
                  <a:lnTo>
                    <a:pt x="129" y="68"/>
                  </a:lnTo>
                  <a:lnTo>
                    <a:pt x="135" y="63"/>
                  </a:lnTo>
                  <a:lnTo>
                    <a:pt x="140" y="56"/>
                  </a:lnTo>
                  <a:lnTo>
                    <a:pt x="145" y="51"/>
                  </a:lnTo>
                  <a:lnTo>
                    <a:pt x="152" y="47"/>
                  </a:lnTo>
                  <a:lnTo>
                    <a:pt x="158" y="42"/>
                  </a:lnTo>
                  <a:lnTo>
                    <a:pt x="166" y="38"/>
                  </a:lnTo>
                  <a:lnTo>
                    <a:pt x="173" y="35"/>
                  </a:lnTo>
                  <a:lnTo>
                    <a:pt x="181" y="33"/>
                  </a:lnTo>
                  <a:lnTo>
                    <a:pt x="188" y="31"/>
                  </a:lnTo>
                  <a:lnTo>
                    <a:pt x="197" y="30"/>
                  </a:lnTo>
                  <a:lnTo>
                    <a:pt x="204" y="30"/>
                  </a:lnTo>
                  <a:close/>
                  <a:moveTo>
                    <a:pt x="361" y="311"/>
                  </a:moveTo>
                  <a:lnTo>
                    <a:pt x="271" y="289"/>
                  </a:lnTo>
                  <a:lnTo>
                    <a:pt x="271" y="258"/>
                  </a:lnTo>
                  <a:lnTo>
                    <a:pt x="277" y="253"/>
                  </a:lnTo>
                  <a:lnTo>
                    <a:pt x="284" y="248"/>
                  </a:lnTo>
                  <a:lnTo>
                    <a:pt x="290" y="242"/>
                  </a:lnTo>
                  <a:lnTo>
                    <a:pt x="297" y="236"/>
                  </a:lnTo>
                  <a:lnTo>
                    <a:pt x="307" y="223"/>
                  </a:lnTo>
                  <a:lnTo>
                    <a:pt x="316" y="209"/>
                  </a:lnTo>
                  <a:lnTo>
                    <a:pt x="320" y="200"/>
                  </a:lnTo>
                  <a:lnTo>
                    <a:pt x="323" y="192"/>
                  </a:lnTo>
                  <a:lnTo>
                    <a:pt x="327" y="184"/>
                  </a:lnTo>
                  <a:lnTo>
                    <a:pt x="329" y="175"/>
                  </a:lnTo>
                  <a:lnTo>
                    <a:pt x="331" y="167"/>
                  </a:lnTo>
                  <a:lnTo>
                    <a:pt x="332" y="157"/>
                  </a:lnTo>
                  <a:lnTo>
                    <a:pt x="333" y="149"/>
                  </a:lnTo>
                  <a:lnTo>
                    <a:pt x="333" y="139"/>
                  </a:lnTo>
                  <a:lnTo>
                    <a:pt x="333" y="125"/>
                  </a:lnTo>
                  <a:lnTo>
                    <a:pt x="331" y="111"/>
                  </a:lnTo>
                  <a:lnTo>
                    <a:pt x="328" y="97"/>
                  </a:lnTo>
                  <a:lnTo>
                    <a:pt x="323" y="84"/>
                  </a:lnTo>
                  <a:lnTo>
                    <a:pt x="318" y="72"/>
                  </a:lnTo>
                  <a:lnTo>
                    <a:pt x="312" y="61"/>
                  </a:lnTo>
                  <a:lnTo>
                    <a:pt x="304" y="50"/>
                  </a:lnTo>
                  <a:lnTo>
                    <a:pt x="296" y="40"/>
                  </a:lnTo>
                  <a:lnTo>
                    <a:pt x="287" y="32"/>
                  </a:lnTo>
                  <a:lnTo>
                    <a:pt x="276" y="23"/>
                  </a:lnTo>
                  <a:lnTo>
                    <a:pt x="266" y="17"/>
                  </a:lnTo>
                  <a:lnTo>
                    <a:pt x="255" y="10"/>
                  </a:lnTo>
                  <a:lnTo>
                    <a:pt x="243" y="6"/>
                  </a:lnTo>
                  <a:lnTo>
                    <a:pt x="230" y="3"/>
                  </a:lnTo>
                  <a:lnTo>
                    <a:pt x="217" y="1"/>
                  </a:lnTo>
                  <a:lnTo>
                    <a:pt x="204" y="0"/>
                  </a:lnTo>
                  <a:lnTo>
                    <a:pt x="192" y="1"/>
                  </a:lnTo>
                  <a:lnTo>
                    <a:pt x="179" y="3"/>
                  </a:lnTo>
                  <a:lnTo>
                    <a:pt x="166" y="6"/>
                  </a:lnTo>
                  <a:lnTo>
                    <a:pt x="154" y="10"/>
                  </a:lnTo>
                  <a:lnTo>
                    <a:pt x="143" y="17"/>
                  </a:lnTo>
                  <a:lnTo>
                    <a:pt x="133" y="23"/>
                  </a:lnTo>
                  <a:lnTo>
                    <a:pt x="123" y="32"/>
                  </a:lnTo>
                  <a:lnTo>
                    <a:pt x="113" y="40"/>
                  </a:lnTo>
                  <a:lnTo>
                    <a:pt x="105" y="50"/>
                  </a:lnTo>
                  <a:lnTo>
                    <a:pt x="98" y="61"/>
                  </a:lnTo>
                  <a:lnTo>
                    <a:pt x="92" y="72"/>
                  </a:lnTo>
                  <a:lnTo>
                    <a:pt x="85" y="84"/>
                  </a:lnTo>
                  <a:lnTo>
                    <a:pt x="81" y="97"/>
                  </a:lnTo>
                  <a:lnTo>
                    <a:pt x="78" y="111"/>
                  </a:lnTo>
                  <a:lnTo>
                    <a:pt x="77" y="125"/>
                  </a:lnTo>
                  <a:lnTo>
                    <a:pt x="76" y="139"/>
                  </a:lnTo>
                  <a:lnTo>
                    <a:pt x="76" y="147"/>
                  </a:lnTo>
                  <a:lnTo>
                    <a:pt x="77" y="157"/>
                  </a:lnTo>
                  <a:lnTo>
                    <a:pt x="78" y="166"/>
                  </a:lnTo>
                  <a:lnTo>
                    <a:pt x="80" y="174"/>
                  </a:lnTo>
                  <a:lnTo>
                    <a:pt x="85" y="190"/>
                  </a:lnTo>
                  <a:lnTo>
                    <a:pt x="92" y="206"/>
                  </a:lnTo>
                  <a:lnTo>
                    <a:pt x="100" y="220"/>
                  </a:lnTo>
                  <a:lnTo>
                    <a:pt x="111" y="234"/>
                  </a:lnTo>
                  <a:lnTo>
                    <a:pt x="123" y="246"/>
                  </a:lnTo>
                  <a:lnTo>
                    <a:pt x="136" y="256"/>
                  </a:lnTo>
                  <a:lnTo>
                    <a:pt x="136" y="289"/>
                  </a:lnTo>
                  <a:lnTo>
                    <a:pt x="47" y="313"/>
                  </a:lnTo>
                  <a:lnTo>
                    <a:pt x="37" y="316"/>
                  </a:lnTo>
                  <a:lnTo>
                    <a:pt x="29" y="321"/>
                  </a:lnTo>
                  <a:lnTo>
                    <a:pt x="21" y="328"/>
                  </a:lnTo>
                  <a:lnTo>
                    <a:pt x="14" y="336"/>
                  </a:lnTo>
                  <a:lnTo>
                    <a:pt x="8" y="345"/>
                  </a:lnTo>
                  <a:lnTo>
                    <a:pt x="4" y="354"/>
                  </a:lnTo>
                  <a:lnTo>
                    <a:pt x="1" y="364"/>
                  </a:lnTo>
                  <a:lnTo>
                    <a:pt x="0" y="375"/>
                  </a:lnTo>
                  <a:lnTo>
                    <a:pt x="0" y="406"/>
                  </a:lnTo>
                  <a:lnTo>
                    <a:pt x="201" y="406"/>
                  </a:lnTo>
                  <a:lnTo>
                    <a:pt x="239" y="406"/>
                  </a:lnTo>
                  <a:lnTo>
                    <a:pt x="406" y="406"/>
                  </a:lnTo>
                  <a:lnTo>
                    <a:pt x="406" y="376"/>
                  </a:lnTo>
                  <a:lnTo>
                    <a:pt x="405" y="365"/>
                  </a:lnTo>
                  <a:lnTo>
                    <a:pt x="403" y="354"/>
                  </a:lnTo>
                  <a:lnTo>
                    <a:pt x="398" y="345"/>
                  </a:lnTo>
                  <a:lnTo>
                    <a:pt x="393" y="336"/>
                  </a:lnTo>
                  <a:lnTo>
                    <a:pt x="387" y="328"/>
                  </a:lnTo>
                  <a:lnTo>
                    <a:pt x="379" y="321"/>
                  </a:lnTo>
                  <a:lnTo>
                    <a:pt x="371" y="316"/>
                  </a:lnTo>
                  <a:lnTo>
                    <a:pt x="361"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89">
              <a:extLst>
                <a:ext uri="{FF2B5EF4-FFF2-40B4-BE49-F238E27FC236}">
                  <a16:creationId xmlns:a16="http://schemas.microsoft.com/office/drawing/2014/main" id="{F105D19B-9F09-48CA-8FE0-5F0F2F63865A}"/>
                </a:ext>
              </a:extLst>
            </p:cNvPr>
            <p:cNvSpPr>
              <a:spLocks noEditPoints="1"/>
            </p:cNvSpPr>
            <p:nvPr/>
          </p:nvSpPr>
          <p:spPr bwMode="auto">
            <a:xfrm>
              <a:off x="5543550" y="2073275"/>
              <a:ext cx="130175" cy="128588"/>
            </a:xfrm>
            <a:custGeom>
              <a:avLst/>
              <a:gdLst>
                <a:gd name="T0" fmla="*/ 30 w 409"/>
                <a:gd name="T1" fmla="*/ 379 h 409"/>
                <a:gd name="T2" fmla="*/ 35 w 409"/>
                <a:gd name="T3" fmla="*/ 359 h 409"/>
                <a:gd name="T4" fmla="*/ 50 w 409"/>
                <a:gd name="T5" fmla="*/ 343 h 409"/>
                <a:gd name="T6" fmla="*/ 172 w 409"/>
                <a:gd name="T7" fmla="*/ 273 h 409"/>
                <a:gd name="T8" fmla="*/ 215 w 409"/>
                <a:gd name="T9" fmla="*/ 277 h 409"/>
                <a:gd name="T10" fmla="*/ 246 w 409"/>
                <a:gd name="T11" fmla="*/ 311 h 409"/>
                <a:gd name="T12" fmla="*/ 368 w 409"/>
                <a:gd name="T13" fmla="*/ 349 h 409"/>
                <a:gd name="T14" fmla="*/ 379 w 409"/>
                <a:gd name="T15" fmla="*/ 370 h 409"/>
                <a:gd name="T16" fmla="*/ 106 w 409"/>
                <a:gd name="T17" fmla="*/ 137 h 409"/>
                <a:gd name="T18" fmla="*/ 148 w 409"/>
                <a:gd name="T19" fmla="*/ 142 h 409"/>
                <a:gd name="T20" fmla="*/ 208 w 409"/>
                <a:gd name="T21" fmla="*/ 127 h 409"/>
                <a:gd name="T22" fmla="*/ 236 w 409"/>
                <a:gd name="T23" fmla="*/ 132 h 409"/>
                <a:gd name="T24" fmla="*/ 260 w 409"/>
                <a:gd name="T25" fmla="*/ 141 h 409"/>
                <a:gd name="T26" fmla="*/ 293 w 409"/>
                <a:gd name="T27" fmla="*/ 142 h 409"/>
                <a:gd name="T28" fmla="*/ 299 w 409"/>
                <a:gd name="T29" fmla="*/ 172 h 409"/>
                <a:gd name="T30" fmla="*/ 281 w 409"/>
                <a:gd name="T31" fmla="*/ 209 h 409"/>
                <a:gd name="T32" fmla="*/ 252 w 409"/>
                <a:gd name="T33" fmla="*/ 234 h 409"/>
                <a:gd name="T34" fmla="*/ 215 w 409"/>
                <a:gd name="T35" fmla="*/ 247 h 409"/>
                <a:gd name="T36" fmla="*/ 176 w 409"/>
                <a:gd name="T37" fmla="*/ 243 h 409"/>
                <a:gd name="T38" fmla="*/ 142 w 409"/>
                <a:gd name="T39" fmla="*/ 223 h 409"/>
                <a:gd name="T40" fmla="*/ 118 w 409"/>
                <a:gd name="T41" fmla="*/ 191 h 409"/>
                <a:gd name="T42" fmla="*/ 107 w 409"/>
                <a:gd name="T43" fmla="*/ 150 h 409"/>
                <a:gd name="T44" fmla="*/ 222 w 409"/>
                <a:gd name="T45" fmla="*/ 31 h 409"/>
                <a:gd name="T46" fmla="*/ 252 w 409"/>
                <a:gd name="T47" fmla="*/ 43 h 409"/>
                <a:gd name="T48" fmla="*/ 276 w 409"/>
                <a:gd name="T49" fmla="*/ 64 h 409"/>
                <a:gd name="T50" fmla="*/ 295 w 409"/>
                <a:gd name="T51" fmla="*/ 93 h 409"/>
                <a:gd name="T52" fmla="*/ 287 w 409"/>
                <a:gd name="T53" fmla="*/ 113 h 409"/>
                <a:gd name="T54" fmla="*/ 254 w 409"/>
                <a:gd name="T55" fmla="*/ 107 h 409"/>
                <a:gd name="T56" fmla="*/ 237 w 409"/>
                <a:gd name="T57" fmla="*/ 90 h 409"/>
                <a:gd name="T58" fmla="*/ 226 w 409"/>
                <a:gd name="T59" fmla="*/ 82 h 409"/>
                <a:gd name="T60" fmla="*/ 213 w 409"/>
                <a:gd name="T61" fmla="*/ 87 h 409"/>
                <a:gd name="T62" fmla="*/ 189 w 409"/>
                <a:gd name="T63" fmla="*/ 104 h 409"/>
                <a:gd name="T64" fmla="*/ 161 w 409"/>
                <a:gd name="T65" fmla="*/ 112 h 409"/>
                <a:gd name="T66" fmla="*/ 111 w 409"/>
                <a:gd name="T67" fmla="*/ 106 h 409"/>
                <a:gd name="T68" fmla="*/ 124 w 409"/>
                <a:gd name="T69" fmla="*/ 75 h 409"/>
                <a:gd name="T70" fmla="*/ 146 w 409"/>
                <a:gd name="T71" fmla="*/ 51 h 409"/>
                <a:gd name="T72" fmla="*/ 174 w 409"/>
                <a:gd name="T73" fmla="*/ 35 h 409"/>
                <a:gd name="T74" fmla="*/ 205 w 409"/>
                <a:gd name="T75" fmla="*/ 30 h 409"/>
                <a:gd name="T76" fmla="*/ 289 w 409"/>
                <a:gd name="T77" fmla="*/ 244 h 409"/>
                <a:gd name="T78" fmla="*/ 325 w 409"/>
                <a:gd name="T79" fmla="*/ 189 h 409"/>
                <a:gd name="T80" fmla="*/ 333 w 409"/>
                <a:gd name="T81" fmla="*/ 124 h 409"/>
                <a:gd name="T82" fmla="*/ 318 w 409"/>
                <a:gd name="T83" fmla="*/ 73 h 409"/>
                <a:gd name="T84" fmla="*/ 287 w 409"/>
                <a:gd name="T85" fmla="*/ 32 h 409"/>
                <a:gd name="T86" fmla="*/ 243 w 409"/>
                <a:gd name="T87" fmla="*/ 6 h 409"/>
                <a:gd name="T88" fmla="*/ 192 w 409"/>
                <a:gd name="T89" fmla="*/ 1 h 409"/>
                <a:gd name="T90" fmla="*/ 143 w 409"/>
                <a:gd name="T91" fmla="*/ 17 h 409"/>
                <a:gd name="T92" fmla="*/ 105 w 409"/>
                <a:gd name="T93" fmla="*/ 50 h 409"/>
                <a:gd name="T94" fmla="*/ 81 w 409"/>
                <a:gd name="T95" fmla="*/ 97 h 409"/>
                <a:gd name="T96" fmla="*/ 77 w 409"/>
                <a:gd name="T97" fmla="*/ 156 h 409"/>
                <a:gd name="T98" fmla="*/ 100 w 409"/>
                <a:gd name="T99" fmla="*/ 219 h 409"/>
                <a:gd name="T100" fmla="*/ 133 w 409"/>
                <a:gd name="T101" fmla="*/ 288 h 409"/>
                <a:gd name="T102" fmla="*/ 21 w 409"/>
                <a:gd name="T103" fmla="*/ 328 h 409"/>
                <a:gd name="T104" fmla="*/ 1 w 409"/>
                <a:gd name="T105" fmla="*/ 364 h 409"/>
                <a:gd name="T106" fmla="*/ 224 w 409"/>
                <a:gd name="T107" fmla="*/ 409 h 409"/>
                <a:gd name="T108" fmla="*/ 406 w 409"/>
                <a:gd name="T109" fmla="*/ 355 h 409"/>
                <a:gd name="T110" fmla="*/ 380 w 409"/>
                <a:gd name="T111" fmla="*/ 32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09">
                  <a:moveTo>
                    <a:pt x="379" y="379"/>
                  </a:moveTo>
                  <a:lnTo>
                    <a:pt x="224" y="379"/>
                  </a:lnTo>
                  <a:lnTo>
                    <a:pt x="186" y="379"/>
                  </a:lnTo>
                  <a:lnTo>
                    <a:pt x="30" y="379"/>
                  </a:lnTo>
                  <a:lnTo>
                    <a:pt x="30" y="375"/>
                  </a:lnTo>
                  <a:lnTo>
                    <a:pt x="31" y="370"/>
                  </a:lnTo>
                  <a:lnTo>
                    <a:pt x="32" y="364"/>
                  </a:lnTo>
                  <a:lnTo>
                    <a:pt x="35" y="359"/>
                  </a:lnTo>
                  <a:lnTo>
                    <a:pt x="37" y="355"/>
                  </a:lnTo>
                  <a:lnTo>
                    <a:pt x="42" y="349"/>
                  </a:lnTo>
                  <a:lnTo>
                    <a:pt x="46" y="346"/>
                  </a:lnTo>
                  <a:lnTo>
                    <a:pt x="50" y="343"/>
                  </a:lnTo>
                  <a:lnTo>
                    <a:pt x="56" y="341"/>
                  </a:lnTo>
                  <a:lnTo>
                    <a:pt x="163" y="311"/>
                  </a:lnTo>
                  <a:lnTo>
                    <a:pt x="163" y="270"/>
                  </a:lnTo>
                  <a:lnTo>
                    <a:pt x="172" y="273"/>
                  </a:lnTo>
                  <a:lnTo>
                    <a:pt x="183" y="275"/>
                  </a:lnTo>
                  <a:lnTo>
                    <a:pt x="194" y="277"/>
                  </a:lnTo>
                  <a:lnTo>
                    <a:pt x="205" y="277"/>
                  </a:lnTo>
                  <a:lnTo>
                    <a:pt x="215" y="277"/>
                  </a:lnTo>
                  <a:lnTo>
                    <a:pt x="226" y="275"/>
                  </a:lnTo>
                  <a:lnTo>
                    <a:pt x="237" y="273"/>
                  </a:lnTo>
                  <a:lnTo>
                    <a:pt x="246" y="270"/>
                  </a:lnTo>
                  <a:lnTo>
                    <a:pt x="246" y="311"/>
                  </a:lnTo>
                  <a:lnTo>
                    <a:pt x="354" y="341"/>
                  </a:lnTo>
                  <a:lnTo>
                    <a:pt x="359" y="343"/>
                  </a:lnTo>
                  <a:lnTo>
                    <a:pt x="363" y="346"/>
                  </a:lnTo>
                  <a:lnTo>
                    <a:pt x="368" y="349"/>
                  </a:lnTo>
                  <a:lnTo>
                    <a:pt x="372" y="355"/>
                  </a:lnTo>
                  <a:lnTo>
                    <a:pt x="375" y="359"/>
                  </a:lnTo>
                  <a:lnTo>
                    <a:pt x="377" y="364"/>
                  </a:lnTo>
                  <a:lnTo>
                    <a:pt x="379" y="370"/>
                  </a:lnTo>
                  <a:lnTo>
                    <a:pt x="379" y="375"/>
                  </a:lnTo>
                  <a:lnTo>
                    <a:pt x="379" y="379"/>
                  </a:lnTo>
                  <a:close/>
                  <a:moveTo>
                    <a:pt x="106" y="139"/>
                  </a:moveTo>
                  <a:lnTo>
                    <a:pt x="106" y="137"/>
                  </a:lnTo>
                  <a:lnTo>
                    <a:pt x="106" y="136"/>
                  </a:lnTo>
                  <a:lnTo>
                    <a:pt x="120" y="140"/>
                  </a:lnTo>
                  <a:lnTo>
                    <a:pt x="134" y="142"/>
                  </a:lnTo>
                  <a:lnTo>
                    <a:pt x="148" y="142"/>
                  </a:lnTo>
                  <a:lnTo>
                    <a:pt x="163" y="141"/>
                  </a:lnTo>
                  <a:lnTo>
                    <a:pt x="179" y="139"/>
                  </a:lnTo>
                  <a:lnTo>
                    <a:pt x="193" y="134"/>
                  </a:lnTo>
                  <a:lnTo>
                    <a:pt x="208" y="127"/>
                  </a:lnTo>
                  <a:lnTo>
                    <a:pt x="221" y="119"/>
                  </a:lnTo>
                  <a:lnTo>
                    <a:pt x="226" y="123"/>
                  </a:lnTo>
                  <a:lnTo>
                    <a:pt x="230" y="127"/>
                  </a:lnTo>
                  <a:lnTo>
                    <a:pt x="236" y="132"/>
                  </a:lnTo>
                  <a:lnTo>
                    <a:pt x="242" y="135"/>
                  </a:lnTo>
                  <a:lnTo>
                    <a:pt x="247" y="137"/>
                  </a:lnTo>
                  <a:lnTo>
                    <a:pt x="254" y="139"/>
                  </a:lnTo>
                  <a:lnTo>
                    <a:pt x="260" y="141"/>
                  </a:lnTo>
                  <a:lnTo>
                    <a:pt x="268" y="142"/>
                  </a:lnTo>
                  <a:lnTo>
                    <a:pt x="273" y="143"/>
                  </a:lnTo>
                  <a:lnTo>
                    <a:pt x="280" y="143"/>
                  </a:lnTo>
                  <a:lnTo>
                    <a:pt x="293" y="142"/>
                  </a:lnTo>
                  <a:lnTo>
                    <a:pt x="303" y="140"/>
                  </a:lnTo>
                  <a:lnTo>
                    <a:pt x="303" y="151"/>
                  </a:lnTo>
                  <a:lnTo>
                    <a:pt x="301" y="162"/>
                  </a:lnTo>
                  <a:lnTo>
                    <a:pt x="299" y="172"/>
                  </a:lnTo>
                  <a:lnTo>
                    <a:pt x="296" y="182"/>
                  </a:lnTo>
                  <a:lnTo>
                    <a:pt x="291" y="192"/>
                  </a:lnTo>
                  <a:lnTo>
                    <a:pt x="286" y="200"/>
                  </a:lnTo>
                  <a:lnTo>
                    <a:pt x="281" y="209"/>
                  </a:lnTo>
                  <a:lnTo>
                    <a:pt x="274" y="216"/>
                  </a:lnTo>
                  <a:lnTo>
                    <a:pt x="267" y="223"/>
                  </a:lnTo>
                  <a:lnTo>
                    <a:pt x="259" y="229"/>
                  </a:lnTo>
                  <a:lnTo>
                    <a:pt x="252" y="234"/>
                  </a:lnTo>
                  <a:lnTo>
                    <a:pt x="243" y="239"/>
                  </a:lnTo>
                  <a:lnTo>
                    <a:pt x="234" y="243"/>
                  </a:lnTo>
                  <a:lnTo>
                    <a:pt x="225" y="245"/>
                  </a:lnTo>
                  <a:lnTo>
                    <a:pt x="215" y="247"/>
                  </a:lnTo>
                  <a:lnTo>
                    <a:pt x="205" y="247"/>
                  </a:lnTo>
                  <a:lnTo>
                    <a:pt x="195" y="247"/>
                  </a:lnTo>
                  <a:lnTo>
                    <a:pt x="185" y="245"/>
                  </a:lnTo>
                  <a:lnTo>
                    <a:pt x="176" y="243"/>
                  </a:lnTo>
                  <a:lnTo>
                    <a:pt x="166" y="239"/>
                  </a:lnTo>
                  <a:lnTo>
                    <a:pt x="157" y="234"/>
                  </a:lnTo>
                  <a:lnTo>
                    <a:pt x="150" y="229"/>
                  </a:lnTo>
                  <a:lnTo>
                    <a:pt x="142" y="223"/>
                  </a:lnTo>
                  <a:lnTo>
                    <a:pt x="135" y="216"/>
                  </a:lnTo>
                  <a:lnTo>
                    <a:pt x="128" y="208"/>
                  </a:lnTo>
                  <a:lnTo>
                    <a:pt x="123" y="199"/>
                  </a:lnTo>
                  <a:lnTo>
                    <a:pt x="118" y="191"/>
                  </a:lnTo>
                  <a:lnTo>
                    <a:pt x="113" y="181"/>
                  </a:lnTo>
                  <a:lnTo>
                    <a:pt x="110" y="171"/>
                  </a:lnTo>
                  <a:lnTo>
                    <a:pt x="108" y="160"/>
                  </a:lnTo>
                  <a:lnTo>
                    <a:pt x="107" y="150"/>
                  </a:lnTo>
                  <a:lnTo>
                    <a:pt x="106" y="139"/>
                  </a:lnTo>
                  <a:close/>
                  <a:moveTo>
                    <a:pt x="205" y="30"/>
                  </a:moveTo>
                  <a:lnTo>
                    <a:pt x="213" y="30"/>
                  </a:lnTo>
                  <a:lnTo>
                    <a:pt x="222" y="31"/>
                  </a:lnTo>
                  <a:lnTo>
                    <a:pt x="229" y="33"/>
                  </a:lnTo>
                  <a:lnTo>
                    <a:pt x="237" y="36"/>
                  </a:lnTo>
                  <a:lnTo>
                    <a:pt x="244" y="39"/>
                  </a:lnTo>
                  <a:lnTo>
                    <a:pt x="252" y="43"/>
                  </a:lnTo>
                  <a:lnTo>
                    <a:pt x="258" y="47"/>
                  </a:lnTo>
                  <a:lnTo>
                    <a:pt x="265" y="52"/>
                  </a:lnTo>
                  <a:lnTo>
                    <a:pt x="271" y="58"/>
                  </a:lnTo>
                  <a:lnTo>
                    <a:pt x="276" y="64"/>
                  </a:lnTo>
                  <a:lnTo>
                    <a:pt x="282" y="70"/>
                  </a:lnTo>
                  <a:lnTo>
                    <a:pt x="286" y="78"/>
                  </a:lnTo>
                  <a:lnTo>
                    <a:pt x="290" y="85"/>
                  </a:lnTo>
                  <a:lnTo>
                    <a:pt x="295" y="93"/>
                  </a:lnTo>
                  <a:lnTo>
                    <a:pt x="297" y="100"/>
                  </a:lnTo>
                  <a:lnTo>
                    <a:pt x="300" y="109"/>
                  </a:lnTo>
                  <a:lnTo>
                    <a:pt x="294" y="111"/>
                  </a:lnTo>
                  <a:lnTo>
                    <a:pt x="287" y="113"/>
                  </a:lnTo>
                  <a:lnTo>
                    <a:pt x="280" y="113"/>
                  </a:lnTo>
                  <a:lnTo>
                    <a:pt x="272" y="112"/>
                  </a:lnTo>
                  <a:lnTo>
                    <a:pt x="264" y="111"/>
                  </a:lnTo>
                  <a:lnTo>
                    <a:pt x="254" y="107"/>
                  </a:lnTo>
                  <a:lnTo>
                    <a:pt x="250" y="104"/>
                  </a:lnTo>
                  <a:lnTo>
                    <a:pt x="245" y="100"/>
                  </a:lnTo>
                  <a:lnTo>
                    <a:pt x="241" y="95"/>
                  </a:lnTo>
                  <a:lnTo>
                    <a:pt x="237" y="90"/>
                  </a:lnTo>
                  <a:lnTo>
                    <a:pt x="235" y="87"/>
                  </a:lnTo>
                  <a:lnTo>
                    <a:pt x="232" y="84"/>
                  </a:lnTo>
                  <a:lnTo>
                    <a:pt x="229" y="83"/>
                  </a:lnTo>
                  <a:lnTo>
                    <a:pt x="226" y="82"/>
                  </a:lnTo>
                  <a:lnTo>
                    <a:pt x="223" y="82"/>
                  </a:lnTo>
                  <a:lnTo>
                    <a:pt x="219" y="82"/>
                  </a:lnTo>
                  <a:lnTo>
                    <a:pt x="216" y="84"/>
                  </a:lnTo>
                  <a:lnTo>
                    <a:pt x="213" y="87"/>
                  </a:lnTo>
                  <a:lnTo>
                    <a:pt x="207" y="92"/>
                  </a:lnTo>
                  <a:lnTo>
                    <a:pt x="201" y="96"/>
                  </a:lnTo>
                  <a:lnTo>
                    <a:pt x="195" y="100"/>
                  </a:lnTo>
                  <a:lnTo>
                    <a:pt x="189" y="104"/>
                  </a:lnTo>
                  <a:lnTo>
                    <a:pt x="181" y="107"/>
                  </a:lnTo>
                  <a:lnTo>
                    <a:pt x="175" y="109"/>
                  </a:lnTo>
                  <a:lnTo>
                    <a:pt x="167" y="110"/>
                  </a:lnTo>
                  <a:lnTo>
                    <a:pt x="161" y="112"/>
                  </a:lnTo>
                  <a:lnTo>
                    <a:pt x="147" y="112"/>
                  </a:lnTo>
                  <a:lnTo>
                    <a:pt x="134" y="112"/>
                  </a:lnTo>
                  <a:lnTo>
                    <a:pt x="121" y="109"/>
                  </a:lnTo>
                  <a:lnTo>
                    <a:pt x="111" y="106"/>
                  </a:lnTo>
                  <a:lnTo>
                    <a:pt x="113" y="97"/>
                  </a:lnTo>
                  <a:lnTo>
                    <a:pt x="117" y="90"/>
                  </a:lnTo>
                  <a:lnTo>
                    <a:pt x="120" y="82"/>
                  </a:lnTo>
                  <a:lnTo>
                    <a:pt x="124" y="75"/>
                  </a:lnTo>
                  <a:lnTo>
                    <a:pt x="130" y="68"/>
                  </a:lnTo>
                  <a:lnTo>
                    <a:pt x="135" y="62"/>
                  </a:lnTo>
                  <a:lnTo>
                    <a:pt x="140" y="56"/>
                  </a:lnTo>
                  <a:lnTo>
                    <a:pt x="146" y="51"/>
                  </a:lnTo>
                  <a:lnTo>
                    <a:pt x="152" y="47"/>
                  </a:lnTo>
                  <a:lnTo>
                    <a:pt x="159" y="43"/>
                  </a:lnTo>
                  <a:lnTo>
                    <a:pt x="166" y="38"/>
                  </a:lnTo>
                  <a:lnTo>
                    <a:pt x="174" y="35"/>
                  </a:lnTo>
                  <a:lnTo>
                    <a:pt x="181" y="33"/>
                  </a:lnTo>
                  <a:lnTo>
                    <a:pt x="189" y="31"/>
                  </a:lnTo>
                  <a:lnTo>
                    <a:pt x="197" y="30"/>
                  </a:lnTo>
                  <a:lnTo>
                    <a:pt x="205" y="30"/>
                  </a:lnTo>
                  <a:close/>
                  <a:moveTo>
                    <a:pt x="362" y="312"/>
                  </a:moveTo>
                  <a:lnTo>
                    <a:pt x="276" y="288"/>
                  </a:lnTo>
                  <a:lnTo>
                    <a:pt x="276" y="254"/>
                  </a:lnTo>
                  <a:lnTo>
                    <a:pt x="289" y="244"/>
                  </a:lnTo>
                  <a:lnTo>
                    <a:pt x="300" y="232"/>
                  </a:lnTo>
                  <a:lnTo>
                    <a:pt x="310" y="219"/>
                  </a:lnTo>
                  <a:lnTo>
                    <a:pt x="318" y="204"/>
                  </a:lnTo>
                  <a:lnTo>
                    <a:pt x="325" y="189"/>
                  </a:lnTo>
                  <a:lnTo>
                    <a:pt x="329" y="173"/>
                  </a:lnTo>
                  <a:lnTo>
                    <a:pt x="332" y="156"/>
                  </a:lnTo>
                  <a:lnTo>
                    <a:pt x="333" y="139"/>
                  </a:lnTo>
                  <a:lnTo>
                    <a:pt x="333" y="124"/>
                  </a:lnTo>
                  <a:lnTo>
                    <a:pt x="331" y="111"/>
                  </a:lnTo>
                  <a:lnTo>
                    <a:pt x="328" y="97"/>
                  </a:lnTo>
                  <a:lnTo>
                    <a:pt x="324" y="84"/>
                  </a:lnTo>
                  <a:lnTo>
                    <a:pt x="318" y="73"/>
                  </a:lnTo>
                  <a:lnTo>
                    <a:pt x="312" y="61"/>
                  </a:lnTo>
                  <a:lnTo>
                    <a:pt x="304" y="50"/>
                  </a:lnTo>
                  <a:lnTo>
                    <a:pt x="296" y="40"/>
                  </a:lnTo>
                  <a:lnTo>
                    <a:pt x="287" y="32"/>
                  </a:lnTo>
                  <a:lnTo>
                    <a:pt x="276" y="23"/>
                  </a:lnTo>
                  <a:lnTo>
                    <a:pt x="266" y="17"/>
                  </a:lnTo>
                  <a:lnTo>
                    <a:pt x="255" y="10"/>
                  </a:lnTo>
                  <a:lnTo>
                    <a:pt x="243" y="6"/>
                  </a:lnTo>
                  <a:lnTo>
                    <a:pt x="230" y="3"/>
                  </a:lnTo>
                  <a:lnTo>
                    <a:pt x="217" y="1"/>
                  </a:lnTo>
                  <a:lnTo>
                    <a:pt x="205" y="0"/>
                  </a:lnTo>
                  <a:lnTo>
                    <a:pt x="192" y="1"/>
                  </a:lnTo>
                  <a:lnTo>
                    <a:pt x="179" y="3"/>
                  </a:lnTo>
                  <a:lnTo>
                    <a:pt x="167" y="6"/>
                  </a:lnTo>
                  <a:lnTo>
                    <a:pt x="154" y="10"/>
                  </a:lnTo>
                  <a:lnTo>
                    <a:pt x="143" y="17"/>
                  </a:lnTo>
                  <a:lnTo>
                    <a:pt x="133" y="23"/>
                  </a:lnTo>
                  <a:lnTo>
                    <a:pt x="123" y="32"/>
                  </a:lnTo>
                  <a:lnTo>
                    <a:pt x="113" y="40"/>
                  </a:lnTo>
                  <a:lnTo>
                    <a:pt x="105" y="50"/>
                  </a:lnTo>
                  <a:lnTo>
                    <a:pt x="98" y="61"/>
                  </a:lnTo>
                  <a:lnTo>
                    <a:pt x="92" y="73"/>
                  </a:lnTo>
                  <a:lnTo>
                    <a:pt x="86" y="84"/>
                  </a:lnTo>
                  <a:lnTo>
                    <a:pt x="81" y="97"/>
                  </a:lnTo>
                  <a:lnTo>
                    <a:pt x="78" y="111"/>
                  </a:lnTo>
                  <a:lnTo>
                    <a:pt x="77" y="124"/>
                  </a:lnTo>
                  <a:lnTo>
                    <a:pt x="76" y="139"/>
                  </a:lnTo>
                  <a:lnTo>
                    <a:pt x="77" y="156"/>
                  </a:lnTo>
                  <a:lnTo>
                    <a:pt x="80" y="173"/>
                  </a:lnTo>
                  <a:lnTo>
                    <a:pt x="85" y="189"/>
                  </a:lnTo>
                  <a:lnTo>
                    <a:pt x="92" y="204"/>
                  </a:lnTo>
                  <a:lnTo>
                    <a:pt x="100" y="219"/>
                  </a:lnTo>
                  <a:lnTo>
                    <a:pt x="109" y="232"/>
                  </a:lnTo>
                  <a:lnTo>
                    <a:pt x="121" y="244"/>
                  </a:lnTo>
                  <a:lnTo>
                    <a:pt x="133" y="254"/>
                  </a:lnTo>
                  <a:lnTo>
                    <a:pt x="133" y="288"/>
                  </a:lnTo>
                  <a:lnTo>
                    <a:pt x="47" y="312"/>
                  </a:lnTo>
                  <a:lnTo>
                    <a:pt x="37" y="316"/>
                  </a:lnTo>
                  <a:lnTo>
                    <a:pt x="29" y="321"/>
                  </a:lnTo>
                  <a:lnTo>
                    <a:pt x="21" y="328"/>
                  </a:lnTo>
                  <a:lnTo>
                    <a:pt x="14" y="336"/>
                  </a:lnTo>
                  <a:lnTo>
                    <a:pt x="8" y="345"/>
                  </a:lnTo>
                  <a:lnTo>
                    <a:pt x="4" y="355"/>
                  </a:lnTo>
                  <a:lnTo>
                    <a:pt x="1" y="364"/>
                  </a:lnTo>
                  <a:lnTo>
                    <a:pt x="0" y="375"/>
                  </a:lnTo>
                  <a:lnTo>
                    <a:pt x="0" y="409"/>
                  </a:lnTo>
                  <a:lnTo>
                    <a:pt x="186" y="409"/>
                  </a:lnTo>
                  <a:lnTo>
                    <a:pt x="224" y="409"/>
                  </a:lnTo>
                  <a:lnTo>
                    <a:pt x="409" y="409"/>
                  </a:lnTo>
                  <a:lnTo>
                    <a:pt x="409" y="375"/>
                  </a:lnTo>
                  <a:lnTo>
                    <a:pt x="408" y="364"/>
                  </a:lnTo>
                  <a:lnTo>
                    <a:pt x="406" y="355"/>
                  </a:lnTo>
                  <a:lnTo>
                    <a:pt x="402" y="345"/>
                  </a:lnTo>
                  <a:lnTo>
                    <a:pt x="395" y="336"/>
                  </a:lnTo>
                  <a:lnTo>
                    <a:pt x="389" y="328"/>
                  </a:lnTo>
                  <a:lnTo>
                    <a:pt x="380" y="321"/>
                  </a:lnTo>
                  <a:lnTo>
                    <a:pt x="372" y="316"/>
                  </a:lnTo>
                  <a:lnTo>
                    <a:pt x="362"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90">
              <a:extLst>
                <a:ext uri="{FF2B5EF4-FFF2-40B4-BE49-F238E27FC236}">
                  <a16:creationId xmlns:a16="http://schemas.microsoft.com/office/drawing/2014/main" id="{829CA626-9459-4963-9847-2155753B02DF}"/>
                </a:ext>
              </a:extLst>
            </p:cNvPr>
            <p:cNvSpPr>
              <a:spLocks/>
            </p:cNvSpPr>
            <p:nvPr/>
          </p:nvSpPr>
          <p:spPr bwMode="auto">
            <a:xfrm>
              <a:off x="5507038" y="2060575"/>
              <a:ext cx="39688" cy="39688"/>
            </a:xfrm>
            <a:custGeom>
              <a:avLst/>
              <a:gdLst>
                <a:gd name="T0" fmla="*/ 121 w 126"/>
                <a:gd name="T1" fmla="*/ 99 h 125"/>
                <a:gd name="T2" fmla="*/ 26 w 126"/>
                <a:gd name="T3" fmla="*/ 4 h 125"/>
                <a:gd name="T4" fmla="*/ 24 w 126"/>
                <a:gd name="T5" fmla="*/ 2 h 125"/>
                <a:gd name="T6" fmla="*/ 21 w 126"/>
                <a:gd name="T7" fmla="*/ 1 h 125"/>
                <a:gd name="T8" fmla="*/ 18 w 126"/>
                <a:gd name="T9" fmla="*/ 0 h 125"/>
                <a:gd name="T10" fmla="*/ 15 w 126"/>
                <a:gd name="T11" fmla="*/ 0 h 125"/>
                <a:gd name="T12" fmla="*/ 13 w 126"/>
                <a:gd name="T13" fmla="*/ 0 h 125"/>
                <a:gd name="T14" fmla="*/ 10 w 126"/>
                <a:gd name="T15" fmla="*/ 1 h 125"/>
                <a:gd name="T16" fmla="*/ 7 w 126"/>
                <a:gd name="T17" fmla="*/ 2 h 125"/>
                <a:gd name="T18" fmla="*/ 4 w 126"/>
                <a:gd name="T19" fmla="*/ 4 h 125"/>
                <a:gd name="T20" fmla="*/ 2 w 126"/>
                <a:gd name="T21" fmla="*/ 7 h 125"/>
                <a:gd name="T22" fmla="*/ 1 w 126"/>
                <a:gd name="T23" fmla="*/ 9 h 125"/>
                <a:gd name="T24" fmla="*/ 0 w 126"/>
                <a:gd name="T25" fmla="*/ 12 h 125"/>
                <a:gd name="T26" fmla="*/ 0 w 126"/>
                <a:gd name="T27" fmla="*/ 15 h 125"/>
                <a:gd name="T28" fmla="*/ 0 w 126"/>
                <a:gd name="T29" fmla="*/ 17 h 125"/>
                <a:gd name="T30" fmla="*/ 1 w 126"/>
                <a:gd name="T31" fmla="*/ 21 h 125"/>
                <a:gd name="T32" fmla="*/ 2 w 126"/>
                <a:gd name="T33" fmla="*/ 23 h 125"/>
                <a:gd name="T34" fmla="*/ 4 w 126"/>
                <a:gd name="T35" fmla="*/ 26 h 125"/>
                <a:gd name="T36" fmla="*/ 100 w 126"/>
                <a:gd name="T37" fmla="*/ 120 h 125"/>
                <a:gd name="T38" fmla="*/ 102 w 126"/>
                <a:gd name="T39" fmla="*/ 122 h 125"/>
                <a:gd name="T40" fmla="*/ 104 w 126"/>
                <a:gd name="T41" fmla="*/ 123 h 125"/>
                <a:gd name="T42" fmla="*/ 107 w 126"/>
                <a:gd name="T43" fmla="*/ 125 h 125"/>
                <a:gd name="T44" fmla="*/ 111 w 126"/>
                <a:gd name="T45" fmla="*/ 125 h 125"/>
                <a:gd name="T46" fmla="*/ 113 w 126"/>
                <a:gd name="T47" fmla="*/ 125 h 125"/>
                <a:gd name="T48" fmla="*/ 116 w 126"/>
                <a:gd name="T49" fmla="*/ 123 h 125"/>
                <a:gd name="T50" fmla="*/ 118 w 126"/>
                <a:gd name="T51" fmla="*/ 122 h 125"/>
                <a:gd name="T52" fmla="*/ 121 w 126"/>
                <a:gd name="T53" fmla="*/ 120 h 125"/>
                <a:gd name="T54" fmla="*/ 122 w 126"/>
                <a:gd name="T55" fmla="*/ 118 h 125"/>
                <a:gd name="T56" fmla="*/ 125 w 126"/>
                <a:gd name="T57" fmla="*/ 115 h 125"/>
                <a:gd name="T58" fmla="*/ 125 w 126"/>
                <a:gd name="T59" fmla="*/ 113 h 125"/>
                <a:gd name="T60" fmla="*/ 126 w 126"/>
                <a:gd name="T61" fmla="*/ 110 h 125"/>
                <a:gd name="T62" fmla="*/ 125 w 126"/>
                <a:gd name="T63" fmla="*/ 106 h 125"/>
                <a:gd name="T64" fmla="*/ 125 w 126"/>
                <a:gd name="T65" fmla="*/ 104 h 125"/>
                <a:gd name="T66" fmla="*/ 122 w 126"/>
                <a:gd name="T67" fmla="*/ 101 h 125"/>
                <a:gd name="T68" fmla="*/ 121 w 126"/>
                <a:gd name="T69" fmla="*/ 9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125">
                  <a:moveTo>
                    <a:pt x="121" y="99"/>
                  </a:moveTo>
                  <a:lnTo>
                    <a:pt x="26" y="4"/>
                  </a:lnTo>
                  <a:lnTo>
                    <a:pt x="24" y="2"/>
                  </a:lnTo>
                  <a:lnTo>
                    <a:pt x="21" y="1"/>
                  </a:lnTo>
                  <a:lnTo>
                    <a:pt x="18" y="0"/>
                  </a:lnTo>
                  <a:lnTo>
                    <a:pt x="15" y="0"/>
                  </a:lnTo>
                  <a:lnTo>
                    <a:pt x="13" y="0"/>
                  </a:lnTo>
                  <a:lnTo>
                    <a:pt x="10" y="1"/>
                  </a:lnTo>
                  <a:lnTo>
                    <a:pt x="7" y="2"/>
                  </a:lnTo>
                  <a:lnTo>
                    <a:pt x="4" y="4"/>
                  </a:lnTo>
                  <a:lnTo>
                    <a:pt x="2" y="7"/>
                  </a:lnTo>
                  <a:lnTo>
                    <a:pt x="1" y="9"/>
                  </a:lnTo>
                  <a:lnTo>
                    <a:pt x="0" y="12"/>
                  </a:lnTo>
                  <a:lnTo>
                    <a:pt x="0" y="15"/>
                  </a:lnTo>
                  <a:lnTo>
                    <a:pt x="0" y="17"/>
                  </a:lnTo>
                  <a:lnTo>
                    <a:pt x="1" y="21"/>
                  </a:lnTo>
                  <a:lnTo>
                    <a:pt x="2" y="23"/>
                  </a:lnTo>
                  <a:lnTo>
                    <a:pt x="4" y="26"/>
                  </a:lnTo>
                  <a:lnTo>
                    <a:pt x="100" y="120"/>
                  </a:lnTo>
                  <a:lnTo>
                    <a:pt x="102" y="122"/>
                  </a:lnTo>
                  <a:lnTo>
                    <a:pt x="104" y="123"/>
                  </a:lnTo>
                  <a:lnTo>
                    <a:pt x="107" y="125"/>
                  </a:lnTo>
                  <a:lnTo>
                    <a:pt x="111" y="125"/>
                  </a:lnTo>
                  <a:lnTo>
                    <a:pt x="113" y="125"/>
                  </a:lnTo>
                  <a:lnTo>
                    <a:pt x="116" y="123"/>
                  </a:lnTo>
                  <a:lnTo>
                    <a:pt x="118" y="122"/>
                  </a:lnTo>
                  <a:lnTo>
                    <a:pt x="121" y="120"/>
                  </a:lnTo>
                  <a:lnTo>
                    <a:pt x="122" y="118"/>
                  </a:lnTo>
                  <a:lnTo>
                    <a:pt x="125" y="115"/>
                  </a:lnTo>
                  <a:lnTo>
                    <a:pt x="125" y="113"/>
                  </a:lnTo>
                  <a:lnTo>
                    <a:pt x="126" y="110"/>
                  </a:lnTo>
                  <a:lnTo>
                    <a:pt x="125" y="106"/>
                  </a:lnTo>
                  <a:lnTo>
                    <a:pt x="125" y="104"/>
                  </a:lnTo>
                  <a:lnTo>
                    <a:pt x="122" y="101"/>
                  </a:lnTo>
                  <a:lnTo>
                    <a:pt x="12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91">
              <a:extLst>
                <a:ext uri="{FF2B5EF4-FFF2-40B4-BE49-F238E27FC236}">
                  <a16:creationId xmlns:a16="http://schemas.microsoft.com/office/drawing/2014/main" id="{B3337C33-5B21-4101-A2CA-66F081F0DC2E}"/>
                </a:ext>
              </a:extLst>
            </p:cNvPr>
            <p:cNvSpPr>
              <a:spLocks/>
            </p:cNvSpPr>
            <p:nvPr/>
          </p:nvSpPr>
          <p:spPr bwMode="auto">
            <a:xfrm>
              <a:off x="5670550" y="2060575"/>
              <a:ext cx="38100" cy="39688"/>
            </a:xfrm>
            <a:custGeom>
              <a:avLst/>
              <a:gdLst>
                <a:gd name="T0" fmla="*/ 98 w 124"/>
                <a:gd name="T1" fmla="*/ 4 h 125"/>
                <a:gd name="T2" fmla="*/ 4 w 124"/>
                <a:gd name="T3" fmla="*/ 99 h 125"/>
                <a:gd name="T4" fmla="*/ 2 w 124"/>
                <a:gd name="T5" fmla="*/ 101 h 125"/>
                <a:gd name="T6" fmla="*/ 1 w 124"/>
                <a:gd name="T7" fmla="*/ 104 h 125"/>
                <a:gd name="T8" fmla="*/ 0 w 124"/>
                <a:gd name="T9" fmla="*/ 106 h 125"/>
                <a:gd name="T10" fmla="*/ 0 w 124"/>
                <a:gd name="T11" fmla="*/ 110 h 125"/>
                <a:gd name="T12" fmla="*/ 0 w 124"/>
                <a:gd name="T13" fmla="*/ 113 h 125"/>
                <a:gd name="T14" fmla="*/ 1 w 124"/>
                <a:gd name="T15" fmla="*/ 115 h 125"/>
                <a:gd name="T16" fmla="*/ 2 w 124"/>
                <a:gd name="T17" fmla="*/ 118 h 125"/>
                <a:gd name="T18" fmla="*/ 4 w 124"/>
                <a:gd name="T19" fmla="*/ 120 h 125"/>
                <a:gd name="T20" fmla="*/ 6 w 124"/>
                <a:gd name="T21" fmla="*/ 122 h 125"/>
                <a:gd name="T22" fmla="*/ 8 w 124"/>
                <a:gd name="T23" fmla="*/ 123 h 125"/>
                <a:gd name="T24" fmla="*/ 11 w 124"/>
                <a:gd name="T25" fmla="*/ 125 h 125"/>
                <a:gd name="T26" fmla="*/ 15 w 124"/>
                <a:gd name="T27" fmla="*/ 125 h 125"/>
                <a:gd name="T28" fmla="*/ 17 w 124"/>
                <a:gd name="T29" fmla="*/ 125 h 125"/>
                <a:gd name="T30" fmla="*/ 20 w 124"/>
                <a:gd name="T31" fmla="*/ 123 h 125"/>
                <a:gd name="T32" fmla="*/ 22 w 124"/>
                <a:gd name="T33" fmla="*/ 122 h 125"/>
                <a:gd name="T34" fmla="*/ 25 w 124"/>
                <a:gd name="T35" fmla="*/ 120 h 125"/>
                <a:gd name="T36" fmla="*/ 120 w 124"/>
                <a:gd name="T37" fmla="*/ 25 h 125"/>
                <a:gd name="T38" fmla="*/ 122 w 124"/>
                <a:gd name="T39" fmla="*/ 23 h 125"/>
                <a:gd name="T40" fmla="*/ 123 w 124"/>
                <a:gd name="T41" fmla="*/ 21 h 125"/>
                <a:gd name="T42" fmla="*/ 124 w 124"/>
                <a:gd name="T43" fmla="*/ 17 h 125"/>
                <a:gd name="T44" fmla="*/ 124 w 124"/>
                <a:gd name="T45" fmla="*/ 15 h 125"/>
                <a:gd name="T46" fmla="*/ 124 w 124"/>
                <a:gd name="T47" fmla="*/ 12 h 125"/>
                <a:gd name="T48" fmla="*/ 123 w 124"/>
                <a:gd name="T49" fmla="*/ 9 h 125"/>
                <a:gd name="T50" fmla="*/ 122 w 124"/>
                <a:gd name="T51" fmla="*/ 7 h 125"/>
                <a:gd name="T52" fmla="*/ 120 w 124"/>
                <a:gd name="T53" fmla="*/ 4 h 125"/>
                <a:gd name="T54" fmla="*/ 118 w 124"/>
                <a:gd name="T55" fmla="*/ 2 h 125"/>
                <a:gd name="T56" fmla="*/ 114 w 124"/>
                <a:gd name="T57" fmla="*/ 1 h 125"/>
                <a:gd name="T58" fmla="*/ 112 w 124"/>
                <a:gd name="T59" fmla="*/ 0 h 125"/>
                <a:gd name="T60" fmla="*/ 109 w 124"/>
                <a:gd name="T61" fmla="*/ 0 h 125"/>
                <a:gd name="T62" fmla="*/ 107 w 124"/>
                <a:gd name="T63" fmla="*/ 0 h 125"/>
                <a:gd name="T64" fmla="*/ 104 w 124"/>
                <a:gd name="T65" fmla="*/ 1 h 125"/>
                <a:gd name="T66" fmla="*/ 100 w 124"/>
                <a:gd name="T67" fmla="*/ 2 h 125"/>
                <a:gd name="T68" fmla="*/ 98 w 124"/>
                <a:gd name="T69" fmla="*/ 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 h="125">
                  <a:moveTo>
                    <a:pt x="98" y="4"/>
                  </a:moveTo>
                  <a:lnTo>
                    <a:pt x="4" y="99"/>
                  </a:lnTo>
                  <a:lnTo>
                    <a:pt x="2" y="101"/>
                  </a:lnTo>
                  <a:lnTo>
                    <a:pt x="1" y="104"/>
                  </a:lnTo>
                  <a:lnTo>
                    <a:pt x="0" y="106"/>
                  </a:lnTo>
                  <a:lnTo>
                    <a:pt x="0" y="110"/>
                  </a:lnTo>
                  <a:lnTo>
                    <a:pt x="0" y="113"/>
                  </a:lnTo>
                  <a:lnTo>
                    <a:pt x="1" y="115"/>
                  </a:lnTo>
                  <a:lnTo>
                    <a:pt x="2" y="118"/>
                  </a:lnTo>
                  <a:lnTo>
                    <a:pt x="4" y="120"/>
                  </a:lnTo>
                  <a:lnTo>
                    <a:pt x="6" y="122"/>
                  </a:lnTo>
                  <a:lnTo>
                    <a:pt x="8" y="123"/>
                  </a:lnTo>
                  <a:lnTo>
                    <a:pt x="11" y="125"/>
                  </a:lnTo>
                  <a:lnTo>
                    <a:pt x="15" y="125"/>
                  </a:lnTo>
                  <a:lnTo>
                    <a:pt x="17" y="125"/>
                  </a:lnTo>
                  <a:lnTo>
                    <a:pt x="20" y="123"/>
                  </a:lnTo>
                  <a:lnTo>
                    <a:pt x="22" y="122"/>
                  </a:lnTo>
                  <a:lnTo>
                    <a:pt x="25" y="120"/>
                  </a:lnTo>
                  <a:lnTo>
                    <a:pt x="120" y="25"/>
                  </a:lnTo>
                  <a:lnTo>
                    <a:pt x="122" y="23"/>
                  </a:lnTo>
                  <a:lnTo>
                    <a:pt x="123" y="21"/>
                  </a:lnTo>
                  <a:lnTo>
                    <a:pt x="124" y="17"/>
                  </a:lnTo>
                  <a:lnTo>
                    <a:pt x="124" y="15"/>
                  </a:lnTo>
                  <a:lnTo>
                    <a:pt x="124" y="12"/>
                  </a:lnTo>
                  <a:lnTo>
                    <a:pt x="123" y="9"/>
                  </a:lnTo>
                  <a:lnTo>
                    <a:pt x="122" y="7"/>
                  </a:lnTo>
                  <a:lnTo>
                    <a:pt x="120" y="4"/>
                  </a:lnTo>
                  <a:lnTo>
                    <a:pt x="118" y="2"/>
                  </a:lnTo>
                  <a:lnTo>
                    <a:pt x="114" y="1"/>
                  </a:lnTo>
                  <a:lnTo>
                    <a:pt x="112" y="0"/>
                  </a:lnTo>
                  <a:lnTo>
                    <a:pt x="109" y="0"/>
                  </a:lnTo>
                  <a:lnTo>
                    <a:pt x="107" y="0"/>
                  </a:lnTo>
                  <a:lnTo>
                    <a:pt x="104" y="1"/>
                  </a:lnTo>
                  <a:lnTo>
                    <a:pt x="100" y="2"/>
                  </a:lnTo>
                  <a:lnTo>
                    <a:pt x="9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4" name="Group 73">
            <a:extLst>
              <a:ext uri="{FF2B5EF4-FFF2-40B4-BE49-F238E27FC236}">
                <a16:creationId xmlns:a16="http://schemas.microsoft.com/office/drawing/2014/main" id="{285E8B6F-31FF-489F-8DFB-DA3B67849776}"/>
              </a:ext>
            </a:extLst>
          </p:cNvPr>
          <p:cNvGrpSpPr/>
          <p:nvPr/>
        </p:nvGrpSpPr>
        <p:grpSpPr>
          <a:xfrm>
            <a:off x="5845610" y="2359920"/>
            <a:ext cx="380334" cy="380334"/>
            <a:chOff x="3746500" y="1343025"/>
            <a:chExt cx="285750" cy="285750"/>
          </a:xfrm>
          <a:solidFill>
            <a:schemeClr val="bg1"/>
          </a:solidFill>
        </p:grpSpPr>
        <p:sp>
          <p:nvSpPr>
            <p:cNvPr id="75" name="Freeform 72">
              <a:extLst>
                <a:ext uri="{FF2B5EF4-FFF2-40B4-BE49-F238E27FC236}">
                  <a16:creationId xmlns:a16="http://schemas.microsoft.com/office/drawing/2014/main" id="{3E480E90-73BA-4906-827A-9829785C2CF6}"/>
                </a:ext>
              </a:extLst>
            </p:cNvPr>
            <p:cNvSpPr>
              <a:spLocks/>
            </p:cNvSpPr>
            <p:nvPr/>
          </p:nvSpPr>
          <p:spPr bwMode="auto">
            <a:xfrm>
              <a:off x="3937000" y="1543050"/>
              <a:ext cx="66675" cy="50800"/>
            </a:xfrm>
            <a:custGeom>
              <a:avLst/>
              <a:gdLst>
                <a:gd name="T0" fmla="*/ 185 w 210"/>
                <a:gd name="T1" fmla="*/ 4 h 157"/>
                <a:gd name="T2" fmla="*/ 76 w 210"/>
                <a:gd name="T3" fmla="*/ 112 h 157"/>
                <a:gd name="T4" fmla="*/ 27 w 210"/>
                <a:gd name="T5" fmla="*/ 50 h 157"/>
                <a:gd name="T6" fmla="*/ 25 w 210"/>
                <a:gd name="T7" fmla="*/ 48 h 157"/>
                <a:gd name="T8" fmla="*/ 22 w 210"/>
                <a:gd name="T9" fmla="*/ 47 h 157"/>
                <a:gd name="T10" fmla="*/ 20 w 210"/>
                <a:gd name="T11" fmla="*/ 46 h 157"/>
                <a:gd name="T12" fmla="*/ 16 w 210"/>
                <a:gd name="T13" fmla="*/ 45 h 157"/>
                <a:gd name="T14" fmla="*/ 14 w 210"/>
                <a:gd name="T15" fmla="*/ 45 h 157"/>
                <a:gd name="T16" fmla="*/ 11 w 210"/>
                <a:gd name="T17" fmla="*/ 46 h 157"/>
                <a:gd name="T18" fmla="*/ 8 w 210"/>
                <a:gd name="T19" fmla="*/ 47 h 157"/>
                <a:gd name="T20" fmla="*/ 6 w 210"/>
                <a:gd name="T21" fmla="*/ 48 h 157"/>
                <a:gd name="T22" fmla="*/ 3 w 210"/>
                <a:gd name="T23" fmla="*/ 50 h 157"/>
                <a:gd name="T24" fmla="*/ 1 w 210"/>
                <a:gd name="T25" fmla="*/ 52 h 157"/>
                <a:gd name="T26" fmla="*/ 0 w 210"/>
                <a:gd name="T27" fmla="*/ 55 h 157"/>
                <a:gd name="T28" fmla="*/ 0 w 210"/>
                <a:gd name="T29" fmla="*/ 58 h 157"/>
                <a:gd name="T30" fmla="*/ 0 w 210"/>
                <a:gd name="T31" fmla="*/ 61 h 157"/>
                <a:gd name="T32" fmla="*/ 0 w 210"/>
                <a:gd name="T33" fmla="*/ 64 h 157"/>
                <a:gd name="T34" fmla="*/ 1 w 210"/>
                <a:gd name="T35" fmla="*/ 66 h 157"/>
                <a:gd name="T36" fmla="*/ 3 w 210"/>
                <a:gd name="T37" fmla="*/ 69 h 157"/>
                <a:gd name="T38" fmla="*/ 74 w 210"/>
                <a:gd name="T39" fmla="*/ 157 h 157"/>
                <a:gd name="T40" fmla="*/ 206 w 210"/>
                <a:gd name="T41" fmla="*/ 25 h 157"/>
                <a:gd name="T42" fmla="*/ 208 w 210"/>
                <a:gd name="T43" fmla="*/ 23 h 157"/>
                <a:gd name="T44" fmla="*/ 209 w 210"/>
                <a:gd name="T45" fmla="*/ 20 h 157"/>
                <a:gd name="T46" fmla="*/ 210 w 210"/>
                <a:gd name="T47" fmla="*/ 18 h 157"/>
                <a:gd name="T48" fmla="*/ 210 w 210"/>
                <a:gd name="T49" fmla="*/ 15 h 157"/>
                <a:gd name="T50" fmla="*/ 210 w 210"/>
                <a:gd name="T51" fmla="*/ 11 h 157"/>
                <a:gd name="T52" fmla="*/ 209 w 210"/>
                <a:gd name="T53" fmla="*/ 9 h 157"/>
                <a:gd name="T54" fmla="*/ 208 w 210"/>
                <a:gd name="T55" fmla="*/ 6 h 157"/>
                <a:gd name="T56" fmla="*/ 206 w 210"/>
                <a:gd name="T57" fmla="*/ 4 h 157"/>
                <a:gd name="T58" fmla="*/ 204 w 210"/>
                <a:gd name="T59" fmla="*/ 2 h 157"/>
                <a:gd name="T60" fmla="*/ 201 w 210"/>
                <a:gd name="T61" fmla="*/ 1 h 157"/>
                <a:gd name="T62" fmla="*/ 199 w 210"/>
                <a:gd name="T63" fmla="*/ 0 h 157"/>
                <a:gd name="T64" fmla="*/ 195 w 210"/>
                <a:gd name="T65" fmla="*/ 0 h 157"/>
                <a:gd name="T66" fmla="*/ 192 w 210"/>
                <a:gd name="T67" fmla="*/ 0 h 157"/>
                <a:gd name="T68" fmla="*/ 190 w 210"/>
                <a:gd name="T69" fmla="*/ 1 h 157"/>
                <a:gd name="T70" fmla="*/ 187 w 210"/>
                <a:gd name="T71" fmla="*/ 2 h 157"/>
                <a:gd name="T72" fmla="*/ 185 w 210"/>
                <a:gd name="T7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 h="157">
                  <a:moveTo>
                    <a:pt x="185" y="4"/>
                  </a:moveTo>
                  <a:lnTo>
                    <a:pt x="76" y="112"/>
                  </a:lnTo>
                  <a:lnTo>
                    <a:pt x="27" y="50"/>
                  </a:lnTo>
                  <a:lnTo>
                    <a:pt x="25" y="48"/>
                  </a:lnTo>
                  <a:lnTo>
                    <a:pt x="22" y="47"/>
                  </a:lnTo>
                  <a:lnTo>
                    <a:pt x="20" y="46"/>
                  </a:lnTo>
                  <a:lnTo>
                    <a:pt x="16" y="45"/>
                  </a:lnTo>
                  <a:lnTo>
                    <a:pt x="14" y="45"/>
                  </a:lnTo>
                  <a:lnTo>
                    <a:pt x="11" y="46"/>
                  </a:lnTo>
                  <a:lnTo>
                    <a:pt x="8" y="47"/>
                  </a:lnTo>
                  <a:lnTo>
                    <a:pt x="6" y="48"/>
                  </a:lnTo>
                  <a:lnTo>
                    <a:pt x="3" y="50"/>
                  </a:lnTo>
                  <a:lnTo>
                    <a:pt x="1" y="52"/>
                  </a:lnTo>
                  <a:lnTo>
                    <a:pt x="0" y="55"/>
                  </a:lnTo>
                  <a:lnTo>
                    <a:pt x="0" y="58"/>
                  </a:lnTo>
                  <a:lnTo>
                    <a:pt x="0" y="61"/>
                  </a:lnTo>
                  <a:lnTo>
                    <a:pt x="0" y="64"/>
                  </a:lnTo>
                  <a:lnTo>
                    <a:pt x="1" y="66"/>
                  </a:lnTo>
                  <a:lnTo>
                    <a:pt x="3" y="69"/>
                  </a:lnTo>
                  <a:lnTo>
                    <a:pt x="74" y="157"/>
                  </a:lnTo>
                  <a:lnTo>
                    <a:pt x="206" y="25"/>
                  </a:lnTo>
                  <a:lnTo>
                    <a:pt x="208" y="23"/>
                  </a:lnTo>
                  <a:lnTo>
                    <a:pt x="209" y="20"/>
                  </a:lnTo>
                  <a:lnTo>
                    <a:pt x="210" y="18"/>
                  </a:lnTo>
                  <a:lnTo>
                    <a:pt x="210" y="15"/>
                  </a:lnTo>
                  <a:lnTo>
                    <a:pt x="210" y="11"/>
                  </a:lnTo>
                  <a:lnTo>
                    <a:pt x="209" y="9"/>
                  </a:lnTo>
                  <a:lnTo>
                    <a:pt x="208" y="6"/>
                  </a:lnTo>
                  <a:lnTo>
                    <a:pt x="206" y="4"/>
                  </a:lnTo>
                  <a:lnTo>
                    <a:pt x="204" y="2"/>
                  </a:lnTo>
                  <a:lnTo>
                    <a:pt x="201" y="1"/>
                  </a:lnTo>
                  <a:lnTo>
                    <a:pt x="199" y="0"/>
                  </a:lnTo>
                  <a:lnTo>
                    <a:pt x="195" y="0"/>
                  </a:lnTo>
                  <a:lnTo>
                    <a:pt x="192" y="0"/>
                  </a:lnTo>
                  <a:lnTo>
                    <a:pt x="190" y="1"/>
                  </a:lnTo>
                  <a:lnTo>
                    <a:pt x="187" y="2"/>
                  </a:lnTo>
                  <a:lnTo>
                    <a:pt x="18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73">
              <a:extLst>
                <a:ext uri="{FF2B5EF4-FFF2-40B4-BE49-F238E27FC236}">
                  <a16:creationId xmlns:a16="http://schemas.microsoft.com/office/drawing/2014/main" id="{C7EDD696-9815-4321-89CF-2E352B875911}"/>
                </a:ext>
              </a:extLst>
            </p:cNvPr>
            <p:cNvSpPr>
              <a:spLocks noEditPoints="1"/>
            </p:cNvSpPr>
            <p:nvPr/>
          </p:nvSpPr>
          <p:spPr bwMode="auto">
            <a:xfrm>
              <a:off x="3908425" y="1504950"/>
              <a:ext cx="123825" cy="123825"/>
            </a:xfrm>
            <a:custGeom>
              <a:avLst/>
              <a:gdLst>
                <a:gd name="T0" fmla="*/ 163 w 391"/>
                <a:gd name="T1" fmla="*/ 357 h 390"/>
                <a:gd name="T2" fmla="*/ 117 w 391"/>
                <a:gd name="T3" fmla="*/ 340 h 390"/>
                <a:gd name="T4" fmla="*/ 79 w 391"/>
                <a:gd name="T5" fmla="*/ 312 h 390"/>
                <a:gd name="T6" fmla="*/ 50 w 391"/>
                <a:gd name="T7" fmla="*/ 274 h 390"/>
                <a:gd name="T8" fmla="*/ 34 w 391"/>
                <a:gd name="T9" fmla="*/ 228 h 390"/>
                <a:gd name="T10" fmla="*/ 31 w 391"/>
                <a:gd name="T11" fmla="*/ 178 h 390"/>
                <a:gd name="T12" fmla="*/ 44 w 391"/>
                <a:gd name="T13" fmla="*/ 130 h 390"/>
                <a:gd name="T14" fmla="*/ 69 w 391"/>
                <a:gd name="T15" fmla="*/ 90 h 390"/>
                <a:gd name="T16" fmla="*/ 104 w 391"/>
                <a:gd name="T17" fmla="*/ 57 h 390"/>
                <a:gd name="T18" fmla="*/ 147 w 391"/>
                <a:gd name="T19" fmla="*/ 37 h 390"/>
                <a:gd name="T20" fmla="*/ 196 w 391"/>
                <a:gd name="T21" fmla="*/ 30 h 390"/>
                <a:gd name="T22" fmla="*/ 246 w 391"/>
                <a:gd name="T23" fmla="*/ 37 h 390"/>
                <a:gd name="T24" fmla="*/ 289 w 391"/>
                <a:gd name="T25" fmla="*/ 57 h 390"/>
                <a:gd name="T26" fmla="*/ 324 w 391"/>
                <a:gd name="T27" fmla="*/ 90 h 390"/>
                <a:gd name="T28" fmla="*/ 349 w 391"/>
                <a:gd name="T29" fmla="*/ 130 h 390"/>
                <a:gd name="T30" fmla="*/ 360 w 391"/>
                <a:gd name="T31" fmla="*/ 178 h 390"/>
                <a:gd name="T32" fmla="*/ 358 w 391"/>
                <a:gd name="T33" fmla="*/ 228 h 390"/>
                <a:gd name="T34" fmla="*/ 341 w 391"/>
                <a:gd name="T35" fmla="*/ 274 h 390"/>
                <a:gd name="T36" fmla="*/ 313 w 391"/>
                <a:gd name="T37" fmla="*/ 312 h 390"/>
                <a:gd name="T38" fmla="*/ 275 w 391"/>
                <a:gd name="T39" fmla="*/ 340 h 390"/>
                <a:gd name="T40" fmla="*/ 230 w 391"/>
                <a:gd name="T41" fmla="*/ 357 h 390"/>
                <a:gd name="T42" fmla="*/ 196 w 391"/>
                <a:gd name="T43" fmla="*/ 0 h 390"/>
                <a:gd name="T44" fmla="*/ 138 w 391"/>
                <a:gd name="T45" fmla="*/ 8 h 390"/>
                <a:gd name="T46" fmla="*/ 87 w 391"/>
                <a:gd name="T47" fmla="*/ 33 h 390"/>
                <a:gd name="T48" fmla="*/ 45 w 391"/>
                <a:gd name="T49" fmla="*/ 70 h 390"/>
                <a:gd name="T50" fmla="*/ 16 w 391"/>
                <a:gd name="T51" fmla="*/ 119 h 390"/>
                <a:gd name="T52" fmla="*/ 1 w 391"/>
                <a:gd name="T53" fmla="*/ 174 h 390"/>
                <a:gd name="T54" fmla="*/ 4 w 391"/>
                <a:gd name="T55" fmla="*/ 234 h 390"/>
                <a:gd name="T56" fmla="*/ 25 w 391"/>
                <a:gd name="T57" fmla="*/ 288 h 390"/>
                <a:gd name="T58" fmla="*/ 58 w 391"/>
                <a:gd name="T59" fmla="*/ 333 h 390"/>
                <a:gd name="T60" fmla="*/ 103 w 391"/>
                <a:gd name="T61" fmla="*/ 366 h 390"/>
                <a:gd name="T62" fmla="*/ 157 w 391"/>
                <a:gd name="T63" fmla="*/ 387 h 390"/>
                <a:gd name="T64" fmla="*/ 216 w 391"/>
                <a:gd name="T65" fmla="*/ 389 h 390"/>
                <a:gd name="T66" fmla="*/ 272 w 391"/>
                <a:gd name="T67" fmla="*/ 375 h 390"/>
                <a:gd name="T68" fmla="*/ 321 w 391"/>
                <a:gd name="T69" fmla="*/ 346 h 390"/>
                <a:gd name="T70" fmla="*/ 358 w 391"/>
                <a:gd name="T71" fmla="*/ 304 h 390"/>
                <a:gd name="T72" fmla="*/ 383 w 391"/>
                <a:gd name="T73" fmla="*/ 253 h 390"/>
                <a:gd name="T74" fmla="*/ 391 w 391"/>
                <a:gd name="T75" fmla="*/ 195 h 390"/>
                <a:gd name="T76" fmla="*/ 383 w 391"/>
                <a:gd name="T77" fmla="*/ 137 h 390"/>
                <a:gd name="T78" fmla="*/ 358 w 391"/>
                <a:gd name="T79" fmla="*/ 85 h 390"/>
                <a:gd name="T80" fmla="*/ 321 w 391"/>
                <a:gd name="T81" fmla="*/ 44 h 390"/>
                <a:gd name="T82" fmla="*/ 272 w 391"/>
                <a:gd name="T83" fmla="*/ 15 h 390"/>
                <a:gd name="T84" fmla="*/ 216 w 391"/>
                <a:gd name="T85" fmla="*/ 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390">
                  <a:moveTo>
                    <a:pt x="196" y="360"/>
                  </a:moveTo>
                  <a:lnTo>
                    <a:pt x="179" y="360"/>
                  </a:lnTo>
                  <a:lnTo>
                    <a:pt x="163" y="357"/>
                  </a:lnTo>
                  <a:lnTo>
                    <a:pt x="147" y="352"/>
                  </a:lnTo>
                  <a:lnTo>
                    <a:pt x="132" y="347"/>
                  </a:lnTo>
                  <a:lnTo>
                    <a:pt x="117" y="340"/>
                  </a:lnTo>
                  <a:lnTo>
                    <a:pt x="104" y="332"/>
                  </a:lnTo>
                  <a:lnTo>
                    <a:pt x="91" y="322"/>
                  </a:lnTo>
                  <a:lnTo>
                    <a:pt x="79" y="312"/>
                  </a:lnTo>
                  <a:lnTo>
                    <a:pt x="69" y="300"/>
                  </a:lnTo>
                  <a:lnTo>
                    <a:pt x="59" y="287"/>
                  </a:lnTo>
                  <a:lnTo>
                    <a:pt x="50" y="274"/>
                  </a:lnTo>
                  <a:lnTo>
                    <a:pt x="44" y="259"/>
                  </a:lnTo>
                  <a:lnTo>
                    <a:pt x="38" y="244"/>
                  </a:lnTo>
                  <a:lnTo>
                    <a:pt x="34" y="228"/>
                  </a:lnTo>
                  <a:lnTo>
                    <a:pt x="31" y="212"/>
                  </a:lnTo>
                  <a:lnTo>
                    <a:pt x="31" y="195"/>
                  </a:lnTo>
                  <a:lnTo>
                    <a:pt x="31" y="178"/>
                  </a:lnTo>
                  <a:lnTo>
                    <a:pt x="34" y="161"/>
                  </a:lnTo>
                  <a:lnTo>
                    <a:pt x="38" y="145"/>
                  </a:lnTo>
                  <a:lnTo>
                    <a:pt x="44" y="130"/>
                  </a:lnTo>
                  <a:lnTo>
                    <a:pt x="50" y="116"/>
                  </a:lnTo>
                  <a:lnTo>
                    <a:pt x="59" y="102"/>
                  </a:lnTo>
                  <a:lnTo>
                    <a:pt x="69" y="90"/>
                  </a:lnTo>
                  <a:lnTo>
                    <a:pt x="79" y="78"/>
                  </a:lnTo>
                  <a:lnTo>
                    <a:pt x="91" y="67"/>
                  </a:lnTo>
                  <a:lnTo>
                    <a:pt x="104" y="57"/>
                  </a:lnTo>
                  <a:lnTo>
                    <a:pt x="117" y="49"/>
                  </a:lnTo>
                  <a:lnTo>
                    <a:pt x="132" y="42"/>
                  </a:lnTo>
                  <a:lnTo>
                    <a:pt x="147" y="37"/>
                  </a:lnTo>
                  <a:lnTo>
                    <a:pt x="163" y="33"/>
                  </a:lnTo>
                  <a:lnTo>
                    <a:pt x="179" y="31"/>
                  </a:lnTo>
                  <a:lnTo>
                    <a:pt x="196" y="30"/>
                  </a:lnTo>
                  <a:lnTo>
                    <a:pt x="213" y="31"/>
                  </a:lnTo>
                  <a:lnTo>
                    <a:pt x="230" y="33"/>
                  </a:lnTo>
                  <a:lnTo>
                    <a:pt x="246" y="37"/>
                  </a:lnTo>
                  <a:lnTo>
                    <a:pt x="261" y="42"/>
                  </a:lnTo>
                  <a:lnTo>
                    <a:pt x="275" y="49"/>
                  </a:lnTo>
                  <a:lnTo>
                    <a:pt x="289" y="57"/>
                  </a:lnTo>
                  <a:lnTo>
                    <a:pt x="301" y="67"/>
                  </a:lnTo>
                  <a:lnTo>
                    <a:pt x="313" y="78"/>
                  </a:lnTo>
                  <a:lnTo>
                    <a:pt x="324" y="90"/>
                  </a:lnTo>
                  <a:lnTo>
                    <a:pt x="334" y="102"/>
                  </a:lnTo>
                  <a:lnTo>
                    <a:pt x="341" y="116"/>
                  </a:lnTo>
                  <a:lnTo>
                    <a:pt x="349" y="130"/>
                  </a:lnTo>
                  <a:lnTo>
                    <a:pt x="354" y="145"/>
                  </a:lnTo>
                  <a:lnTo>
                    <a:pt x="358" y="161"/>
                  </a:lnTo>
                  <a:lnTo>
                    <a:pt x="360" y="178"/>
                  </a:lnTo>
                  <a:lnTo>
                    <a:pt x="361" y="195"/>
                  </a:lnTo>
                  <a:lnTo>
                    <a:pt x="360" y="212"/>
                  </a:lnTo>
                  <a:lnTo>
                    <a:pt x="358" y="228"/>
                  </a:lnTo>
                  <a:lnTo>
                    <a:pt x="354" y="244"/>
                  </a:lnTo>
                  <a:lnTo>
                    <a:pt x="349" y="259"/>
                  </a:lnTo>
                  <a:lnTo>
                    <a:pt x="341" y="274"/>
                  </a:lnTo>
                  <a:lnTo>
                    <a:pt x="334" y="287"/>
                  </a:lnTo>
                  <a:lnTo>
                    <a:pt x="324" y="300"/>
                  </a:lnTo>
                  <a:lnTo>
                    <a:pt x="313" y="312"/>
                  </a:lnTo>
                  <a:lnTo>
                    <a:pt x="301" y="322"/>
                  </a:lnTo>
                  <a:lnTo>
                    <a:pt x="289" y="332"/>
                  </a:lnTo>
                  <a:lnTo>
                    <a:pt x="275" y="340"/>
                  </a:lnTo>
                  <a:lnTo>
                    <a:pt x="261" y="347"/>
                  </a:lnTo>
                  <a:lnTo>
                    <a:pt x="246" y="352"/>
                  </a:lnTo>
                  <a:lnTo>
                    <a:pt x="230" y="357"/>
                  </a:lnTo>
                  <a:lnTo>
                    <a:pt x="213" y="360"/>
                  </a:lnTo>
                  <a:lnTo>
                    <a:pt x="196" y="360"/>
                  </a:lnTo>
                  <a:close/>
                  <a:moveTo>
                    <a:pt x="196" y="0"/>
                  </a:moveTo>
                  <a:lnTo>
                    <a:pt x="176" y="1"/>
                  </a:lnTo>
                  <a:lnTo>
                    <a:pt x="157" y="3"/>
                  </a:lnTo>
                  <a:lnTo>
                    <a:pt x="138" y="8"/>
                  </a:lnTo>
                  <a:lnTo>
                    <a:pt x="120" y="15"/>
                  </a:lnTo>
                  <a:lnTo>
                    <a:pt x="103" y="23"/>
                  </a:lnTo>
                  <a:lnTo>
                    <a:pt x="87" y="33"/>
                  </a:lnTo>
                  <a:lnTo>
                    <a:pt x="72" y="44"/>
                  </a:lnTo>
                  <a:lnTo>
                    <a:pt x="58" y="56"/>
                  </a:lnTo>
                  <a:lnTo>
                    <a:pt x="45" y="70"/>
                  </a:lnTo>
                  <a:lnTo>
                    <a:pt x="34" y="85"/>
                  </a:lnTo>
                  <a:lnTo>
                    <a:pt x="25" y="101"/>
                  </a:lnTo>
                  <a:lnTo>
                    <a:pt x="16" y="119"/>
                  </a:lnTo>
                  <a:lnTo>
                    <a:pt x="10" y="137"/>
                  </a:lnTo>
                  <a:lnTo>
                    <a:pt x="4" y="155"/>
                  </a:lnTo>
                  <a:lnTo>
                    <a:pt x="1" y="174"/>
                  </a:lnTo>
                  <a:lnTo>
                    <a:pt x="0" y="195"/>
                  </a:lnTo>
                  <a:lnTo>
                    <a:pt x="1" y="215"/>
                  </a:lnTo>
                  <a:lnTo>
                    <a:pt x="4" y="234"/>
                  </a:lnTo>
                  <a:lnTo>
                    <a:pt x="10" y="253"/>
                  </a:lnTo>
                  <a:lnTo>
                    <a:pt x="16" y="271"/>
                  </a:lnTo>
                  <a:lnTo>
                    <a:pt x="25" y="288"/>
                  </a:lnTo>
                  <a:lnTo>
                    <a:pt x="34" y="304"/>
                  </a:lnTo>
                  <a:lnTo>
                    <a:pt x="45" y="319"/>
                  </a:lnTo>
                  <a:lnTo>
                    <a:pt x="58" y="333"/>
                  </a:lnTo>
                  <a:lnTo>
                    <a:pt x="72" y="346"/>
                  </a:lnTo>
                  <a:lnTo>
                    <a:pt x="87" y="357"/>
                  </a:lnTo>
                  <a:lnTo>
                    <a:pt x="103" y="366"/>
                  </a:lnTo>
                  <a:lnTo>
                    <a:pt x="120" y="375"/>
                  </a:lnTo>
                  <a:lnTo>
                    <a:pt x="138" y="381"/>
                  </a:lnTo>
                  <a:lnTo>
                    <a:pt x="157" y="387"/>
                  </a:lnTo>
                  <a:lnTo>
                    <a:pt x="176" y="390"/>
                  </a:lnTo>
                  <a:lnTo>
                    <a:pt x="196" y="390"/>
                  </a:lnTo>
                  <a:lnTo>
                    <a:pt x="216" y="389"/>
                  </a:lnTo>
                  <a:lnTo>
                    <a:pt x="236" y="387"/>
                  </a:lnTo>
                  <a:lnTo>
                    <a:pt x="254" y="381"/>
                  </a:lnTo>
                  <a:lnTo>
                    <a:pt x="272" y="375"/>
                  </a:lnTo>
                  <a:lnTo>
                    <a:pt x="290" y="366"/>
                  </a:lnTo>
                  <a:lnTo>
                    <a:pt x="306" y="357"/>
                  </a:lnTo>
                  <a:lnTo>
                    <a:pt x="321" y="346"/>
                  </a:lnTo>
                  <a:lnTo>
                    <a:pt x="335" y="333"/>
                  </a:lnTo>
                  <a:lnTo>
                    <a:pt x="346" y="319"/>
                  </a:lnTo>
                  <a:lnTo>
                    <a:pt x="358" y="304"/>
                  </a:lnTo>
                  <a:lnTo>
                    <a:pt x="368" y="288"/>
                  </a:lnTo>
                  <a:lnTo>
                    <a:pt x="376" y="271"/>
                  </a:lnTo>
                  <a:lnTo>
                    <a:pt x="383" y="253"/>
                  </a:lnTo>
                  <a:lnTo>
                    <a:pt x="387" y="234"/>
                  </a:lnTo>
                  <a:lnTo>
                    <a:pt x="390" y="215"/>
                  </a:lnTo>
                  <a:lnTo>
                    <a:pt x="391" y="195"/>
                  </a:lnTo>
                  <a:lnTo>
                    <a:pt x="390" y="174"/>
                  </a:lnTo>
                  <a:lnTo>
                    <a:pt x="387" y="155"/>
                  </a:lnTo>
                  <a:lnTo>
                    <a:pt x="383" y="137"/>
                  </a:lnTo>
                  <a:lnTo>
                    <a:pt x="376" y="119"/>
                  </a:lnTo>
                  <a:lnTo>
                    <a:pt x="368" y="101"/>
                  </a:lnTo>
                  <a:lnTo>
                    <a:pt x="358" y="85"/>
                  </a:lnTo>
                  <a:lnTo>
                    <a:pt x="346" y="70"/>
                  </a:lnTo>
                  <a:lnTo>
                    <a:pt x="335" y="56"/>
                  </a:lnTo>
                  <a:lnTo>
                    <a:pt x="321" y="44"/>
                  </a:lnTo>
                  <a:lnTo>
                    <a:pt x="306" y="33"/>
                  </a:lnTo>
                  <a:lnTo>
                    <a:pt x="290" y="23"/>
                  </a:lnTo>
                  <a:lnTo>
                    <a:pt x="272" y="15"/>
                  </a:lnTo>
                  <a:lnTo>
                    <a:pt x="254" y="8"/>
                  </a:lnTo>
                  <a:lnTo>
                    <a:pt x="236" y="3"/>
                  </a:lnTo>
                  <a:lnTo>
                    <a:pt x="216" y="1"/>
                  </a:ln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74">
              <a:extLst>
                <a:ext uri="{FF2B5EF4-FFF2-40B4-BE49-F238E27FC236}">
                  <a16:creationId xmlns:a16="http://schemas.microsoft.com/office/drawing/2014/main" id="{A27F7CA8-DC2B-49C5-BC0E-B71C19B57F77}"/>
                </a:ext>
              </a:extLst>
            </p:cNvPr>
            <p:cNvSpPr>
              <a:spLocks/>
            </p:cNvSpPr>
            <p:nvPr/>
          </p:nvSpPr>
          <p:spPr bwMode="auto">
            <a:xfrm>
              <a:off x="3746500" y="1343025"/>
              <a:ext cx="168275" cy="238125"/>
            </a:xfrm>
            <a:custGeom>
              <a:avLst/>
              <a:gdLst>
                <a:gd name="T0" fmla="*/ 461 w 529"/>
                <a:gd name="T1" fmla="*/ 460 h 752"/>
                <a:gd name="T2" fmla="*/ 481 w 529"/>
                <a:gd name="T3" fmla="*/ 349 h 752"/>
                <a:gd name="T4" fmla="*/ 500 w 529"/>
                <a:gd name="T5" fmla="*/ 294 h 752"/>
                <a:gd name="T6" fmla="*/ 519 w 529"/>
                <a:gd name="T7" fmla="*/ 253 h 752"/>
                <a:gd name="T8" fmla="*/ 524 w 529"/>
                <a:gd name="T9" fmla="*/ 204 h 752"/>
                <a:gd name="T10" fmla="*/ 507 w 529"/>
                <a:gd name="T11" fmla="*/ 172 h 752"/>
                <a:gd name="T12" fmla="*/ 522 w 529"/>
                <a:gd name="T13" fmla="*/ 66 h 752"/>
                <a:gd name="T14" fmla="*/ 488 w 529"/>
                <a:gd name="T15" fmla="*/ 24 h 752"/>
                <a:gd name="T16" fmla="*/ 428 w 529"/>
                <a:gd name="T17" fmla="*/ 3 h 752"/>
                <a:gd name="T18" fmla="*/ 306 w 529"/>
                <a:gd name="T19" fmla="*/ 12 h 752"/>
                <a:gd name="T20" fmla="*/ 260 w 529"/>
                <a:gd name="T21" fmla="*/ 39 h 752"/>
                <a:gd name="T22" fmla="*/ 225 w 529"/>
                <a:gd name="T23" fmla="*/ 55 h 752"/>
                <a:gd name="T24" fmla="*/ 199 w 529"/>
                <a:gd name="T25" fmla="*/ 78 h 752"/>
                <a:gd name="T26" fmla="*/ 198 w 529"/>
                <a:gd name="T27" fmla="*/ 148 h 752"/>
                <a:gd name="T28" fmla="*/ 198 w 529"/>
                <a:gd name="T29" fmla="*/ 179 h 752"/>
                <a:gd name="T30" fmla="*/ 185 w 529"/>
                <a:gd name="T31" fmla="*/ 221 h 752"/>
                <a:gd name="T32" fmla="*/ 199 w 529"/>
                <a:gd name="T33" fmla="*/ 263 h 752"/>
                <a:gd name="T34" fmla="*/ 217 w 529"/>
                <a:gd name="T35" fmla="*/ 319 h 752"/>
                <a:gd name="T36" fmla="*/ 254 w 529"/>
                <a:gd name="T37" fmla="*/ 383 h 752"/>
                <a:gd name="T38" fmla="*/ 213 w 529"/>
                <a:gd name="T39" fmla="*/ 475 h 752"/>
                <a:gd name="T40" fmla="*/ 68 w 529"/>
                <a:gd name="T41" fmla="*/ 530 h 752"/>
                <a:gd name="T42" fmla="*/ 22 w 529"/>
                <a:gd name="T43" fmla="*/ 568 h 752"/>
                <a:gd name="T44" fmla="*/ 0 w 529"/>
                <a:gd name="T45" fmla="*/ 717 h 752"/>
                <a:gd name="T46" fmla="*/ 6 w 529"/>
                <a:gd name="T47" fmla="*/ 750 h 752"/>
                <a:gd name="T48" fmla="*/ 30 w 529"/>
                <a:gd name="T49" fmla="*/ 722 h 752"/>
                <a:gd name="T50" fmla="*/ 48 w 529"/>
                <a:gd name="T51" fmla="*/ 586 h 752"/>
                <a:gd name="T52" fmla="*/ 103 w 529"/>
                <a:gd name="T53" fmla="*/ 546 h 752"/>
                <a:gd name="T54" fmla="*/ 247 w 529"/>
                <a:gd name="T55" fmla="*/ 495 h 752"/>
                <a:gd name="T56" fmla="*/ 300 w 529"/>
                <a:gd name="T57" fmla="*/ 467 h 752"/>
                <a:gd name="T58" fmla="*/ 291 w 529"/>
                <a:gd name="T59" fmla="*/ 376 h 752"/>
                <a:gd name="T60" fmla="*/ 251 w 529"/>
                <a:gd name="T61" fmla="*/ 323 h 752"/>
                <a:gd name="T62" fmla="*/ 238 w 529"/>
                <a:gd name="T63" fmla="*/ 255 h 752"/>
                <a:gd name="T64" fmla="*/ 226 w 529"/>
                <a:gd name="T65" fmla="*/ 244 h 752"/>
                <a:gd name="T66" fmla="*/ 216 w 529"/>
                <a:gd name="T67" fmla="*/ 211 h 752"/>
                <a:gd name="T68" fmla="*/ 231 w 529"/>
                <a:gd name="T69" fmla="*/ 195 h 752"/>
                <a:gd name="T70" fmla="*/ 237 w 529"/>
                <a:gd name="T71" fmla="*/ 176 h 752"/>
                <a:gd name="T72" fmla="*/ 224 w 529"/>
                <a:gd name="T73" fmla="*/ 98 h 752"/>
                <a:gd name="T74" fmla="*/ 238 w 529"/>
                <a:gd name="T75" fmla="*/ 83 h 752"/>
                <a:gd name="T76" fmla="*/ 267 w 529"/>
                <a:gd name="T77" fmla="*/ 83 h 752"/>
                <a:gd name="T78" fmla="*/ 277 w 529"/>
                <a:gd name="T79" fmla="*/ 68 h 752"/>
                <a:gd name="T80" fmla="*/ 304 w 529"/>
                <a:gd name="T81" fmla="*/ 45 h 752"/>
                <a:gd name="T82" fmla="*/ 405 w 529"/>
                <a:gd name="T83" fmla="*/ 31 h 752"/>
                <a:gd name="T84" fmla="*/ 476 w 529"/>
                <a:gd name="T85" fmla="*/ 52 h 752"/>
                <a:gd name="T86" fmla="*/ 495 w 529"/>
                <a:gd name="T87" fmla="*/ 85 h 752"/>
                <a:gd name="T88" fmla="*/ 475 w 529"/>
                <a:gd name="T89" fmla="*/ 172 h 752"/>
                <a:gd name="T90" fmla="*/ 480 w 529"/>
                <a:gd name="T91" fmla="*/ 193 h 752"/>
                <a:gd name="T92" fmla="*/ 495 w 529"/>
                <a:gd name="T93" fmla="*/ 209 h 752"/>
                <a:gd name="T94" fmla="*/ 485 w 529"/>
                <a:gd name="T95" fmla="*/ 244 h 752"/>
                <a:gd name="T96" fmla="*/ 474 w 529"/>
                <a:gd name="T97" fmla="*/ 255 h 752"/>
                <a:gd name="T98" fmla="*/ 463 w 529"/>
                <a:gd name="T99" fmla="*/ 318 h 752"/>
                <a:gd name="T100" fmla="*/ 431 w 529"/>
                <a:gd name="T101" fmla="*/ 361 h 752"/>
                <a:gd name="T102" fmla="*/ 420 w 529"/>
                <a:gd name="T103" fmla="*/ 467 h 752"/>
                <a:gd name="T104" fmla="*/ 460 w 529"/>
                <a:gd name="T105" fmla="*/ 49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9" h="752">
                  <a:moveTo>
                    <a:pt x="529" y="486"/>
                  </a:moveTo>
                  <a:lnTo>
                    <a:pt x="515" y="480"/>
                  </a:lnTo>
                  <a:lnTo>
                    <a:pt x="500" y="475"/>
                  </a:lnTo>
                  <a:lnTo>
                    <a:pt x="485" y="470"/>
                  </a:lnTo>
                  <a:lnTo>
                    <a:pt x="472" y="463"/>
                  </a:lnTo>
                  <a:lnTo>
                    <a:pt x="461" y="460"/>
                  </a:lnTo>
                  <a:lnTo>
                    <a:pt x="450" y="456"/>
                  </a:lnTo>
                  <a:lnTo>
                    <a:pt x="450" y="384"/>
                  </a:lnTo>
                  <a:lnTo>
                    <a:pt x="458" y="379"/>
                  </a:lnTo>
                  <a:lnTo>
                    <a:pt x="465" y="371"/>
                  </a:lnTo>
                  <a:lnTo>
                    <a:pt x="474" y="361"/>
                  </a:lnTo>
                  <a:lnTo>
                    <a:pt x="481" y="349"/>
                  </a:lnTo>
                  <a:lnTo>
                    <a:pt x="485" y="341"/>
                  </a:lnTo>
                  <a:lnTo>
                    <a:pt x="490" y="334"/>
                  </a:lnTo>
                  <a:lnTo>
                    <a:pt x="493" y="325"/>
                  </a:lnTo>
                  <a:lnTo>
                    <a:pt x="496" y="315"/>
                  </a:lnTo>
                  <a:lnTo>
                    <a:pt x="498" y="306"/>
                  </a:lnTo>
                  <a:lnTo>
                    <a:pt x="500" y="294"/>
                  </a:lnTo>
                  <a:lnTo>
                    <a:pt x="503" y="283"/>
                  </a:lnTo>
                  <a:lnTo>
                    <a:pt x="504" y="270"/>
                  </a:lnTo>
                  <a:lnTo>
                    <a:pt x="508" y="267"/>
                  </a:lnTo>
                  <a:lnTo>
                    <a:pt x="512" y="263"/>
                  </a:lnTo>
                  <a:lnTo>
                    <a:pt x="515" y="259"/>
                  </a:lnTo>
                  <a:lnTo>
                    <a:pt x="519" y="253"/>
                  </a:lnTo>
                  <a:lnTo>
                    <a:pt x="522" y="246"/>
                  </a:lnTo>
                  <a:lnTo>
                    <a:pt x="524" y="238"/>
                  </a:lnTo>
                  <a:lnTo>
                    <a:pt x="525" y="229"/>
                  </a:lnTo>
                  <a:lnTo>
                    <a:pt x="526" y="220"/>
                  </a:lnTo>
                  <a:lnTo>
                    <a:pt x="525" y="211"/>
                  </a:lnTo>
                  <a:lnTo>
                    <a:pt x="524" y="204"/>
                  </a:lnTo>
                  <a:lnTo>
                    <a:pt x="523" y="197"/>
                  </a:lnTo>
                  <a:lnTo>
                    <a:pt x="521" y="191"/>
                  </a:lnTo>
                  <a:lnTo>
                    <a:pt x="518" y="185"/>
                  </a:lnTo>
                  <a:lnTo>
                    <a:pt x="514" y="179"/>
                  </a:lnTo>
                  <a:lnTo>
                    <a:pt x="511" y="175"/>
                  </a:lnTo>
                  <a:lnTo>
                    <a:pt x="507" y="172"/>
                  </a:lnTo>
                  <a:lnTo>
                    <a:pt x="514" y="151"/>
                  </a:lnTo>
                  <a:lnTo>
                    <a:pt x="522" y="126"/>
                  </a:lnTo>
                  <a:lnTo>
                    <a:pt x="524" y="112"/>
                  </a:lnTo>
                  <a:lnTo>
                    <a:pt x="525" y="97"/>
                  </a:lnTo>
                  <a:lnTo>
                    <a:pt x="525" y="82"/>
                  </a:lnTo>
                  <a:lnTo>
                    <a:pt x="522" y="66"/>
                  </a:lnTo>
                  <a:lnTo>
                    <a:pt x="519" y="57"/>
                  </a:lnTo>
                  <a:lnTo>
                    <a:pt x="514" y="48"/>
                  </a:lnTo>
                  <a:lnTo>
                    <a:pt x="509" y="42"/>
                  </a:lnTo>
                  <a:lnTo>
                    <a:pt x="504" y="34"/>
                  </a:lnTo>
                  <a:lnTo>
                    <a:pt x="496" y="29"/>
                  </a:lnTo>
                  <a:lnTo>
                    <a:pt x="488" y="24"/>
                  </a:lnTo>
                  <a:lnTo>
                    <a:pt x="479" y="18"/>
                  </a:lnTo>
                  <a:lnTo>
                    <a:pt x="469" y="14"/>
                  </a:lnTo>
                  <a:lnTo>
                    <a:pt x="460" y="11"/>
                  </a:lnTo>
                  <a:lnTo>
                    <a:pt x="449" y="8"/>
                  </a:lnTo>
                  <a:lnTo>
                    <a:pt x="438" y="6"/>
                  </a:lnTo>
                  <a:lnTo>
                    <a:pt x="428" y="3"/>
                  </a:lnTo>
                  <a:lnTo>
                    <a:pt x="406" y="1"/>
                  </a:lnTo>
                  <a:lnTo>
                    <a:pt x="384" y="0"/>
                  </a:lnTo>
                  <a:lnTo>
                    <a:pt x="364" y="0"/>
                  </a:lnTo>
                  <a:lnTo>
                    <a:pt x="345" y="2"/>
                  </a:lnTo>
                  <a:lnTo>
                    <a:pt x="325" y="7"/>
                  </a:lnTo>
                  <a:lnTo>
                    <a:pt x="306" y="12"/>
                  </a:lnTo>
                  <a:lnTo>
                    <a:pt x="297" y="15"/>
                  </a:lnTo>
                  <a:lnTo>
                    <a:pt x="289" y="19"/>
                  </a:lnTo>
                  <a:lnTo>
                    <a:pt x="281" y="24"/>
                  </a:lnTo>
                  <a:lnTo>
                    <a:pt x="273" y="28"/>
                  </a:lnTo>
                  <a:lnTo>
                    <a:pt x="267" y="33"/>
                  </a:lnTo>
                  <a:lnTo>
                    <a:pt x="260" y="39"/>
                  </a:lnTo>
                  <a:lnTo>
                    <a:pt x="255" y="45"/>
                  </a:lnTo>
                  <a:lnTo>
                    <a:pt x="251" y="53"/>
                  </a:lnTo>
                  <a:lnTo>
                    <a:pt x="244" y="53"/>
                  </a:lnTo>
                  <a:lnTo>
                    <a:pt x="238" y="53"/>
                  </a:lnTo>
                  <a:lnTo>
                    <a:pt x="231" y="54"/>
                  </a:lnTo>
                  <a:lnTo>
                    <a:pt x="225" y="55"/>
                  </a:lnTo>
                  <a:lnTo>
                    <a:pt x="220" y="57"/>
                  </a:lnTo>
                  <a:lnTo>
                    <a:pt x="215" y="60"/>
                  </a:lnTo>
                  <a:lnTo>
                    <a:pt x="211" y="63"/>
                  </a:lnTo>
                  <a:lnTo>
                    <a:pt x="207" y="67"/>
                  </a:lnTo>
                  <a:lnTo>
                    <a:pt x="202" y="72"/>
                  </a:lnTo>
                  <a:lnTo>
                    <a:pt x="199" y="78"/>
                  </a:lnTo>
                  <a:lnTo>
                    <a:pt x="196" y="84"/>
                  </a:lnTo>
                  <a:lnTo>
                    <a:pt x="195" y="91"/>
                  </a:lnTo>
                  <a:lnTo>
                    <a:pt x="193" y="105"/>
                  </a:lnTo>
                  <a:lnTo>
                    <a:pt x="194" y="119"/>
                  </a:lnTo>
                  <a:lnTo>
                    <a:pt x="195" y="134"/>
                  </a:lnTo>
                  <a:lnTo>
                    <a:pt x="198" y="148"/>
                  </a:lnTo>
                  <a:lnTo>
                    <a:pt x="201" y="161"/>
                  </a:lnTo>
                  <a:lnTo>
                    <a:pt x="205" y="173"/>
                  </a:lnTo>
                  <a:lnTo>
                    <a:pt x="205" y="173"/>
                  </a:lnTo>
                  <a:lnTo>
                    <a:pt x="206" y="174"/>
                  </a:lnTo>
                  <a:lnTo>
                    <a:pt x="201" y="176"/>
                  </a:lnTo>
                  <a:lnTo>
                    <a:pt x="198" y="179"/>
                  </a:lnTo>
                  <a:lnTo>
                    <a:pt x="195" y="183"/>
                  </a:lnTo>
                  <a:lnTo>
                    <a:pt x="193" y="188"/>
                  </a:lnTo>
                  <a:lnTo>
                    <a:pt x="190" y="195"/>
                  </a:lnTo>
                  <a:lnTo>
                    <a:pt x="187" y="203"/>
                  </a:lnTo>
                  <a:lnTo>
                    <a:pt x="186" y="211"/>
                  </a:lnTo>
                  <a:lnTo>
                    <a:pt x="185" y="221"/>
                  </a:lnTo>
                  <a:lnTo>
                    <a:pt x="186" y="230"/>
                  </a:lnTo>
                  <a:lnTo>
                    <a:pt x="187" y="237"/>
                  </a:lnTo>
                  <a:lnTo>
                    <a:pt x="190" y="245"/>
                  </a:lnTo>
                  <a:lnTo>
                    <a:pt x="192" y="251"/>
                  </a:lnTo>
                  <a:lnTo>
                    <a:pt x="195" y="257"/>
                  </a:lnTo>
                  <a:lnTo>
                    <a:pt x="199" y="263"/>
                  </a:lnTo>
                  <a:lnTo>
                    <a:pt x="203" y="267"/>
                  </a:lnTo>
                  <a:lnTo>
                    <a:pt x="208" y="270"/>
                  </a:lnTo>
                  <a:lnTo>
                    <a:pt x="209" y="283"/>
                  </a:lnTo>
                  <a:lnTo>
                    <a:pt x="211" y="296"/>
                  </a:lnTo>
                  <a:lnTo>
                    <a:pt x="214" y="308"/>
                  </a:lnTo>
                  <a:lnTo>
                    <a:pt x="217" y="319"/>
                  </a:lnTo>
                  <a:lnTo>
                    <a:pt x="221" y="329"/>
                  </a:lnTo>
                  <a:lnTo>
                    <a:pt x="225" y="339"/>
                  </a:lnTo>
                  <a:lnTo>
                    <a:pt x="229" y="349"/>
                  </a:lnTo>
                  <a:lnTo>
                    <a:pt x="235" y="356"/>
                  </a:lnTo>
                  <a:lnTo>
                    <a:pt x="244" y="371"/>
                  </a:lnTo>
                  <a:lnTo>
                    <a:pt x="254" y="383"/>
                  </a:lnTo>
                  <a:lnTo>
                    <a:pt x="262" y="391"/>
                  </a:lnTo>
                  <a:lnTo>
                    <a:pt x="270" y="398"/>
                  </a:lnTo>
                  <a:lnTo>
                    <a:pt x="270" y="456"/>
                  </a:lnTo>
                  <a:lnTo>
                    <a:pt x="252" y="462"/>
                  </a:lnTo>
                  <a:lnTo>
                    <a:pt x="232" y="469"/>
                  </a:lnTo>
                  <a:lnTo>
                    <a:pt x="213" y="475"/>
                  </a:lnTo>
                  <a:lnTo>
                    <a:pt x="194" y="482"/>
                  </a:lnTo>
                  <a:lnTo>
                    <a:pt x="162" y="492"/>
                  </a:lnTo>
                  <a:lnTo>
                    <a:pt x="132" y="503"/>
                  </a:lnTo>
                  <a:lnTo>
                    <a:pt x="104" y="513"/>
                  </a:lnTo>
                  <a:lnTo>
                    <a:pt x="79" y="524"/>
                  </a:lnTo>
                  <a:lnTo>
                    <a:pt x="68" y="530"/>
                  </a:lnTo>
                  <a:lnTo>
                    <a:pt x="58" y="535"/>
                  </a:lnTo>
                  <a:lnTo>
                    <a:pt x="48" y="542"/>
                  </a:lnTo>
                  <a:lnTo>
                    <a:pt x="40" y="548"/>
                  </a:lnTo>
                  <a:lnTo>
                    <a:pt x="33" y="554"/>
                  </a:lnTo>
                  <a:lnTo>
                    <a:pt x="27" y="562"/>
                  </a:lnTo>
                  <a:lnTo>
                    <a:pt x="22" y="568"/>
                  </a:lnTo>
                  <a:lnTo>
                    <a:pt x="19" y="576"/>
                  </a:lnTo>
                  <a:lnTo>
                    <a:pt x="13" y="599"/>
                  </a:lnTo>
                  <a:lnTo>
                    <a:pt x="8" y="624"/>
                  </a:lnTo>
                  <a:lnTo>
                    <a:pt x="5" y="651"/>
                  </a:lnTo>
                  <a:lnTo>
                    <a:pt x="2" y="676"/>
                  </a:lnTo>
                  <a:lnTo>
                    <a:pt x="0" y="717"/>
                  </a:lnTo>
                  <a:lnTo>
                    <a:pt x="0" y="737"/>
                  </a:lnTo>
                  <a:lnTo>
                    <a:pt x="0" y="740"/>
                  </a:lnTo>
                  <a:lnTo>
                    <a:pt x="1" y="742"/>
                  </a:lnTo>
                  <a:lnTo>
                    <a:pt x="2" y="745"/>
                  </a:lnTo>
                  <a:lnTo>
                    <a:pt x="4" y="747"/>
                  </a:lnTo>
                  <a:lnTo>
                    <a:pt x="6" y="750"/>
                  </a:lnTo>
                  <a:lnTo>
                    <a:pt x="8" y="751"/>
                  </a:lnTo>
                  <a:lnTo>
                    <a:pt x="12" y="752"/>
                  </a:lnTo>
                  <a:lnTo>
                    <a:pt x="15" y="752"/>
                  </a:lnTo>
                  <a:lnTo>
                    <a:pt x="405" y="752"/>
                  </a:lnTo>
                  <a:lnTo>
                    <a:pt x="405" y="722"/>
                  </a:lnTo>
                  <a:lnTo>
                    <a:pt x="30" y="722"/>
                  </a:lnTo>
                  <a:lnTo>
                    <a:pt x="31" y="694"/>
                  </a:lnTo>
                  <a:lnTo>
                    <a:pt x="34" y="657"/>
                  </a:lnTo>
                  <a:lnTo>
                    <a:pt x="36" y="638"/>
                  </a:lnTo>
                  <a:lnTo>
                    <a:pt x="39" y="620"/>
                  </a:lnTo>
                  <a:lnTo>
                    <a:pt x="43" y="602"/>
                  </a:lnTo>
                  <a:lnTo>
                    <a:pt x="48" y="586"/>
                  </a:lnTo>
                  <a:lnTo>
                    <a:pt x="50" y="581"/>
                  </a:lnTo>
                  <a:lnTo>
                    <a:pt x="54" y="576"/>
                  </a:lnTo>
                  <a:lnTo>
                    <a:pt x="60" y="571"/>
                  </a:lnTo>
                  <a:lnTo>
                    <a:pt x="66" y="565"/>
                  </a:lnTo>
                  <a:lnTo>
                    <a:pt x="82" y="556"/>
                  </a:lnTo>
                  <a:lnTo>
                    <a:pt x="103" y="546"/>
                  </a:lnTo>
                  <a:lnTo>
                    <a:pt x="126" y="537"/>
                  </a:lnTo>
                  <a:lnTo>
                    <a:pt x="151" y="528"/>
                  </a:lnTo>
                  <a:lnTo>
                    <a:pt x="177" y="519"/>
                  </a:lnTo>
                  <a:lnTo>
                    <a:pt x="203" y="510"/>
                  </a:lnTo>
                  <a:lnTo>
                    <a:pt x="225" y="503"/>
                  </a:lnTo>
                  <a:lnTo>
                    <a:pt x="247" y="495"/>
                  </a:lnTo>
                  <a:lnTo>
                    <a:pt x="269" y="488"/>
                  </a:lnTo>
                  <a:lnTo>
                    <a:pt x="290" y="480"/>
                  </a:lnTo>
                  <a:lnTo>
                    <a:pt x="295" y="478"/>
                  </a:lnTo>
                  <a:lnTo>
                    <a:pt x="298" y="475"/>
                  </a:lnTo>
                  <a:lnTo>
                    <a:pt x="299" y="471"/>
                  </a:lnTo>
                  <a:lnTo>
                    <a:pt x="300" y="467"/>
                  </a:lnTo>
                  <a:lnTo>
                    <a:pt x="300" y="391"/>
                  </a:lnTo>
                  <a:lnTo>
                    <a:pt x="300" y="387"/>
                  </a:lnTo>
                  <a:lnTo>
                    <a:pt x="298" y="384"/>
                  </a:lnTo>
                  <a:lnTo>
                    <a:pt x="296" y="381"/>
                  </a:lnTo>
                  <a:lnTo>
                    <a:pt x="294" y="379"/>
                  </a:lnTo>
                  <a:lnTo>
                    <a:pt x="291" y="376"/>
                  </a:lnTo>
                  <a:lnTo>
                    <a:pt x="285" y="371"/>
                  </a:lnTo>
                  <a:lnTo>
                    <a:pt x="275" y="361"/>
                  </a:lnTo>
                  <a:lnTo>
                    <a:pt x="266" y="349"/>
                  </a:lnTo>
                  <a:lnTo>
                    <a:pt x="260" y="341"/>
                  </a:lnTo>
                  <a:lnTo>
                    <a:pt x="255" y="333"/>
                  </a:lnTo>
                  <a:lnTo>
                    <a:pt x="251" y="323"/>
                  </a:lnTo>
                  <a:lnTo>
                    <a:pt x="246" y="312"/>
                  </a:lnTo>
                  <a:lnTo>
                    <a:pt x="243" y="300"/>
                  </a:lnTo>
                  <a:lnTo>
                    <a:pt x="240" y="287"/>
                  </a:lnTo>
                  <a:lnTo>
                    <a:pt x="239" y="274"/>
                  </a:lnTo>
                  <a:lnTo>
                    <a:pt x="238" y="259"/>
                  </a:lnTo>
                  <a:lnTo>
                    <a:pt x="238" y="255"/>
                  </a:lnTo>
                  <a:lnTo>
                    <a:pt x="237" y="253"/>
                  </a:lnTo>
                  <a:lnTo>
                    <a:pt x="236" y="250"/>
                  </a:lnTo>
                  <a:lnTo>
                    <a:pt x="233" y="248"/>
                  </a:lnTo>
                  <a:lnTo>
                    <a:pt x="231" y="247"/>
                  </a:lnTo>
                  <a:lnTo>
                    <a:pt x="229" y="245"/>
                  </a:lnTo>
                  <a:lnTo>
                    <a:pt x="226" y="244"/>
                  </a:lnTo>
                  <a:lnTo>
                    <a:pt x="223" y="244"/>
                  </a:lnTo>
                  <a:lnTo>
                    <a:pt x="221" y="242"/>
                  </a:lnTo>
                  <a:lnTo>
                    <a:pt x="218" y="237"/>
                  </a:lnTo>
                  <a:lnTo>
                    <a:pt x="216" y="231"/>
                  </a:lnTo>
                  <a:lnTo>
                    <a:pt x="215" y="221"/>
                  </a:lnTo>
                  <a:lnTo>
                    <a:pt x="216" y="211"/>
                  </a:lnTo>
                  <a:lnTo>
                    <a:pt x="218" y="204"/>
                  </a:lnTo>
                  <a:lnTo>
                    <a:pt x="221" y="200"/>
                  </a:lnTo>
                  <a:lnTo>
                    <a:pt x="223" y="198"/>
                  </a:lnTo>
                  <a:lnTo>
                    <a:pt x="226" y="197"/>
                  </a:lnTo>
                  <a:lnTo>
                    <a:pt x="229" y="196"/>
                  </a:lnTo>
                  <a:lnTo>
                    <a:pt x="231" y="195"/>
                  </a:lnTo>
                  <a:lnTo>
                    <a:pt x="233" y="193"/>
                  </a:lnTo>
                  <a:lnTo>
                    <a:pt x="236" y="191"/>
                  </a:lnTo>
                  <a:lnTo>
                    <a:pt x="237" y="189"/>
                  </a:lnTo>
                  <a:lnTo>
                    <a:pt x="238" y="186"/>
                  </a:lnTo>
                  <a:lnTo>
                    <a:pt x="238" y="183"/>
                  </a:lnTo>
                  <a:lnTo>
                    <a:pt x="237" y="176"/>
                  </a:lnTo>
                  <a:lnTo>
                    <a:pt x="233" y="164"/>
                  </a:lnTo>
                  <a:lnTo>
                    <a:pt x="229" y="147"/>
                  </a:lnTo>
                  <a:lnTo>
                    <a:pt x="225" y="125"/>
                  </a:lnTo>
                  <a:lnTo>
                    <a:pt x="223" y="114"/>
                  </a:lnTo>
                  <a:lnTo>
                    <a:pt x="223" y="103"/>
                  </a:lnTo>
                  <a:lnTo>
                    <a:pt x="224" y="98"/>
                  </a:lnTo>
                  <a:lnTo>
                    <a:pt x="225" y="95"/>
                  </a:lnTo>
                  <a:lnTo>
                    <a:pt x="226" y="90"/>
                  </a:lnTo>
                  <a:lnTo>
                    <a:pt x="228" y="87"/>
                  </a:lnTo>
                  <a:lnTo>
                    <a:pt x="231" y="85"/>
                  </a:lnTo>
                  <a:lnTo>
                    <a:pt x="235" y="84"/>
                  </a:lnTo>
                  <a:lnTo>
                    <a:pt x="238" y="83"/>
                  </a:lnTo>
                  <a:lnTo>
                    <a:pt x="242" y="83"/>
                  </a:lnTo>
                  <a:lnTo>
                    <a:pt x="250" y="83"/>
                  </a:lnTo>
                  <a:lnTo>
                    <a:pt x="258" y="84"/>
                  </a:lnTo>
                  <a:lnTo>
                    <a:pt x="260" y="84"/>
                  </a:lnTo>
                  <a:lnTo>
                    <a:pt x="264" y="84"/>
                  </a:lnTo>
                  <a:lnTo>
                    <a:pt x="267" y="83"/>
                  </a:lnTo>
                  <a:lnTo>
                    <a:pt x="269" y="82"/>
                  </a:lnTo>
                  <a:lnTo>
                    <a:pt x="271" y="81"/>
                  </a:lnTo>
                  <a:lnTo>
                    <a:pt x="273" y="78"/>
                  </a:lnTo>
                  <a:lnTo>
                    <a:pt x="274" y="75"/>
                  </a:lnTo>
                  <a:lnTo>
                    <a:pt x="275" y="73"/>
                  </a:lnTo>
                  <a:lnTo>
                    <a:pt x="277" y="68"/>
                  </a:lnTo>
                  <a:lnTo>
                    <a:pt x="280" y="63"/>
                  </a:lnTo>
                  <a:lnTo>
                    <a:pt x="283" y="59"/>
                  </a:lnTo>
                  <a:lnTo>
                    <a:pt x="287" y="56"/>
                  </a:lnTo>
                  <a:lnTo>
                    <a:pt x="291" y="52"/>
                  </a:lnTo>
                  <a:lnTo>
                    <a:pt x="298" y="48"/>
                  </a:lnTo>
                  <a:lnTo>
                    <a:pt x="304" y="45"/>
                  </a:lnTo>
                  <a:lnTo>
                    <a:pt x="311" y="42"/>
                  </a:lnTo>
                  <a:lnTo>
                    <a:pt x="327" y="37"/>
                  </a:lnTo>
                  <a:lnTo>
                    <a:pt x="344" y="33"/>
                  </a:lnTo>
                  <a:lnTo>
                    <a:pt x="363" y="31"/>
                  </a:lnTo>
                  <a:lnTo>
                    <a:pt x="384" y="30"/>
                  </a:lnTo>
                  <a:lnTo>
                    <a:pt x="405" y="31"/>
                  </a:lnTo>
                  <a:lnTo>
                    <a:pt x="424" y="33"/>
                  </a:lnTo>
                  <a:lnTo>
                    <a:pt x="441" y="37"/>
                  </a:lnTo>
                  <a:lnTo>
                    <a:pt x="458" y="42"/>
                  </a:lnTo>
                  <a:lnTo>
                    <a:pt x="464" y="45"/>
                  </a:lnTo>
                  <a:lnTo>
                    <a:pt x="470" y="48"/>
                  </a:lnTo>
                  <a:lnTo>
                    <a:pt x="476" y="52"/>
                  </a:lnTo>
                  <a:lnTo>
                    <a:pt x="481" y="56"/>
                  </a:lnTo>
                  <a:lnTo>
                    <a:pt x="485" y="59"/>
                  </a:lnTo>
                  <a:lnTo>
                    <a:pt x="489" y="63"/>
                  </a:lnTo>
                  <a:lnTo>
                    <a:pt x="491" y="68"/>
                  </a:lnTo>
                  <a:lnTo>
                    <a:pt x="493" y="73"/>
                  </a:lnTo>
                  <a:lnTo>
                    <a:pt x="495" y="85"/>
                  </a:lnTo>
                  <a:lnTo>
                    <a:pt x="495" y="98"/>
                  </a:lnTo>
                  <a:lnTo>
                    <a:pt x="494" y="110"/>
                  </a:lnTo>
                  <a:lnTo>
                    <a:pt x="492" y="122"/>
                  </a:lnTo>
                  <a:lnTo>
                    <a:pt x="485" y="144"/>
                  </a:lnTo>
                  <a:lnTo>
                    <a:pt x="479" y="161"/>
                  </a:lnTo>
                  <a:lnTo>
                    <a:pt x="475" y="172"/>
                  </a:lnTo>
                  <a:lnTo>
                    <a:pt x="474" y="180"/>
                  </a:lnTo>
                  <a:lnTo>
                    <a:pt x="474" y="183"/>
                  </a:lnTo>
                  <a:lnTo>
                    <a:pt x="475" y="186"/>
                  </a:lnTo>
                  <a:lnTo>
                    <a:pt x="476" y="189"/>
                  </a:lnTo>
                  <a:lnTo>
                    <a:pt x="478" y="191"/>
                  </a:lnTo>
                  <a:lnTo>
                    <a:pt x="480" y="193"/>
                  </a:lnTo>
                  <a:lnTo>
                    <a:pt x="482" y="194"/>
                  </a:lnTo>
                  <a:lnTo>
                    <a:pt x="485" y="195"/>
                  </a:lnTo>
                  <a:lnTo>
                    <a:pt x="489" y="195"/>
                  </a:lnTo>
                  <a:lnTo>
                    <a:pt x="490" y="197"/>
                  </a:lnTo>
                  <a:lnTo>
                    <a:pt x="493" y="202"/>
                  </a:lnTo>
                  <a:lnTo>
                    <a:pt x="495" y="209"/>
                  </a:lnTo>
                  <a:lnTo>
                    <a:pt x="495" y="220"/>
                  </a:lnTo>
                  <a:lnTo>
                    <a:pt x="495" y="230"/>
                  </a:lnTo>
                  <a:lnTo>
                    <a:pt x="493" y="237"/>
                  </a:lnTo>
                  <a:lnTo>
                    <a:pt x="490" y="242"/>
                  </a:lnTo>
                  <a:lnTo>
                    <a:pt x="489" y="244"/>
                  </a:lnTo>
                  <a:lnTo>
                    <a:pt x="485" y="244"/>
                  </a:lnTo>
                  <a:lnTo>
                    <a:pt x="482" y="245"/>
                  </a:lnTo>
                  <a:lnTo>
                    <a:pt x="480" y="247"/>
                  </a:lnTo>
                  <a:lnTo>
                    <a:pt x="478" y="248"/>
                  </a:lnTo>
                  <a:lnTo>
                    <a:pt x="476" y="250"/>
                  </a:lnTo>
                  <a:lnTo>
                    <a:pt x="475" y="253"/>
                  </a:lnTo>
                  <a:lnTo>
                    <a:pt x="474" y="255"/>
                  </a:lnTo>
                  <a:lnTo>
                    <a:pt x="474" y="259"/>
                  </a:lnTo>
                  <a:lnTo>
                    <a:pt x="473" y="272"/>
                  </a:lnTo>
                  <a:lnTo>
                    <a:pt x="472" y="285"/>
                  </a:lnTo>
                  <a:lnTo>
                    <a:pt x="469" y="297"/>
                  </a:lnTo>
                  <a:lnTo>
                    <a:pt x="466" y="308"/>
                  </a:lnTo>
                  <a:lnTo>
                    <a:pt x="463" y="318"/>
                  </a:lnTo>
                  <a:lnTo>
                    <a:pt x="460" y="326"/>
                  </a:lnTo>
                  <a:lnTo>
                    <a:pt x="455" y="334"/>
                  </a:lnTo>
                  <a:lnTo>
                    <a:pt x="451" y="340"/>
                  </a:lnTo>
                  <a:lnTo>
                    <a:pt x="444" y="350"/>
                  </a:lnTo>
                  <a:lnTo>
                    <a:pt x="436" y="357"/>
                  </a:lnTo>
                  <a:lnTo>
                    <a:pt x="431" y="361"/>
                  </a:lnTo>
                  <a:lnTo>
                    <a:pt x="429" y="363"/>
                  </a:lnTo>
                  <a:lnTo>
                    <a:pt x="425" y="365"/>
                  </a:lnTo>
                  <a:lnTo>
                    <a:pt x="422" y="368"/>
                  </a:lnTo>
                  <a:lnTo>
                    <a:pt x="421" y="372"/>
                  </a:lnTo>
                  <a:lnTo>
                    <a:pt x="420" y="375"/>
                  </a:lnTo>
                  <a:lnTo>
                    <a:pt x="420" y="467"/>
                  </a:lnTo>
                  <a:lnTo>
                    <a:pt x="421" y="471"/>
                  </a:lnTo>
                  <a:lnTo>
                    <a:pt x="423" y="475"/>
                  </a:lnTo>
                  <a:lnTo>
                    <a:pt x="426" y="478"/>
                  </a:lnTo>
                  <a:lnTo>
                    <a:pt x="430" y="480"/>
                  </a:lnTo>
                  <a:lnTo>
                    <a:pt x="446" y="486"/>
                  </a:lnTo>
                  <a:lnTo>
                    <a:pt x="460" y="492"/>
                  </a:lnTo>
                  <a:lnTo>
                    <a:pt x="476" y="498"/>
                  </a:lnTo>
                  <a:lnTo>
                    <a:pt x="490" y="503"/>
                  </a:lnTo>
                  <a:lnTo>
                    <a:pt x="505" y="508"/>
                  </a:lnTo>
                  <a:lnTo>
                    <a:pt x="520" y="514"/>
                  </a:lnTo>
                  <a:lnTo>
                    <a:pt x="529"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4">
            <a:extLst>
              <a:ext uri="{FF2B5EF4-FFF2-40B4-BE49-F238E27FC236}">
                <a16:creationId xmlns:a16="http://schemas.microsoft.com/office/drawing/2014/main" id="{C264A758-2A26-5F35-F3F6-30BD006EC6D2}"/>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79AE583-CE28-DA4B-2364-6EA4D78E1499}"/>
              </a:ext>
            </a:extLst>
          </p:cNvPr>
          <p:cNvSpPr/>
          <p:nvPr/>
        </p:nvSpPr>
        <p:spPr>
          <a:xfrm>
            <a:off x="5949059" y="5363366"/>
            <a:ext cx="127993" cy="129366"/>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BCBF3E7-076B-FE9E-4F97-2B3E9A571799}"/>
              </a:ext>
            </a:extLst>
          </p:cNvPr>
          <p:cNvSpPr/>
          <p:nvPr/>
        </p:nvSpPr>
        <p:spPr>
          <a:xfrm>
            <a:off x="9741013" y="5363366"/>
            <a:ext cx="127993" cy="129366"/>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678B4549-7D52-9EE2-9741-9EFFB0B07D1A}"/>
              </a:ext>
            </a:extLst>
          </p:cNvPr>
          <p:cNvSpPr/>
          <p:nvPr/>
        </p:nvSpPr>
        <p:spPr>
          <a:xfrm>
            <a:off x="9569447" y="5357016"/>
            <a:ext cx="127993" cy="129366"/>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495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1F84DBD2-F379-4E27-A653-19A42C892919}"/>
              </a:ext>
            </a:extLst>
          </p:cNvPr>
          <p:cNvSpPr/>
          <p:nvPr/>
        </p:nvSpPr>
        <p:spPr>
          <a:xfrm rot="16200000">
            <a:off x="7783194" y="1171629"/>
            <a:ext cx="3683641" cy="5133972"/>
          </a:xfrm>
          <a:prstGeom prst="round2SameRect">
            <a:avLst>
              <a:gd name="adj1" fmla="val 11237"/>
              <a:gd name="adj2" fmla="val 0"/>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9">
            <a:extLst>
              <a:ext uri="{FF2B5EF4-FFF2-40B4-BE49-F238E27FC236}">
                <a16:creationId xmlns:a16="http://schemas.microsoft.com/office/drawing/2014/main" id="{41A8AFB7-62A8-4F15-BFDC-96854D043915}"/>
              </a:ext>
            </a:extLst>
          </p:cNvPr>
          <p:cNvSpPr/>
          <p:nvPr/>
        </p:nvSpPr>
        <p:spPr>
          <a:xfrm rot="5400000">
            <a:off x="6907247" y="3560229"/>
            <a:ext cx="609600" cy="30803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3BBF73D-89AF-44C7-96A0-5667B245EFB0}"/>
              </a:ext>
            </a:extLst>
          </p:cNvPr>
          <p:cNvSpPr/>
          <p:nvPr/>
        </p:nvSpPr>
        <p:spPr>
          <a:xfrm>
            <a:off x="2981326" y="2769627"/>
            <a:ext cx="333375" cy="1784646"/>
          </a:xfrm>
          <a:prstGeom prst="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B36916-EBC4-40BE-8CBE-31405D10A8E8}"/>
              </a:ext>
            </a:extLst>
          </p:cNvPr>
          <p:cNvSpPr>
            <a:spLocks noGrp="1"/>
          </p:cNvSpPr>
          <p:nvPr>
            <p:ph type="title"/>
          </p:nvPr>
        </p:nvSpPr>
        <p:spPr/>
        <p:txBody>
          <a:bodyPr/>
          <a:lstStyle/>
          <a:p>
            <a:r>
              <a:rPr lang="en-US" dirty="0"/>
              <a:t>What Is A “Fair” Price?</a:t>
            </a:r>
          </a:p>
        </p:txBody>
      </p:sp>
      <p:sp>
        <p:nvSpPr>
          <p:cNvPr id="3" name="Footer Placeholder 2">
            <a:extLst>
              <a:ext uri="{FF2B5EF4-FFF2-40B4-BE49-F238E27FC236}">
                <a16:creationId xmlns:a16="http://schemas.microsoft.com/office/drawing/2014/main" id="{E4E188D7-258E-4E94-9823-B40F7D78B6C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DD33320-A86A-4209-A91A-EFD5015F9B3D}"/>
              </a:ext>
            </a:extLst>
          </p:cNvPr>
          <p:cNvSpPr>
            <a:spLocks noGrp="1"/>
          </p:cNvSpPr>
          <p:nvPr>
            <p:ph type="sldNum" sz="quarter" idx="12"/>
          </p:nvPr>
        </p:nvSpPr>
        <p:spPr/>
        <p:txBody>
          <a:bodyPr/>
          <a:lstStyle/>
          <a:p>
            <a:fld id="{FF528CE4-BB7A-453B-9BA8-EFC0298A1600}" type="slidenum">
              <a:rPr lang="en-ID" smtClean="0"/>
              <a:pPr/>
              <a:t>15</a:t>
            </a:fld>
            <a:endParaRPr lang="en-ID" dirty="0"/>
          </a:p>
        </p:txBody>
      </p:sp>
      <p:pic>
        <p:nvPicPr>
          <p:cNvPr id="54" name="Picture 2">
            <a:extLst>
              <a:ext uri="{FF2B5EF4-FFF2-40B4-BE49-F238E27FC236}">
                <a16:creationId xmlns:a16="http://schemas.microsoft.com/office/drawing/2014/main" id="{3FD1C6CD-7F35-46F3-AC1F-2AE22238D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BDF83E41-D5CD-4D3A-B27E-958FE2C7E001}"/>
              </a:ext>
            </a:extLst>
          </p:cNvPr>
          <p:cNvSpPr/>
          <p:nvPr/>
        </p:nvSpPr>
        <p:spPr>
          <a:xfrm rot="16200000">
            <a:off x="2654442" y="-118546"/>
            <a:ext cx="1026165" cy="5056853"/>
          </a:xfrm>
          <a:prstGeom prst="roundRect">
            <a:avLst>
              <a:gd name="adj" fmla="val 50000"/>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316192C-6EA5-4E6F-94CD-8C15D1563795}"/>
              </a:ext>
            </a:extLst>
          </p:cNvPr>
          <p:cNvSpPr/>
          <p:nvPr/>
        </p:nvSpPr>
        <p:spPr>
          <a:xfrm>
            <a:off x="785918" y="2050137"/>
            <a:ext cx="719490" cy="719490"/>
          </a:xfrm>
          <a:prstGeom prst="ellipse">
            <a:avLst/>
          </a:prstGeom>
          <a:solidFill>
            <a:schemeClr val="bg1"/>
          </a:solidFill>
          <a:ln>
            <a:noFill/>
          </a:ln>
          <a:effectLst>
            <a:outerShdw blurRad="533400" dist="304800" dir="5400000" algn="t"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ooter Placeholder 2">
            <a:extLst>
              <a:ext uri="{FF2B5EF4-FFF2-40B4-BE49-F238E27FC236}">
                <a16:creationId xmlns:a16="http://schemas.microsoft.com/office/drawing/2014/main" id="{028502D2-0631-48C6-B0C4-E6A0123BF9FF}"/>
              </a:ext>
            </a:extLst>
          </p:cNvPr>
          <p:cNvSpPr txBox="1">
            <a:spLocks/>
          </p:cNvSpPr>
          <p:nvPr/>
        </p:nvSpPr>
        <p:spPr>
          <a:xfrm>
            <a:off x="1724026" y="2226348"/>
            <a:ext cx="3390900"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rPr>
              <a:t>Seller </a:t>
            </a:r>
            <a:r>
              <a:rPr lang="en-US" sz="2400" dirty="0">
                <a:solidFill>
                  <a:schemeClr val="bg1"/>
                </a:solidFill>
              </a:rPr>
              <a:t>Willing To Accept</a:t>
            </a:r>
          </a:p>
        </p:txBody>
      </p:sp>
      <p:sp>
        <p:nvSpPr>
          <p:cNvPr id="79" name="Rectangle: Rounded Corners 78">
            <a:extLst>
              <a:ext uri="{FF2B5EF4-FFF2-40B4-BE49-F238E27FC236}">
                <a16:creationId xmlns:a16="http://schemas.microsoft.com/office/drawing/2014/main" id="{F4C73696-A2A6-4F16-AA1D-935345F72FDE}"/>
              </a:ext>
            </a:extLst>
          </p:cNvPr>
          <p:cNvSpPr/>
          <p:nvPr/>
        </p:nvSpPr>
        <p:spPr>
          <a:xfrm rot="16200000">
            <a:off x="2654442" y="2538929"/>
            <a:ext cx="1026165" cy="5056853"/>
          </a:xfrm>
          <a:prstGeom prst="roundRect">
            <a:avLst>
              <a:gd name="adj" fmla="val 50000"/>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D430AC2A-AF18-412A-A076-99ACA80047B3}"/>
              </a:ext>
            </a:extLst>
          </p:cNvPr>
          <p:cNvSpPr/>
          <p:nvPr/>
        </p:nvSpPr>
        <p:spPr>
          <a:xfrm>
            <a:off x="785918" y="4707612"/>
            <a:ext cx="719490" cy="719490"/>
          </a:xfrm>
          <a:prstGeom prst="ellipse">
            <a:avLst/>
          </a:prstGeom>
          <a:solidFill>
            <a:schemeClr val="bg1"/>
          </a:solidFill>
          <a:ln>
            <a:noFill/>
          </a:ln>
          <a:effectLst>
            <a:outerShdw blurRad="533400" dist="304800" dir="5400000" algn="t"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ooter Placeholder 2">
            <a:extLst>
              <a:ext uri="{FF2B5EF4-FFF2-40B4-BE49-F238E27FC236}">
                <a16:creationId xmlns:a16="http://schemas.microsoft.com/office/drawing/2014/main" id="{EEEEA73A-E5D9-476F-BA78-A66C6975DA02}"/>
              </a:ext>
            </a:extLst>
          </p:cNvPr>
          <p:cNvSpPr txBox="1">
            <a:spLocks/>
          </p:cNvSpPr>
          <p:nvPr/>
        </p:nvSpPr>
        <p:spPr>
          <a:xfrm>
            <a:off x="1724026" y="4883823"/>
            <a:ext cx="3390900"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rPr>
              <a:t>Buyer </a:t>
            </a:r>
            <a:r>
              <a:rPr lang="en-US" sz="2400" dirty="0">
                <a:solidFill>
                  <a:schemeClr val="bg1"/>
                </a:solidFill>
              </a:rPr>
              <a:t>Willing To Pay</a:t>
            </a:r>
          </a:p>
        </p:txBody>
      </p:sp>
      <p:sp>
        <p:nvSpPr>
          <p:cNvPr id="82" name="Footer Placeholder 2">
            <a:extLst>
              <a:ext uri="{FF2B5EF4-FFF2-40B4-BE49-F238E27FC236}">
                <a16:creationId xmlns:a16="http://schemas.microsoft.com/office/drawing/2014/main" id="{82527ACB-EDB4-4070-AD39-D95D509FA492}"/>
              </a:ext>
            </a:extLst>
          </p:cNvPr>
          <p:cNvSpPr txBox="1">
            <a:spLocks/>
          </p:cNvSpPr>
          <p:nvPr/>
        </p:nvSpPr>
        <p:spPr>
          <a:xfrm>
            <a:off x="8006667" y="3588501"/>
            <a:ext cx="2357437" cy="123110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bg1"/>
                </a:solidFill>
              </a:rPr>
              <a:t>Purchase Price</a:t>
            </a:r>
          </a:p>
        </p:txBody>
      </p:sp>
      <p:sp>
        <p:nvSpPr>
          <p:cNvPr id="83" name="Oval 82">
            <a:extLst>
              <a:ext uri="{FF2B5EF4-FFF2-40B4-BE49-F238E27FC236}">
                <a16:creationId xmlns:a16="http://schemas.microsoft.com/office/drawing/2014/main" id="{0321C604-434A-4461-AB28-715EFE84891B}"/>
              </a:ext>
            </a:extLst>
          </p:cNvPr>
          <p:cNvSpPr/>
          <p:nvPr/>
        </p:nvSpPr>
        <p:spPr>
          <a:xfrm>
            <a:off x="8006667" y="2409880"/>
            <a:ext cx="870583" cy="870583"/>
          </a:xfrm>
          <a:prstGeom prst="ellipse">
            <a:avLst/>
          </a:prstGeom>
          <a:solidFill>
            <a:schemeClr val="bg1"/>
          </a:solidFill>
          <a:ln>
            <a:noFill/>
          </a:ln>
          <a:effectLst>
            <a:outerShdw blurRad="533400" dist="304800" dir="5400000" algn="t"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ACBEC50F-5C73-4CF2-8364-A6E1D08D07A8}"/>
              </a:ext>
            </a:extLst>
          </p:cNvPr>
          <p:cNvSpPr/>
          <p:nvPr/>
        </p:nvSpPr>
        <p:spPr>
          <a:xfrm>
            <a:off x="3076576" y="3380873"/>
            <a:ext cx="4200525" cy="666750"/>
          </a:xfrm>
          <a:prstGeom prst="rightArrow">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23">
            <a:extLst>
              <a:ext uri="{FF2B5EF4-FFF2-40B4-BE49-F238E27FC236}">
                <a16:creationId xmlns:a16="http://schemas.microsoft.com/office/drawing/2014/main" id="{2E90ABF0-5680-42AA-B5EB-93777F311E41}"/>
              </a:ext>
            </a:extLst>
          </p:cNvPr>
          <p:cNvSpPr>
            <a:spLocks noEditPoints="1"/>
          </p:cNvSpPr>
          <p:nvPr/>
        </p:nvSpPr>
        <p:spPr bwMode="auto">
          <a:xfrm>
            <a:off x="985979" y="2266605"/>
            <a:ext cx="314042" cy="268005"/>
          </a:xfrm>
          <a:custGeom>
            <a:avLst/>
            <a:gdLst>
              <a:gd name="T0" fmla="*/ 238 w 764"/>
              <a:gd name="T1" fmla="*/ 620 h 651"/>
              <a:gd name="T2" fmla="*/ 31 w 764"/>
              <a:gd name="T3" fmla="*/ 414 h 651"/>
              <a:gd name="T4" fmla="*/ 125 w 764"/>
              <a:gd name="T5" fmla="*/ 319 h 651"/>
              <a:gd name="T6" fmla="*/ 228 w 764"/>
              <a:gd name="T7" fmla="*/ 422 h 651"/>
              <a:gd name="T8" fmla="*/ 233 w 764"/>
              <a:gd name="T9" fmla="*/ 426 h 651"/>
              <a:gd name="T10" fmla="*/ 238 w 764"/>
              <a:gd name="T11" fmla="*/ 427 h 651"/>
              <a:gd name="T12" fmla="*/ 242 w 764"/>
              <a:gd name="T13" fmla="*/ 426 h 651"/>
              <a:gd name="T14" fmla="*/ 247 w 764"/>
              <a:gd name="T15" fmla="*/ 423 h 651"/>
              <a:gd name="T16" fmla="*/ 639 w 764"/>
              <a:gd name="T17" fmla="*/ 30 h 651"/>
              <a:gd name="T18" fmla="*/ 733 w 764"/>
              <a:gd name="T19" fmla="*/ 125 h 651"/>
              <a:gd name="T20" fmla="*/ 238 w 764"/>
              <a:gd name="T21" fmla="*/ 620 h 651"/>
              <a:gd name="T22" fmla="*/ 760 w 764"/>
              <a:gd name="T23" fmla="*/ 116 h 651"/>
              <a:gd name="T24" fmla="*/ 648 w 764"/>
              <a:gd name="T25" fmla="*/ 4 h 651"/>
              <a:gd name="T26" fmla="*/ 644 w 764"/>
              <a:gd name="T27" fmla="*/ 1 h 651"/>
              <a:gd name="T28" fmla="*/ 639 w 764"/>
              <a:gd name="T29" fmla="*/ 0 h 651"/>
              <a:gd name="T30" fmla="*/ 634 w 764"/>
              <a:gd name="T31" fmla="*/ 1 h 651"/>
              <a:gd name="T32" fmla="*/ 630 w 764"/>
              <a:gd name="T33" fmla="*/ 4 h 651"/>
              <a:gd name="T34" fmla="*/ 238 w 764"/>
              <a:gd name="T35" fmla="*/ 397 h 651"/>
              <a:gd name="T36" fmla="*/ 134 w 764"/>
              <a:gd name="T37" fmla="*/ 293 h 651"/>
              <a:gd name="T38" fmla="*/ 130 w 764"/>
              <a:gd name="T39" fmla="*/ 290 h 651"/>
              <a:gd name="T40" fmla="*/ 125 w 764"/>
              <a:gd name="T41" fmla="*/ 289 h 651"/>
              <a:gd name="T42" fmla="*/ 120 w 764"/>
              <a:gd name="T43" fmla="*/ 290 h 651"/>
              <a:gd name="T44" fmla="*/ 116 w 764"/>
              <a:gd name="T45" fmla="*/ 293 h 651"/>
              <a:gd name="T46" fmla="*/ 4 w 764"/>
              <a:gd name="T47" fmla="*/ 405 h 651"/>
              <a:gd name="T48" fmla="*/ 1 w 764"/>
              <a:gd name="T49" fmla="*/ 409 h 651"/>
              <a:gd name="T50" fmla="*/ 0 w 764"/>
              <a:gd name="T51" fmla="*/ 414 h 651"/>
              <a:gd name="T52" fmla="*/ 1 w 764"/>
              <a:gd name="T53" fmla="*/ 419 h 651"/>
              <a:gd name="T54" fmla="*/ 4 w 764"/>
              <a:gd name="T55" fmla="*/ 423 h 651"/>
              <a:gd name="T56" fmla="*/ 228 w 764"/>
              <a:gd name="T57" fmla="*/ 647 h 651"/>
              <a:gd name="T58" fmla="*/ 233 w 764"/>
              <a:gd name="T59" fmla="*/ 650 h 651"/>
              <a:gd name="T60" fmla="*/ 238 w 764"/>
              <a:gd name="T61" fmla="*/ 651 h 651"/>
              <a:gd name="T62" fmla="*/ 242 w 764"/>
              <a:gd name="T63" fmla="*/ 650 h 651"/>
              <a:gd name="T64" fmla="*/ 247 w 764"/>
              <a:gd name="T65" fmla="*/ 647 h 651"/>
              <a:gd name="T66" fmla="*/ 760 w 764"/>
              <a:gd name="T67" fmla="*/ 133 h 651"/>
              <a:gd name="T68" fmla="*/ 763 w 764"/>
              <a:gd name="T69" fmla="*/ 130 h 651"/>
              <a:gd name="T70" fmla="*/ 764 w 764"/>
              <a:gd name="T71" fmla="*/ 125 h 651"/>
              <a:gd name="T72" fmla="*/ 763 w 764"/>
              <a:gd name="T73" fmla="*/ 119 h 651"/>
              <a:gd name="T74" fmla="*/ 760 w 764"/>
              <a:gd name="T75"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4" h="651">
                <a:moveTo>
                  <a:pt x="238" y="620"/>
                </a:moveTo>
                <a:lnTo>
                  <a:pt x="31" y="414"/>
                </a:lnTo>
                <a:lnTo>
                  <a:pt x="125" y="319"/>
                </a:lnTo>
                <a:lnTo>
                  <a:pt x="228" y="422"/>
                </a:lnTo>
                <a:lnTo>
                  <a:pt x="233" y="426"/>
                </a:lnTo>
                <a:lnTo>
                  <a:pt x="238" y="427"/>
                </a:lnTo>
                <a:lnTo>
                  <a:pt x="242" y="426"/>
                </a:lnTo>
                <a:lnTo>
                  <a:pt x="247" y="423"/>
                </a:lnTo>
                <a:lnTo>
                  <a:pt x="639" y="30"/>
                </a:lnTo>
                <a:lnTo>
                  <a:pt x="733" y="125"/>
                </a:lnTo>
                <a:lnTo>
                  <a:pt x="238" y="620"/>
                </a:lnTo>
                <a:close/>
                <a:moveTo>
                  <a:pt x="760" y="116"/>
                </a:moveTo>
                <a:lnTo>
                  <a:pt x="648" y="4"/>
                </a:lnTo>
                <a:lnTo>
                  <a:pt x="644" y="1"/>
                </a:lnTo>
                <a:lnTo>
                  <a:pt x="639" y="0"/>
                </a:lnTo>
                <a:lnTo>
                  <a:pt x="634" y="1"/>
                </a:lnTo>
                <a:lnTo>
                  <a:pt x="630" y="4"/>
                </a:lnTo>
                <a:lnTo>
                  <a:pt x="238" y="397"/>
                </a:lnTo>
                <a:lnTo>
                  <a:pt x="134" y="293"/>
                </a:lnTo>
                <a:lnTo>
                  <a:pt x="130" y="290"/>
                </a:lnTo>
                <a:lnTo>
                  <a:pt x="125" y="289"/>
                </a:lnTo>
                <a:lnTo>
                  <a:pt x="120" y="290"/>
                </a:lnTo>
                <a:lnTo>
                  <a:pt x="116" y="293"/>
                </a:lnTo>
                <a:lnTo>
                  <a:pt x="4" y="405"/>
                </a:lnTo>
                <a:lnTo>
                  <a:pt x="1" y="409"/>
                </a:lnTo>
                <a:lnTo>
                  <a:pt x="0" y="414"/>
                </a:lnTo>
                <a:lnTo>
                  <a:pt x="1" y="419"/>
                </a:lnTo>
                <a:lnTo>
                  <a:pt x="4" y="423"/>
                </a:lnTo>
                <a:lnTo>
                  <a:pt x="228" y="647"/>
                </a:lnTo>
                <a:lnTo>
                  <a:pt x="233" y="650"/>
                </a:lnTo>
                <a:lnTo>
                  <a:pt x="238" y="651"/>
                </a:lnTo>
                <a:lnTo>
                  <a:pt x="242" y="650"/>
                </a:lnTo>
                <a:lnTo>
                  <a:pt x="247" y="647"/>
                </a:lnTo>
                <a:lnTo>
                  <a:pt x="760" y="133"/>
                </a:lnTo>
                <a:lnTo>
                  <a:pt x="763" y="130"/>
                </a:lnTo>
                <a:lnTo>
                  <a:pt x="764" y="125"/>
                </a:lnTo>
                <a:lnTo>
                  <a:pt x="763" y="119"/>
                </a:lnTo>
                <a:lnTo>
                  <a:pt x="760" y="116"/>
                </a:lnTo>
                <a:close/>
              </a:path>
            </a:pathLst>
          </a:custGeom>
          <a:solidFill>
            <a:srgbClr val="ADB68B"/>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8" name="Group 87">
            <a:extLst>
              <a:ext uri="{FF2B5EF4-FFF2-40B4-BE49-F238E27FC236}">
                <a16:creationId xmlns:a16="http://schemas.microsoft.com/office/drawing/2014/main" id="{1DEAF5E4-FB82-48D6-AA4F-3E7576BACC1C}"/>
              </a:ext>
            </a:extLst>
          </p:cNvPr>
          <p:cNvGrpSpPr/>
          <p:nvPr/>
        </p:nvGrpSpPr>
        <p:grpSpPr>
          <a:xfrm>
            <a:off x="970121" y="4928091"/>
            <a:ext cx="345758" cy="278528"/>
            <a:chOff x="8164513" y="1982788"/>
            <a:chExt cx="285750" cy="230188"/>
          </a:xfrm>
          <a:solidFill>
            <a:srgbClr val="97C4C9"/>
          </a:solidFill>
        </p:grpSpPr>
        <p:sp>
          <p:nvSpPr>
            <p:cNvPr id="89" name="Freeform 142">
              <a:extLst>
                <a:ext uri="{FF2B5EF4-FFF2-40B4-BE49-F238E27FC236}">
                  <a16:creationId xmlns:a16="http://schemas.microsoft.com/office/drawing/2014/main" id="{30750F70-7C47-4482-BBBC-9A4B5A745E95}"/>
                </a:ext>
              </a:extLst>
            </p:cNvPr>
            <p:cNvSpPr>
              <a:spLocks noEditPoints="1"/>
            </p:cNvSpPr>
            <p:nvPr/>
          </p:nvSpPr>
          <p:spPr bwMode="auto">
            <a:xfrm>
              <a:off x="8164513" y="1982788"/>
              <a:ext cx="285750" cy="230188"/>
            </a:xfrm>
            <a:custGeom>
              <a:avLst/>
              <a:gdLst>
                <a:gd name="T0" fmla="*/ 260 w 902"/>
                <a:gd name="T1" fmla="*/ 444 h 722"/>
                <a:gd name="T2" fmla="*/ 251 w 902"/>
                <a:gd name="T3" fmla="*/ 375 h 722"/>
                <a:gd name="T4" fmla="*/ 369 w 902"/>
                <a:gd name="T5" fmla="*/ 301 h 722"/>
                <a:gd name="T6" fmla="*/ 422 w 902"/>
                <a:gd name="T7" fmla="*/ 282 h 722"/>
                <a:gd name="T8" fmla="*/ 450 w 902"/>
                <a:gd name="T9" fmla="*/ 235 h 722"/>
                <a:gd name="T10" fmla="*/ 871 w 902"/>
                <a:gd name="T11" fmla="*/ 415 h 722"/>
                <a:gd name="T12" fmla="*/ 827 w 902"/>
                <a:gd name="T13" fmla="*/ 451 h 722"/>
                <a:gd name="T14" fmla="*/ 663 w 902"/>
                <a:gd name="T15" fmla="*/ 568 h 722"/>
                <a:gd name="T16" fmla="*/ 491 w 902"/>
                <a:gd name="T17" fmla="*/ 572 h 722"/>
                <a:gd name="T18" fmla="*/ 377 w 902"/>
                <a:gd name="T19" fmla="*/ 581 h 722"/>
                <a:gd name="T20" fmla="*/ 382 w 902"/>
                <a:gd name="T21" fmla="*/ 599 h 722"/>
                <a:gd name="T22" fmla="*/ 512 w 902"/>
                <a:gd name="T23" fmla="*/ 610 h 722"/>
                <a:gd name="T24" fmla="*/ 524 w 902"/>
                <a:gd name="T25" fmla="*/ 664 h 722"/>
                <a:gd name="T26" fmla="*/ 436 w 902"/>
                <a:gd name="T27" fmla="*/ 692 h 722"/>
                <a:gd name="T28" fmla="*/ 110 w 902"/>
                <a:gd name="T29" fmla="*/ 660 h 722"/>
                <a:gd name="T30" fmla="*/ 39 w 902"/>
                <a:gd name="T31" fmla="*/ 564 h 722"/>
                <a:gd name="T32" fmla="*/ 34 w 902"/>
                <a:gd name="T33" fmla="*/ 333 h 722"/>
                <a:gd name="T34" fmla="*/ 72 w 902"/>
                <a:gd name="T35" fmla="*/ 234 h 722"/>
                <a:gd name="T36" fmla="*/ 140 w 902"/>
                <a:gd name="T37" fmla="*/ 175 h 722"/>
                <a:gd name="T38" fmla="*/ 240 w 902"/>
                <a:gd name="T39" fmla="*/ 151 h 722"/>
                <a:gd name="T40" fmla="*/ 416 w 902"/>
                <a:gd name="T41" fmla="*/ 177 h 722"/>
                <a:gd name="T42" fmla="*/ 419 w 902"/>
                <a:gd name="T43" fmla="*/ 236 h 722"/>
                <a:gd name="T44" fmla="*/ 392 w 902"/>
                <a:gd name="T45" fmla="*/ 265 h 722"/>
                <a:gd name="T46" fmla="*/ 273 w 902"/>
                <a:gd name="T47" fmla="*/ 277 h 722"/>
                <a:gd name="T48" fmla="*/ 214 w 902"/>
                <a:gd name="T49" fmla="*/ 369 h 722"/>
                <a:gd name="T50" fmla="*/ 171 w 902"/>
                <a:gd name="T51" fmla="*/ 391 h 722"/>
                <a:gd name="T52" fmla="*/ 151 w 902"/>
                <a:gd name="T53" fmla="*/ 401 h 722"/>
                <a:gd name="T54" fmla="*/ 156 w 902"/>
                <a:gd name="T55" fmla="*/ 419 h 722"/>
                <a:gd name="T56" fmla="*/ 210 w 902"/>
                <a:gd name="T57" fmla="*/ 410 h 722"/>
                <a:gd name="T58" fmla="*/ 229 w 902"/>
                <a:gd name="T59" fmla="*/ 455 h 722"/>
                <a:gd name="T60" fmla="*/ 271 w 902"/>
                <a:gd name="T61" fmla="*/ 480 h 722"/>
                <a:gd name="T62" fmla="*/ 671 w 902"/>
                <a:gd name="T63" fmla="*/ 490 h 722"/>
                <a:gd name="T64" fmla="*/ 240 w 902"/>
                <a:gd name="T65" fmla="*/ 67 h 722"/>
                <a:gd name="T66" fmla="*/ 270 w 902"/>
                <a:gd name="T67" fmla="*/ 32 h 722"/>
                <a:gd name="T68" fmla="*/ 863 w 902"/>
                <a:gd name="T69" fmla="*/ 52 h 722"/>
                <a:gd name="T70" fmla="*/ 419 w 902"/>
                <a:gd name="T71" fmla="*/ 139 h 722"/>
                <a:gd name="T72" fmla="*/ 240 w 902"/>
                <a:gd name="T73" fmla="*/ 120 h 722"/>
                <a:gd name="T74" fmla="*/ 251 w 902"/>
                <a:gd name="T75" fmla="*/ 6 h 722"/>
                <a:gd name="T76" fmla="*/ 217 w 902"/>
                <a:gd name="T77" fmla="*/ 35 h 722"/>
                <a:gd name="T78" fmla="*/ 191 w 902"/>
                <a:gd name="T79" fmla="*/ 126 h 722"/>
                <a:gd name="T80" fmla="*/ 66 w 902"/>
                <a:gd name="T81" fmla="*/ 193 h 722"/>
                <a:gd name="T82" fmla="*/ 23 w 902"/>
                <a:gd name="T83" fmla="*/ 263 h 722"/>
                <a:gd name="T84" fmla="*/ 1 w 902"/>
                <a:gd name="T85" fmla="*/ 359 h 722"/>
                <a:gd name="T86" fmla="*/ 4 w 902"/>
                <a:gd name="T87" fmla="*/ 553 h 722"/>
                <a:gd name="T88" fmla="*/ 78 w 902"/>
                <a:gd name="T89" fmla="*/ 673 h 722"/>
                <a:gd name="T90" fmla="*/ 190 w 902"/>
                <a:gd name="T91" fmla="*/ 721 h 722"/>
                <a:gd name="T92" fmla="*/ 501 w 902"/>
                <a:gd name="T93" fmla="*/ 721 h 722"/>
                <a:gd name="T94" fmla="*/ 537 w 902"/>
                <a:gd name="T95" fmla="*/ 701 h 722"/>
                <a:gd name="T96" fmla="*/ 553 w 902"/>
                <a:gd name="T97" fmla="*/ 623 h 722"/>
                <a:gd name="T98" fmla="*/ 675 w 902"/>
                <a:gd name="T99" fmla="*/ 596 h 722"/>
                <a:gd name="T100" fmla="*/ 712 w 902"/>
                <a:gd name="T101" fmla="*/ 562 h 722"/>
                <a:gd name="T102" fmla="*/ 720 w 902"/>
                <a:gd name="T103" fmla="*/ 515 h 722"/>
                <a:gd name="T104" fmla="*/ 841 w 902"/>
                <a:gd name="T105" fmla="*/ 480 h 722"/>
                <a:gd name="T106" fmla="*/ 884 w 902"/>
                <a:gd name="T107" fmla="*/ 454 h 722"/>
                <a:gd name="T108" fmla="*/ 902 w 902"/>
                <a:gd name="T109" fmla="*/ 406 h 722"/>
                <a:gd name="T110" fmla="*/ 888 w 902"/>
                <a:gd name="T111" fmla="*/ 35 h 722"/>
                <a:gd name="T112" fmla="*/ 848 w 902"/>
                <a:gd name="T113" fmla="*/ 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2" h="722">
                  <a:moveTo>
                    <a:pt x="827" y="451"/>
                  </a:moveTo>
                  <a:lnTo>
                    <a:pt x="646" y="451"/>
                  </a:lnTo>
                  <a:lnTo>
                    <a:pt x="391" y="451"/>
                  </a:lnTo>
                  <a:lnTo>
                    <a:pt x="285" y="451"/>
                  </a:lnTo>
                  <a:lnTo>
                    <a:pt x="276" y="450"/>
                  </a:lnTo>
                  <a:lnTo>
                    <a:pt x="269" y="448"/>
                  </a:lnTo>
                  <a:lnTo>
                    <a:pt x="260" y="444"/>
                  </a:lnTo>
                  <a:lnTo>
                    <a:pt x="254" y="437"/>
                  </a:lnTo>
                  <a:lnTo>
                    <a:pt x="249" y="431"/>
                  </a:lnTo>
                  <a:lnTo>
                    <a:pt x="244" y="424"/>
                  </a:lnTo>
                  <a:lnTo>
                    <a:pt x="241" y="415"/>
                  </a:lnTo>
                  <a:lnTo>
                    <a:pt x="240" y="406"/>
                  </a:lnTo>
                  <a:lnTo>
                    <a:pt x="240" y="386"/>
                  </a:lnTo>
                  <a:lnTo>
                    <a:pt x="251" y="375"/>
                  </a:lnTo>
                  <a:lnTo>
                    <a:pt x="260" y="364"/>
                  </a:lnTo>
                  <a:lnTo>
                    <a:pt x="268" y="352"/>
                  </a:lnTo>
                  <a:lnTo>
                    <a:pt x="275" y="340"/>
                  </a:lnTo>
                  <a:lnTo>
                    <a:pt x="287" y="319"/>
                  </a:lnTo>
                  <a:lnTo>
                    <a:pt x="296" y="301"/>
                  </a:lnTo>
                  <a:lnTo>
                    <a:pt x="361" y="301"/>
                  </a:lnTo>
                  <a:lnTo>
                    <a:pt x="369" y="301"/>
                  </a:lnTo>
                  <a:lnTo>
                    <a:pt x="377" y="300"/>
                  </a:lnTo>
                  <a:lnTo>
                    <a:pt x="385" y="298"/>
                  </a:lnTo>
                  <a:lnTo>
                    <a:pt x="393" y="296"/>
                  </a:lnTo>
                  <a:lnTo>
                    <a:pt x="401" y="294"/>
                  </a:lnTo>
                  <a:lnTo>
                    <a:pt x="408" y="291"/>
                  </a:lnTo>
                  <a:lnTo>
                    <a:pt x="416" y="286"/>
                  </a:lnTo>
                  <a:lnTo>
                    <a:pt x="422" y="282"/>
                  </a:lnTo>
                  <a:lnTo>
                    <a:pt x="429" y="277"/>
                  </a:lnTo>
                  <a:lnTo>
                    <a:pt x="434" y="271"/>
                  </a:lnTo>
                  <a:lnTo>
                    <a:pt x="438" y="265"/>
                  </a:lnTo>
                  <a:lnTo>
                    <a:pt x="442" y="259"/>
                  </a:lnTo>
                  <a:lnTo>
                    <a:pt x="446" y="251"/>
                  </a:lnTo>
                  <a:lnTo>
                    <a:pt x="449" y="244"/>
                  </a:lnTo>
                  <a:lnTo>
                    <a:pt x="450" y="235"/>
                  </a:lnTo>
                  <a:lnTo>
                    <a:pt x="451" y="226"/>
                  </a:lnTo>
                  <a:lnTo>
                    <a:pt x="451" y="196"/>
                  </a:lnTo>
                  <a:lnTo>
                    <a:pt x="450" y="189"/>
                  </a:lnTo>
                  <a:lnTo>
                    <a:pt x="449" y="181"/>
                  </a:lnTo>
                  <a:lnTo>
                    <a:pt x="872" y="181"/>
                  </a:lnTo>
                  <a:lnTo>
                    <a:pt x="872" y="406"/>
                  </a:lnTo>
                  <a:lnTo>
                    <a:pt x="871" y="415"/>
                  </a:lnTo>
                  <a:lnTo>
                    <a:pt x="868" y="424"/>
                  </a:lnTo>
                  <a:lnTo>
                    <a:pt x="863" y="431"/>
                  </a:lnTo>
                  <a:lnTo>
                    <a:pt x="858" y="437"/>
                  </a:lnTo>
                  <a:lnTo>
                    <a:pt x="851" y="444"/>
                  </a:lnTo>
                  <a:lnTo>
                    <a:pt x="843" y="448"/>
                  </a:lnTo>
                  <a:lnTo>
                    <a:pt x="836" y="450"/>
                  </a:lnTo>
                  <a:lnTo>
                    <a:pt x="827" y="451"/>
                  </a:lnTo>
                  <a:close/>
                  <a:moveTo>
                    <a:pt x="691" y="526"/>
                  </a:moveTo>
                  <a:lnTo>
                    <a:pt x="690" y="535"/>
                  </a:lnTo>
                  <a:lnTo>
                    <a:pt x="688" y="544"/>
                  </a:lnTo>
                  <a:lnTo>
                    <a:pt x="683" y="551"/>
                  </a:lnTo>
                  <a:lnTo>
                    <a:pt x="677" y="559"/>
                  </a:lnTo>
                  <a:lnTo>
                    <a:pt x="671" y="564"/>
                  </a:lnTo>
                  <a:lnTo>
                    <a:pt x="663" y="568"/>
                  </a:lnTo>
                  <a:lnTo>
                    <a:pt x="655" y="571"/>
                  </a:lnTo>
                  <a:lnTo>
                    <a:pt x="646" y="572"/>
                  </a:lnTo>
                  <a:lnTo>
                    <a:pt x="496" y="572"/>
                  </a:lnTo>
                  <a:lnTo>
                    <a:pt x="495" y="572"/>
                  </a:lnTo>
                  <a:lnTo>
                    <a:pt x="494" y="572"/>
                  </a:lnTo>
                  <a:lnTo>
                    <a:pt x="493" y="572"/>
                  </a:lnTo>
                  <a:lnTo>
                    <a:pt x="491" y="572"/>
                  </a:lnTo>
                  <a:lnTo>
                    <a:pt x="391" y="572"/>
                  </a:lnTo>
                  <a:lnTo>
                    <a:pt x="388" y="572"/>
                  </a:lnTo>
                  <a:lnTo>
                    <a:pt x="385" y="574"/>
                  </a:lnTo>
                  <a:lnTo>
                    <a:pt x="382" y="575"/>
                  </a:lnTo>
                  <a:lnTo>
                    <a:pt x="380" y="577"/>
                  </a:lnTo>
                  <a:lnTo>
                    <a:pt x="378" y="579"/>
                  </a:lnTo>
                  <a:lnTo>
                    <a:pt x="377" y="581"/>
                  </a:lnTo>
                  <a:lnTo>
                    <a:pt x="376" y="584"/>
                  </a:lnTo>
                  <a:lnTo>
                    <a:pt x="376" y="587"/>
                  </a:lnTo>
                  <a:lnTo>
                    <a:pt x="376" y="590"/>
                  </a:lnTo>
                  <a:lnTo>
                    <a:pt x="377" y="593"/>
                  </a:lnTo>
                  <a:lnTo>
                    <a:pt x="378" y="595"/>
                  </a:lnTo>
                  <a:lnTo>
                    <a:pt x="380" y="598"/>
                  </a:lnTo>
                  <a:lnTo>
                    <a:pt x="382" y="599"/>
                  </a:lnTo>
                  <a:lnTo>
                    <a:pt x="385" y="601"/>
                  </a:lnTo>
                  <a:lnTo>
                    <a:pt x="388" y="601"/>
                  </a:lnTo>
                  <a:lnTo>
                    <a:pt x="391" y="602"/>
                  </a:lnTo>
                  <a:lnTo>
                    <a:pt x="491" y="602"/>
                  </a:lnTo>
                  <a:lnTo>
                    <a:pt x="499" y="604"/>
                  </a:lnTo>
                  <a:lnTo>
                    <a:pt x="506" y="606"/>
                  </a:lnTo>
                  <a:lnTo>
                    <a:pt x="512" y="610"/>
                  </a:lnTo>
                  <a:lnTo>
                    <a:pt x="517" y="616"/>
                  </a:lnTo>
                  <a:lnTo>
                    <a:pt x="521" y="623"/>
                  </a:lnTo>
                  <a:lnTo>
                    <a:pt x="524" y="630"/>
                  </a:lnTo>
                  <a:lnTo>
                    <a:pt x="525" y="639"/>
                  </a:lnTo>
                  <a:lnTo>
                    <a:pt x="526" y="647"/>
                  </a:lnTo>
                  <a:lnTo>
                    <a:pt x="525" y="656"/>
                  </a:lnTo>
                  <a:lnTo>
                    <a:pt x="524" y="664"/>
                  </a:lnTo>
                  <a:lnTo>
                    <a:pt x="521" y="671"/>
                  </a:lnTo>
                  <a:lnTo>
                    <a:pt x="516" y="679"/>
                  </a:lnTo>
                  <a:lnTo>
                    <a:pt x="512" y="684"/>
                  </a:lnTo>
                  <a:lnTo>
                    <a:pt x="506" y="688"/>
                  </a:lnTo>
                  <a:lnTo>
                    <a:pt x="499" y="691"/>
                  </a:lnTo>
                  <a:lnTo>
                    <a:pt x="491" y="692"/>
                  </a:lnTo>
                  <a:lnTo>
                    <a:pt x="436" y="692"/>
                  </a:lnTo>
                  <a:lnTo>
                    <a:pt x="210" y="692"/>
                  </a:lnTo>
                  <a:lnTo>
                    <a:pt x="192" y="691"/>
                  </a:lnTo>
                  <a:lnTo>
                    <a:pt x="175" y="688"/>
                  </a:lnTo>
                  <a:lnTo>
                    <a:pt x="158" y="684"/>
                  </a:lnTo>
                  <a:lnTo>
                    <a:pt x="141" y="677"/>
                  </a:lnTo>
                  <a:lnTo>
                    <a:pt x="125" y="670"/>
                  </a:lnTo>
                  <a:lnTo>
                    <a:pt x="110" y="660"/>
                  </a:lnTo>
                  <a:lnTo>
                    <a:pt x="96" y="650"/>
                  </a:lnTo>
                  <a:lnTo>
                    <a:pt x="84" y="638"/>
                  </a:lnTo>
                  <a:lnTo>
                    <a:pt x="72" y="625"/>
                  </a:lnTo>
                  <a:lnTo>
                    <a:pt x="61" y="611"/>
                  </a:lnTo>
                  <a:lnTo>
                    <a:pt x="53" y="596"/>
                  </a:lnTo>
                  <a:lnTo>
                    <a:pt x="44" y="581"/>
                  </a:lnTo>
                  <a:lnTo>
                    <a:pt x="39" y="564"/>
                  </a:lnTo>
                  <a:lnTo>
                    <a:pt x="33" y="547"/>
                  </a:lnTo>
                  <a:lnTo>
                    <a:pt x="31" y="530"/>
                  </a:lnTo>
                  <a:lnTo>
                    <a:pt x="30" y="511"/>
                  </a:lnTo>
                  <a:lnTo>
                    <a:pt x="30" y="391"/>
                  </a:lnTo>
                  <a:lnTo>
                    <a:pt x="30" y="371"/>
                  </a:lnTo>
                  <a:lnTo>
                    <a:pt x="32" y="351"/>
                  </a:lnTo>
                  <a:lnTo>
                    <a:pt x="34" y="333"/>
                  </a:lnTo>
                  <a:lnTo>
                    <a:pt x="38" y="315"/>
                  </a:lnTo>
                  <a:lnTo>
                    <a:pt x="42" y="299"/>
                  </a:lnTo>
                  <a:lnTo>
                    <a:pt x="46" y="284"/>
                  </a:lnTo>
                  <a:lnTo>
                    <a:pt x="51" y="270"/>
                  </a:lnTo>
                  <a:lnTo>
                    <a:pt x="58" y="258"/>
                  </a:lnTo>
                  <a:lnTo>
                    <a:pt x="64" y="246"/>
                  </a:lnTo>
                  <a:lnTo>
                    <a:pt x="72" y="234"/>
                  </a:lnTo>
                  <a:lnTo>
                    <a:pt x="79" y="224"/>
                  </a:lnTo>
                  <a:lnTo>
                    <a:pt x="87" y="215"/>
                  </a:lnTo>
                  <a:lnTo>
                    <a:pt x="95" y="206"/>
                  </a:lnTo>
                  <a:lnTo>
                    <a:pt x="104" y="199"/>
                  </a:lnTo>
                  <a:lnTo>
                    <a:pt x="113" y="192"/>
                  </a:lnTo>
                  <a:lnTo>
                    <a:pt x="122" y="186"/>
                  </a:lnTo>
                  <a:lnTo>
                    <a:pt x="140" y="175"/>
                  </a:lnTo>
                  <a:lnTo>
                    <a:pt x="159" y="166"/>
                  </a:lnTo>
                  <a:lnTo>
                    <a:pt x="176" y="161"/>
                  </a:lnTo>
                  <a:lnTo>
                    <a:pt x="193" y="157"/>
                  </a:lnTo>
                  <a:lnTo>
                    <a:pt x="208" y="154"/>
                  </a:lnTo>
                  <a:lnTo>
                    <a:pt x="221" y="153"/>
                  </a:lnTo>
                  <a:lnTo>
                    <a:pt x="232" y="151"/>
                  </a:lnTo>
                  <a:lnTo>
                    <a:pt x="240" y="151"/>
                  </a:lnTo>
                  <a:lnTo>
                    <a:pt x="361" y="151"/>
                  </a:lnTo>
                  <a:lnTo>
                    <a:pt x="372" y="151"/>
                  </a:lnTo>
                  <a:lnTo>
                    <a:pt x="382" y="154"/>
                  </a:lnTo>
                  <a:lnTo>
                    <a:pt x="392" y="158"/>
                  </a:lnTo>
                  <a:lnTo>
                    <a:pt x="402" y="163"/>
                  </a:lnTo>
                  <a:lnTo>
                    <a:pt x="409" y="170"/>
                  </a:lnTo>
                  <a:lnTo>
                    <a:pt x="416" y="177"/>
                  </a:lnTo>
                  <a:lnTo>
                    <a:pt x="418" y="181"/>
                  </a:lnTo>
                  <a:lnTo>
                    <a:pt x="419" y="186"/>
                  </a:lnTo>
                  <a:lnTo>
                    <a:pt x="420" y="191"/>
                  </a:lnTo>
                  <a:lnTo>
                    <a:pt x="421" y="196"/>
                  </a:lnTo>
                  <a:lnTo>
                    <a:pt x="421" y="226"/>
                  </a:lnTo>
                  <a:lnTo>
                    <a:pt x="420" y="232"/>
                  </a:lnTo>
                  <a:lnTo>
                    <a:pt x="419" y="236"/>
                  </a:lnTo>
                  <a:lnTo>
                    <a:pt x="418" y="241"/>
                  </a:lnTo>
                  <a:lnTo>
                    <a:pt x="416" y="246"/>
                  </a:lnTo>
                  <a:lnTo>
                    <a:pt x="412" y="250"/>
                  </a:lnTo>
                  <a:lnTo>
                    <a:pt x="409" y="253"/>
                  </a:lnTo>
                  <a:lnTo>
                    <a:pt x="406" y="256"/>
                  </a:lnTo>
                  <a:lnTo>
                    <a:pt x="402" y="260"/>
                  </a:lnTo>
                  <a:lnTo>
                    <a:pt x="392" y="265"/>
                  </a:lnTo>
                  <a:lnTo>
                    <a:pt x="382" y="268"/>
                  </a:lnTo>
                  <a:lnTo>
                    <a:pt x="372" y="270"/>
                  </a:lnTo>
                  <a:lnTo>
                    <a:pt x="360" y="271"/>
                  </a:lnTo>
                  <a:lnTo>
                    <a:pt x="285" y="271"/>
                  </a:lnTo>
                  <a:lnTo>
                    <a:pt x="281" y="273"/>
                  </a:lnTo>
                  <a:lnTo>
                    <a:pt x="276" y="274"/>
                  </a:lnTo>
                  <a:lnTo>
                    <a:pt x="273" y="277"/>
                  </a:lnTo>
                  <a:lnTo>
                    <a:pt x="271" y="281"/>
                  </a:lnTo>
                  <a:lnTo>
                    <a:pt x="267" y="291"/>
                  </a:lnTo>
                  <a:lnTo>
                    <a:pt x="256" y="313"/>
                  </a:lnTo>
                  <a:lnTo>
                    <a:pt x="249" y="327"/>
                  </a:lnTo>
                  <a:lnTo>
                    <a:pt x="239" y="342"/>
                  </a:lnTo>
                  <a:lnTo>
                    <a:pt x="227" y="356"/>
                  </a:lnTo>
                  <a:lnTo>
                    <a:pt x="214" y="369"/>
                  </a:lnTo>
                  <a:lnTo>
                    <a:pt x="214" y="369"/>
                  </a:lnTo>
                  <a:lnTo>
                    <a:pt x="214" y="370"/>
                  </a:lnTo>
                  <a:lnTo>
                    <a:pt x="204" y="379"/>
                  </a:lnTo>
                  <a:lnTo>
                    <a:pt x="192" y="385"/>
                  </a:lnTo>
                  <a:lnTo>
                    <a:pt x="185" y="388"/>
                  </a:lnTo>
                  <a:lnTo>
                    <a:pt x="179" y="390"/>
                  </a:lnTo>
                  <a:lnTo>
                    <a:pt x="171" y="391"/>
                  </a:lnTo>
                  <a:lnTo>
                    <a:pt x="165" y="391"/>
                  </a:lnTo>
                  <a:lnTo>
                    <a:pt x="162" y="391"/>
                  </a:lnTo>
                  <a:lnTo>
                    <a:pt x="160" y="393"/>
                  </a:lnTo>
                  <a:lnTo>
                    <a:pt x="156" y="395"/>
                  </a:lnTo>
                  <a:lnTo>
                    <a:pt x="154" y="396"/>
                  </a:lnTo>
                  <a:lnTo>
                    <a:pt x="152" y="398"/>
                  </a:lnTo>
                  <a:lnTo>
                    <a:pt x="151" y="401"/>
                  </a:lnTo>
                  <a:lnTo>
                    <a:pt x="150" y="403"/>
                  </a:lnTo>
                  <a:lnTo>
                    <a:pt x="150" y="406"/>
                  </a:lnTo>
                  <a:lnTo>
                    <a:pt x="150" y="410"/>
                  </a:lnTo>
                  <a:lnTo>
                    <a:pt x="151" y="413"/>
                  </a:lnTo>
                  <a:lnTo>
                    <a:pt x="152" y="415"/>
                  </a:lnTo>
                  <a:lnTo>
                    <a:pt x="154" y="417"/>
                  </a:lnTo>
                  <a:lnTo>
                    <a:pt x="156" y="419"/>
                  </a:lnTo>
                  <a:lnTo>
                    <a:pt x="160" y="420"/>
                  </a:lnTo>
                  <a:lnTo>
                    <a:pt x="162" y="421"/>
                  </a:lnTo>
                  <a:lnTo>
                    <a:pt x="165" y="421"/>
                  </a:lnTo>
                  <a:lnTo>
                    <a:pt x="177" y="420"/>
                  </a:lnTo>
                  <a:lnTo>
                    <a:pt x="189" y="418"/>
                  </a:lnTo>
                  <a:lnTo>
                    <a:pt x="200" y="414"/>
                  </a:lnTo>
                  <a:lnTo>
                    <a:pt x="210" y="410"/>
                  </a:lnTo>
                  <a:lnTo>
                    <a:pt x="211" y="416"/>
                  </a:lnTo>
                  <a:lnTo>
                    <a:pt x="212" y="424"/>
                  </a:lnTo>
                  <a:lnTo>
                    <a:pt x="214" y="430"/>
                  </a:lnTo>
                  <a:lnTo>
                    <a:pt x="217" y="437"/>
                  </a:lnTo>
                  <a:lnTo>
                    <a:pt x="221" y="443"/>
                  </a:lnTo>
                  <a:lnTo>
                    <a:pt x="224" y="449"/>
                  </a:lnTo>
                  <a:lnTo>
                    <a:pt x="229" y="455"/>
                  </a:lnTo>
                  <a:lnTo>
                    <a:pt x="234" y="460"/>
                  </a:lnTo>
                  <a:lnTo>
                    <a:pt x="239" y="465"/>
                  </a:lnTo>
                  <a:lnTo>
                    <a:pt x="244" y="470"/>
                  </a:lnTo>
                  <a:lnTo>
                    <a:pt x="251" y="473"/>
                  </a:lnTo>
                  <a:lnTo>
                    <a:pt x="257" y="476"/>
                  </a:lnTo>
                  <a:lnTo>
                    <a:pt x="264" y="478"/>
                  </a:lnTo>
                  <a:lnTo>
                    <a:pt x="271" y="480"/>
                  </a:lnTo>
                  <a:lnTo>
                    <a:pt x="279" y="481"/>
                  </a:lnTo>
                  <a:lnTo>
                    <a:pt x="285" y="481"/>
                  </a:lnTo>
                  <a:lnTo>
                    <a:pt x="391" y="481"/>
                  </a:lnTo>
                  <a:lnTo>
                    <a:pt x="646" y="481"/>
                  </a:lnTo>
                  <a:lnTo>
                    <a:pt x="655" y="482"/>
                  </a:lnTo>
                  <a:lnTo>
                    <a:pt x="663" y="486"/>
                  </a:lnTo>
                  <a:lnTo>
                    <a:pt x="671" y="490"/>
                  </a:lnTo>
                  <a:lnTo>
                    <a:pt x="677" y="495"/>
                  </a:lnTo>
                  <a:lnTo>
                    <a:pt x="683" y="503"/>
                  </a:lnTo>
                  <a:lnTo>
                    <a:pt x="688" y="510"/>
                  </a:lnTo>
                  <a:lnTo>
                    <a:pt x="690" y="518"/>
                  </a:lnTo>
                  <a:lnTo>
                    <a:pt x="691" y="527"/>
                  </a:lnTo>
                  <a:lnTo>
                    <a:pt x="691" y="526"/>
                  </a:lnTo>
                  <a:close/>
                  <a:moveTo>
                    <a:pt x="240" y="67"/>
                  </a:moveTo>
                  <a:lnTo>
                    <a:pt x="241" y="59"/>
                  </a:lnTo>
                  <a:lnTo>
                    <a:pt x="243" y="52"/>
                  </a:lnTo>
                  <a:lnTo>
                    <a:pt x="246" y="45"/>
                  </a:lnTo>
                  <a:lnTo>
                    <a:pt x="251" y="41"/>
                  </a:lnTo>
                  <a:lnTo>
                    <a:pt x="256" y="37"/>
                  </a:lnTo>
                  <a:lnTo>
                    <a:pt x="262" y="34"/>
                  </a:lnTo>
                  <a:lnTo>
                    <a:pt x="270" y="32"/>
                  </a:lnTo>
                  <a:lnTo>
                    <a:pt x="279" y="30"/>
                  </a:lnTo>
                  <a:lnTo>
                    <a:pt x="827" y="30"/>
                  </a:lnTo>
                  <a:lnTo>
                    <a:pt x="836" y="32"/>
                  </a:lnTo>
                  <a:lnTo>
                    <a:pt x="843" y="35"/>
                  </a:lnTo>
                  <a:lnTo>
                    <a:pt x="851" y="39"/>
                  </a:lnTo>
                  <a:lnTo>
                    <a:pt x="858" y="44"/>
                  </a:lnTo>
                  <a:lnTo>
                    <a:pt x="863" y="52"/>
                  </a:lnTo>
                  <a:lnTo>
                    <a:pt x="868" y="59"/>
                  </a:lnTo>
                  <a:lnTo>
                    <a:pt x="871" y="67"/>
                  </a:lnTo>
                  <a:lnTo>
                    <a:pt x="872" y="75"/>
                  </a:lnTo>
                  <a:lnTo>
                    <a:pt x="872" y="151"/>
                  </a:lnTo>
                  <a:lnTo>
                    <a:pt x="433" y="151"/>
                  </a:lnTo>
                  <a:lnTo>
                    <a:pt x="426" y="144"/>
                  </a:lnTo>
                  <a:lnTo>
                    <a:pt x="419" y="139"/>
                  </a:lnTo>
                  <a:lnTo>
                    <a:pt x="410" y="133"/>
                  </a:lnTo>
                  <a:lnTo>
                    <a:pt x="401" y="129"/>
                  </a:lnTo>
                  <a:lnTo>
                    <a:pt x="391" y="126"/>
                  </a:lnTo>
                  <a:lnTo>
                    <a:pt x="381" y="123"/>
                  </a:lnTo>
                  <a:lnTo>
                    <a:pt x="371" y="121"/>
                  </a:lnTo>
                  <a:lnTo>
                    <a:pt x="360" y="121"/>
                  </a:lnTo>
                  <a:lnTo>
                    <a:pt x="240" y="120"/>
                  </a:lnTo>
                  <a:lnTo>
                    <a:pt x="240" y="67"/>
                  </a:lnTo>
                  <a:close/>
                  <a:moveTo>
                    <a:pt x="827" y="0"/>
                  </a:moveTo>
                  <a:lnTo>
                    <a:pt x="279" y="0"/>
                  </a:lnTo>
                  <a:lnTo>
                    <a:pt x="271" y="2"/>
                  </a:lnTo>
                  <a:lnTo>
                    <a:pt x="264" y="2"/>
                  </a:lnTo>
                  <a:lnTo>
                    <a:pt x="257" y="4"/>
                  </a:lnTo>
                  <a:lnTo>
                    <a:pt x="251" y="6"/>
                  </a:lnTo>
                  <a:lnTo>
                    <a:pt x="244" y="8"/>
                  </a:lnTo>
                  <a:lnTo>
                    <a:pt x="239" y="11"/>
                  </a:lnTo>
                  <a:lnTo>
                    <a:pt x="234" y="15"/>
                  </a:lnTo>
                  <a:lnTo>
                    <a:pt x="229" y="20"/>
                  </a:lnTo>
                  <a:lnTo>
                    <a:pt x="225" y="24"/>
                  </a:lnTo>
                  <a:lnTo>
                    <a:pt x="221" y="29"/>
                  </a:lnTo>
                  <a:lnTo>
                    <a:pt x="217" y="35"/>
                  </a:lnTo>
                  <a:lnTo>
                    <a:pt x="215" y="40"/>
                  </a:lnTo>
                  <a:lnTo>
                    <a:pt x="213" y="47"/>
                  </a:lnTo>
                  <a:lnTo>
                    <a:pt x="211" y="53"/>
                  </a:lnTo>
                  <a:lnTo>
                    <a:pt x="210" y="60"/>
                  </a:lnTo>
                  <a:lnTo>
                    <a:pt x="210" y="68"/>
                  </a:lnTo>
                  <a:lnTo>
                    <a:pt x="210" y="123"/>
                  </a:lnTo>
                  <a:lnTo>
                    <a:pt x="191" y="126"/>
                  </a:lnTo>
                  <a:lnTo>
                    <a:pt x="171" y="130"/>
                  </a:lnTo>
                  <a:lnTo>
                    <a:pt x="152" y="136"/>
                  </a:lnTo>
                  <a:lnTo>
                    <a:pt x="134" y="144"/>
                  </a:lnTo>
                  <a:lnTo>
                    <a:pt x="116" y="154"/>
                  </a:lnTo>
                  <a:lnTo>
                    <a:pt x="99" y="165"/>
                  </a:lnTo>
                  <a:lnTo>
                    <a:pt x="81" y="178"/>
                  </a:lnTo>
                  <a:lnTo>
                    <a:pt x="66" y="193"/>
                  </a:lnTo>
                  <a:lnTo>
                    <a:pt x="59" y="202"/>
                  </a:lnTo>
                  <a:lnTo>
                    <a:pt x="53" y="210"/>
                  </a:lnTo>
                  <a:lnTo>
                    <a:pt x="45" y="220"/>
                  </a:lnTo>
                  <a:lnTo>
                    <a:pt x="39" y="230"/>
                  </a:lnTo>
                  <a:lnTo>
                    <a:pt x="33" y="240"/>
                  </a:lnTo>
                  <a:lnTo>
                    <a:pt x="28" y="251"/>
                  </a:lnTo>
                  <a:lnTo>
                    <a:pt x="23" y="263"/>
                  </a:lnTo>
                  <a:lnTo>
                    <a:pt x="18" y="275"/>
                  </a:lnTo>
                  <a:lnTo>
                    <a:pt x="14" y="288"/>
                  </a:lnTo>
                  <a:lnTo>
                    <a:pt x="11" y="300"/>
                  </a:lnTo>
                  <a:lnTo>
                    <a:pt x="8" y="314"/>
                  </a:lnTo>
                  <a:lnTo>
                    <a:pt x="4" y="328"/>
                  </a:lnTo>
                  <a:lnTo>
                    <a:pt x="2" y="343"/>
                  </a:lnTo>
                  <a:lnTo>
                    <a:pt x="1" y="359"/>
                  </a:lnTo>
                  <a:lnTo>
                    <a:pt x="0" y="375"/>
                  </a:lnTo>
                  <a:lnTo>
                    <a:pt x="0" y="391"/>
                  </a:lnTo>
                  <a:lnTo>
                    <a:pt x="0" y="511"/>
                  </a:lnTo>
                  <a:lnTo>
                    <a:pt x="0" y="522"/>
                  </a:lnTo>
                  <a:lnTo>
                    <a:pt x="1" y="533"/>
                  </a:lnTo>
                  <a:lnTo>
                    <a:pt x="2" y="542"/>
                  </a:lnTo>
                  <a:lnTo>
                    <a:pt x="4" y="553"/>
                  </a:lnTo>
                  <a:lnTo>
                    <a:pt x="10" y="572"/>
                  </a:lnTo>
                  <a:lnTo>
                    <a:pt x="17" y="592"/>
                  </a:lnTo>
                  <a:lnTo>
                    <a:pt x="26" y="610"/>
                  </a:lnTo>
                  <a:lnTo>
                    <a:pt x="36" y="628"/>
                  </a:lnTo>
                  <a:lnTo>
                    <a:pt x="49" y="644"/>
                  </a:lnTo>
                  <a:lnTo>
                    <a:pt x="63" y="659"/>
                  </a:lnTo>
                  <a:lnTo>
                    <a:pt x="78" y="673"/>
                  </a:lnTo>
                  <a:lnTo>
                    <a:pt x="94" y="685"/>
                  </a:lnTo>
                  <a:lnTo>
                    <a:pt x="111" y="696"/>
                  </a:lnTo>
                  <a:lnTo>
                    <a:pt x="130" y="705"/>
                  </a:lnTo>
                  <a:lnTo>
                    <a:pt x="149" y="713"/>
                  </a:lnTo>
                  <a:lnTo>
                    <a:pt x="169" y="718"/>
                  </a:lnTo>
                  <a:lnTo>
                    <a:pt x="179" y="720"/>
                  </a:lnTo>
                  <a:lnTo>
                    <a:pt x="190" y="721"/>
                  </a:lnTo>
                  <a:lnTo>
                    <a:pt x="199" y="722"/>
                  </a:lnTo>
                  <a:lnTo>
                    <a:pt x="210" y="722"/>
                  </a:lnTo>
                  <a:lnTo>
                    <a:pt x="436" y="722"/>
                  </a:lnTo>
                  <a:lnTo>
                    <a:pt x="491" y="722"/>
                  </a:lnTo>
                  <a:lnTo>
                    <a:pt x="496" y="722"/>
                  </a:lnTo>
                  <a:lnTo>
                    <a:pt x="499" y="722"/>
                  </a:lnTo>
                  <a:lnTo>
                    <a:pt x="501" y="721"/>
                  </a:lnTo>
                  <a:lnTo>
                    <a:pt x="508" y="720"/>
                  </a:lnTo>
                  <a:lnTo>
                    <a:pt x="513" y="718"/>
                  </a:lnTo>
                  <a:lnTo>
                    <a:pt x="519" y="716"/>
                  </a:lnTo>
                  <a:lnTo>
                    <a:pt x="524" y="713"/>
                  </a:lnTo>
                  <a:lnTo>
                    <a:pt x="528" y="710"/>
                  </a:lnTo>
                  <a:lnTo>
                    <a:pt x="532" y="705"/>
                  </a:lnTo>
                  <a:lnTo>
                    <a:pt x="537" y="701"/>
                  </a:lnTo>
                  <a:lnTo>
                    <a:pt x="541" y="697"/>
                  </a:lnTo>
                  <a:lnTo>
                    <a:pt x="547" y="686"/>
                  </a:lnTo>
                  <a:lnTo>
                    <a:pt x="552" y="674"/>
                  </a:lnTo>
                  <a:lnTo>
                    <a:pt x="555" y="661"/>
                  </a:lnTo>
                  <a:lnTo>
                    <a:pt x="556" y="647"/>
                  </a:lnTo>
                  <a:lnTo>
                    <a:pt x="555" y="635"/>
                  </a:lnTo>
                  <a:lnTo>
                    <a:pt x="553" y="623"/>
                  </a:lnTo>
                  <a:lnTo>
                    <a:pt x="549" y="612"/>
                  </a:lnTo>
                  <a:lnTo>
                    <a:pt x="543" y="602"/>
                  </a:lnTo>
                  <a:lnTo>
                    <a:pt x="646" y="602"/>
                  </a:lnTo>
                  <a:lnTo>
                    <a:pt x="653" y="601"/>
                  </a:lnTo>
                  <a:lnTo>
                    <a:pt x="661" y="600"/>
                  </a:lnTo>
                  <a:lnTo>
                    <a:pt x="668" y="598"/>
                  </a:lnTo>
                  <a:lnTo>
                    <a:pt x="675" y="596"/>
                  </a:lnTo>
                  <a:lnTo>
                    <a:pt x="681" y="593"/>
                  </a:lnTo>
                  <a:lnTo>
                    <a:pt x="688" y="589"/>
                  </a:lnTo>
                  <a:lnTo>
                    <a:pt x="693" y="584"/>
                  </a:lnTo>
                  <a:lnTo>
                    <a:pt x="698" y="580"/>
                  </a:lnTo>
                  <a:lnTo>
                    <a:pt x="704" y="575"/>
                  </a:lnTo>
                  <a:lnTo>
                    <a:pt x="708" y="568"/>
                  </a:lnTo>
                  <a:lnTo>
                    <a:pt x="712" y="562"/>
                  </a:lnTo>
                  <a:lnTo>
                    <a:pt x="716" y="555"/>
                  </a:lnTo>
                  <a:lnTo>
                    <a:pt x="718" y="549"/>
                  </a:lnTo>
                  <a:lnTo>
                    <a:pt x="720" y="541"/>
                  </a:lnTo>
                  <a:lnTo>
                    <a:pt x="721" y="534"/>
                  </a:lnTo>
                  <a:lnTo>
                    <a:pt x="721" y="527"/>
                  </a:lnTo>
                  <a:lnTo>
                    <a:pt x="721" y="521"/>
                  </a:lnTo>
                  <a:lnTo>
                    <a:pt x="720" y="515"/>
                  </a:lnTo>
                  <a:lnTo>
                    <a:pt x="719" y="508"/>
                  </a:lnTo>
                  <a:lnTo>
                    <a:pt x="717" y="503"/>
                  </a:lnTo>
                  <a:lnTo>
                    <a:pt x="711" y="492"/>
                  </a:lnTo>
                  <a:lnTo>
                    <a:pt x="705" y="481"/>
                  </a:lnTo>
                  <a:lnTo>
                    <a:pt x="827" y="481"/>
                  </a:lnTo>
                  <a:lnTo>
                    <a:pt x="835" y="481"/>
                  </a:lnTo>
                  <a:lnTo>
                    <a:pt x="841" y="480"/>
                  </a:lnTo>
                  <a:lnTo>
                    <a:pt x="848" y="478"/>
                  </a:lnTo>
                  <a:lnTo>
                    <a:pt x="855" y="476"/>
                  </a:lnTo>
                  <a:lnTo>
                    <a:pt x="861" y="473"/>
                  </a:lnTo>
                  <a:lnTo>
                    <a:pt x="868" y="469"/>
                  </a:lnTo>
                  <a:lnTo>
                    <a:pt x="874" y="464"/>
                  </a:lnTo>
                  <a:lnTo>
                    <a:pt x="880" y="459"/>
                  </a:lnTo>
                  <a:lnTo>
                    <a:pt x="884" y="454"/>
                  </a:lnTo>
                  <a:lnTo>
                    <a:pt x="888" y="448"/>
                  </a:lnTo>
                  <a:lnTo>
                    <a:pt x="892" y="442"/>
                  </a:lnTo>
                  <a:lnTo>
                    <a:pt x="896" y="435"/>
                  </a:lnTo>
                  <a:lnTo>
                    <a:pt x="898" y="429"/>
                  </a:lnTo>
                  <a:lnTo>
                    <a:pt x="900" y="421"/>
                  </a:lnTo>
                  <a:lnTo>
                    <a:pt x="901" y="414"/>
                  </a:lnTo>
                  <a:lnTo>
                    <a:pt x="902" y="406"/>
                  </a:lnTo>
                  <a:lnTo>
                    <a:pt x="902" y="75"/>
                  </a:lnTo>
                  <a:lnTo>
                    <a:pt x="901" y="69"/>
                  </a:lnTo>
                  <a:lnTo>
                    <a:pt x="900" y="62"/>
                  </a:lnTo>
                  <a:lnTo>
                    <a:pt x="898" y="54"/>
                  </a:lnTo>
                  <a:lnTo>
                    <a:pt x="896" y="48"/>
                  </a:lnTo>
                  <a:lnTo>
                    <a:pt x="892" y="41"/>
                  </a:lnTo>
                  <a:lnTo>
                    <a:pt x="888" y="35"/>
                  </a:lnTo>
                  <a:lnTo>
                    <a:pt x="884" y="29"/>
                  </a:lnTo>
                  <a:lnTo>
                    <a:pt x="878" y="24"/>
                  </a:lnTo>
                  <a:lnTo>
                    <a:pt x="873" y="19"/>
                  </a:lnTo>
                  <a:lnTo>
                    <a:pt x="868" y="14"/>
                  </a:lnTo>
                  <a:lnTo>
                    <a:pt x="861" y="10"/>
                  </a:lnTo>
                  <a:lnTo>
                    <a:pt x="855" y="7"/>
                  </a:lnTo>
                  <a:lnTo>
                    <a:pt x="848" y="5"/>
                  </a:lnTo>
                  <a:lnTo>
                    <a:pt x="841" y="3"/>
                  </a:lnTo>
                  <a:lnTo>
                    <a:pt x="833" y="2"/>
                  </a:lnTo>
                  <a:lnTo>
                    <a:pt x="827" y="0"/>
                  </a:lnTo>
                  <a:lnTo>
                    <a:pt x="8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43">
              <a:extLst>
                <a:ext uri="{FF2B5EF4-FFF2-40B4-BE49-F238E27FC236}">
                  <a16:creationId xmlns:a16="http://schemas.microsoft.com/office/drawing/2014/main" id="{124D5337-50CE-45BA-89A5-C2935FEE682D}"/>
                </a:ext>
              </a:extLst>
            </p:cNvPr>
            <p:cNvSpPr>
              <a:spLocks/>
            </p:cNvSpPr>
            <p:nvPr/>
          </p:nvSpPr>
          <p:spPr bwMode="auto">
            <a:xfrm>
              <a:off x="8374063" y="2060575"/>
              <a:ext cx="47625" cy="9525"/>
            </a:xfrm>
            <a:custGeom>
              <a:avLst/>
              <a:gdLst>
                <a:gd name="T0" fmla="*/ 136 w 151"/>
                <a:gd name="T1" fmla="*/ 0 h 30"/>
                <a:gd name="T2" fmla="*/ 15 w 151"/>
                <a:gd name="T3" fmla="*/ 0 h 30"/>
                <a:gd name="T4" fmla="*/ 12 w 151"/>
                <a:gd name="T5" fmla="*/ 0 h 30"/>
                <a:gd name="T6" fmla="*/ 10 w 151"/>
                <a:gd name="T7" fmla="*/ 2 h 30"/>
                <a:gd name="T8" fmla="*/ 6 w 151"/>
                <a:gd name="T9" fmla="*/ 3 h 30"/>
                <a:gd name="T10" fmla="*/ 4 w 151"/>
                <a:gd name="T11" fmla="*/ 5 h 30"/>
                <a:gd name="T12" fmla="*/ 3 w 151"/>
                <a:gd name="T13" fmla="*/ 7 h 30"/>
                <a:gd name="T14" fmla="*/ 1 w 151"/>
                <a:gd name="T15" fmla="*/ 9 h 30"/>
                <a:gd name="T16" fmla="*/ 0 w 151"/>
                <a:gd name="T17" fmla="*/ 12 h 30"/>
                <a:gd name="T18" fmla="*/ 0 w 151"/>
                <a:gd name="T19" fmla="*/ 15 h 30"/>
                <a:gd name="T20" fmla="*/ 0 w 151"/>
                <a:gd name="T21" fmla="*/ 19 h 30"/>
                <a:gd name="T22" fmla="*/ 1 w 151"/>
                <a:gd name="T23" fmla="*/ 21 h 30"/>
                <a:gd name="T24" fmla="*/ 3 w 151"/>
                <a:gd name="T25" fmla="*/ 24 h 30"/>
                <a:gd name="T26" fmla="*/ 4 w 151"/>
                <a:gd name="T27" fmla="*/ 26 h 30"/>
                <a:gd name="T28" fmla="*/ 6 w 151"/>
                <a:gd name="T29" fmla="*/ 27 h 30"/>
                <a:gd name="T30" fmla="*/ 10 w 151"/>
                <a:gd name="T31" fmla="*/ 29 h 30"/>
                <a:gd name="T32" fmla="*/ 12 w 151"/>
                <a:gd name="T33" fmla="*/ 30 h 30"/>
                <a:gd name="T34" fmla="*/ 15 w 151"/>
                <a:gd name="T35" fmla="*/ 30 h 30"/>
                <a:gd name="T36" fmla="*/ 136 w 151"/>
                <a:gd name="T37" fmla="*/ 30 h 30"/>
                <a:gd name="T38" fmla="*/ 138 w 151"/>
                <a:gd name="T39" fmla="*/ 30 h 30"/>
                <a:gd name="T40" fmla="*/ 141 w 151"/>
                <a:gd name="T41" fmla="*/ 29 h 30"/>
                <a:gd name="T42" fmla="*/ 144 w 151"/>
                <a:gd name="T43" fmla="*/ 27 h 30"/>
                <a:gd name="T44" fmla="*/ 146 w 151"/>
                <a:gd name="T45" fmla="*/ 26 h 30"/>
                <a:gd name="T46" fmla="*/ 148 w 151"/>
                <a:gd name="T47" fmla="*/ 24 h 30"/>
                <a:gd name="T48" fmla="*/ 149 w 151"/>
                <a:gd name="T49" fmla="*/ 21 h 30"/>
                <a:gd name="T50" fmla="*/ 150 w 151"/>
                <a:gd name="T51" fmla="*/ 19 h 30"/>
                <a:gd name="T52" fmla="*/ 151 w 151"/>
                <a:gd name="T53" fmla="*/ 15 h 30"/>
                <a:gd name="T54" fmla="*/ 150 w 151"/>
                <a:gd name="T55" fmla="*/ 12 h 30"/>
                <a:gd name="T56" fmla="*/ 149 w 151"/>
                <a:gd name="T57" fmla="*/ 9 h 30"/>
                <a:gd name="T58" fmla="*/ 148 w 151"/>
                <a:gd name="T59" fmla="*/ 7 h 30"/>
                <a:gd name="T60" fmla="*/ 146 w 151"/>
                <a:gd name="T61" fmla="*/ 5 h 30"/>
                <a:gd name="T62" fmla="*/ 144 w 151"/>
                <a:gd name="T63" fmla="*/ 3 h 30"/>
                <a:gd name="T64" fmla="*/ 141 w 151"/>
                <a:gd name="T65" fmla="*/ 2 h 30"/>
                <a:gd name="T66" fmla="*/ 138 w 151"/>
                <a:gd name="T67" fmla="*/ 0 h 30"/>
                <a:gd name="T68" fmla="*/ 136 w 15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30">
                  <a:moveTo>
                    <a:pt x="136" y="0"/>
                  </a:moveTo>
                  <a:lnTo>
                    <a:pt x="15" y="0"/>
                  </a:lnTo>
                  <a:lnTo>
                    <a:pt x="12" y="0"/>
                  </a:lnTo>
                  <a:lnTo>
                    <a:pt x="10" y="2"/>
                  </a:lnTo>
                  <a:lnTo>
                    <a:pt x="6" y="3"/>
                  </a:lnTo>
                  <a:lnTo>
                    <a:pt x="4" y="5"/>
                  </a:lnTo>
                  <a:lnTo>
                    <a:pt x="3" y="7"/>
                  </a:lnTo>
                  <a:lnTo>
                    <a:pt x="1" y="9"/>
                  </a:lnTo>
                  <a:lnTo>
                    <a:pt x="0" y="12"/>
                  </a:lnTo>
                  <a:lnTo>
                    <a:pt x="0" y="15"/>
                  </a:lnTo>
                  <a:lnTo>
                    <a:pt x="0" y="19"/>
                  </a:lnTo>
                  <a:lnTo>
                    <a:pt x="1" y="21"/>
                  </a:lnTo>
                  <a:lnTo>
                    <a:pt x="3" y="24"/>
                  </a:lnTo>
                  <a:lnTo>
                    <a:pt x="4" y="26"/>
                  </a:lnTo>
                  <a:lnTo>
                    <a:pt x="6" y="27"/>
                  </a:lnTo>
                  <a:lnTo>
                    <a:pt x="10" y="29"/>
                  </a:lnTo>
                  <a:lnTo>
                    <a:pt x="12" y="30"/>
                  </a:lnTo>
                  <a:lnTo>
                    <a:pt x="15" y="30"/>
                  </a:lnTo>
                  <a:lnTo>
                    <a:pt x="136" y="30"/>
                  </a:lnTo>
                  <a:lnTo>
                    <a:pt x="138" y="30"/>
                  </a:lnTo>
                  <a:lnTo>
                    <a:pt x="141" y="29"/>
                  </a:lnTo>
                  <a:lnTo>
                    <a:pt x="144" y="27"/>
                  </a:lnTo>
                  <a:lnTo>
                    <a:pt x="146" y="26"/>
                  </a:lnTo>
                  <a:lnTo>
                    <a:pt x="148" y="24"/>
                  </a:lnTo>
                  <a:lnTo>
                    <a:pt x="149" y="21"/>
                  </a:lnTo>
                  <a:lnTo>
                    <a:pt x="150" y="19"/>
                  </a:lnTo>
                  <a:lnTo>
                    <a:pt x="151" y="15"/>
                  </a:lnTo>
                  <a:lnTo>
                    <a:pt x="150" y="12"/>
                  </a:lnTo>
                  <a:lnTo>
                    <a:pt x="149" y="9"/>
                  </a:lnTo>
                  <a:lnTo>
                    <a:pt x="148" y="7"/>
                  </a:lnTo>
                  <a:lnTo>
                    <a:pt x="146" y="5"/>
                  </a:lnTo>
                  <a:lnTo>
                    <a:pt x="144" y="3"/>
                  </a:lnTo>
                  <a:lnTo>
                    <a:pt x="141" y="2"/>
                  </a:lnTo>
                  <a:lnTo>
                    <a:pt x="138" y="0"/>
                  </a:lnTo>
                  <a:lnTo>
                    <a:pt x="1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a:extLst>
              <a:ext uri="{FF2B5EF4-FFF2-40B4-BE49-F238E27FC236}">
                <a16:creationId xmlns:a16="http://schemas.microsoft.com/office/drawing/2014/main" id="{794D0F72-C3A0-4B14-8932-537DE8CA6425}"/>
              </a:ext>
            </a:extLst>
          </p:cNvPr>
          <p:cNvGrpSpPr/>
          <p:nvPr/>
        </p:nvGrpSpPr>
        <p:grpSpPr>
          <a:xfrm>
            <a:off x="8280886" y="2597570"/>
            <a:ext cx="322143" cy="460204"/>
            <a:chOff x="7639050" y="1354138"/>
            <a:chExt cx="200025" cy="285750"/>
          </a:xfrm>
          <a:solidFill>
            <a:srgbClr val="34576B"/>
          </a:solidFill>
        </p:grpSpPr>
        <p:sp>
          <p:nvSpPr>
            <p:cNvPr id="92" name="Freeform 193">
              <a:extLst>
                <a:ext uri="{FF2B5EF4-FFF2-40B4-BE49-F238E27FC236}">
                  <a16:creationId xmlns:a16="http://schemas.microsoft.com/office/drawing/2014/main" id="{5C8F5DA3-50EB-4BAE-B536-A6FE398A0BB5}"/>
                </a:ext>
              </a:extLst>
            </p:cNvPr>
            <p:cNvSpPr>
              <a:spLocks noEditPoints="1"/>
            </p:cNvSpPr>
            <p:nvPr/>
          </p:nvSpPr>
          <p:spPr bwMode="auto">
            <a:xfrm>
              <a:off x="7639050" y="1458913"/>
              <a:ext cx="200025" cy="180975"/>
            </a:xfrm>
            <a:custGeom>
              <a:avLst/>
              <a:gdLst>
                <a:gd name="T0" fmla="*/ 250 w 631"/>
                <a:gd name="T1" fmla="*/ 537 h 572"/>
                <a:gd name="T2" fmla="*/ 179 w 631"/>
                <a:gd name="T3" fmla="*/ 524 h 572"/>
                <a:gd name="T4" fmla="*/ 142 w 631"/>
                <a:gd name="T5" fmla="*/ 510 h 572"/>
                <a:gd name="T6" fmla="*/ 111 w 631"/>
                <a:gd name="T7" fmla="*/ 494 h 572"/>
                <a:gd name="T8" fmla="*/ 86 w 631"/>
                <a:gd name="T9" fmla="*/ 474 h 572"/>
                <a:gd name="T10" fmla="*/ 64 w 631"/>
                <a:gd name="T11" fmla="*/ 449 h 572"/>
                <a:gd name="T12" fmla="*/ 48 w 631"/>
                <a:gd name="T13" fmla="*/ 422 h 572"/>
                <a:gd name="T14" fmla="*/ 38 w 631"/>
                <a:gd name="T15" fmla="*/ 391 h 572"/>
                <a:gd name="T16" fmla="*/ 31 w 631"/>
                <a:gd name="T17" fmla="*/ 356 h 572"/>
                <a:gd name="T18" fmla="*/ 31 w 631"/>
                <a:gd name="T19" fmla="*/ 313 h 572"/>
                <a:gd name="T20" fmla="*/ 47 w 631"/>
                <a:gd name="T21" fmla="*/ 256 h 572"/>
                <a:gd name="T22" fmla="*/ 78 w 631"/>
                <a:gd name="T23" fmla="*/ 192 h 572"/>
                <a:gd name="T24" fmla="*/ 120 w 631"/>
                <a:gd name="T25" fmla="*/ 129 h 572"/>
                <a:gd name="T26" fmla="*/ 167 w 631"/>
                <a:gd name="T27" fmla="*/ 73 h 572"/>
                <a:gd name="T28" fmla="*/ 215 w 631"/>
                <a:gd name="T29" fmla="*/ 31 h 572"/>
                <a:gd name="T30" fmla="*/ 448 w 631"/>
                <a:gd name="T31" fmla="*/ 57 h 572"/>
                <a:gd name="T32" fmla="*/ 496 w 631"/>
                <a:gd name="T33" fmla="*/ 110 h 572"/>
                <a:gd name="T34" fmla="*/ 540 w 631"/>
                <a:gd name="T35" fmla="*/ 171 h 572"/>
                <a:gd name="T36" fmla="*/ 575 w 631"/>
                <a:gd name="T37" fmla="*/ 234 h 572"/>
                <a:gd name="T38" fmla="*/ 597 w 631"/>
                <a:gd name="T39" fmla="*/ 295 h 572"/>
                <a:gd name="T40" fmla="*/ 601 w 631"/>
                <a:gd name="T41" fmla="*/ 343 h 572"/>
                <a:gd name="T42" fmla="*/ 597 w 631"/>
                <a:gd name="T43" fmla="*/ 380 h 572"/>
                <a:gd name="T44" fmla="*/ 587 w 631"/>
                <a:gd name="T45" fmla="*/ 412 h 572"/>
                <a:gd name="T46" fmla="*/ 572 w 631"/>
                <a:gd name="T47" fmla="*/ 441 h 572"/>
                <a:gd name="T48" fmla="*/ 553 w 631"/>
                <a:gd name="T49" fmla="*/ 465 h 572"/>
                <a:gd name="T50" fmla="*/ 528 w 631"/>
                <a:gd name="T51" fmla="*/ 488 h 572"/>
                <a:gd name="T52" fmla="*/ 499 w 631"/>
                <a:gd name="T53" fmla="*/ 506 h 572"/>
                <a:gd name="T54" fmla="*/ 465 w 631"/>
                <a:gd name="T55" fmla="*/ 520 h 572"/>
                <a:gd name="T56" fmla="*/ 411 w 631"/>
                <a:gd name="T57" fmla="*/ 534 h 572"/>
                <a:gd name="T58" fmla="*/ 316 w 631"/>
                <a:gd name="T59" fmla="*/ 542 h 572"/>
                <a:gd name="T60" fmla="*/ 421 w 631"/>
                <a:gd name="T61" fmla="*/ 0 h 572"/>
                <a:gd name="T62" fmla="*/ 201 w 631"/>
                <a:gd name="T63" fmla="*/ 3 h 572"/>
                <a:gd name="T64" fmla="*/ 153 w 631"/>
                <a:gd name="T65" fmla="*/ 46 h 572"/>
                <a:gd name="T66" fmla="*/ 103 w 631"/>
                <a:gd name="T67" fmla="*/ 103 h 572"/>
                <a:gd name="T68" fmla="*/ 56 w 631"/>
                <a:gd name="T69" fmla="*/ 171 h 572"/>
                <a:gd name="T70" fmla="*/ 20 w 631"/>
                <a:gd name="T71" fmla="*/ 242 h 572"/>
                <a:gd name="T72" fmla="*/ 3 w 631"/>
                <a:gd name="T73" fmla="*/ 298 h 572"/>
                <a:gd name="T74" fmla="*/ 0 w 631"/>
                <a:gd name="T75" fmla="*/ 331 h 572"/>
                <a:gd name="T76" fmla="*/ 5 w 631"/>
                <a:gd name="T77" fmla="*/ 386 h 572"/>
                <a:gd name="T78" fmla="*/ 18 w 631"/>
                <a:gd name="T79" fmla="*/ 426 h 572"/>
                <a:gd name="T80" fmla="*/ 33 w 631"/>
                <a:gd name="T81" fmla="*/ 456 h 572"/>
                <a:gd name="T82" fmla="*/ 55 w 631"/>
                <a:gd name="T83" fmla="*/ 485 h 572"/>
                <a:gd name="T84" fmla="*/ 84 w 631"/>
                <a:gd name="T85" fmla="*/ 510 h 572"/>
                <a:gd name="T86" fmla="*/ 121 w 631"/>
                <a:gd name="T87" fmla="*/ 534 h 572"/>
                <a:gd name="T88" fmla="*/ 167 w 631"/>
                <a:gd name="T89" fmla="*/ 552 h 572"/>
                <a:gd name="T90" fmla="*/ 223 w 631"/>
                <a:gd name="T91" fmla="*/ 565 h 572"/>
                <a:gd name="T92" fmla="*/ 290 w 631"/>
                <a:gd name="T93" fmla="*/ 570 h 572"/>
                <a:gd name="T94" fmla="*/ 364 w 631"/>
                <a:gd name="T95" fmla="*/ 569 h 572"/>
                <a:gd name="T96" fmla="*/ 427 w 631"/>
                <a:gd name="T97" fmla="*/ 561 h 572"/>
                <a:gd name="T98" fmla="*/ 481 w 631"/>
                <a:gd name="T99" fmla="*/ 546 h 572"/>
                <a:gd name="T100" fmla="*/ 524 w 631"/>
                <a:gd name="T101" fmla="*/ 527 h 572"/>
                <a:gd name="T102" fmla="*/ 558 w 631"/>
                <a:gd name="T103" fmla="*/ 502 h 572"/>
                <a:gd name="T104" fmla="*/ 584 w 631"/>
                <a:gd name="T105" fmla="*/ 475 h 572"/>
                <a:gd name="T106" fmla="*/ 604 w 631"/>
                <a:gd name="T107" fmla="*/ 446 h 572"/>
                <a:gd name="T108" fmla="*/ 617 w 631"/>
                <a:gd name="T109" fmla="*/ 416 h 572"/>
                <a:gd name="T110" fmla="*/ 629 w 631"/>
                <a:gd name="T111" fmla="*/ 367 h 572"/>
                <a:gd name="T112" fmla="*/ 631 w 631"/>
                <a:gd name="T113" fmla="*/ 320 h 572"/>
                <a:gd name="T114" fmla="*/ 626 w 631"/>
                <a:gd name="T115" fmla="*/ 288 h 572"/>
                <a:gd name="T116" fmla="*/ 601 w 631"/>
                <a:gd name="T117" fmla="*/ 218 h 572"/>
                <a:gd name="T118" fmla="*/ 560 w 631"/>
                <a:gd name="T119" fmla="*/ 147 h 572"/>
                <a:gd name="T120" fmla="*/ 512 w 631"/>
                <a:gd name="T121" fmla="*/ 82 h 572"/>
                <a:gd name="T122" fmla="*/ 462 w 631"/>
                <a:gd name="T123" fmla="*/ 3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572">
                  <a:moveTo>
                    <a:pt x="316" y="542"/>
                  </a:moveTo>
                  <a:lnTo>
                    <a:pt x="282" y="540"/>
                  </a:lnTo>
                  <a:lnTo>
                    <a:pt x="250" y="537"/>
                  </a:lnTo>
                  <a:lnTo>
                    <a:pt x="220" y="534"/>
                  </a:lnTo>
                  <a:lnTo>
                    <a:pt x="192" y="528"/>
                  </a:lnTo>
                  <a:lnTo>
                    <a:pt x="179" y="524"/>
                  </a:lnTo>
                  <a:lnTo>
                    <a:pt x="166" y="520"/>
                  </a:lnTo>
                  <a:lnTo>
                    <a:pt x="154" y="516"/>
                  </a:lnTo>
                  <a:lnTo>
                    <a:pt x="142" y="510"/>
                  </a:lnTo>
                  <a:lnTo>
                    <a:pt x="132" y="506"/>
                  </a:lnTo>
                  <a:lnTo>
                    <a:pt x="122" y="500"/>
                  </a:lnTo>
                  <a:lnTo>
                    <a:pt x="111" y="494"/>
                  </a:lnTo>
                  <a:lnTo>
                    <a:pt x="103" y="488"/>
                  </a:lnTo>
                  <a:lnTo>
                    <a:pt x="94" y="480"/>
                  </a:lnTo>
                  <a:lnTo>
                    <a:pt x="86" y="474"/>
                  </a:lnTo>
                  <a:lnTo>
                    <a:pt x="78" y="465"/>
                  </a:lnTo>
                  <a:lnTo>
                    <a:pt x="71" y="458"/>
                  </a:lnTo>
                  <a:lnTo>
                    <a:pt x="64" y="449"/>
                  </a:lnTo>
                  <a:lnTo>
                    <a:pt x="59" y="441"/>
                  </a:lnTo>
                  <a:lnTo>
                    <a:pt x="54" y="431"/>
                  </a:lnTo>
                  <a:lnTo>
                    <a:pt x="48" y="422"/>
                  </a:lnTo>
                  <a:lnTo>
                    <a:pt x="44" y="412"/>
                  </a:lnTo>
                  <a:lnTo>
                    <a:pt x="41" y="401"/>
                  </a:lnTo>
                  <a:lnTo>
                    <a:pt x="38" y="391"/>
                  </a:lnTo>
                  <a:lnTo>
                    <a:pt x="34" y="380"/>
                  </a:lnTo>
                  <a:lnTo>
                    <a:pt x="32" y="368"/>
                  </a:lnTo>
                  <a:lnTo>
                    <a:pt x="31" y="356"/>
                  </a:lnTo>
                  <a:lnTo>
                    <a:pt x="30" y="343"/>
                  </a:lnTo>
                  <a:lnTo>
                    <a:pt x="30" y="331"/>
                  </a:lnTo>
                  <a:lnTo>
                    <a:pt x="31" y="313"/>
                  </a:lnTo>
                  <a:lnTo>
                    <a:pt x="34" y="295"/>
                  </a:lnTo>
                  <a:lnTo>
                    <a:pt x="40" y="276"/>
                  </a:lnTo>
                  <a:lnTo>
                    <a:pt x="47" y="256"/>
                  </a:lnTo>
                  <a:lnTo>
                    <a:pt x="56" y="234"/>
                  </a:lnTo>
                  <a:lnTo>
                    <a:pt x="66" y="214"/>
                  </a:lnTo>
                  <a:lnTo>
                    <a:pt x="78" y="192"/>
                  </a:lnTo>
                  <a:lnTo>
                    <a:pt x="91" y="171"/>
                  </a:lnTo>
                  <a:lnTo>
                    <a:pt x="105" y="149"/>
                  </a:lnTo>
                  <a:lnTo>
                    <a:pt x="120" y="129"/>
                  </a:lnTo>
                  <a:lnTo>
                    <a:pt x="135" y="110"/>
                  </a:lnTo>
                  <a:lnTo>
                    <a:pt x="151" y="92"/>
                  </a:lnTo>
                  <a:lnTo>
                    <a:pt x="167" y="73"/>
                  </a:lnTo>
                  <a:lnTo>
                    <a:pt x="183" y="57"/>
                  </a:lnTo>
                  <a:lnTo>
                    <a:pt x="199" y="42"/>
                  </a:lnTo>
                  <a:lnTo>
                    <a:pt x="215" y="31"/>
                  </a:lnTo>
                  <a:lnTo>
                    <a:pt x="416" y="30"/>
                  </a:lnTo>
                  <a:lnTo>
                    <a:pt x="432" y="42"/>
                  </a:lnTo>
                  <a:lnTo>
                    <a:pt x="448" y="57"/>
                  </a:lnTo>
                  <a:lnTo>
                    <a:pt x="464" y="73"/>
                  </a:lnTo>
                  <a:lnTo>
                    <a:pt x="480" y="92"/>
                  </a:lnTo>
                  <a:lnTo>
                    <a:pt x="496" y="110"/>
                  </a:lnTo>
                  <a:lnTo>
                    <a:pt x="512" y="129"/>
                  </a:lnTo>
                  <a:lnTo>
                    <a:pt x="526" y="149"/>
                  </a:lnTo>
                  <a:lnTo>
                    <a:pt x="540" y="171"/>
                  </a:lnTo>
                  <a:lnTo>
                    <a:pt x="553" y="192"/>
                  </a:lnTo>
                  <a:lnTo>
                    <a:pt x="565" y="214"/>
                  </a:lnTo>
                  <a:lnTo>
                    <a:pt x="575" y="234"/>
                  </a:lnTo>
                  <a:lnTo>
                    <a:pt x="584" y="256"/>
                  </a:lnTo>
                  <a:lnTo>
                    <a:pt x="591" y="276"/>
                  </a:lnTo>
                  <a:lnTo>
                    <a:pt x="597" y="295"/>
                  </a:lnTo>
                  <a:lnTo>
                    <a:pt x="600" y="313"/>
                  </a:lnTo>
                  <a:lnTo>
                    <a:pt x="601" y="331"/>
                  </a:lnTo>
                  <a:lnTo>
                    <a:pt x="601" y="343"/>
                  </a:lnTo>
                  <a:lnTo>
                    <a:pt x="600" y="356"/>
                  </a:lnTo>
                  <a:lnTo>
                    <a:pt x="599" y="368"/>
                  </a:lnTo>
                  <a:lnTo>
                    <a:pt x="597" y="380"/>
                  </a:lnTo>
                  <a:lnTo>
                    <a:pt x="593" y="391"/>
                  </a:lnTo>
                  <a:lnTo>
                    <a:pt x="591" y="401"/>
                  </a:lnTo>
                  <a:lnTo>
                    <a:pt x="587" y="412"/>
                  </a:lnTo>
                  <a:lnTo>
                    <a:pt x="583" y="422"/>
                  </a:lnTo>
                  <a:lnTo>
                    <a:pt x="578" y="431"/>
                  </a:lnTo>
                  <a:lnTo>
                    <a:pt x="572" y="441"/>
                  </a:lnTo>
                  <a:lnTo>
                    <a:pt x="567" y="449"/>
                  </a:lnTo>
                  <a:lnTo>
                    <a:pt x="560" y="458"/>
                  </a:lnTo>
                  <a:lnTo>
                    <a:pt x="553" y="465"/>
                  </a:lnTo>
                  <a:lnTo>
                    <a:pt x="545" y="473"/>
                  </a:lnTo>
                  <a:lnTo>
                    <a:pt x="537" y="480"/>
                  </a:lnTo>
                  <a:lnTo>
                    <a:pt x="528" y="488"/>
                  </a:lnTo>
                  <a:lnTo>
                    <a:pt x="520" y="494"/>
                  </a:lnTo>
                  <a:lnTo>
                    <a:pt x="509" y="500"/>
                  </a:lnTo>
                  <a:lnTo>
                    <a:pt x="499" y="506"/>
                  </a:lnTo>
                  <a:lnTo>
                    <a:pt x="489" y="510"/>
                  </a:lnTo>
                  <a:lnTo>
                    <a:pt x="477" y="516"/>
                  </a:lnTo>
                  <a:lnTo>
                    <a:pt x="465" y="520"/>
                  </a:lnTo>
                  <a:lnTo>
                    <a:pt x="452" y="524"/>
                  </a:lnTo>
                  <a:lnTo>
                    <a:pt x="439" y="528"/>
                  </a:lnTo>
                  <a:lnTo>
                    <a:pt x="411" y="534"/>
                  </a:lnTo>
                  <a:lnTo>
                    <a:pt x="381" y="537"/>
                  </a:lnTo>
                  <a:lnTo>
                    <a:pt x="349" y="540"/>
                  </a:lnTo>
                  <a:lnTo>
                    <a:pt x="316" y="542"/>
                  </a:lnTo>
                  <a:close/>
                  <a:moveTo>
                    <a:pt x="430" y="3"/>
                  </a:moveTo>
                  <a:lnTo>
                    <a:pt x="425" y="1"/>
                  </a:lnTo>
                  <a:lnTo>
                    <a:pt x="421" y="0"/>
                  </a:lnTo>
                  <a:lnTo>
                    <a:pt x="210" y="0"/>
                  </a:lnTo>
                  <a:lnTo>
                    <a:pt x="206" y="1"/>
                  </a:lnTo>
                  <a:lnTo>
                    <a:pt x="201" y="3"/>
                  </a:lnTo>
                  <a:lnTo>
                    <a:pt x="186" y="15"/>
                  </a:lnTo>
                  <a:lnTo>
                    <a:pt x="169" y="30"/>
                  </a:lnTo>
                  <a:lnTo>
                    <a:pt x="153" y="46"/>
                  </a:lnTo>
                  <a:lnTo>
                    <a:pt x="136" y="63"/>
                  </a:lnTo>
                  <a:lnTo>
                    <a:pt x="119" y="82"/>
                  </a:lnTo>
                  <a:lnTo>
                    <a:pt x="103" y="103"/>
                  </a:lnTo>
                  <a:lnTo>
                    <a:pt x="86" y="125"/>
                  </a:lnTo>
                  <a:lnTo>
                    <a:pt x="71" y="147"/>
                  </a:lnTo>
                  <a:lnTo>
                    <a:pt x="56" y="171"/>
                  </a:lnTo>
                  <a:lnTo>
                    <a:pt x="43" y="194"/>
                  </a:lnTo>
                  <a:lnTo>
                    <a:pt x="30" y="218"/>
                  </a:lnTo>
                  <a:lnTo>
                    <a:pt x="20" y="242"/>
                  </a:lnTo>
                  <a:lnTo>
                    <a:pt x="12" y="265"/>
                  </a:lnTo>
                  <a:lnTo>
                    <a:pt x="5" y="288"/>
                  </a:lnTo>
                  <a:lnTo>
                    <a:pt x="3" y="298"/>
                  </a:lnTo>
                  <a:lnTo>
                    <a:pt x="1" y="310"/>
                  </a:lnTo>
                  <a:lnTo>
                    <a:pt x="0" y="320"/>
                  </a:lnTo>
                  <a:lnTo>
                    <a:pt x="0" y="331"/>
                  </a:lnTo>
                  <a:lnTo>
                    <a:pt x="0" y="349"/>
                  </a:lnTo>
                  <a:lnTo>
                    <a:pt x="2" y="367"/>
                  </a:lnTo>
                  <a:lnTo>
                    <a:pt x="5" y="386"/>
                  </a:lnTo>
                  <a:lnTo>
                    <a:pt x="11" y="407"/>
                  </a:lnTo>
                  <a:lnTo>
                    <a:pt x="14" y="416"/>
                  </a:lnTo>
                  <a:lnTo>
                    <a:pt x="18" y="426"/>
                  </a:lnTo>
                  <a:lnTo>
                    <a:pt x="23" y="437"/>
                  </a:lnTo>
                  <a:lnTo>
                    <a:pt x="27" y="446"/>
                  </a:lnTo>
                  <a:lnTo>
                    <a:pt x="33" y="456"/>
                  </a:lnTo>
                  <a:lnTo>
                    <a:pt x="40" y="465"/>
                  </a:lnTo>
                  <a:lnTo>
                    <a:pt x="47" y="475"/>
                  </a:lnTo>
                  <a:lnTo>
                    <a:pt x="55" y="485"/>
                  </a:lnTo>
                  <a:lnTo>
                    <a:pt x="63" y="493"/>
                  </a:lnTo>
                  <a:lnTo>
                    <a:pt x="73" y="502"/>
                  </a:lnTo>
                  <a:lnTo>
                    <a:pt x="84" y="510"/>
                  </a:lnTo>
                  <a:lnTo>
                    <a:pt x="95" y="519"/>
                  </a:lnTo>
                  <a:lnTo>
                    <a:pt x="107" y="527"/>
                  </a:lnTo>
                  <a:lnTo>
                    <a:pt x="121" y="534"/>
                  </a:lnTo>
                  <a:lnTo>
                    <a:pt x="135" y="540"/>
                  </a:lnTo>
                  <a:lnTo>
                    <a:pt x="150" y="546"/>
                  </a:lnTo>
                  <a:lnTo>
                    <a:pt x="167" y="552"/>
                  </a:lnTo>
                  <a:lnTo>
                    <a:pt x="184" y="557"/>
                  </a:lnTo>
                  <a:lnTo>
                    <a:pt x="204" y="561"/>
                  </a:lnTo>
                  <a:lnTo>
                    <a:pt x="223" y="565"/>
                  </a:lnTo>
                  <a:lnTo>
                    <a:pt x="244" y="567"/>
                  </a:lnTo>
                  <a:lnTo>
                    <a:pt x="267" y="569"/>
                  </a:lnTo>
                  <a:lnTo>
                    <a:pt x="290" y="570"/>
                  </a:lnTo>
                  <a:lnTo>
                    <a:pt x="316" y="572"/>
                  </a:lnTo>
                  <a:lnTo>
                    <a:pt x="341" y="570"/>
                  </a:lnTo>
                  <a:lnTo>
                    <a:pt x="364" y="569"/>
                  </a:lnTo>
                  <a:lnTo>
                    <a:pt x="387" y="567"/>
                  </a:lnTo>
                  <a:lnTo>
                    <a:pt x="408" y="565"/>
                  </a:lnTo>
                  <a:lnTo>
                    <a:pt x="427" y="561"/>
                  </a:lnTo>
                  <a:lnTo>
                    <a:pt x="447" y="557"/>
                  </a:lnTo>
                  <a:lnTo>
                    <a:pt x="464" y="552"/>
                  </a:lnTo>
                  <a:lnTo>
                    <a:pt x="481" y="546"/>
                  </a:lnTo>
                  <a:lnTo>
                    <a:pt x="496" y="540"/>
                  </a:lnTo>
                  <a:lnTo>
                    <a:pt x="511" y="534"/>
                  </a:lnTo>
                  <a:lnTo>
                    <a:pt x="524" y="527"/>
                  </a:lnTo>
                  <a:lnTo>
                    <a:pt x="536" y="519"/>
                  </a:lnTo>
                  <a:lnTo>
                    <a:pt x="547" y="510"/>
                  </a:lnTo>
                  <a:lnTo>
                    <a:pt x="558" y="502"/>
                  </a:lnTo>
                  <a:lnTo>
                    <a:pt x="568" y="493"/>
                  </a:lnTo>
                  <a:lnTo>
                    <a:pt x="576" y="485"/>
                  </a:lnTo>
                  <a:lnTo>
                    <a:pt x="584" y="475"/>
                  </a:lnTo>
                  <a:lnTo>
                    <a:pt x="591" y="465"/>
                  </a:lnTo>
                  <a:lnTo>
                    <a:pt x="598" y="456"/>
                  </a:lnTo>
                  <a:lnTo>
                    <a:pt x="604" y="446"/>
                  </a:lnTo>
                  <a:lnTo>
                    <a:pt x="608" y="437"/>
                  </a:lnTo>
                  <a:lnTo>
                    <a:pt x="614" y="426"/>
                  </a:lnTo>
                  <a:lnTo>
                    <a:pt x="617" y="416"/>
                  </a:lnTo>
                  <a:lnTo>
                    <a:pt x="620" y="407"/>
                  </a:lnTo>
                  <a:lnTo>
                    <a:pt x="626" y="386"/>
                  </a:lnTo>
                  <a:lnTo>
                    <a:pt x="629" y="367"/>
                  </a:lnTo>
                  <a:lnTo>
                    <a:pt x="631" y="349"/>
                  </a:lnTo>
                  <a:lnTo>
                    <a:pt x="631" y="331"/>
                  </a:lnTo>
                  <a:lnTo>
                    <a:pt x="631" y="320"/>
                  </a:lnTo>
                  <a:lnTo>
                    <a:pt x="630" y="309"/>
                  </a:lnTo>
                  <a:lnTo>
                    <a:pt x="628" y="298"/>
                  </a:lnTo>
                  <a:lnTo>
                    <a:pt x="626" y="288"/>
                  </a:lnTo>
                  <a:lnTo>
                    <a:pt x="619" y="265"/>
                  </a:lnTo>
                  <a:lnTo>
                    <a:pt x="611" y="242"/>
                  </a:lnTo>
                  <a:lnTo>
                    <a:pt x="601" y="218"/>
                  </a:lnTo>
                  <a:lnTo>
                    <a:pt x="588" y="194"/>
                  </a:lnTo>
                  <a:lnTo>
                    <a:pt x="575" y="171"/>
                  </a:lnTo>
                  <a:lnTo>
                    <a:pt x="560" y="147"/>
                  </a:lnTo>
                  <a:lnTo>
                    <a:pt x="545" y="125"/>
                  </a:lnTo>
                  <a:lnTo>
                    <a:pt x="529" y="103"/>
                  </a:lnTo>
                  <a:lnTo>
                    <a:pt x="512" y="82"/>
                  </a:lnTo>
                  <a:lnTo>
                    <a:pt x="495" y="63"/>
                  </a:lnTo>
                  <a:lnTo>
                    <a:pt x="478" y="46"/>
                  </a:lnTo>
                  <a:lnTo>
                    <a:pt x="462" y="30"/>
                  </a:lnTo>
                  <a:lnTo>
                    <a:pt x="445" y="15"/>
                  </a:lnTo>
                  <a:lnTo>
                    <a:pt x="43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94">
              <a:extLst>
                <a:ext uri="{FF2B5EF4-FFF2-40B4-BE49-F238E27FC236}">
                  <a16:creationId xmlns:a16="http://schemas.microsoft.com/office/drawing/2014/main" id="{FDA9769A-BB77-4DD3-9779-7F2E3559CAA8}"/>
                </a:ext>
              </a:extLst>
            </p:cNvPr>
            <p:cNvSpPr>
              <a:spLocks/>
            </p:cNvSpPr>
            <p:nvPr/>
          </p:nvSpPr>
          <p:spPr bwMode="auto">
            <a:xfrm>
              <a:off x="7700963" y="1439863"/>
              <a:ext cx="76200" cy="9525"/>
            </a:xfrm>
            <a:custGeom>
              <a:avLst/>
              <a:gdLst>
                <a:gd name="T0" fmla="*/ 15 w 241"/>
                <a:gd name="T1" fmla="*/ 0 h 30"/>
                <a:gd name="T2" fmla="*/ 12 w 241"/>
                <a:gd name="T3" fmla="*/ 1 h 30"/>
                <a:gd name="T4" fmla="*/ 10 w 241"/>
                <a:gd name="T5" fmla="*/ 1 h 30"/>
                <a:gd name="T6" fmla="*/ 6 w 241"/>
                <a:gd name="T7" fmla="*/ 3 h 30"/>
                <a:gd name="T8" fmla="*/ 4 w 241"/>
                <a:gd name="T9" fmla="*/ 4 h 30"/>
                <a:gd name="T10" fmla="*/ 3 w 241"/>
                <a:gd name="T11" fmla="*/ 7 h 30"/>
                <a:gd name="T12" fmla="*/ 1 w 241"/>
                <a:gd name="T13" fmla="*/ 9 h 30"/>
                <a:gd name="T14" fmla="*/ 1 w 241"/>
                <a:gd name="T15" fmla="*/ 12 h 30"/>
                <a:gd name="T16" fmla="*/ 0 w 241"/>
                <a:gd name="T17" fmla="*/ 15 h 30"/>
                <a:gd name="T18" fmla="*/ 1 w 241"/>
                <a:gd name="T19" fmla="*/ 18 h 30"/>
                <a:gd name="T20" fmla="*/ 1 w 241"/>
                <a:gd name="T21" fmla="*/ 21 h 30"/>
                <a:gd name="T22" fmla="*/ 3 w 241"/>
                <a:gd name="T23" fmla="*/ 23 h 30"/>
                <a:gd name="T24" fmla="*/ 4 w 241"/>
                <a:gd name="T25" fmla="*/ 25 h 30"/>
                <a:gd name="T26" fmla="*/ 6 w 241"/>
                <a:gd name="T27" fmla="*/ 27 h 30"/>
                <a:gd name="T28" fmla="*/ 10 w 241"/>
                <a:gd name="T29" fmla="*/ 28 h 30"/>
                <a:gd name="T30" fmla="*/ 12 w 241"/>
                <a:gd name="T31" fmla="*/ 30 h 30"/>
                <a:gd name="T32" fmla="*/ 15 w 241"/>
                <a:gd name="T33" fmla="*/ 30 h 30"/>
                <a:gd name="T34" fmla="*/ 226 w 241"/>
                <a:gd name="T35" fmla="*/ 30 h 30"/>
                <a:gd name="T36" fmla="*/ 229 w 241"/>
                <a:gd name="T37" fmla="*/ 30 h 30"/>
                <a:gd name="T38" fmla="*/ 231 w 241"/>
                <a:gd name="T39" fmla="*/ 28 h 30"/>
                <a:gd name="T40" fmla="*/ 235 w 241"/>
                <a:gd name="T41" fmla="*/ 27 h 30"/>
                <a:gd name="T42" fmla="*/ 237 w 241"/>
                <a:gd name="T43" fmla="*/ 25 h 30"/>
                <a:gd name="T44" fmla="*/ 238 w 241"/>
                <a:gd name="T45" fmla="*/ 23 h 30"/>
                <a:gd name="T46" fmla="*/ 240 w 241"/>
                <a:gd name="T47" fmla="*/ 21 h 30"/>
                <a:gd name="T48" fmla="*/ 241 w 241"/>
                <a:gd name="T49" fmla="*/ 18 h 30"/>
                <a:gd name="T50" fmla="*/ 241 w 241"/>
                <a:gd name="T51" fmla="*/ 15 h 30"/>
                <a:gd name="T52" fmla="*/ 241 w 241"/>
                <a:gd name="T53" fmla="*/ 11 h 30"/>
                <a:gd name="T54" fmla="*/ 240 w 241"/>
                <a:gd name="T55" fmla="*/ 9 h 30"/>
                <a:gd name="T56" fmla="*/ 238 w 241"/>
                <a:gd name="T57" fmla="*/ 6 h 30"/>
                <a:gd name="T58" fmla="*/ 237 w 241"/>
                <a:gd name="T59" fmla="*/ 4 h 30"/>
                <a:gd name="T60" fmla="*/ 235 w 241"/>
                <a:gd name="T61" fmla="*/ 3 h 30"/>
                <a:gd name="T62" fmla="*/ 231 w 241"/>
                <a:gd name="T63" fmla="*/ 1 h 30"/>
                <a:gd name="T64" fmla="*/ 229 w 241"/>
                <a:gd name="T65" fmla="*/ 1 h 30"/>
                <a:gd name="T66" fmla="*/ 226 w 241"/>
                <a:gd name="T67" fmla="*/ 0 h 30"/>
                <a:gd name="T68" fmla="*/ 15 w 24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15" y="0"/>
                  </a:moveTo>
                  <a:lnTo>
                    <a:pt x="12" y="1"/>
                  </a:lnTo>
                  <a:lnTo>
                    <a:pt x="10" y="1"/>
                  </a:lnTo>
                  <a:lnTo>
                    <a:pt x="6" y="3"/>
                  </a:lnTo>
                  <a:lnTo>
                    <a:pt x="4" y="4"/>
                  </a:lnTo>
                  <a:lnTo>
                    <a:pt x="3" y="7"/>
                  </a:lnTo>
                  <a:lnTo>
                    <a:pt x="1" y="9"/>
                  </a:lnTo>
                  <a:lnTo>
                    <a:pt x="1" y="12"/>
                  </a:lnTo>
                  <a:lnTo>
                    <a:pt x="0" y="15"/>
                  </a:lnTo>
                  <a:lnTo>
                    <a:pt x="1" y="18"/>
                  </a:lnTo>
                  <a:lnTo>
                    <a:pt x="1" y="21"/>
                  </a:lnTo>
                  <a:lnTo>
                    <a:pt x="3" y="23"/>
                  </a:lnTo>
                  <a:lnTo>
                    <a:pt x="4" y="25"/>
                  </a:lnTo>
                  <a:lnTo>
                    <a:pt x="6" y="27"/>
                  </a:lnTo>
                  <a:lnTo>
                    <a:pt x="10" y="28"/>
                  </a:lnTo>
                  <a:lnTo>
                    <a:pt x="12" y="30"/>
                  </a:lnTo>
                  <a:lnTo>
                    <a:pt x="15" y="30"/>
                  </a:lnTo>
                  <a:lnTo>
                    <a:pt x="226" y="30"/>
                  </a:lnTo>
                  <a:lnTo>
                    <a:pt x="229" y="30"/>
                  </a:lnTo>
                  <a:lnTo>
                    <a:pt x="231" y="28"/>
                  </a:lnTo>
                  <a:lnTo>
                    <a:pt x="235" y="27"/>
                  </a:lnTo>
                  <a:lnTo>
                    <a:pt x="237" y="25"/>
                  </a:lnTo>
                  <a:lnTo>
                    <a:pt x="238" y="23"/>
                  </a:lnTo>
                  <a:lnTo>
                    <a:pt x="240" y="21"/>
                  </a:lnTo>
                  <a:lnTo>
                    <a:pt x="241" y="18"/>
                  </a:lnTo>
                  <a:lnTo>
                    <a:pt x="241" y="15"/>
                  </a:lnTo>
                  <a:lnTo>
                    <a:pt x="241" y="11"/>
                  </a:lnTo>
                  <a:lnTo>
                    <a:pt x="240" y="9"/>
                  </a:lnTo>
                  <a:lnTo>
                    <a:pt x="238" y="6"/>
                  </a:lnTo>
                  <a:lnTo>
                    <a:pt x="237" y="4"/>
                  </a:lnTo>
                  <a:lnTo>
                    <a:pt x="235" y="3"/>
                  </a:lnTo>
                  <a:lnTo>
                    <a:pt x="231" y="1"/>
                  </a:lnTo>
                  <a:lnTo>
                    <a:pt x="229" y="1"/>
                  </a:lnTo>
                  <a:lnTo>
                    <a:pt x="226"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95">
              <a:extLst>
                <a:ext uri="{FF2B5EF4-FFF2-40B4-BE49-F238E27FC236}">
                  <a16:creationId xmlns:a16="http://schemas.microsoft.com/office/drawing/2014/main" id="{FA209F73-10CC-4A13-B11D-A3C1B0C50C54}"/>
                </a:ext>
              </a:extLst>
            </p:cNvPr>
            <p:cNvSpPr>
              <a:spLocks noEditPoints="1"/>
            </p:cNvSpPr>
            <p:nvPr/>
          </p:nvSpPr>
          <p:spPr bwMode="auto">
            <a:xfrm>
              <a:off x="7681913" y="1354138"/>
              <a:ext cx="114300" cy="76200"/>
            </a:xfrm>
            <a:custGeom>
              <a:avLst/>
              <a:gdLst>
                <a:gd name="T0" fmla="*/ 136 w 361"/>
                <a:gd name="T1" fmla="*/ 120 h 240"/>
                <a:gd name="T2" fmla="*/ 146 w 361"/>
                <a:gd name="T3" fmla="*/ 115 h 240"/>
                <a:gd name="T4" fmla="*/ 181 w 361"/>
                <a:gd name="T5" fmla="*/ 48 h 240"/>
                <a:gd name="T6" fmla="*/ 215 w 361"/>
                <a:gd name="T7" fmla="*/ 115 h 240"/>
                <a:gd name="T8" fmla="*/ 225 w 361"/>
                <a:gd name="T9" fmla="*/ 120 h 240"/>
                <a:gd name="T10" fmla="*/ 304 w 361"/>
                <a:gd name="T11" fmla="*/ 91 h 240"/>
                <a:gd name="T12" fmla="*/ 289 w 361"/>
                <a:gd name="T13" fmla="*/ 116 h 240"/>
                <a:gd name="T14" fmla="*/ 275 w 361"/>
                <a:gd name="T15" fmla="*/ 146 h 240"/>
                <a:gd name="T16" fmla="*/ 264 w 361"/>
                <a:gd name="T17" fmla="*/ 177 h 240"/>
                <a:gd name="T18" fmla="*/ 257 w 361"/>
                <a:gd name="T19" fmla="*/ 210 h 240"/>
                <a:gd name="T20" fmla="*/ 102 w 361"/>
                <a:gd name="T21" fmla="*/ 193 h 240"/>
                <a:gd name="T22" fmla="*/ 92 w 361"/>
                <a:gd name="T23" fmla="*/ 161 h 240"/>
                <a:gd name="T24" fmla="*/ 79 w 361"/>
                <a:gd name="T25" fmla="*/ 130 h 240"/>
                <a:gd name="T26" fmla="*/ 64 w 361"/>
                <a:gd name="T27" fmla="*/ 103 h 240"/>
                <a:gd name="T28" fmla="*/ 131 w 361"/>
                <a:gd name="T29" fmla="*/ 118 h 240"/>
                <a:gd name="T30" fmla="*/ 76 w 361"/>
                <a:gd name="T31" fmla="*/ 228 h 240"/>
                <a:gd name="T32" fmla="*/ 78 w 361"/>
                <a:gd name="T33" fmla="*/ 233 h 240"/>
                <a:gd name="T34" fmla="*/ 81 w 361"/>
                <a:gd name="T35" fmla="*/ 237 h 240"/>
                <a:gd name="T36" fmla="*/ 88 w 361"/>
                <a:gd name="T37" fmla="*/ 240 h 240"/>
                <a:gd name="T38" fmla="*/ 271 w 361"/>
                <a:gd name="T39" fmla="*/ 240 h 240"/>
                <a:gd name="T40" fmla="*/ 276 w 361"/>
                <a:gd name="T41" fmla="*/ 238 h 240"/>
                <a:gd name="T42" fmla="*/ 282 w 361"/>
                <a:gd name="T43" fmla="*/ 235 h 240"/>
                <a:gd name="T44" fmla="*/ 285 w 361"/>
                <a:gd name="T45" fmla="*/ 231 h 240"/>
                <a:gd name="T46" fmla="*/ 286 w 361"/>
                <a:gd name="T47" fmla="*/ 225 h 240"/>
                <a:gd name="T48" fmla="*/ 289 w 361"/>
                <a:gd name="T49" fmla="*/ 199 h 240"/>
                <a:gd name="T50" fmla="*/ 297 w 361"/>
                <a:gd name="T51" fmla="*/ 171 h 240"/>
                <a:gd name="T52" fmla="*/ 309 w 361"/>
                <a:gd name="T53" fmla="*/ 145 h 240"/>
                <a:gd name="T54" fmla="*/ 321 w 361"/>
                <a:gd name="T55" fmla="*/ 122 h 240"/>
                <a:gd name="T56" fmla="*/ 358 w 361"/>
                <a:gd name="T57" fmla="*/ 69 h 240"/>
                <a:gd name="T58" fmla="*/ 361 w 361"/>
                <a:gd name="T59" fmla="*/ 60 h 240"/>
                <a:gd name="T60" fmla="*/ 358 w 361"/>
                <a:gd name="T61" fmla="*/ 51 h 240"/>
                <a:gd name="T62" fmla="*/ 350 w 361"/>
                <a:gd name="T63" fmla="*/ 45 h 240"/>
                <a:gd name="T64" fmla="*/ 341 w 361"/>
                <a:gd name="T65" fmla="*/ 46 h 240"/>
                <a:gd name="T66" fmla="*/ 194 w 361"/>
                <a:gd name="T67" fmla="*/ 7 h 240"/>
                <a:gd name="T68" fmla="*/ 189 w 361"/>
                <a:gd name="T69" fmla="*/ 2 h 240"/>
                <a:gd name="T70" fmla="*/ 180 w 361"/>
                <a:gd name="T71" fmla="*/ 0 h 240"/>
                <a:gd name="T72" fmla="*/ 172 w 361"/>
                <a:gd name="T73" fmla="*/ 2 h 240"/>
                <a:gd name="T74" fmla="*/ 167 w 361"/>
                <a:gd name="T75" fmla="*/ 7 h 240"/>
                <a:gd name="T76" fmla="*/ 20 w 361"/>
                <a:gd name="T77" fmla="*/ 46 h 240"/>
                <a:gd name="T78" fmla="*/ 11 w 361"/>
                <a:gd name="T79" fmla="*/ 45 h 240"/>
                <a:gd name="T80" fmla="*/ 3 w 361"/>
                <a:gd name="T81" fmla="*/ 51 h 240"/>
                <a:gd name="T82" fmla="*/ 0 w 361"/>
                <a:gd name="T83" fmla="*/ 60 h 240"/>
                <a:gd name="T84" fmla="*/ 3 w 361"/>
                <a:gd name="T85" fmla="*/ 69 h 240"/>
                <a:gd name="T86" fmla="*/ 40 w 361"/>
                <a:gd name="T87" fmla="*/ 122 h 240"/>
                <a:gd name="T88" fmla="*/ 52 w 361"/>
                <a:gd name="T89" fmla="*/ 145 h 240"/>
                <a:gd name="T90" fmla="*/ 64 w 361"/>
                <a:gd name="T91" fmla="*/ 171 h 240"/>
                <a:gd name="T92" fmla="*/ 72 w 361"/>
                <a:gd name="T93" fmla="*/ 199 h 240"/>
                <a:gd name="T94" fmla="*/ 75 w 361"/>
                <a:gd name="T95" fmla="*/ 2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240">
                  <a:moveTo>
                    <a:pt x="131" y="118"/>
                  </a:moveTo>
                  <a:lnTo>
                    <a:pt x="136" y="120"/>
                  </a:lnTo>
                  <a:lnTo>
                    <a:pt x="141" y="118"/>
                  </a:lnTo>
                  <a:lnTo>
                    <a:pt x="146" y="115"/>
                  </a:lnTo>
                  <a:lnTo>
                    <a:pt x="149" y="111"/>
                  </a:lnTo>
                  <a:lnTo>
                    <a:pt x="181" y="48"/>
                  </a:lnTo>
                  <a:lnTo>
                    <a:pt x="212" y="111"/>
                  </a:lnTo>
                  <a:lnTo>
                    <a:pt x="215" y="115"/>
                  </a:lnTo>
                  <a:lnTo>
                    <a:pt x="220" y="118"/>
                  </a:lnTo>
                  <a:lnTo>
                    <a:pt x="225" y="120"/>
                  </a:lnTo>
                  <a:lnTo>
                    <a:pt x="231" y="118"/>
                  </a:lnTo>
                  <a:lnTo>
                    <a:pt x="304" y="91"/>
                  </a:lnTo>
                  <a:lnTo>
                    <a:pt x="297" y="103"/>
                  </a:lnTo>
                  <a:lnTo>
                    <a:pt x="289" y="116"/>
                  </a:lnTo>
                  <a:lnTo>
                    <a:pt x="282" y="130"/>
                  </a:lnTo>
                  <a:lnTo>
                    <a:pt x="275" y="146"/>
                  </a:lnTo>
                  <a:lnTo>
                    <a:pt x="269" y="161"/>
                  </a:lnTo>
                  <a:lnTo>
                    <a:pt x="264" y="177"/>
                  </a:lnTo>
                  <a:lnTo>
                    <a:pt x="259" y="193"/>
                  </a:lnTo>
                  <a:lnTo>
                    <a:pt x="257" y="210"/>
                  </a:lnTo>
                  <a:lnTo>
                    <a:pt x="105" y="210"/>
                  </a:lnTo>
                  <a:lnTo>
                    <a:pt x="102" y="193"/>
                  </a:lnTo>
                  <a:lnTo>
                    <a:pt x="97" y="177"/>
                  </a:lnTo>
                  <a:lnTo>
                    <a:pt x="92" y="161"/>
                  </a:lnTo>
                  <a:lnTo>
                    <a:pt x="86" y="145"/>
                  </a:lnTo>
                  <a:lnTo>
                    <a:pt x="79" y="130"/>
                  </a:lnTo>
                  <a:lnTo>
                    <a:pt x="72" y="116"/>
                  </a:lnTo>
                  <a:lnTo>
                    <a:pt x="64" y="103"/>
                  </a:lnTo>
                  <a:lnTo>
                    <a:pt x="57" y="91"/>
                  </a:lnTo>
                  <a:lnTo>
                    <a:pt x="131" y="118"/>
                  </a:lnTo>
                  <a:close/>
                  <a:moveTo>
                    <a:pt x="75" y="225"/>
                  </a:moveTo>
                  <a:lnTo>
                    <a:pt x="76" y="228"/>
                  </a:lnTo>
                  <a:lnTo>
                    <a:pt x="76" y="231"/>
                  </a:lnTo>
                  <a:lnTo>
                    <a:pt x="78" y="233"/>
                  </a:lnTo>
                  <a:lnTo>
                    <a:pt x="79" y="235"/>
                  </a:lnTo>
                  <a:lnTo>
                    <a:pt x="81" y="237"/>
                  </a:lnTo>
                  <a:lnTo>
                    <a:pt x="85" y="238"/>
                  </a:lnTo>
                  <a:lnTo>
                    <a:pt x="88" y="240"/>
                  </a:lnTo>
                  <a:lnTo>
                    <a:pt x="90" y="240"/>
                  </a:lnTo>
                  <a:lnTo>
                    <a:pt x="271" y="240"/>
                  </a:lnTo>
                  <a:lnTo>
                    <a:pt x="274" y="240"/>
                  </a:lnTo>
                  <a:lnTo>
                    <a:pt x="276" y="238"/>
                  </a:lnTo>
                  <a:lnTo>
                    <a:pt x="280" y="237"/>
                  </a:lnTo>
                  <a:lnTo>
                    <a:pt x="282" y="235"/>
                  </a:lnTo>
                  <a:lnTo>
                    <a:pt x="283" y="233"/>
                  </a:lnTo>
                  <a:lnTo>
                    <a:pt x="285" y="231"/>
                  </a:lnTo>
                  <a:lnTo>
                    <a:pt x="285" y="228"/>
                  </a:lnTo>
                  <a:lnTo>
                    <a:pt x="286" y="225"/>
                  </a:lnTo>
                  <a:lnTo>
                    <a:pt x="287" y="212"/>
                  </a:lnTo>
                  <a:lnTo>
                    <a:pt x="289" y="199"/>
                  </a:lnTo>
                  <a:lnTo>
                    <a:pt x="292" y="185"/>
                  </a:lnTo>
                  <a:lnTo>
                    <a:pt x="297" y="171"/>
                  </a:lnTo>
                  <a:lnTo>
                    <a:pt x="302" y="158"/>
                  </a:lnTo>
                  <a:lnTo>
                    <a:pt x="309" y="145"/>
                  </a:lnTo>
                  <a:lnTo>
                    <a:pt x="315" y="133"/>
                  </a:lnTo>
                  <a:lnTo>
                    <a:pt x="321" y="122"/>
                  </a:lnTo>
                  <a:lnTo>
                    <a:pt x="346" y="84"/>
                  </a:lnTo>
                  <a:lnTo>
                    <a:pt x="358" y="69"/>
                  </a:lnTo>
                  <a:lnTo>
                    <a:pt x="360" y="65"/>
                  </a:lnTo>
                  <a:lnTo>
                    <a:pt x="361" y="60"/>
                  </a:lnTo>
                  <a:lnTo>
                    <a:pt x="360" y="55"/>
                  </a:lnTo>
                  <a:lnTo>
                    <a:pt x="358" y="51"/>
                  </a:lnTo>
                  <a:lnTo>
                    <a:pt x="355" y="47"/>
                  </a:lnTo>
                  <a:lnTo>
                    <a:pt x="350" y="45"/>
                  </a:lnTo>
                  <a:lnTo>
                    <a:pt x="346" y="45"/>
                  </a:lnTo>
                  <a:lnTo>
                    <a:pt x="341" y="46"/>
                  </a:lnTo>
                  <a:lnTo>
                    <a:pt x="234" y="85"/>
                  </a:lnTo>
                  <a:lnTo>
                    <a:pt x="194" y="7"/>
                  </a:lnTo>
                  <a:lnTo>
                    <a:pt x="192" y="4"/>
                  </a:lnTo>
                  <a:lnTo>
                    <a:pt x="189" y="2"/>
                  </a:lnTo>
                  <a:lnTo>
                    <a:pt x="184" y="1"/>
                  </a:lnTo>
                  <a:lnTo>
                    <a:pt x="180" y="0"/>
                  </a:lnTo>
                  <a:lnTo>
                    <a:pt x="177" y="1"/>
                  </a:lnTo>
                  <a:lnTo>
                    <a:pt x="172" y="2"/>
                  </a:lnTo>
                  <a:lnTo>
                    <a:pt x="169" y="4"/>
                  </a:lnTo>
                  <a:lnTo>
                    <a:pt x="167" y="7"/>
                  </a:lnTo>
                  <a:lnTo>
                    <a:pt x="129" y="85"/>
                  </a:lnTo>
                  <a:lnTo>
                    <a:pt x="20" y="46"/>
                  </a:lnTo>
                  <a:lnTo>
                    <a:pt x="15" y="45"/>
                  </a:lnTo>
                  <a:lnTo>
                    <a:pt x="11" y="45"/>
                  </a:lnTo>
                  <a:lnTo>
                    <a:pt x="6" y="47"/>
                  </a:lnTo>
                  <a:lnTo>
                    <a:pt x="3" y="51"/>
                  </a:lnTo>
                  <a:lnTo>
                    <a:pt x="1" y="55"/>
                  </a:lnTo>
                  <a:lnTo>
                    <a:pt x="0" y="60"/>
                  </a:lnTo>
                  <a:lnTo>
                    <a:pt x="1" y="65"/>
                  </a:lnTo>
                  <a:lnTo>
                    <a:pt x="3" y="69"/>
                  </a:lnTo>
                  <a:lnTo>
                    <a:pt x="15" y="84"/>
                  </a:lnTo>
                  <a:lnTo>
                    <a:pt x="40" y="122"/>
                  </a:lnTo>
                  <a:lnTo>
                    <a:pt x="46" y="133"/>
                  </a:lnTo>
                  <a:lnTo>
                    <a:pt x="52" y="145"/>
                  </a:lnTo>
                  <a:lnTo>
                    <a:pt x="59" y="158"/>
                  </a:lnTo>
                  <a:lnTo>
                    <a:pt x="64" y="171"/>
                  </a:lnTo>
                  <a:lnTo>
                    <a:pt x="69" y="185"/>
                  </a:lnTo>
                  <a:lnTo>
                    <a:pt x="72" y="199"/>
                  </a:lnTo>
                  <a:lnTo>
                    <a:pt x="75" y="212"/>
                  </a:lnTo>
                  <a:lnTo>
                    <a:pt x="75" y="225"/>
                  </a:lnTo>
                  <a:lnTo>
                    <a:pt x="75"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96">
              <a:extLst>
                <a:ext uri="{FF2B5EF4-FFF2-40B4-BE49-F238E27FC236}">
                  <a16:creationId xmlns:a16="http://schemas.microsoft.com/office/drawing/2014/main" id="{4E77EFE1-EF89-41A6-82F6-19B822DEBF49}"/>
                </a:ext>
              </a:extLst>
            </p:cNvPr>
            <p:cNvSpPr>
              <a:spLocks/>
            </p:cNvSpPr>
            <p:nvPr/>
          </p:nvSpPr>
          <p:spPr bwMode="auto">
            <a:xfrm>
              <a:off x="7715250" y="1501775"/>
              <a:ext cx="47625" cy="104775"/>
            </a:xfrm>
            <a:custGeom>
              <a:avLst/>
              <a:gdLst>
                <a:gd name="T0" fmla="*/ 101 w 151"/>
                <a:gd name="T1" fmla="*/ 67 h 331"/>
                <a:gd name="T2" fmla="*/ 120 w 151"/>
                <a:gd name="T3" fmla="*/ 96 h 331"/>
                <a:gd name="T4" fmla="*/ 123 w 151"/>
                <a:gd name="T5" fmla="*/ 113 h 331"/>
                <a:gd name="T6" fmla="*/ 133 w 151"/>
                <a:gd name="T7" fmla="*/ 120 h 331"/>
                <a:gd name="T8" fmla="*/ 145 w 151"/>
                <a:gd name="T9" fmla="*/ 117 h 331"/>
                <a:gd name="T10" fmla="*/ 150 w 151"/>
                <a:gd name="T11" fmla="*/ 108 h 331"/>
                <a:gd name="T12" fmla="*/ 148 w 151"/>
                <a:gd name="T13" fmla="*/ 85 h 331"/>
                <a:gd name="T14" fmla="*/ 137 w 151"/>
                <a:gd name="T15" fmla="*/ 62 h 331"/>
                <a:gd name="T16" fmla="*/ 109 w 151"/>
                <a:gd name="T17" fmla="*/ 37 h 331"/>
                <a:gd name="T18" fmla="*/ 91 w 151"/>
                <a:gd name="T19" fmla="*/ 15 h 331"/>
                <a:gd name="T20" fmla="*/ 86 w 151"/>
                <a:gd name="T21" fmla="*/ 4 h 331"/>
                <a:gd name="T22" fmla="*/ 76 w 151"/>
                <a:gd name="T23" fmla="*/ 0 h 331"/>
                <a:gd name="T24" fmla="*/ 65 w 151"/>
                <a:gd name="T25" fmla="*/ 4 h 331"/>
                <a:gd name="T26" fmla="*/ 60 w 151"/>
                <a:gd name="T27" fmla="*/ 15 h 331"/>
                <a:gd name="T28" fmla="*/ 42 w 151"/>
                <a:gd name="T29" fmla="*/ 37 h 331"/>
                <a:gd name="T30" fmla="*/ 14 w 151"/>
                <a:gd name="T31" fmla="*/ 62 h 331"/>
                <a:gd name="T32" fmla="*/ 3 w 151"/>
                <a:gd name="T33" fmla="*/ 85 h 331"/>
                <a:gd name="T34" fmla="*/ 1 w 151"/>
                <a:gd name="T35" fmla="*/ 112 h 331"/>
                <a:gd name="T36" fmla="*/ 10 w 151"/>
                <a:gd name="T37" fmla="*/ 140 h 331"/>
                <a:gd name="T38" fmla="*/ 28 w 151"/>
                <a:gd name="T39" fmla="*/ 162 h 331"/>
                <a:gd name="T40" fmla="*/ 54 w 151"/>
                <a:gd name="T41" fmla="*/ 176 h 331"/>
                <a:gd name="T42" fmla="*/ 85 w 151"/>
                <a:gd name="T43" fmla="*/ 181 h 331"/>
                <a:gd name="T44" fmla="*/ 112 w 151"/>
                <a:gd name="T45" fmla="*/ 200 h 331"/>
                <a:gd name="T46" fmla="*/ 120 w 151"/>
                <a:gd name="T47" fmla="*/ 234 h 331"/>
                <a:gd name="T48" fmla="*/ 101 w 151"/>
                <a:gd name="T49" fmla="*/ 262 h 331"/>
                <a:gd name="T50" fmla="*/ 66 w 151"/>
                <a:gd name="T51" fmla="*/ 269 h 331"/>
                <a:gd name="T52" fmla="*/ 39 w 151"/>
                <a:gd name="T53" fmla="*/ 250 h 331"/>
                <a:gd name="T54" fmla="*/ 30 w 151"/>
                <a:gd name="T55" fmla="*/ 221 h 331"/>
                <a:gd name="T56" fmla="*/ 24 w 151"/>
                <a:gd name="T57" fmla="*/ 213 h 331"/>
                <a:gd name="T58" fmla="*/ 13 w 151"/>
                <a:gd name="T59" fmla="*/ 211 h 331"/>
                <a:gd name="T60" fmla="*/ 3 w 151"/>
                <a:gd name="T61" fmla="*/ 216 h 331"/>
                <a:gd name="T62" fmla="*/ 1 w 151"/>
                <a:gd name="T63" fmla="*/ 232 h 331"/>
                <a:gd name="T64" fmla="*/ 7 w 151"/>
                <a:gd name="T65" fmla="*/ 257 h 331"/>
                <a:gd name="T66" fmla="*/ 27 w 151"/>
                <a:gd name="T67" fmla="*/ 281 h 331"/>
                <a:gd name="T68" fmla="*/ 55 w 151"/>
                <a:gd name="T69" fmla="*/ 297 h 331"/>
                <a:gd name="T70" fmla="*/ 62 w 151"/>
                <a:gd name="T71" fmla="*/ 321 h 331"/>
                <a:gd name="T72" fmla="*/ 70 w 151"/>
                <a:gd name="T73" fmla="*/ 328 h 331"/>
                <a:gd name="T74" fmla="*/ 81 w 151"/>
                <a:gd name="T75" fmla="*/ 328 h 331"/>
                <a:gd name="T76" fmla="*/ 89 w 151"/>
                <a:gd name="T77" fmla="*/ 321 h 331"/>
                <a:gd name="T78" fmla="*/ 96 w 151"/>
                <a:gd name="T79" fmla="*/ 297 h 331"/>
                <a:gd name="T80" fmla="*/ 124 w 151"/>
                <a:gd name="T81" fmla="*/ 281 h 331"/>
                <a:gd name="T82" fmla="*/ 144 w 151"/>
                <a:gd name="T83" fmla="*/ 257 h 331"/>
                <a:gd name="T84" fmla="*/ 150 w 151"/>
                <a:gd name="T85" fmla="*/ 232 h 331"/>
                <a:gd name="T86" fmla="*/ 148 w 151"/>
                <a:gd name="T87" fmla="*/ 202 h 331"/>
                <a:gd name="T88" fmla="*/ 134 w 151"/>
                <a:gd name="T89" fmla="*/ 177 h 331"/>
                <a:gd name="T90" fmla="*/ 111 w 151"/>
                <a:gd name="T91" fmla="*/ 159 h 331"/>
                <a:gd name="T92" fmla="*/ 84 w 151"/>
                <a:gd name="T93" fmla="*/ 150 h 331"/>
                <a:gd name="T94" fmla="*/ 50 w 151"/>
                <a:gd name="T95" fmla="*/ 142 h 331"/>
                <a:gd name="T96" fmla="*/ 31 w 151"/>
                <a:gd name="T97" fmla="*/ 113 h 331"/>
                <a:gd name="T98" fmla="*/ 39 w 151"/>
                <a:gd name="T99" fmla="*/ 79 h 331"/>
                <a:gd name="T100" fmla="*/ 66 w 151"/>
                <a:gd name="T101" fmla="*/ 6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31">
                  <a:moveTo>
                    <a:pt x="76" y="60"/>
                  </a:moveTo>
                  <a:lnTo>
                    <a:pt x="85" y="61"/>
                  </a:lnTo>
                  <a:lnTo>
                    <a:pt x="93" y="63"/>
                  </a:lnTo>
                  <a:lnTo>
                    <a:pt x="101" y="67"/>
                  </a:lnTo>
                  <a:lnTo>
                    <a:pt x="107" y="72"/>
                  </a:lnTo>
                  <a:lnTo>
                    <a:pt x="112" y="79"/>
                  </a:lnTo>
                  <a:lnTo>
                    <a:pt x="117" y="87"/>
                  </a:lnTo>
                  <a:lnTo>
                    <a:pt x="120" y="96"/>
                  </a:lnTo>
                  <a:lnTo>
                    <a:pt x="121" y="105"/>
                  </a:lnTo>
                  <a:lnTo>
                    <a:pt x="121" y="108"/>
                  </a:lnTo>
                  <a:lnTo>
                    <a:pt x="122" y="110"/>
                  </a:lnTo>
                  <a:lnTo>
                    <a:pt x="123" y="113"/>
                  </a:lnTo>
                  <a:lnTo>
                    <a:pt x="125" y="115"/>
                  </a:lnTo>
                  <a:lnTo>
                    <a:pt x="127" y="117"/>
                  </a:lnTo>
                  <a:lnTo>
                    <a:pt x="130" y="118"/>
                  </a:lnTo>
                  <a:lnTo>
                    <a:pt x="133" y="120"/>
                  </a:lnTo>
                  <a:lnTo>
                    <a:pt x="136" y="120"/>
                  </a:lnTo>
                  <a:lnTo>
                    <a:pt x="138" y="120"/>
                  </a:lnTo>
                  <a:lnTo>
                    <a:pt x="141" y="118"/>
                  </a:lnTo>
                  <a:lnTo>
                    <a:pt x="145" y="117"/>
                  </a:lnTo>
                  <a:lnTo>
                    <a:pt x="147" y="115"/>
                  </a:lnTo>
                  <a:lnTo>
                    <a:pt x="148" y="113"/>
                  </a:lnTo>
                  <a:lnTo>
                    <a:pt x="150" y="110"/>
                  </a:lnTo>
                  <a:lnTo>
                    <a:pt x="150" y="108"/>
                  </a:lnTo>
                  <a:lnTo>
                    <a:pt x="151" y="105"/>
                  </a:lnTo>
                  <a:lnTo>
                    <a:pt x="150" y="98"/>
                  </a:lnTo>
                  <a:lnTo>
                    <a:pt x="150" y="92"/>
                  </a:lnTo>
                  <a:lnTo>
                    <a:pt x="148" y="85"/>
                  </a:lnTo>
                  <a:lnTo>
                    <a:pt x="146" y="79"/>
                  </a:lnTo>
                  <a:lnTo>
                    <a:pt x="144" y="72"/>
                  </a:lnTo>
                  <a:lnTo>
                    <a:pt x="140" y="67"/>
                  </a:lnTo>
                  <a:lnTo>
                    <a:pt x="137" y="62"/>
                  </a:lnTo>
                  <a:lnTo>
                    <a:pt x="134" y="56"/>
                  </a:lnTo>
                  <a:lnTo>
                    <a:pt x="124" y="48"/>
                  </a:lnTo>
                  <a:lnTo>
                    <a:pt x="115" y="40"/>
                  </a:lnTo>
                  <a:lnTo>
                    <a:pt x="109" y="37"/>
                  </a:lnTo>
                  <a:lnTo>
                    <a:pt x="103" y="35"/>
                  </a:lnTo>
                  <a:lnTo>
                    <a:pt x="96" y="33"/>
                  </a:lnTo>
                  <a:lnTo>
                    <a:pt x="91" y="31"/>
                  </a:lnTo>
                  <a:lnTo>
                    <a:pt x="91" y="15"/>
                  </a:lnTo>
                  <a:lnTo>
                    <a:pt x="90" y="11"/>
                  </a:lnTo>
                  <a:lnTo>
                    <a:pt x="89" y="8"/>
                  </a:lnTo>
                  <a:lnTo>
                    <a:pt x="88" y="6"/>
                  </a:lnTo>
                  <a:lnTo>
                    <a:pt x="86" y="4"/>
                  </a:lnTo>
                  <a:lnTo>
                    <a:pt x="84" y="2"/>
                  </a:lnTo>
                  <a:lnTo>
                    <a:pt x="81" y="1"/>
                  </a:lnTo>
                  <a:lnTo>
                    <a:pt x="78" y="0"/>
                  </a:lnTo>
                  <a:lnTo>
                    <a:pt x="76" y="0"/>
                  </a:lnTo>
                  <a:lnTo>
                    <a:pt x="73" y="0"/>
                  </a:lnTo>
                  <a:lnTo>
                    <a:pt x="70" y="1"/>
                  </a:lnTo>
                  <a:lnTo>
                    <a:pt x="67" y="2"/>
                  </a:lnTo>
                  <a:lnTo>
                    <a:pt x="65" y="4"/>
                  </a:lnTo>
                  <a:lnTo>
                    <a:pt x="63" y="6"/>
                  </a:lnTo>
                  <a:lnTo>
                    <a:pt x="62" y="8"/>
                  </a:lnTo>
                  <a:lnTo>
                    <a:pt x="61" y="11"/>
                  </a:lnTo>
                  <a:lnTo>
                    <a:pt x="60" y="15"/>
                  </a:lnTo>
                  <a:lnTo>
                    <a:pt x="61" y="31"/>
                  </a:lnTo>
                  <a:lnTo>
                    <a:pt x="55" y="33"/>
                  </a:lnTo>
                  <a:lnTo>
                    <a:pt x="48" y="35"/>
                  </a:lnTo>
                  <a:lnTo>
                    <a:pt x="42" y="37"/>
                  </a:lnTo>
                  <a:lnTo>
                    <a:pt x="36" y="40"/>
                  </a:lnTo>
                  <a:lnTo>
                    <a:pt x="27" y="48"/>
                  </a:lnTo>
                  <a:lnTo>
                    <a:pt x="17" y="56"/>
                  </a:lnTo>
                  <a:lnTo>
                    <a:pt x="14" y="62"/>
                  </a:lnTo>
                  <a:lnTo>
                    <a:pt x="11" y="67"/>
                  </a:lnTo>
                  <a:lnTo>
                    <a:pt x="7" y="72"/>
                  </a:lnTo>
                  <a:lnTo>
                    <a:pt x="5" y="79"/>
                  </a:lnTo>
                  <a:lnTo>
                    <a:pt x="3" y="85"/>
                  </a:lnTo>
                  <a:lnTo>
                    <a:pt x="1" y="92"/>
                  </a:lnTo>
                  <a:lnTo>
                    <a:pt x="1" y="98"/>
                  </a:lnTo>
                  <a:lnTo>
                    <a:pt x="0" y="105"/>
                  </a:lnTo>
                  <a:lnTo>
                    <a:pt x="1" y="112"/>
                  </a:lnTo>
                  <a:lnTo>
                    <a:pt x="2" y="120"/>
                  </a:lnTo>
                  <a:lnTo>
                    <a:pt x="4" y="127"/>
                  </a:lnTo>
                  <a:lnTo>
                    <a:pt x="6" y="133"/>
                  </a:lnTo>
                  <a:lnTo>
                    <a:pt x="10" y="140"/>
                  </a:lnTo>
                  <a:lnTo>
                    <a:pt x="13" y="146"/>
                  </a:lnTo>
                  <a:lnTo>
                    <a:pt x="17" y="153"/>
                  </a:lnTo>
                  <a:lnTo>
                    <a:pt x="22" y="158"/>
                  </a:lnTo>
                  <a:lnTo>
                    <a:pt x="28" y="162"/>
                  </a:lnTo>
                  <a:lnTo>
                    <a:pt x="33" y="167"/>
                  </a:lnTo>
                  <a:lnTo>
                    <a:pt x="40" y="171"/>
                  </a:lnTo>
                  <a:lnTo>
                    <a:pt x="46" y="174"/>
                  </a:lnTo>
                  <a:lnTo>
                    <a:pt x="54" y="176"/>
                  </a:lnTo>
                  <a:lnTo>
                    <a:pt x="60" y="178"/>
                  </a:lnTo>
                  <a:lnTo>
                    <a:pt x="67" y="180"/>
                  </a:lnTo>
                  <a:lnTo>
                    <a:pt x="76" y="180"/>
                  </a:lnTo>
                  <a:lnTo>
                    <a:pt x="85" y="181"/>
                  </a:lnTo>
                  <a:lnTo>
                    <a:pt x="93" y="183"/>
                  </a:lnTo>
                  <a:lnTo>
                    <a:pt x="101" y="187"/>
                  </a:lnTo>
                  <a:lnTo>
                    <a:pt x="107" y="192"/>
                  </a:lnTo>
                  <a:lnTo>
                    <a:pt x="112" y="200"/>
                  </a:lnTo>
                  <a:lnTo>
                    <a:pt x="117" y="207"/>
                  </a:lnTo>
                  <a:lnTo>
                    <a:pt x="120" y="216"/>
                  </a:lnTo>
                  <a:lnTo>
                    <a:pt x="121" y="225"/>
                  </a:lnTo>
                  <a:lnTo>
                    <a:pt x="120" y="234"/>
                  </a:lnTo>
                  <a:lnTo>
                    <a:pt x="117" y="243"/>
                  </a:lnTo>
                  <a:lnTo>
                    <a:pt x="112" y="250"/>
                  </a:lnTo>
                  <a:lnTo>
                    <a:pt x="107" y="257"/>
                  </a:lnTo>
                  <a:lnTo>
                    <a:pt x="101" y="262"/>
                  </a:lnTo>
                  <a:lnTo>
                    <a:pt x="93" y="266"/>
                  </a:lnTo>
                  <a:lnTo>
                    <a:pt x="85" y="269"/>
                  </a:lnTo>
                  <a:lnTo>
                    <a:pt x="76" y="269"/>
                  </a:lnTo>
                  <a:lnTo>
                    <a:pt x="66" y="269"/>
                  </a:lnTo>
                  <a:lnTo>
                    <a:pt x="58" y="266"/>
                  </a:lnTo>
                  <a:lnTo>
                    <a:pt x="50" y="262"/>
                  </a:lnTo>
                  <a:lnTo>
                    <a:pt x="44" y="257"/>
                  </a:lnTo>
                  <a:lnTo>
                    <a:pt x="39" y="250"/>
                  </a:lnTo>
                  <a:lnTo>
                    <a:pt x="34" y="243"/>
                  </a:lnTo>
                  <a:lnTo>
                    <a:pt x="31" y="234"/>
                  </a:lnTo>
                  <a:lnTo>
                    <a:pt x="30" y="225"/>
                  </a:lnTo>
                  <a:lnTo>
                    <a:pt x="30" y="221"/>
                  </a:lnTo>
                  <a:lnTo>
                    <a:pt x="29" y="219"/>
                  </a:lnTo>
                  <a:lnTo>
                    <a:pt x="28" y="216"/>
                  </a:lnTo>
                  <a:lnTo>
                    <a:pt x="26" y="214"/>
                  </a:lnTo>
                  <a:lnTo>
                    <a:pt x="24" y="213"/>
                  </a:lnTo>
                  <a:lnTo>
                    <a:pt x="21" y="211"/>
                  </a:lnTo>
                  <a:lnTo>
                    <a:pt x="18" y="211"/>
                  </a:lnTo>
                  <a:lnTo>
                    <a:pt x="15" y="210"/>
                  </a:lnTo>
                  <a:lnTo>
                    <a:pt x="13" y="211"/>
                  </a:lnTo>
                  <a:lnTo>
                    <a:pt x="10" y="211"/>
                  </a:lnTo>
                  <a:lnTo>
                    <a:pt x="7" y="213"/>
                  </a:lnTo>
                  <a:lnTo>
                    <a:pt x="4" y="214"/>
                  </a:lnTo>
                  <a:lnTo>
                    <a:pt x="3" y="216"/>
                  </a:lnTo>
                  <a:lnTo>
                    <a:pt x="1" y="219"/>
                  </a:lnTo>
                  <a:lnTo>
                    <a:pt x="1" y="221"/>
                  </a:lnTo>
                  <a:lnTo>
                    <a:pt x="0" y="225"/>
                  </a:lnTo>
                  <a:lnTo>
                    <a:pt x="1" y="232"/>
                  </a:lnTo>
                  <a:lnTo>
                    <a:pt x="1" y="238"/>
                  </a:lnTo>
                  <a:lnTo>
                    <a:pt x="3" y="245"/>
                  </a:lnTo>
                  <a:lnTo>
                    <a:pt x="5" y="250"/>
                  </a:lnTo>
                  <a:lnTo>
                    <a:pt x="7" y="257"/>
                  </a:lnTo>
                  <a:lnTo>
                    <a:pt x="11" y="262"/>
                  </a:lnTo>
                  <a:lnTo>
                    <a:pt x="14" y="267"/>
                  </a:lnTo>
                  <a:lnTo>
                    <a:pt x="17" y="273"/>
                  </a:lnTo>
                  <a:lnTo>
                    <a:pt x="27" y="281"/>
                  </a:lnTo>
                  <a:lnTo>
                    <a:pt x="36" y="289"/>
                  </a:lnTo>
                  <a:lnTo>
                    <a:pt x="42" y="292"/>
                  </a:lnTo>
                  <a:lnTo>
                    <a:pt x="48" y="295"/>
                  </a:lnTo>
                  <a:lnTo>
                    <a:pt x="55" y="297"/>
                  </a:lnTo>
                  <a:lnTo>
                    <a:pt x="60" y="298"/>
                  </a:lnTo>
                  <a:lnTo>
                    <a:pt x="61" y="314"/>
                  </a:lnTo>
                  <a:lnTo>
                    <a:pt x="61" y="318"/>
                  </a:lnTo>
                  <a:lnTo>
                    <a:pt x="62" y="321"/>
                  </a:lnTo>
                  <a:lnTo>
                    <a:pt x="63" y="323"/>
                  </a:lnTo>
                  <a:lnTo>
                    <a:pt x="65" y="325"/>
                  </a:lnTo>
                  <a:lnTo>
                    <a:pt x="67" y="327"/>
                  </a:lnTo>
                  <a:lnTo>
                    <a:pt x="70" y="328"/>
                  </a:lnTo>
                  <a:lnTo>
                    <a:pt x="73" y="329"/>
                  </a:lnTo>
                  <a:lnTo>
                    <a:pt x="76" y="331"/>
                  </a:lnTo>
                  <a:lnTo>
                    <a:pt x="78" y="329"/>
                  </a:lnTo>
                  <a:lnTo>
                    <a:pt x="81" y="328"/>
                  </a:lnTo>
                  <a:lnTo>
                    <a:pt x="84" y="327"/>
                  </a:lnTo>
                  <a:lnTo>
                    <a:pt x="86" y="325"/>
                  </a:lnTo>
                  <a:lnTo>
                    <a:pt x="88" y="323"/>
                  </a:lnTo>
                  <a:lnTo>
                    <a:pt x="89" y="321"/>
                  </a:lnTo>
                  <a:lnTo>
                    <a:pt x="90" y="318"/>
                  </a:lnTo>
                  <a:lnTo>
                    <a:pt x="91" y="316"/>
                  </a:lnTo>
                  <a:lnTo>
                    <a:pt x="91" y="298"/>
                  </a:lnTo>
                  <a:lnTo>
                    <a:pt x="96" y="297"/>
                  </a:lnTo>
                  <a:lnTo>
                    <a:pt x="103" y="295"/>
                  </a:lnTo>
                  <a:lnTo>
                    <a:pt x="109" y="292"/>
                  </a:lnTo>
                  <a:lnTo>
                    <a:pt x="115" y="289"/>
                  </a:lnTo>
                  <a:lnTo>
                    <a:pt x="124" y="281"/>
                  </a:lnTo>
                  <a:lnTo>
                    <a:pt x="134" y="273"/>
                  </a:lnTo>
                  <a:lnTo>
                    <a:pt x="137" y="267"/>
                  </a:lnTo>
                  <a:lnTo>
                    <a:pt x="140" y="262"/>
                  </a:lnTo>
                  <a:lnTo>
                    <a:pt x="144" y="257"/>
                  </a:lnTo>
                  <a:lnTo>
                    <a:pt x="146" y="250"/>
                  </a:lnTo>
                  <a:lnTo>
                    <a:pt x="148" y="245"/>
                  </a:lnTo>
                  <a:lnTo>
                    <a:pt x="150" y="238"/>
                  </a:lnTo>
                  <a:lnTo>
                    <a:pt x="150" y="232"/>
                  </a:lnTo>
                  <a:lnTo>
                    <a:pt x="151" y="225"/>
                  </a:lnTo>
                  <a:lnTo>
                    <a:pt x="150" y="217"/>
                  </a:lnTo>
                  <a:lnTo>
                    <a:pt x="149" y="210"/>
                  </a:lnTo>
                  <a:lnTo>
                    <a:pt x="148" y="202"/>
                  </a:lnTo>
                  <a:lnTo>
                    <a:pt x="145" y="196"/>
                  </a:lnTo>
                  <a:lnTo>
                    <a:pt x="141" y="189"/>
                  </a:lnTo>
                  <a:lnTo>
                    <a:pt x="138" y="183"/>
                  </a:lnTo>
                  <a:lnTo>
                    <a:pt x="134" y="177"/>
                  </a:lnTo>
                  <a:lnTo>
                    <a:pt x="129" y="172"/>
                  </a:lnTo>
                  <a:lnTo>
                    <a:pt x="123" y="167"/>
                  </a:lnTo>
                  <a:lnTo>
                    <a:pt x="118" y="162"/>
                  </a:lnTo>
                  <a:lnTo>
                    <a:pt x="111" y="159"/>
                  </a:lnTo>
                  <a:lnTo>
                    <a:pt x="105" y="156"/>
                  </a:lnTo>
                  <a:lnTo>
                    <a:pt x="97" y="153"/>
                  </a:lnTo>
                  <a:lnTo>
                    <a:pt x="91" y="152"/>
                  </a:lnTo>
                  <a:lnTo>
                    <a:pt x="84" y="150"/>
                  </a:lnTo>
                  <a:lnTo>
                    <a:pt x="76" y="150"/>
                  </a:lnTo>
                  <a:lnTo>
                    <a:pt x="66" y="148"/>
                  </a:lnTo>
                  <a:lnTo>
                    <a:pt x="58" y="146"/>
                  </a:lnTo>
                  <a:lnTo>
                    <a:pt x="50" y="142"/>
                  </a:lnTo>
                  <a:lnTo>
                    <a:pt x="44" y="137"/>
                  </a:lnTo>
                  <a:lnTo>
                    <a:pt x="39" y="130"/>
                  </a:lnTo>
                  <a:lnTo>
                    <a:pt x="34" y="122"/>
                  </a:lnTo>
                  <a:lnTo>
                    <a:pt x="31" y="113"/>
                  </a:lnTo>
                  <a:lnTo>
                    <a:pt x="30" y="105"/>
                  </a:lnTo>
                  <a:lnTo>
                    <a:pt x="31" y="96"/>
                  </a:lnTo>
                  <a:lnTo>
                    <a:pt x="34" y="87"/>
                  </a:lnTo>
                  <a:lnTo>
                    <a:pt x="39" y="79"/>
                  </a:lnTo>
                  <a:lnTo>
                    <a:pt x="44" y="72"/>
                  </a:lnTo>
                  <a:lnTo>
                    <a:pt x="50" y="67"/>
                  </a:lnTo>
                  <a:lnTo>
                    <a:pt x="58" y="63"/>
                  </a:lnTo>
                  <a:lnTo>
                    <a:pt x="66" y="61"/>
                  </a:lnTo>
                  <a:lnTo>
                    <a:pt x="76" y="60"/>
                  </a:lnTo>
                  <a:lnTo>
                    <a:pt x="7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4">
            <a:extLst>
              <a:ext uri="{FF2B5EF4-FFF2-40B4-BE49-F238E27FC236}">
                <a16:creationId xmlns:a16="http://schemas.microsoft.com/office/drawing/2014/main" id="{14C9F8EA-6FE5-049F-DCFB-87A548BD9ADE}"/>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68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ED0BC78-B4A5-4A48-ACA0-6BC72C59BCE7}"/>
              </a:ext>
            </a:extLst>
          </p:cNvPr>
          <p:cNvPicPr>
            <a:picLocks noChangeAspect="1"/>
          </p:cNvPicPr>
          <p:nvPr/>
        </p:nvPicPr>
        <p:blipFill rotWithShape="1">
          <a:blip r:embed="rId2">
            <a:extLst>
              <a:ext uri="{28A0092B-C50C-407E-A947-70E740481C1C}">
                <a14:useLocalDpi xmlns:a14="http://schemas.microsoft.com/office/drawing/2010/main" val="0"/>
              </a:ext>
            </a:extLst>
          </a:blip>
          <a:srcRect l="25101" r="25101"/>
          <a:stretch/>
        </p:blipFill>
        <p:spPr>
          <a:xfrm>
            <a:off x="7612297" y="-49096"/>
            <a:ext cx="4579703" cy="6858000"/>
          </a:xfrm>
          <a:prstGeom prst="rect">
            <a:avLst/>
          </a:prstGeom>
        </p:spPr>
      </p:pic>
      <p:sp>
        <p:nvSpPr>
          <p:cNvPr id="34" name="Rectangle 33">
            <a:extLst>
              <a:ext uri="{FF2B5EF4-FFF2-40B4-BE49-F238E27FC236}">
                <a16:creationId xmlns:a16="http://schemas.microsoft.com/office/drawing/2014/main" id="{17FB9F97-6F39-4E1F-84B4-111A1B40CA47}"/>
              </a:ext>
            </a:extLst>
          </p:cNvPr>
          <p:cNvSpPr/>
          <p:nvPr/>
        </p:nvSpPr>
        <p:spPr>
          <a:xfrm>
            <a:off x="7612297" y="-49096"/>
            <a:ext cx="4579703"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E4E188D7-258E-4E94-9823-B40F7D78B6C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DD33320-A86A-4209-A91A-EFD5015F9B3D}"/>
              </a:ext>
            </a:extLst>
          </p:cNvPr>
          <p:cNvSpPr>
            <a:spLocks noGrp="1"/>
          </p:cNvSpPr>
          <p:nvPr>
            <p:ph type="sldNum" sz="quarter" idx="12"/>
          </p:nvPr>
        </p:nvSpPr>
        <p:spPr/>
        <p:txBody>
          <a:bodyPr/>
          <a:lstStyle/>
          <a:p>
            <a:fld id="{FF528CE4-BB7A-453B-9BA8-EFC0298A1600}" type="slidenum">
              <a:rPr lang="en-ID" smtClean="0"/>
              <a:pPr/>
              <a:t>16</a:t>
            </a:fld>
            <a:endParaRPr lang="en-ID" dirty="0"/>
          </a:p>
        </p:txBody>
      </p:sp>
      <p:sp>
        <p:nvSpPr>
          <p:cNvPr id="31" name="Title 1">
            <a:extLst>
              <a:ext uri="{FF2B5EF4-FFF2-40B4-BE49-F238E27FC236}">
                <a16:creationId xmlns:a16="http://schemas.microsoft.com/office/drawing/2014/main" id="{CC7D7CCB-D2AD-41EF-B6C0-89C3D9BF9A2C}"/>
              </a:ext>
            </a:extLst>
          </p:cNvPr>
          <p:cNvSpPr>
            <a:spLocks noGrp="1"/>
          </p:cNvSpPr>
          <p:nvPr>
            <p:ph type="title"/>
          </p:nvPr>
        </p:nvSpPr>
        <p:spPr>
          <a:xfrm>
            <a:off x="639096" y="1302319"/>
            <a:ext cx="4250537" cy="1329595"/>
          </a:xfrm>
        </p:spPr>
        <p:txBody>
          <a:bodyPr wrap="square" anchor="t">
            <a:spAutoFit/>
          </a:bodyPr>
          <a:lstStyle/>
          <a:p>
            <a:r>
              <a:rPr lang="en-US" sz="4800" b="1" dirty="0"/>
              <a:t>Succession Planning 101: </a:t>
            </a:r>
          </a:p>
        </p:txBody>
      </p:sp>
      <p:sp>
        <p:nvSpPr>
          <p:cNvPr id="32" name="Rectangle 31">
            <a:extLst>
              <a:ext uri="{FF2B5EF4-FFF2-40B4-BE49-F238E27FC236}">
                <a16:creationId xmlns:a16="http://schemas.microsoft.com/office/drawing/2014/main" id="{6C807EAE-8774-4377-BD08-D00FC86E3322}"/>
              </a:ext>
            </a:extLst>
          </p:cNvPr>
          <p:cNvSpPr/>
          <p:nvPr/>
        </p:nvSpPr>
        <p:spPr>
          <a:xfrm>
            <a:off x="639097" y="2822627"/>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Title 1">
            <a:extLst>
              <a:ext uri="{FF2B5EF4-FFF2-40B4-BE49-F238E27FC236}">
                <a16:creationId xmlns:a16="http://schemas.microsoft.com/office/drawing/2014/main" id="{5AD08B35-CB8E-4E33-A526-03F1530AFBC1}"/>
              </a:ext>
            </a:extLst>
          </p:cNvPr>
          <p:cNvSpPr txBox="1">
            <a:spLocks/>
          </p:cNvSpPr>
          <p:nvPr/>
        </p:nvSpPr>
        <p:spPr>
          <a:xfrm>
            <a:off x="639096" y="3169656"/>
            <a:ext cx="3740399"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3600" b="0" dirty="0"/>
              <a:t>When You May Need A Partner</a:t>
            </a:r>
          </a:p>
        </p:txBody>
      </p:sp>
      <p:grpSp>
        <p:nvGrpSpPr>
          <p:cNvPr id="13" name="Group 12">
            <a:extLst>
              <a:ext uri="{FF2B5EF4-FFF2-40B4-BE49-F238E27FC236}">
                <a16:creationId xmlns:a16="http://schemas.microsoft.com/office/drawing/2014/main" id="{5D56806C-DC2B-4F26-84E5-A7BFBFD62861}"/>
              </a:ext>
            </a:extLst>
          </p:cNvPr>
          <p:cNvGrpSpPr/>
          <p:nvPr/>
        </p:nvGrpSpPr>
        <p:grpSpPr>
          <a:xfrm>
            <a:off x="4889633" y="1254465"/>
            <a:ext cx="6727749" cy="4349070"/>
            <a:chOff x="5638363" y="964146"/>
            <a:chExt cx="5979019" cy="4349070"/>
          </a:xfrm>
        </p:grpSpPr>
        <p:grpSp>
          <p:nvGrpSpPr>
            <p:cNvPr id="12" name="Group 11">
              <a:extLst>
                <a:ext uri="{FF2B5EF4-FFF2-40B4-BE49-F238E27FC236}">
                  <a16:creationId xmlns:a16="http://schemas.microsoft.com/office/drawing/2014/main" id="{04BA401D-EE72-40EC-B441-BB6C82D1CF2A}"/>
                </a:ext>
              </a:extLst>
            </p:cNvPr>
            <p:cNvGrpSpPr/>
            <p:nvPr/>
          </p:nvGrpSpPr>
          <p:grpSpPr>
            <a:xfrm>
              <a:off x="5638363" y="964146"/>
              <a:ext cx="5979019" cy="1002970"/>
              <a:chOff x="5638363" y="964146"/>
              <a:chExt cx="5979019" cy="1002970"/>
            </a:xfrm>
          </p:grpSpPr>
          <p:grpSp>
            <p:nvGrpSpPr>
              <p:cNvPr id="9" name="Group 8">
                <a:extLst>
                  <a:ext uri="{FF2B5EF4-FFF2-40B4-BE49-F238E27FC236}">
                    <a16:creationId xmlns:a16="http://schemas.microsoft.com/office/drawing/2014/main" id="{5A54119F-2302-4C9F-9970-DA535C594BEF}"/>
                  </a:ext>
                </a:extLst>
              </p:cNvPr>
              <p:cNvGrpSpPr/>
              <p:nvPr/>
            </p:nvGrpSpPr>
            <p:grpSpPr>
              <a:xfrm>
                <a:off x="5638363" y="964146"/>
                <a:ext cx="5979019" cy="1002970"/>
                <a:chOff x="5573883" y="1465631"/>
                <a:chExt cx="5979019" cy="1002970"/>
              </a:xfrm>
            </p:grpSpPr>
            <p:sp>
              <p:nvSpPr>
                <p:cNvPr id="35" name="Rectangle 34">
                  <a:extLst>
                    <a:ext uri="{FF2B5EF4-FFF2-40B4-BE49-F238E27FC236}">
                      <a16:creationId xmlns:a16="http://schemas.microsoft.com/office/drawing/2014/main" id="{AA3C8915-2614-4845-BDA3-F238649CFECA}"/>
                    </a:ext>
                  </a:extLst>
                </p:cNvPr>
                <p:cNvSpPr/>
                <p:nvPr/>
              </p:nvSpPr>
              <p:spPr>
                <a:xfrm>
                  <a:off x="5573883" y="1465631"/>
                  <a:ext cx="5979019"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FB6EC414-5C2F-456C-B041-FE0721812E56}"/>
                    </a:ext>
                  </a:extLst>
                </p:cNvPr>
                <p:cNvSpPr/>
                <p:nvPr/>
              </p:nvSpPr>
              <p:spPr>
                <a:xfrm>
                  <a:off x="5573884" y="1465631"/>
                  <a:ext cx="2424710" cy="1002970"/>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1040DF3-6D3B-4C59-B567-9DEF4CFB780C}"/>
                    </a:ext>
                  </a:extLst>
                </p:cNvPr>
                <p:cNvSpPr txBox="1"/>
                <p:nvPr/>
              </p:nvSpPr>
              <p:spPr>
                <a:xfrm>
                  <a:off x="5963467" y="1701844"/>
                  <a:ext cx="1640492" cy="553998"/>
                </a:xfrm>
                <a:prstGeom prst="rect">
                  <a:avLst/>
                </a:prstGeom>
                <a:noFill/>
              </p:spPr>
              <p:txBody>
                <a:bodyPr wrap="square" lIns="0" tIns="0" rIns="0" bIns="0" rtlCol="0">
                  <a:spAutoFit/>
                </a:bodyPr>
                <a:lstStyle/>
                <a:p>
                  <a:r>
                    <a:rPr lang="en-US" b="1" dirty="0">
                      <a:solidFill>
                        <a:schemeClr val="bg1"/>
                      </a:solidFill>
                      <a:ea typeface="Lato Black" panose="020F0502020204030203" pitchFamily="34" charset="0"/>
                      <a:cs typeface="Lato Black" panose="020F0502020204030203" pitchFamily="34" charset="0"/>
                    </a:rPr>
                    <a:t>Share </a:t>
                  </a:r>
                </a:p>
                <a:p>
                  <a:r>
                    <a:rPr lang="en-US" b="1" dirty="0">
                      <a:solidFill>
                        <a:schemeClr val="bg1"/>
                      </a:solidFill>
                      <a:ea typeface="Lato Black" panose="020F0502020204030203" pitchFamily="34" charset="0"/>
                      <a:cs typeface="Lato Black" panose="020F0502020204030203" pitchFamily="34" charset="0"/>
                    </a:rPr>
                    <a:t>the workload</a:t>
                  </a:r>
                </a:p>
              </p:txBody>
            </p:sp>
            <p:sp>
              <p:nvSpPr>
                <p:cNvPr id="37" name="TextBox 36">
                  <a:extLst>
                    <a:ext uri="{FF2B5EF4-FFF2-40B4-BE49-F238E27FC236}">
                      <a16:creationId xmlns:a16="http://schemas.microsoft.com/office/drawing/2014/main" id="{4128C23A-ABE5-4474-9B64-8149B54174AF}"/>
                    </a:ext>
                  </a:extLst>
                </p:cNvPr>
                <p:cNvSpPr txBox="1"/>
                <p:nvPr/>
              </p:nvSpPr>
              <p:spPr>
                <a:xfrm>
                  <a:off x="8288209" y="1844005"/>
                  <a:ext cx="2668307" cy="246221"/>
                </a:xfrm>
                <a:prstGeom prst="rect">
                  <a:avLst/>
                </a:prstGeom>
                <a:noFill/>
              </p:spPr>
              <p:txBody>
                <a:bodyPr wrap="square" lIns="0" tIns="0" rIns="0" bIns="0" rtlCol="0" anchor="ctr">
                  <a:spAutoFit/>
                </a:bodyPr>
                <a:lstStyle/>
                <a:p>
                  <a:pPr>
                    <a:spcBef>
                      <a:spcPts val="600"/>
                    </a:spcBef>
                  </a:pPr>
                  <a:r>
                    <a:rPr lang="en-US" sz="1600" dirty="0">
                      <a:solidFill>
                        <a:srgbClr val="34576B"/>
                      </a:solidFill>
                      <a:ea typeface="Lato Black" panose="020F0502020204030203" pitchFamily="34" charset="0"/>
                      <a:cs typeface="Lato Black" panose="020F0502020204030203" pitchFamily="34" charset="0"/>
                    </a:rPr>
                    <a:t>Too much for partners/owners</a:t>
                  </a:r>
                </a:p>
              </p:txBody>
            </p:sp>
          </p:grpSp>
          <p:sp>
            <p:nvSpPr>
              <p:cNvPr id="11" name="Isosceles Triangle 10">
                <a:extLst>
                  <a:ext uri="{FF2B5EF4-FFF2-40B4-BE49-F238E27FC236}">
                    <a16:creationId xmlns:a16="http://schemas.microsoft.com/office/drawing/2014/main" id="{5FEF0BDA-0230-4417-BF1E-F6D109240B11}"/>
                  </a:ext>
                </a:extLst>
              </p:cNvPr>
              <p:cNvSpPr/>
              <p:nvPr/>
            </p:nvSpPr>
            <p:spPr>
              <a:xfrm rot="5400000">
                <a:off x="7969043" y="1421271"/>
                <a:ext cx="246156" cy="111702"/>
              </a:xfrm>
              <a:prstGeom prst="triangl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9403F094-1AE1-481C-8FE8-0E2784C966A0}"/>
                </a:ext>
              </a:extLst>
            </p:cNvPr>
            <p:cNvGrpSpPr/>
            <p:nvPr/>
          </p:nvGrpSpPr>
          <p:grpSpPr>
            <a:xfrm>
              <a:off x="5638363" y="2059521"/>
              <a:ext cx="5979019" cy="1002970"/>
              <a:chOff x="5638363" y="964146"/>
              <a:chExt cx="5979019" cy="1002970"/>
            </a:xfrm>
          </p:grpSpPr>
          <p:grpSp>
            <p:nvGrpSpPr>
              <p:cNvPr id="43" name="Group 42">
                <a:extLst>
                  <a:ext uri="{FF2B5EF4-FFF2-40B4-BE49-F238E27FC236}">
                    <a16:creationId xmlns:a16="http://schemas.microsoft.com/office/drawing/2014/main" id="{CFE04B7F-BC43-4637-91FB-A486FFD806A0}"/>
                  </a:ext>
                </a:extLst>
              </p:cNvPr>
              <p:cNvGrpSpPr/>
              <p:nvPr/>
            </p:nvGrpSpPr>
            <p:grpSpPr>
              <a:xfrm>
                <a:off x="5638363" y="964146"/>
                <a:ext cx="5979019" cy="1002970"/>
                <a:chOff x="5573883" y="1465631"/>
                <a:chExt cx="5979019" cy="1002970"/>
              </a:xfrm>
            </p:grpSpPr>
            <p:sp>
              <p:nvSpPr>
                <p:cNvPr id="45" name="Rectangle 44">
                  <a:extLst>
                    <a:ext uri="{FF2B5EF4-FFF2-40B4-BE49-F238E27FC236}">
                      <a16:creationId xmlns:a16="http://schemas.microsoft.com/office/drawing/2014/main" id="{9FF7E7E1-A5B2-47EC-B64D-C0A92B0B057F}"/>
                    </a:ext>
                  </a:extLst>
                </p:cNvPr>
                <p:cNvSpPr/>
                <p:nvPr/>
              </p:nvSpPr>
              <p:spPr>
                <a:xfrm>
                  <a:off x="5573883" y="1465631"/>
                  <a:ext cx="5979019"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6" name="Rectangle 45">
                  <a:extLst>
                    <a:ext uri="{FF2B5EF4-FFF2-40B4-BE49-F238E27FC236}">
                      <a16:creationId xmlns:a16="http://schemas.microsoft.com/office/drawing/2014/main" id="{E21936E7-1D29-4FC3-9809-C7852C1D80AC}"/>
                    </a:ext>
                  </a:extLst>
                </p:cNvPr>
                <p:cNvSpPr/>
                <p:nvPr/>
              </p:nvSpPr>
              <p:spPr>
                <a:xfrm>
                  <a:off x="5573884" y="1465631"/>
                  <a:ext cx="2424710" cy="1002970"/>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87123B3-3FF9-472A-991F-5E75CD987849}"/>
                    </a:ext>
                  </a:extLst>
                </p:cNvPr>
                <p:cNvSpPr txBox="1"/>
                <p:nvPr/>
              </p:nvSpPr>
              <p:spPr>
                <a:xfrm>
                  <a:off x="5963467" y="1701844"/>
                  <a:ext cx="1640492" cy="553998"/>
                </a:xfrm>
                <a:prstGeom prst="rect">
                  <a:avLst/>
                </a:prstGeom>
                <a:noFill/>
              </p:spPr>
              <p:txBody>
                <a:bodyPr wrap="square" lIns="0" tIns="0" rIns="0" bIns="0" rtlCol="0">
                  <a:spAutoFit/>
                </a:bodyPr>
                <a:lstStyle/>
                <a:p>
                  <a:r>
                    <a:rPr lang="en-US" b="1" dirty="0">
                      <a:solidFill>
                        <a:schemeClr val="bg1"/>
                      </a:solidFill>
                      <a:ea typeface="Lato Black" panose="020F0502020204030203" pitchFamily="34" charset="0"/>
                      <a:cs typeface="Lato Black" panose="020F0502020204030203" pitchFamily="34" charset="0"/>
                    </a:rPr>
                    <a:t>Share / Mitigate Individual Risk</a:t>
                  </a:r>
                </a:p>
              </p:txBody>
            </p:sp>
            <p:sp>
              <p:nvSpPr>
                <p:cNvPr id="48" name="TextBox 47">
                  <a:extLst>
                    <a:ext uri="{FF2B5EF4-FFF2-40B4-BE49-F238E27FC236}">
                      <a16:creationId xmlns:a16="http://schemas.microsoft.com/office/drawing/2014/main" id="{1124EE65-F813-44A4-8817-DF06C3AE1716}"/>
                    </a:ext>
                  </a:extLst>
                </p:cNvPr>
                <p:cNvSpPr txBox="1"/>
                <p:nvPr/>
              </p:nvSpPr>
              <p:spPr>
                <a:xfrm>
                  <a:off x="8288209" y="1720894"/>
                  <a:ext cx="3059976" cy="492443"/>
                </a:xfrm>
                <a:prstGeom prst="rect">
                  <a:avLst/>
                </a:prstGeom>
                <a:noFill/>
              </p:spPr>
              <p:txBody>
                <a:bodyPr wrap="square" lIns="0" tIns="0" rIns="0" bIns="0" rtlCol="0" anchor="ctr">
                  <a:spAutoFit/>
                </a:bodyPr>
                <a:lstStyle/>
                <a:p>
                  <a:pPr>
                    <a:spcBef>
                      <a:spcPts val="600"/>
                    </a:spcBef>
                  </a:pPr>
                  <a:r>
                    <a:rPr lang="en-US" sz="1600" dirty="0">
                      <a:solidFill>
                        <a:srgbClr val="34576B"/>
                      </a:solidFill>
                      <a:ea typeface="Lato Black" panose="020F0502020204030203" pitchFamily="34" charset="0"/>
                      <a:cs typeface="Lato Black" panose="020F0502020204030203" pitchFamily="34" charset="0"/>
                    </a:rPr>
                    <a:t>One (or both) is hesitant to go “all in” on the investment</a:t>
                  </a:r>
                </a:p>
              </p:txBody>
            </p:sp>
          </p:grpSp>
          <p:sp>
            <p:nvSpPr>
              <p:cNvPr id="44" name="Isosceles Triangle 43">
                <a:extLst>
                  <a:ext uri="{FF2B5EF4-FFF2-40B4-BE49-F238E27FC236}">
                    <a16:creationId xmlns:a16="http://schemas.microsoft.com/office/drawing/2014/main" id="{3B13BFE1-A004-4CC2-A5F6-43C595FB35D0}"/>
                  </a:ext>
                </a:extLst>
              </p:cNvPr>
              <p:cNvSpPr/>
              <p:nvPr/>
            </p:nvSpPr>
            <p:spPr>
              <a:xfrm rot="5400000">
                <a:off x="7969043" y="1421271"/>
                <a:ext cx="246156" cy="111702"/>
              </a:xfrm>
              <a:prstGeom prst="triangl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1435AB22-D9D3-4DD2-9311-1E58101427AB}"/>
                </a:ext>
              </a:extLst>
            </p:cNvPr>
            <p:cNvGrpSpPr/>
            <p:nvPr/>
          </p:nvGrpSpPr>
          <p:grpSpPr>
            <a:xfrm>
              <a:off x="5638363" y="3163882"/>
              <a:ext cx="5979019" cy="1002970"/>
              <a:chOff x="5638363" y="964146"/>
              <a:chExt cx="5979019" cy="1002970"/>
            </a:xfrm>
          </p:grpSpPr>
          <p:grpSp>
            <p:nvGrpSpPr>
              <p:cNvPr id="50" name="Group 49">
                <a:extLst>
                  <a:ext uri="{FF2B5EF4-FFF2-40B4-BE49-F238E27FC236}">
                    <a16:creationId xmlns:a16="http://schemas.microsoft.com/office/drawing/2014/main" id="{C095FED1-B940-4DF3-8017-1E9DEAA74D02}"/>
                  </a:ext>
                </a:extLst>
              </p:cNvPr>
              <p:cNvGrpSpPr/>
              <p:nvPr/>
            </p:nvGrpSpPr>
            <p:grpSpPr>
              <a:xfrm>
                <a:off x="5638363" y="964146"/>
                <a:ext cx="5979019" cy="1002970"/>
                <a:chOff x="5573883" y="1465631"/>
                <a:chExt cx="5979019" cy="1002970"/>
              </a:xfrm>
            </p:grpSpPr>
            <p:sp>
              <p:nvSpPr>
                <p:cNvPr id="52" name="Rectangle 51">
                  <a:extLst>
                    <a:ext uri="{FF2B5EF4-FFF2-40B4-BE49-F238E27FC236}">
                      <a16:creationId xmlns:a16="http://schemas.microsoft.com/office/drawing/2014/main" id="{D490D384-9EB2-4A09-85AE-3C4FF1CD64D5}"/>
                    </a:ext>
                  </a:extLst>
                </p:cNvPr>
                <p:cNvSpPr/>
                <p:nvPr/>
              </p:nvSpPr>
              <p:spPr>
                <a:xfrm>
                  <a:off x="5573883" y="1465631"/>
                  <a:ext cx="5979019"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3" name="Rectangle 52">
                  <a:extLst>
                    <a:ext uri="{FF2B5EF4-FFF2-40B4-BE49-F238E27FC236}">
                      <a16:creationId xmlns:a16="http://schemas.microsoft.com/office/drawing/2014/main" id="{9C584E57-1B86-46C3-86DD-D35E5926E300}"/>
                    </a:ext>
                  </a:extLst>
                </p:cNvPr>
                <p:cNvSpPr/>
                <p:nvPr/>
              </p:nvSpPr>
              <p:spPr>
                <a:xfrm>
                  <a:off x="5573884" y="1465631"/>
                  <a:ext cx="2424710" cy="1002970"/>
                </a:xfrm>
                <a:prstGeom prst="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0932621-9B73-4744-889B-031F2F729CEA}"/>
                    </a:ext>
                  </a:extLst>
                </p:cNvPr>
                <p:cNvSpPr txBox="1"/>
                <p:nvPr/>
              </p:nvSpPr>
              <p:spPr>
                <a:xfrm>
                  <a:off x="5963467" y="1701844"/>
                  <a:ext cx="1640492" cy="553998"/>
                </a:xfrm>
                <a:prstGeom prst="rect">
                  <a:avLst/>
                </a:prstGeom>
                <a:noFill/>
              </p:spPr>
              <p:txBody>
                <a:bodyPr wrap="square" lIns="0" tIns="0" rIns="0" bIns="0" rtlCol="0">
                  <a:spAutoFit/>
                </a:bodyPr>
                <a:lstStyle/>
                <a:p>
                  <a:r>
                    <a:rPr lang="en-US" b="1" dirty="0">
                      <a:solidFill>
                        <a:schemeClr val="bg1"/>
                      </a:solidFill>
                      <a:ea typeface="Lato Black" panose="020F0502020204030203" pitchFamily="34" charset="0"/>
                      <a:cs typeface="Lato Black" panose="020F0502020204030203" pitchFamily="34" charset="0"/>
                    </a:rPr>
                    <a:t>Need capital for expansion</a:t>
                  </a:r>
                </a:p>
              </p:txBody>
            </p:sp>
            <p:sp>
              <p:nvSpPr>
                <p:cNvPr id="56" name="TextBox 55">
                  <a:extLst>
                    <a:ext uri="{FF2B5EF4-FFF2-40B4-BE49-F238E27FC236}">
                      <a16:creationId xmlns:a16="http://schemas.microsoft.com/office/drawing/2014/main" id="{E51FA1C6-AE25-4DA5-9449-6D2D7ACFDC49}"/>
                    </a:ext>
                  </a:extLst>
                </p:cNvPr>
                <p:cNvSpPr txBox="1"/>
                <p:nvPr/>
              </p:nvSpPr>
              <p:spPr>
                <a:xfrm>
                  <a:off x="8288209" y="1720894"/>
                  <a:ext cx="3059976" cy="492443"/>
                </a:xfrm>
                <a:prstGeom prst="rect">
                  <a:avLst/>
                </a:prstGeom>
                <a:noFill/>
              </p:spPr>
              <p:txBody>
                <a:bodyPr wrap="square" lIns="0" tIns="0" rIns="0" bIns="0" rtlCol="0" anchor="ctr">
                  <a:spAutoFit/>
                </a:bodyPr>
                <a:lstStyle/>
                <a:p>
                  <a:pPr>
                    <a:spcBef>
                      <a:spcPts val="600"/>
                    </a:spcBef>
                  </a:pPr>
                  <a:r>
                    <a:rPr lang="en-US" sz="1600" dirty="0">
                      <a:solidFill>
                        <a:srgbClr val="34576B"/>
                      </a:solidFill>
                      <a:ea typeface="Lato Black" panose="020F0502020204030203" pitchFamily="34" charset="0"/>
                      <a:cs typeface="Lato Black" panose="020F0502020204030203" pitchFamily="34" charset="0"/>
                    </a:rPr>
                    <a:t>Neither have the capital to add new locations or expand the practice</a:t>
                  </a:r>
                </a:p>
              </p:txBody>
            </p:sp>
          </p:grpSp>
          <p:sp>
            <p:nvSpPr>
              <p:cNvPr id="51" name="Isosceles Triangle 50">
                <a:extLst>
                  <a:ext uri="{FF2B5EF4-FFF2-40B4-BE49-F238E27FC236}">
                    <a16:creationId xmlns:a16="http://schemas.microsoft.com/office/drawing/2014/main" id="{49ECF3C6-09F9-49C7-BFD2-DCBEF7624EE1}"/>
                  </a:ext>
                </a:extLst>
              </p:cNvPr>
              <p:cNvSpPr/>
              <p:nvPr/>
            </p:nvSpPr>
            <p:spPr>
              <a:xfrm rot="5400000">
                <a:off x="7969043" y="1421271"/>
                <a:ext cx="246156" cy="111702"/>
              </a:xfrm>
              <a:prstGeom prst="triangle">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2E00FB5D-92D7-4758-9331-0799F33EC926}"/>
                </a:ext>
              </a:extLst>
            </p:cNvPr>
            <p:cNvGrpSpPr/>
            <p:nvPr/>
          </p:nvGrpSpPr>
          <p:grpSpPr>
            <a:xfrm>
              <a:off x="5638363" y="4310246"/>
              <a:ext cx="5979019" cy="1002970"/>
              <a:chOff x="5638363" y="964146"/>
              <a:chExt cx="5979019" cy="1002970"/>
            </a:xfrm>
          </p:grpSpPr>
          <p:grpSp>
            <p:nvGrpSpPr>
              <p:cNvPr id="60" name="Group 59">
                <a:extLst>
                  <a:ext uri="{FF2B5EF4-FFF2-40B4-BE49-F238E27FC236}">
                    <a16:creationId xmlns:a16="http://schemas.microsoft.com/office/drawing/2014/main" id="{D86CCF5E-9018-4674-9DEB-8F65665954CE}"/>
                  </a:ext>
                </a:extLst>
              </p:cNvPr>
              <p:cNvGrpSpPr/>
              <p:nvPr/>
            </p:nvGrpSpPr>
            <p:grpSpPr>
              <a:xfrm>
                <a:off x="5638363" y="964146"/>
                <a:ext cx="5979019" cy="1002970"/>
                <a:chOff x="5573883" y="1465631"/>
                <a:chExt cx="5979019" cy="1002970"/>
              </a:xfrm>
            </p:grpSpPr>
            <p:sp>
              <p:nvSpPr>
                <p:cNvPr id="62" name="Rectangle 61">
                  <a:extLst>
                    <a:ext uri="{FF2B5EF4-FFF2-40B4-BE49-F238E27FC236}">
                      <a16:creationId xmlns:a16="http://schemas.microsoft.com/office/drawing/2014/main" id="{366B24CC-4F38-4712-8B3A-7E503443DEBD}"/>
                    </a:ext>
                  </a:extLst>
                </p:cNvPr>
                <p:cNvSpPr/>
                <p:nvPr/>
              </p:nvSpPr>
              <p:spPr>
                <a:xfrm>
                  <a:off x="5573883" y="1465631"/>
                  <a:ext cx="5979019"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3" name="Rectangle 62">
                  <a:extLst>
                    <a:ext uri="{FF2B5EF4-FFF2-40B4-BE49-F238E27FC236}">
                      <a16:creationId xmlns:a16="http://schemas.microsoft.com/office/drawing/2014/main" id="{91A9506E-A5A1-4366-A112-DDD270BA572E}"/>
                    </a:ext>
                  </a:extLst>
                </p:cNvPr>
                <p:cNvSpPr/>
                <p:nvPr/>
              </p:nvSpPr>
              <p:spPr>
                <a:xfrm>
                  <a:off x="5573884" y="1465631"/>
                  <a:ext cx="2424710" cy="1002970"/>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D53E23C-4ACD-4A2E-B2D4-3644D2A75BE1}"/>
                    </a:ext>
                  </a:extLst>
                </p:cNvPr>
                <p:cNvSpPr txBox="1"/>
                <p:nvPr/>
              </p:nvSpPr>
              <p:spPr>
                <a:xfrm>
                  <a:off x="5963467" y="1701844"/>
                  <a:ext cx="1640492" cy="553998"/>
                </a:xfrm>
                <a:prstGeom prst="rect">
                  <a:avLst/>
                </a:prstGeom>
                <a:noFill/>
              </p:spPr>
              <p:txBody>
                <a:bodyPr wrap="square" lIns="0" tIns="0" rIns="0" bIns="0" rtlCol="0">
                  <a:spAutoFit/>
                </a:bodyPr>
                <a:lstStyle/>
                <a:p>
                  <a:r>
                    <a:rPr lang="en-US" b="1" dirty="0">
                      <a:solidFill>
                        <a:schemeClr val="bg1"/>
                      </a:solidFill>
                      <a:ea typeface="Lato Black" panose="020F0502020204030203" pitchFamily="34" charset="0"/>
                      <a:cs typeface="Lato Black" panose="020F0502020204030203" pitchFamily="34" charset="0"/>
                    </a:rPr>
                    <a:t>Equity redemption</a:t>
                  </a:r>
                </a:p>
              </p:txBody>
            </p:sp>
            <p:sp>
              <p:nvSpPr>
                <p:cNvPr id="65" name="TextBox 64">
                  <a:extLst>
                    <a:ext uri="{FF2B5EF4-FFF2-40B4-BE49-F238E27FC236}">
                      <a16:creationId xmlns:a16="http://schemas.microsoft.com/office/drawing/2014/main" id="{D9712F84-BFF6-4031-A55A-EBFBD617A56C}"/>
                    </a:ext>
                  </a:extLst>
                </p:cNvPr>
                <p:cNvSpPr txBox="1"/>
                <p:nvPr/>
              </p:nvSpPr>
              <p:spPr>
                <a:xfrm>
                  <a:off x="8288209" y="1720894"/>
                  <a:ext cx="3059976" cy="492443"/>
                </a:xfrm>
                <a:prstGeom prst="rect">
                  <a:avLst/>
                </a:prstGeom>
                <a:noFill/>
              </p:spPr>
              <p:txBody>
                <a:bodyPr wrap="square" lIns="0" tIns="0" rIns="0" bIns="0" rtlCol="0" anchor="ctr">
                  <a:spAutoFit/>
                </a:bodyPr>
                <a:lstStyle/>
                <a:p>
                  <a:pPr>
                    <a:spcBef>
                      <a:spcPts val="600"/>
                    </a:spcBef>
                  </a:pPr>
                  <a:r>
                    <a:rPr lang="en-US" sz="1600" dirty="0">
                      <a:solidFill>
                        <a:srgbClr val="34576B"/>
                      </a:solidFill>
                      <a:ea typeface="Lato Black" panose="020F0502020204030203" pitchFamily="34" charset="0"/>
                      <a:cs typeface="Lato Black" panose="020F0502020204030203" pitchFamily="34" charset="0"/>
                    </a:rPr>
                    <a:t>One of them want to move on to fulfill their passion in other areas / retire</a:t>
                  </a:r>
                </a:p>
              </p:txBody>
            </p:sp>
          </p:grpSp>
          <p:sp>
            <p:nvSpPr>
              <p:cNvPr id="61" name="Isosceles Triangle 60">
                <a:extLst>
                  <a:ext uri="{FF2B5EF4-FFF2-40B4-BE49-F238E27FC236}">
                    <a16:creationId xmlns:a16="http://schemas.microsoft.com/office/drawing/2014/main" id="{20EB4B8F-33D5-4AA9-862B-0D5589979779}"/>
                  </a:ext>
                </a:extLst>
              </p:cNvPr>
              <p:cNvSpPr/>
              <p:nvPr/>
            </p:nvSpPr>
            <p:spPr>
              <a:xfrm rot="5400000">
                <a:off x="7969043" y="1421271"/>
                <a:ext cx="246156" cy="111702"/>
              </a:xfrm>
              <a:prstGeom prst="triangl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6" name="Group 65">
            <a:extLst>
              <a:ext uri="{FF2B5EF4-FFF2-40B4-BE49-F238E27FC236}">
                <a16:creationId xmlns:a16="http://schemas.microsoft.com/office/drawing/2014/main" id="{A58A5056-D5D2-4323-A5D8-640F2905F9EF}"/>
              </a:ext>
            </a:extLst>
          </p:cNvPr>
          <p:cNvGrpSpPr/>
          <p:nvPr/>
        </p:nvGrpSpPr>
        <p:grpSpPr>
          <a:xfrm>
            <a:off x="10364103" y="6274022"/>
            <a:ext cx="1188799" cy="440296"/>
            <a:chOff x="10364103" y="6274022"/>
            <a:chExt cx="1188799" cy="440296"/>
          </a:xfrm>
        </p:grpSpPr>
        <p:pic>
          <p:nvPicPr>
            <p:cNvPr id="67" name="Picture 2">
              <a:extLst>
                <a:ext uri="{FF2B5EF4-FFF2-40B4-BE49-F238E27FC236}">
                  <a16:creationId xmlns:a16="http://schemas.microsoft.com/office/drawing/2014/main" id="{6E2B41E8-7F52-43E6-9988-635074697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E7DF6611-D189-49A7-80CD-CCAF85190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 name="Straight Connector 1">
            <a:extLst>
              <a:ext uri="{FF2B5EF4-FFF2-40B4-BE49-F238E27FC236}">
                <a16:creationId xmlns:a16="http://schemas.microsoft.com/office/drawing/2014/main" id="{C3921C5D-7D24-AA85-D54B-CE72738BC358}"/>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040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337DD54-DE78-F4F7-BB00-7A02F21DC74C}"/>
              </a:ext>
            </a:extLst>
          </p:cNvPr>
          <p:cNvGraphicFramePr>
            <a:graphicFrameLocks noChangeAspect="1"/>
          </p:cNvGraphicFramePr>
          <p:nvPr>
            <p:custDataLst>
              <p:tags r:id="rId1"/>
            </p:custDataLst>
            <p:extLst>
              <p:ext uri="{D42A27DB-BD31-4B8C-83A1-F6EECF244321}">
                <p14:modId xmlns:p14="http://schemas.microsoft.com/office/powerpoint/2010/main" val="2924173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4" name="Picture 83">
            <a:extLst>
              <a:ext uri="{FF2B5EF4-FFF2-40B4-BE49-F238E27FC236}">
                <a16:creationId xmlns:a16="http://schemas.microsoft.com/office/drawing/2014/main" id="{07B0AF2E-3FF4-A9DA-42D5-838E21AF0CDC}"/>
              </a:ext>
            </a:extLst>
          </p:cNvPr>
          <p:cNvPicPr>
            <a:picLocks noChangeAspect="1"/>
          </p:cNvPicPr>
          <p:nvPr/>
        </p:nvPicPr>
        <p:blipFill rotWithShape="1">
          <a:blip r:embed="rId5">
            <a:extLst>
              <a:ext uri="{28A0092B-C50C-407E-A947-70E740481C1C}">
                <a14:useLocalDpi xmlns:a14="http://schemas.microsoft.com/office/drawing/2010/main" val="0"/>
              </a:ext>
            </a:extLst>
          </a:blip>
          <a:srcRect l="22726" r="22726"/>
          <a:stretch/>
        </p:blipFill>
        <p:spPr>
          <a:xfrm>
            <a:off x="7175500" y="0"/>
            <a:ext cx="5016500" cy="6858000"/>
          </a:xfrm>
          <a:custGeom>
            <a:avLst/>
            <a:gdLst>
              <a:gd name="connsiteX0" fmla="*/ 0 w 5016500"/>
              <a:gd name="connsiteY0" fmla="*/ 0 h 6858000"/>
              <a:gd name="connsiteX1" fmla="*/ 5016500 w 5016500"/>
              <a:gd name="connsiteY1" fmla="*/ 0 h 6858000"/>
              <a:gd name="connsiteX2" fmla="*/ 5016500 w 5016500"/>
              <a:gd name="connsiteY2" fmla="*/ 6858000 h 6858000"/>
              <a:gd name="connsiteX3" fmla="*/ 0 w 5016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16500" h="6858000">
                <a:moveTo>
                  <a:pt x="0" y="0"/>
                </a:moveTo>
                <a:lnTo>
                  <a:pt x="5016500" y="0"/>
                </a:lnTo>
                <a:lnTo>
                  <a:pt x="5016500" y="6858000"/>
                </a:lnTo>
                <a:lnTo>
                  <a:pt x="0" y="6858000"/>
                </a:lnTo>
                <a:close/>
              </a:path>
            </a:pathLst>
          </a:custGeom>
        </p:spPr>
      </p:pic>
      <p:sp>
        <p:nvSpPr>
          <p:cNvPr id="79" name="Rectangle 78">
            <a:extLst>
              <a:ext uri="{FF2B5EF4-FFF2-40B4-BE49-F238E27FC236}">
                <a16:creationId xmlns:a16="http://schemas.microsoft.com/office/drawing/2014/main" id="{E65C7041-DC11-E7A7-914C-BD025D66BB5D}"/>
              </a:ext>
            </a:extLst>
          </p:cNvPr>
          <p:cNvSpPr/>
          <p:nvPr/>
        </p:nvSpPr>
        <p:spPr>
          <a:xfrm>
            <a:off x="7175499" y="-1"/>
            <a:ext cx="5016500"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 name="Picture 49" descr="A doctor and a young child&#10;&#10;Description automatically generated">
            <a:extLst>
              <a:ext uri="{FF2B5EF4-FFF2-40B4-BE49-F238E27FC236}">
                <a16:creationId xmlns:a16="http://schemas.microsoft.com/office/drawing/2014/main" id="{DBA94844-A15F-E550-9CE0-76CC07F4DC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334" r="-1812"/>
          <a:stretch/>
        </p:blipFill>
        <p:spPr>
          <a:xfrm>
            <a:off x="0" y="2078079"/>
            <a:ext cx="5461000" cy="3979821"/>
          </a:xfrm>
          <a:prstGeom prst="rect">
            <a:avLst/>
          </a:prstGeom>
        </p:spPr>
      </p:pic>
      <p:sp>
        <p:nvSpPr>
          <p:cNvPr id="56" name="Rectangle 55">
            <a:extLst>
              <a:ext uri="{FF2B5EF4-FFF2-40B4-BE49-F238E27FC236}">
                <a16:creationId xmlns:a16="http://schemas.microsoft.com/office/drawing/2014/main" id="{0B6EB41F-11EB-D360-EE7A-ED1FBD9AE8B8}"/>
              </a:ext>
            </a:extLst>
          </p:cNvPr>
          <p:cNvSpPr/>
          <p:nvPr/>
        </p:nvSpPr>
        <p:spPr>
          <a:xfrm rot="10800000" flipV="1">
            <a:off x="796940" y="2078079"/>
            <a:ext cx="5299060" cy="3979821"/>
          </a:xfrm>
          <a:prstGeom prst="rect">
            <a:avLst/>
          </a:prstGeom>
          <a:gradFill flip="none" rotWithShape="1">
            <a:gsLst>
              <a:gs pos="42000">
                <a:schemeClr val="bg1">
                  <a:alpha val="0"/>
                </a:schemeClr>
              </a:gs>
              <a:gs pos="77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C7F09168-84D1-16AD-EC02-C67094F5F914}"/>
              </a:ext>
            </a:extLst>
          </p:cNvPr>
          <p:cNvSpPr>
            <a:spLocks noGrp="1"/>
          </p:cNvSpPr>
          <p:nvPr>
            <p:ph type="title"/>
          </p:nvPr>
        </p:nvSpPr>
        <p:spPr>
          <a:xfrm>
            <a:off x="639097" y="632763"/>
            <a:ext cx="10913806" cy="942565"/>
          </a:xfrm>
        </p:spPr>
        <p:txBody>
          <a:bodyPr vert="horz"/>
          <a:lstStyle/>
          <a:p>
            <a:r>
              <a:rPr lang="en-GB" dirty="0"/>
              <a:t>Exit Strategy Options</a:t>
            </a:r>
          </a:p>
        </p:txBody>
      </p:sp>
      <p:sp>
        <p:nvSpPr>
          <p:cNvPr id="3" name="Footer Placeholder 2">
            <a:extLst>
              <a:ext uri="{FF2B5EF4-FFF2-40B4-BE49-F238E27FC236}">
                <a16:creationId xmlns:a16="http://schemas.microsoft.com/office/drawing/2014/main" id="{A6071626-3FEE-3FEC-CD04-F8252AD3BAC9}"/>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BDB729C4-484C-7C80-4939-D0E2BCAD32D7}"/>
              </a:ext>
            </a:extLst>
          </p:cNvPr>
          <p:cNvSpPr>
            <a:spLocks noGrp="1"/>
          </p:cNvSpPr>
          <p:nvPr>
            <p:ph type="sldNum" sz="quarter" idx="12"/>
          </p:nvPr>
        </p:nvSpPr>
        <p:spPr/>
        <p:txBody>
          <a:bodyPr/>
          <a:lstStyle/>
          <a:p>
            <a:fld id="{FF528CE4-BB7A-453B-9BA8-EFC0298A1600}" type="slidenum">
              <a:rPr lang="en-ID" smtClean="0"/>
              <a:pPr/>
              <a:t>17</a:t>
            </a:fld>
            <a:endParaRPr lang="en-ID" dirty="0"/>
          </a:p>
        </p:txBody>
      </p:sp>
      <p:sp>
        <p:nvSpPr>
          <p:cNvPr id="5" name="Rectangle 4">
            <a:extLst>
              <a:ext uri="{FF2B5EF4-FFF2-40B4-BE49-F238E27FC236}">
                <a16:creationId xmlns:a16="http://schemas.microsoft.com/office/drawing/2014/main" id="{3E3225BB-5181-E20B-FE25-D26BC06251B4}"/>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Footer Placeholder 2">
            <a:extLst>
              <a:ext uri="{FF2B5EF4-FFF2-40B4-BE49-F238E27FC236}">
                <a16:creationId xmlns:a16="http://schemas.microsoft.com/office/drawing/2014/main" id="{F40750C0-EFE8-0C4F-1639-A1A73EC2A88D}"/>
              </a:ext>
            </a:extLst>
          </p:cNvPr>
          <p:cNvSpPr txBox="1">
            <a:spLocks/>
          </p:cNvSpPr>
          <p:nvPr/>
        </p:nvSpPr>
        <p:spPr>
          <a:xfrm>
            <a:off x="623888" y="1192115"/>
            <a:ext cx="4482833"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34576B"/>
                </a:solidFill>
              </a:rPr>
              <a:t>Internal Options</a:t>
            </a:r>
          </a:p>
        </p:txBody>
      </p:sp>
      <p:grpSp>
        <p:nvGrpSpPr>
          <p:cNvPr id="76" name="Group 75">
            <a:extLst>
              <a:ext uri="{FF2B5EF4-FFF2-40B4-BE49-F238E27FC236}">
                <a16:creationId xmlns:a16="http://schemas.microsoft.com/office/drawing/2014/main" id="{7EDDB136-B200-EB63-4982-D4996CCA82CD}"/>
              </a:ext>
            </a:extLst>
          </p:cNvPr>
          <p:cNvGrpSpPr/>
          <p:nvPr/>
        </p:nvGrpSpPr>
        <p:grpSpPr>
          <a:xfrm>
            <a:off x="3980712" y="2339990"/>
            <a:ext cx="7587401" cy="3456000"/>
            <a:chOff x="3980712" y="2078079"/>
            <a:chExt cx="7587401" cy="3456000"/>
          </a:xfrm>
        </p:grpSpPr>
        <p:sp>
          <p:nvSpPr>
            <p:cNvPr id="33" name="Rectangle 32">
              <a:extLst>
                <a:ext uri="{FF2B5EF4-FFF2-40B4-BE49-F238E27FC236}">
                  <a16:creationId xmlns:a16="http://schemas.microsoft.com/office/drawing/2014/main" id="{180EAE40-BCD6-81B8-645E-4956E3432AC5}"/>
                </a:ext>
              </a:extLst>
            </p:cNvPr>
            <p:cNvSpPr/>
            <p:nvPr/>
          </p:nvSpPr>
          <p:spPr>
            <a:xfrm>
              <a:off x="3980712" y="2078079"/>
              <a:ext cx="3659584" cy="345600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792000" rIns="396000" bIns="0" rtlCol="0" anchor="ctr"/>
            <a:lstStyle/>
            <a:p>
              <a:r>
                <a:rPr lang="en-US" sz="1500" dirty="0">
                  <a:solidFill>
                    <a:srgbClr val="34576B"/>
                  </a:solidFill>
                </a:rPr>
                <a:t>This involves an "internal" buy-in or buy-out scenario where a pediatrician becomes a new partner/shareholder in the practice or an existing pediatrician wishes to retire and sell their interest in the practice to the remaining partners/shareholders.</a:t>
              </a:r>
            </a:p>
          </p:txBody>
        </p:sp>
        <p:sp>
          <p:nvSpPr>
            <p:cNvPr id="37" name="Rectangle 36">
              <a:extLst>
                <a:ext uri="{FF2B5EF4-FFF2-40B4-BE49-F238E27FC236}">
                  <a16:creationId xmlns:a16="http://schemas.microsoft.com/office/drawing/2014/main" id="{4F65A91F-4E6F-AA71-2117-A7CBDDC01D1D}"/>
                </a:ext>
              </a:extLst>
            </p:cNvPr>
            <p:cNvSpPr/>
            <p:nvPr/>
          </p:nvSpPr>
          <p:spPr>
            <a:xfrm>
              <a:off x="7908529" y="2078079"/>
              <a:ext cx="3659584" cy="345600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792000" rIns="396000" bIns="0" rtlCol="0" anchor="ctr"/>
            <a:lstStyle/>
            <a:p>
              <a:r>
                <a:rPr lang="en-US" sz="1500" dirty="0">
                  <a:solidFill>
                    <a:srgbClr val="34576B"/>
                  </a:solidFill>
                </a:rPr>
                <a:t>Valuations in such cases generally tend to be lower compared to those offered by private </a:t>
              </a:r>
              <a:br>
                <a:rPr lang="en-US" sz="1500" dirty="0">
                  <a:solidFill>
                    <a:srgbClr val="34576B"/>
                  </a:solidFill>
                </a:rPr>
              </a:br>
              <a:r>
                <a:rPr lang="en-US" sz="1500" dirty="0">
                  <a:solidFill>
                    <a:srgbClr val="34576B"/>
                  </a:solidFill>
                </a:rPr>
                <a:t>equity-backed investments. </a:t>
              </a:r>
              <a:br>
                <a:rPr lang="en-US" sz="1500" dirty="0">
                  <a:solidFill>
                    <a:srgbClr val="34576B"/>
                  </a:solidFill>
                </a:rPr>
              </a:br>
              <a:r>
                <a:rPr lang="en-US" sz="1500" dirty="0">
                  <a:solidFill>
                    <a:srgbClr val="34576B"/>
                  </a:solidFill>
                </a:rPr>
                <a:t>Various factors come into play, including the practice's cultural expectations regarding profits and their distribution of profits.</a:t>
              </a:r>
            </a:p>
          </p:txBody>
        </p:sp>
        <p:grpSp>
          <p:nvGrpSpPr>
            <p:cNvPr id="69" name="Group 68">
              <a:extLst>
                <a:ext uri="{FF2B5EF4-FFF2-40B4-BE49-F238E27FC236}">
                  <a16:creationId xmlns:a16="http://schemas.microsoft.com/office/drawing/2014/main" id="{09918935-24C8-E6B7-C46D-7D05AF5A22C8}"/>
                </a:ext>
              </a:extLst>
            </p:cNvPr>
            <p:cNvGrpSpPr/>
            <p:nvPr/>
          </p:nvGrpSpPr>
          <p:grpSpPr>
            <a:xfrm>
              <a:off x="4344413" y="2384350"/>
              <a:ext cx="629378" cy="629378"/>
              <a:chOff x="4344413" y="2431980"/>
              <a:chExt cx="629378" cy="629378"/>
            </a:xfrm>
          </p:grpSpPr>
          <p:sp>
            <p:nvSpPr>
              <p:cNvPr id="40" name="Oval 39">
                <a:extLst>
                  <a:ext uri="{FF2B5EF4-FFF2-40B4-BE49-F238E27FC236}">
                    <a16:creationId xmlns:a16="http://schemas.microsoft.com/office/drawing/2014/main" id="{7E08E693-244D-D234-CBFC-F5961DEE99AE}"/>
                  </a:ext>
                </a:extLst>
              </p:cNvPr>
              <p:cNvSpPr/>
              <p:nvPr/>
            </p:nvSpPr>
            <p:spPr>
              <a:xfrm>
                <a:off x="4344413" y="2431980"/>
                <a:ext cx="629378" cy="629378"/>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61" name="Group 60">
                <a:extLst>
                  <a:ext uri="{FF2B5EF4-FFF2-40B4-BE49-F238E27FC236}">
                    <a16:creationId xmlns:a16="http://schemas.microsoft.com/office/drawing/2014/main" id="{E32427EC-C0F8-1D32-C2C2-F1EF51784FEF}"/>
                  </a:ext>
                </a:extLst>
              </p:cNvPr>
              <p:cNvGrpSpPr/>
              <p:nvPr/>
            </p:nvGrpSpPr>
            <p:grpSpPr>
              <a:xfrm>
                <a:off x="4521049" y="2620067"/>
                <a:ext cx="276107" cy="253204"/>
                <a:chOff x="7005638" y="2909888"/>
                <a:chExt cx="344488" cy="315913"/>
              </a:xfrm>
            </p:grpSpPr>
            <p:sp>
              <p:nvSpPr>
                <p:cNvPr id="62" name="Oval 302">
                  <a:extLst>
                    <a:ext uri="{FF2B5EF4-FFF2-40B4-BE49-F238E27FC236}">
                      <a16:creationId xmlns:a16="http://schemas.microsoft.com/office/drawing/2014/main" id="{217C942A-5349-CCD4-56B2-C5D4DD8738C5}"/>
                    </a:ext>
                  </a:extLst>
                </p:cNvPr>
                <p:cNvSpPr>
                  <a:spLocks noChangeArrowheads="1"/>
                </p:cNvSpPr>
                <p:nvPr/>
              </p:nvSpPr>
              <p:spPr bwMode="auto">
                <a:xfrm>
                  <a:off x="7140575" y="2909888"/>
                  <a:ext cx="74613" cy="76200"/>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3" name="Oval 303">
                  <a:extLst>
                    <a:ext uri="{FF2B5EF4-FFF2-40B4-BE49-F238E27FC236}">
                      <a16:creationId xmlns:a16="http://schemas.microsoft.com/office/drawing/2014/main" id="{5DDE592D-1356-271B-BED0-AEFA5A59C111}"/>
                    </a:ext>
                  </a:extLst>
                </p:cNvPr>
                <p:cNvSpPr>
                  <a:spLocks noChangeArrowheads="1"/>
                </p:cNvSpPr>
                <p:nvPr/>
              </p:nvSpPr>
              <p:spPr bwMode="auto">
                <a:xfrm>
                  <a:off x="7261225" y="2940051"/>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4" name="Oval 304">
                  <a:extLst>
                    <a:ext uri="{FF2B5EF4-FFF2-40B4-BE49-F238E27FC236}">
                      <a16:creationId xmlns:a16="http://schemas.microsoft.com/office/drawing/2014/main" id="{B8BC58E0-408C-68B7-E5F3-A565765A1CF9}"/>
                    </a:ext>
                  </a:extLst>
                </p:cNvPr>
                <p:cNvSpPr>
                  <a:spLocks noChangeArrowheads="1"/>
                </p:cNvSpPr>
                <p:nvPr/>
              </p:nvSpPr>
              <p:spPr bwMode="auto">
                <a:xfrm>
                  <a:off x="7050088" y="2940051"/>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Freeform 305">
                  <a:extLst>
                    <a:ext uri="{FF2B5EF4-FFF2-40B4-BE49-F238E27FC236}">
                      <a16:creationId xmlns:a16="http://schemas.microsoft.com/office/drawing/2014/main" id="{6275A915-14BD-02DD-978F-2DF68A90229A}"/>
                    </a:ext>
                  </a:extLst>
                </p:cNvPr>
                <p:cNvSpPr>
                  <a:spLocks/>
                </p:cNvSpPr>
                <p:nvPr/>
              </p:nvSpPr>
              <p:spPr bwMode="auto">
                <a:xfrm>
                  <a:off x="7005638" y="3170238"/>
                  <a:ext cx="344488" cy="55563"/>
                </a:xfrm>
                <a:custGeom>
                  <a:avLst/>
                  <a:gdLst>
                    <a:gd name="T0" fmla="*/ 66 w 92"/>
                    <a:gd name="T1" fmla="*/ 0 h 15"/>
                    <a:gd name="T2" fmla="*/ 92 w 92"/>
                    <a:gd name="T3" fmla="*/ 7 h 15"/>
                    <a:gd name="T4" fmla="*/ 46 w 92"/>
                    <a:gd name="T5" fmla="*/ 15 h 15"/>
                    <a:gd name="T6" fmla="*/ 0 w 92"/>
                    <a:gd name="T7" fmla="*/ 7 h 15"/>
                    <a:gd name="T8" fmla="*/ 26 w 92"/>
                    <a:gd name="T9" fmla="*/ 0 h 15"/>
                  </a:gdLst>
                  <a:ahLst/>
                  <a:cxnLst>
                    <a:cxn ang="0">
                      <a:pos x="T0" y="T1"/>
                    </a:cxn>
                    <a:cxn ang="0">
                      <a:pos x="T2" y="T3"/>
                    </a:cxn>
                    <a:cxn ang="0">
                      <a:pos x="T4" y="T5"/>
                    </a:cxn>
                    <a:cxn ang="0">
                      <a:pos x="T6" y="T7"/>
                    </a:cxn>
                    <a:cxn ang="0">
                      <a:pos x="T8" y="T9"/>
                    </a:cxn>
                  </a:cxnLst>
                  <a:rect l="0" t="0" r="r" b="b"/>
                  <a:pathLst>
                    <a:path w="92" h="15">
                      <a:moveTo>
                        <a:pt x="66" y="0"/>
                      </a:moveTo>
                      <a:cubicBezTo>
                        <a:pt x="81" y="1"/>
                        <a:pt x="92" y="4"/>
                        <a:pt x="92" y="7"/>
                      </a:cubicBezTo>
                      <a:cubicBezTo>
                        <a:pt x="92" y="11"/>
                        <a:pt x="71" y="15"/>
                        <a:pt x="46" y="15"/>
                      </a:cubicBezTo>
                      <a:cubicBezTo>
                        <a:pt x="21" y="15"/>
                        <a:pt x="0" y="11"/>
                        <a:pt x="0" y="7"/>
                      </a:cubicBezTo>
                      <a:cubicBezTo>
                        <a:pt x="0" y="4"/>
                        <a:pt x="11" y="1"/>
                        <a:pt x="26"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6" name="Freeform 306">
                  <a:extLst>
                    <a:ext uri="{FF2B5EF4-FFF2-40B4-BE49-F238E27FC236}">
                      <a16:creationId xmlns:a16="http://schemas.microsoft.com/office/drawing/2014/main" id="{6C9F7040-EF51-85D1-97CE-1CBC35EE0B9F}"/>
                    </a:ext>
                  </a:extLst>
                </p:cNvPr>
                <p:cNvSpPr>
                  <a:spLocks/>
                </p:cNvSpPr>
                <p:nvPr/>
              </p:nvSpPr>
              <p:spPr bwMode="auto">
                <a:xfrm>
                  <a:off x="7140575" y="3014663"/>
                  <a:ext cx="74613" cy="136525"/>
                </a:xfrm>
                <a:custGeom>
                  <a:avLst/>
                  <a:gdLst>
                    <a:gd name="T0" fmla="*/ 20 w 20"/>
                    <a:gd name="T1" fmla="*/ 36 h 36"/>
                    <a:gd name="T2" fmla="*/ 0 w 20"/>
                    <a:gd name="T3" fmla="*/ 36 h 36"/>
                    <a:gd name="T4" fmla="*/ 0 w 20"/>
                    <a:gd name="T5" fmla="*/ 10 h 36"/>
                    <a:gd name="T6" fmla="*/ 10 w 20"/>
                    <a:gd name="T7" fmla="*/ 0 h 36"/>
                    <a:gd name="T8" fmla="*/ 20 w 20"/>
                    <a:gd name="T9" fmla="*/ 10 h 36"/>
                    <a:gd name="T10" fmla="*/ 20 w 20"/>
                    <a:gd name="T11" fmla="*/ 36 h 36"/>
                  </a:gdLst>
                  <a:ahLst/>
                  <a:cxnLst>
                    <a:cxn ang="0">
                      <a:pos x="T0" y="T1"/>
                    </a:cxn>
                    <a:cxn ang="0">
                      <a:pos x="T2" y="T3"/>
                    </a:cxn>
                    <a:cxn ang="0">
                      <a:pos x="T4" y="T5"/>
                    </a:cxn>
                    <a:cxn ang="0">
                      <a:pos x="T6" y="T7"/>
                    </a:cxn>
                    <a:cxn ang="0">
                      <a:pos x="T8" y="T9"/>
                    </a:cxn>
                    <a:cxn ang="0">
                      <a:pos x="T10" y="T11"/>
                    </a:cxn>
                  </a:cxnLst>
                  <a:rect l="0" t="0" r="r" b="b"/>
                  <a:pathLst>
                    <a:path w="20" h="36">
                      <a:moveTo>
                        <a:pt x="20" y="36"/>
                      </a:moveTo>
                      <a:cubicBezTo>
                        <a:pt x="0" y="36"/>
                        <a:pt x="0" y="36"/>
                        <a:pt x="0" y="36"/>
                      </a:cubicBezTo>
                      <a:cubicBezTo>
                        <a:pt x="0" y="10"/>
                        <a:pt x="0" y="10"/>
                        <a:pt x="0" y="10"/>
                      </a:cubicBezTo>
                      <a:cubicBezTo>
                        <a:pt x="0" y="4"/>
                        <a:pt x="4" y="0"/>
                        <a:pt x="10" y="0"/>
                      </a:cubicBezTo>
                      <a:cubicBezTo>
                        <a:pt x="16" y="0"/>
                        <a:pt x="20" y="4"/>
                        <a:pt x="20" y="10"/>
                      </a:cubicBezTo>
                      <a:lnTo>
                        <a:pt x="20" y="36"/>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7" name="Freeform 307">
                  <a:extLst>
                    <a:ext uri="{FF2B5EF4-FFF2-40B4-BE49-F238E27FC236}">
                      <a16:creationId xmlns:a16="http://schemas.microsoft.com/office/drawing/2014/main" id="{9A1FDD4A-EAB4-120F-C492-401727DE4340}"/>
                    </a:ext>
                  </a:extLst>
                </p:cNvPr>
                <p:cNvSpPr>
                  <a:spLocks/>
                </p:cNvSpPr>
                <p:nvPr/>
              </p:nvSpPr>
              <p:spPr bwMode="auto">
                <a:xfrm>
                  <a:off x="7261225"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8" name="Freeform 308">
                  <a:extLst>
                    <a:ext uri="{FF2B5EF4-FFF2-40B4-BE49-F238E27FC236}">
                      <a16:creationId xmlns:a16="http://schemas.microsoft.com/office/drawing/2014/main" id="{9BF9A20F-4B27-B5C7-7027-98FDB49FB424}"/>
                    </a:ext>
                  </a:extLst>
                </p:cNvPr>
                <p:cNvSpPr>
                  <a:spLocks/>
                </p:cNvSpPr>
                <p:nvPr/>
              </p:nvSpPr>
              <p:spPr bwMode="auto">
                <a:xfrm>
                  <a:off x="7050088"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73" name="Group 72">
              <a:extLst>
                <a:ext uri="{FF2B5EF4-FFF2-40B4-BE49-F238E27FC236}">
                  <a16:creationId xmlns:a16="http://schemas.microsoft.com/office/drawing/2014/main" id="{F65A0F9E-B68B-0528-E7C0-A13D75A54DF6}"/>
                </a:ext>
              </a:extLst>
            </p:cNvPr>
            <p:cNvGrpSpPr/>
            <p:nvPr/>
          </p:nvGrpSpPr>
          <p:grpSpPr>
            <a:xfrm>
              <a:off x="8294001" y="2384350"/>
              <a:ext cx="629378" cy="629378"/>
              <a:chOff x="8294001" y="2431980"/>
              <a:chExt cx="629378" cy="629378"/>
            </a:xfrm>
          </p:grpSpPr>
          <p:sp>
            <p:nvSpPr>
              <p:cNvPr id="41" name="Oval 40">
                <a:extLst>
                  <a:ext uri="{FF2B5EF4-FFF2-40B4-BE49-F238E27FC236}">
                    <a16:creationId xmlns:a16="http://schemas.microsoft.com/office/drawing/2014/main" id="{2C1A33E8-A9A8-4383-D9A6-A2BD20CAE60B}"/>
                  </a:ext>
                </a:extLst>
              </p:cNvPr>
              <p:cNvSpPr/>
              <p:nvPr/>
            </p:nvSpPr>
            <p:spPr>
              <a:xfrm>
                <a:off x="8294001" y="2431980"/>
                <a:ext cx="629378" cy="629378"/>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70" name="Group 69">
                <a:extLst>
                  <a:ext uri="{FF2B5EF4-FFF2-40B4-BE49-F238E27FC236}">
                    <a16:creationId xmlns:a16="http://schemas.microsoft.com/office/drawing/2014/main" id="{C2E2C9D6-6640-16DE-97E5-E56970CFA4D8}"/>
                  </a:ext>
                </a:extLst>
              </p:cNvPr>
              <p:cNvGrpSpPr/>
              <p:nvPr/>
            </p:nvGrpSpPr>
            <p:grpSpPr>
              <a:xfrm>
                <a:off x="8462134" y="2661178"/>
                <a:ext cx="293112" cy="170982"/>
                <a:chOff x="4854575" y="2959100"/>
                <a:chExt cx="323851" cy="188913"/>
              </a:xfrm>
            </p:grpSpPr>
            <p:sp>
              <p:nvSpPr>
                <p:cNvPr id="71" name="Freeform 60">
                  <a:extLst>
                    <a:ext uri="{FF2B5EF4-FFF2-40B4-BE49-F238E27FC236}">
                      <a16:creationId xmlns:a16="http://schemas.microsoft.com/office/drawing/2014/main" id="{A2D0606C-341C-A904-B6AB-09A3D0C61858}"/>
                    </a:ext>
                  </a:extLst>
                </p:cNvPr>
                <p:cNvSpPr>
                  <a:spLocks/>
                </p:cNvSpPr>
                <p:nvPr/>
              </p:nvSpPr>
              <p:spPr bwMode="auto">
                <a:xfrm>
                  <a:off x="4854575" y="2959100"/>
                  <a:ext cx="323850" cy="188913"/>
                </a:xfrm>
                <a:custGeom>
                  <a:avLst/>
                  <a:gdLst>
                    <a:gd name="T0" fmla="*/ 0 w 204"/>
                    <a:gd name="T1" fmla="*/ 0 h 119"/>
                    <a:gd name="T2" fmla="*/ 76 w 204"/>
                    <a:gd name="T3" fmla="*/ 86 h 119"/>
                    <a:gd name="T4" fmla="*/ 133 w 204"/>
                    <a:gd name="T5" fmla="*/ 38 h 119"/>
                    <a:gd name="T6" fmla="*/ 204 w 204"/>
                    <a:gd name="T7" fmla="*/ 119 h 119"/>
                  </a:gdLst>
                  <a:ahLst/>
                  <a:cxnLst>
                    <a:cxn ang="0">
                      <a:pos x="T0" y="T1"/>
                    </a:cxn>
                    <a:cxn ang="0">
                      <a:pos x="T2" y="T3"/>
                    </a:cxn>
                    <a:cxn ang="0">
                      <a:pos x="T4" y="T5"/>
                    </a:cxn>
                    <a:cxn ang="0">
                      <a:pos x="T6" y="T7"/>
                    </a:cxn>
                  </a:cxnLst>
                  <a:rect l="0" t="0" r="r" b="b"/>
                  <a:pathLst>
                    <a:path w="204" h="119">
                      <a:moveTo>
                        <a:pt x="0" y="0"/>
                      </a:moveTo>
                      <a:lnTo>
                        <a:pt x="76" y="86"/>
                      </a:lnTo>
                      <a:lnTo>
                        <a:pt x="133" y="38"/>
                      </a:lnTo>
                      <a:lnTo>
                        <a:pt x="204" y="119"/>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Freeform 61">
                  <a:extLst>
                    <a:ext uri="{FF2B5EF4-FFF2-40B4-BE49-F238E27FC236}">
                      <a16:creationId xmlns:a16="http://schemas.microsoft.com/office/drawing/2014/main" id="{21887976-1E2F-800E-040E-9A3CA8488515}"/>
                    </a:ext>
                  </a:extLst>
                </p:cNvPr>
                <p:cNvSpPr>
                  <a:spLocks/>
                </p:cNvSpPr>
                <p:nvPr/>
              </p:nvSpPr>
              <p:spPr bwMode="auto">
                <a:xfrm>
                  <a:off x="5072063" y="3057525"/>
                  <a:ext cx="106363" cy="90488"/>
                </a:xfrm>
                <a:custGeom>
                  <a:avLst/>
                  <a:gdLst>
                    <a:gd name="T0" fmla="*/ 0 w 67"/>
                    <a:gd name="T1" fmla="*/ 57 h 57"/>
                    <a:gd name="T2" fmla="*/ 67 w 67"/>
                    <a:gd name="T3" fmla="*/ 57 h 57"/>
                    <a:gd name="T4" fmla="*/ 67 w 67"/>
                    <a:gd name="T5" fmla="*/ 0 h 57"/>
                  </a:gdLst>
                  <a:ahLst/>
                  <a:cxnLst>
                    <a:cxn ang="0">
                      <a:pos x="T0" y="T1"/>
                    </a:cxn>
                    <a:cxn ang="0">
                      <a:pos x="T2" y="T3"/>
                    </a:cxn>
                    <a:cxn ang="0">
                      <a:pos x="T4" y="T5"/>
                    </a:cxn>
                  </a:cxnLst>
                  <a:rect l="0" t="0" r="r" b="b"/>
                  <a:pathLst>
                    <a:path w="67" h="57">
                      <a:moveTo>
                        <a:pt x="0" y="57"/>
                      </a:moveTo>
                      <a:lnTo>
                        <a:pt x="67" y="57"/>
                      </a:lnTo>
                      <a:lnTo>
                        <a:pt x="67" y="0"/>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grpSp>
        <p:nvGrpSpPr>
          <p:cNvPr id="85" name="Group 84">
            <a:extLst>
              <a:ext uri="{FF2B5EF4-FFF2-40B4-BE49-F238E27FC236}">
                <a16:creationId xmlns:a16="http://schemas.microsoft.com/office/drawing/2014/main" id="{A6792B50-0E4E-F51F-0124-B3C6FFC0B3AE}"/>
              </a:ext>
            </a:extLst>
          </p:cNvPr>
          <p:cNvGrpSpPr/>
          <p:nvPr/>
        </p:nvGrpSpPr>
        <p:grpSpPr>
          <a:xfrm>
            <a:off x="10364102" y="6274022"/>
            <a:ext cx="1188799" cy="440296"/>
            <a:chOff x="10364103" y="6274022"/>
            <a:chExt cx="1188799" cy="440296"/>
          </a:xfrm>
        </p:grpSpPr>
        <p:pic>
          <p:nvPicPr>
            <p:cNvPr id="86" name="Picture 2">
              <a:extLst>
                <a:ext uri="{FF2B5EF4-FFF2-40B4-BE49-F238E27FC236}">
                  <a16:creationId xmlns:a16="http://schemas.microsoft.com/office/drawing/2014/main" id="{9F9445FF-528B-E7F8-36EE-E445A3D1A7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E9F27997-E3B4-01D6-7799-BE571529341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97922699-F8BE-DBCC-2E36-A99E1676F5AA}"/>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67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CC1A1BA-A965-370D-1533-F0AEEB8FF85D}"/>
              </a:ext>
            </a:extLst>
          </p:cNvPr>
          <p:cNvPicPr>
            <a:picLocks noChangeAspect="1"/>
          </p:cNvPicPr>
          <p:nvPr/>
        </p:nvPicPr>
        <p:blipFill rotWithShape="1">
          <a:blip r:embed="rId3">
            <a:extLst>
              <a:ext uri="{28A0092B-C50C-407E-A947-70E740481C1C}">
                <a14:useLocalDpi xmlns:a14="http://schemas.microsoft.com/office/drawing/2010/main" val="0"/>
              </a:ext>
            </a:extLst>
          </a:blip>
          <a:srcRect l="16" r="16"/>
          <a:stretch/>
        </p:blipFill>
        <p:spPr>
          <a:xfrm>
            <a:off x="0" y="1"/>
            <a:ext cx="4403795" cy="6813549"/>
          </a:xfrm>
          <a:prstGeom prst="rect">
            <a:avLst/>
          </a:prstGeom>
        </p:spPr>
      </p:pic>
      <p:sp>
        <p:nvSpPr>
          <p:cNvPr id="49" name="Rectangle 48">
            <a:extLst>
              <a:ext uri="{FF2B5EF4-FFF2-40B4-BE49-F238E27FC236}">
                <a16:creationId xmlns:a16="http://schemas.microsoft.com/office/drawing/2014/main" id="{24F1D9BA-F92E-3124-5A06-21D11C3CD6EF}"/>
              </a:ext>
            </a:extLst>
          </p:cNvPr>
          <p:cNvSpPr/>
          <p:nvPr/>
        </p:nvSpPr>
        <p:spPr>
          <a:xfrm>
            <a:off x="-4326" y="-1269"/>
            <a:ext cx="4403795" cy="6813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0" name="Freeform: Shape 69">
            <a:extLst>
              <a:ext uri="{FF2B5EF4-FFF2-40B4-BE49-F238E27FC236}">
                <a16:creationId xmlns:a16="http://schemas.microsoft.com/office/drawing/2014/main" id="{B9E90B8A-4C46-C6EE-345F-0B459CCF111B}"/>
              </a:ext>
            </a:extLst>
          </p:cNvPr>
          <p:cNvSpPr/>
          <p:nvPr/>
        </p:nvSpPr>
        <p:spPr>
          <a:xfrm flipH="1" flipV="1">
            <a:off x="6749603" y="3289667"/>
            <a:ext cx="2653039" cy="1492190"/>
          </a:xfrm>
          <a:custGeom>
            <a:avLst/>
            <a:gdLst>
              <a:gd name="connsiteX0" fmla="*/ 0 w 2653039"/>
              <a:gd name="connsiteY0" fmla="*/ 0 h 1492190"/>
              <a:gd name="connsiteX1" fmla="*/ 2653039 w 2653039"/>
              <a:gd name="connsiteY1" fmla="*/ 0 h 1492190"/>
              <a:gd name="connsiteX2" fmla="*/ 1468846 w 2653039"/>
              <a:gd name="connsiteY2" fmla="*/ 1492190 h 1492190"/>
              <a:gd name="connsiteX3" fmla="*/ 0 w 2653039"/>
              <a:gd name="connsiteY3" fmla="*/ 1492190 h 1492190"/>
            </a:gdLst>
            <a:ahLst/>
            <a:cxnLst>
              <a:cxn ang="0">
                <a:pos x="connsiteX0" y="connsiteY0"/>
              </a:cxn>
              <a:cxn ang="0">
                <a:pos x="connsiteX1" y="connsiteY1"/>
              </a:cxn>
              <a:cxn ang="0">
                <a:pos x="connsiteX2" y="connsiteY2"/>
              </a:cxn>
              <a:cxn ang="0">
                <a:pos x="connsiteX3" y="connsiteY3"/>
              </a:cxn>
            </a:cxnLst>
            <a:rect l="l" t="t" r="r" b="b"/>
            <a:pathLst>
              <a:path w="2653039" h="1492190">
                <a:moveTo>
                  <a:pt x="0" y="0"/>
                </a:moveTo>
                <a:lnTo>
                  <a:pt x="2653039" y="0"/>
                </a:lnTo>
                <a:lnTo>
                  <a:pt x="1468846" y="1492190"/>
                </a:lnTo>
                <a:lnTo>
                  <a:pt x="0" y="1492190"/>
                </a:lnTo>
                <a:close/>
              </a:path>
            </a:pathLst>
          </a:custGeom>
          <a:solidFill>
            <a:srgbClr val="CBD39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7FEE2571-636C-4DA7-3E57-0A1265296695}"/>
              </a:ext>
            </a:extLst>
          </p:cNvPr>
          <p:cNvSpPr/>
          <p:nvPr/>
        </p:nvSpPr>
        <p:spPr>
          <a:xfrm>
            <a:off x="7078161" y="1742560"/>
            <a:ext cx="2653039" cy="1492190"/>
          </a:xfrm>
          <a:custGeom>
            <a:avLst/>
            <a:gdLst>
              <a:gd name="connsiteX0" fmla="*/ 0 w 2653039"/>
              <a:gd name="connsiteY0" fmla="*/ 0 h 1492190"/>
              <a:gd name="connsiteX1" fmla="*/ 2653039 w 2653039"/>
              <a:gd name="connsiteY1" fmla="*/ 0 h 1492190"/>
              <a:gd name="connsiteX2" fmla="*/ 1468846 w 2653039"/>
              <a:gd name="connsiteY2" fmla="*/ 1492190 h 1492190"/>
              <a:gd name="connsiteX3" fmla="*/ 0 w 2653039"/>
              <a:gd name="connsiteY3" fmla="*/ 1492190 h 1492190"/>
            </a:gdLst>
            <a:ahLst/>
            <a:cxnLst>
              <a:cxn ang="0">
                <a:pos x="connsiteX0" y="connsiteY0"/>
              </a:cxn>
              <a:cxn ang="0">
                <a:pos x="connsiteX1" y="connsiteY1"/>
              </a:cxn>
              <a:cxn ang="0">
                <a:pos x="connsiteX2" y="connsiteY2"/>
              </a:cxn>
              <a:cxn ang="0">
                <a:pos x="connsiteX3" y="connsiteY3"/>
              </a:cxn>
            </a:cxnLst>
            <a:rect l="l" t="t" r="r" b="b"/>
            <a:pathLst>
              <a:path w="2653039" h="1492190">
                <a:moveTo>
                  <a:pt x="0" y="0"/>
                </a:moveTo>
                <a:lnTo>
                  <a:pt x="2653039" y="0"/>
                </a:lnTo>
                <a:lnTo>
                  <a:pt x="1468846" y="1492190"/>
                </a:lnTo>
                <a:lnTo>
                  <a:pt x="0" y="1492190"/>
                </a:lnTo>
                <a:close/>
              </a:path>
            </a:pathLst>
          </a:custGeom>
          <a:solidFill>
            <a:srgbClr val="B2D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1" name="think-cell data - do not delete" hidden="1">
            <a:extLst>
              <a:ext uri="{FF2B5EF4-FFF2-40B4-BE49-F238E27FC236}">
                <a16:creationId xmlns:a16="http://schemas.microsoft.com/office/drawing/2014/main" id="{82F905D6-D5B6-A390-F8BE-8E84A5C437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1" name="think-cell data - do not delete" hidden="1">
                        <a:extLst>
                          <a:ext uri="{FF2B5EF4-FFF2-40B4-BE49-F238E27FC236}">
                            <a16:creationId xmlns:a16="http://schemas.microsoft.com/office/drawing/2014/main" id="{82F905D6-D5B6-A390-F8BE-8E84A5C437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411D4A22-88EB-CCF6-6149-8AD18DECE082}"/>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TextBox 6">
            <a:extLst>
              <a:ext uri="{FF2B5EF4-FFF2-40B4-BE49-F238E27FC236}">
                <a16:creationId xmlns:a16="http://schemas.microsoft.com/office/drawing/2014/main" id="{2A987172-F65E-DCA2-A3AC-9C426A0B0860}"/>
              </a:ext>
            </a:extLst>
          </p:cNvPr>
          <p:cNvSpPr txBox="1"/>
          <p:nvPr/>
        </p:nvSpPr>
        <p:spPr>
          <a:xfrm>
            <a:off x="639098" y="2551328"/>
            <a:ext cx="3764698" cy="886397"/>
          </a:xfrm>
          <a:prstGeom prst="rect">
            <a:avLst/>
          </a:prstGeom>
          <a:noFill/>
        </p:spPr>
        <p:txBody>
          <a:bodyPr wrap="square" lIns="0" tIns="0" rIns="0" bIns="0" rtlCol="0">
            <a:spAutoFit/>
          </a:bodyPr>
          <a:lstStyle/>
          <a:p>
            <a:pPr>
              <a:lnSpc>
                <a:spcPct val="90000"/>
              </a:lnSpc>
              <a:spcBef>
                <a:spcPct val="0"/>
              </a:spcBef>
            </a:pPr>
            <a:r>
              <a:rPr lang="en-US" sz="3200" dirty="0">
                <a:solidFill>
                  <a:schemeClr val="bg1"/>
                </a:solidFill>
                <a:latin typeface="+mj-lt"/>
                <a:ea typeface="+mj-ea"/>
                <a:cs typeface="+mj-cs"/>
              </a:rPr>
              <a:t>Succession Plans…</a:t>
            </a:r>
          </a:p>
          <a:p>
            <a:pPr>
              <a:lnSpc>
                <a:spcPct val="90000"/>
              </a:lnSpc>
              <a:spcBef>
                <a:spcPct val="0"/>
              </a:spcBef>
            </a:pPr>
            <a:r>
              <a:rPr lang="en-US" sz="3200" dirty="0">
                <a:solidFill>
                  <a:schemeClr val="bg1"/>
                </a:solidFill>
                <a:latin typeface="+mj-lt"/>
                <a:ea typeface="+mj-ea"/>
                <a:cs typeface="+mj-cs"/>
              </a:rPr>
              <a:t>the worst options…</a:t>
            </a:r>
          </a:p>
        </p:txBody>
      </p:sp>
      <p:sp>
        <p:nvSpPr>
          <p:cNvPr id="8" name="Rectangle 7">
            <a:extLst>
              <a:ext uri="{FF2B5EF4-FFF2-40B4-BE49-F238E27FC236}">
                <a16:creationId xmlns:a16="http://schemas.microsoft.com/office/drawing/2014/main" id="{A8280A4C-44B9-8FBE-D228-83AF842A37AC}"/>
              </a:ext>
            </a:extLst>
          </p:cNvPr>
          <p:cNvSpPr/>
          <p:nvPr/>
        </p:nvSpPr>
        <p:spPr>
          <a:xfrm>
            <a:off x="639097" y="2070848"/>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7" name="Picture 2">
            <a:extLst>
              <a:ext uri="{FF2B5EF4-FFF2-40B4-BE49-F238E27FC236}">
                <a16:creationId xmlns:a16="http://schemas.microsoft.com/office/drawing/2014/main" id="{DADC69E6-C89F-D83F-BC35-757BDE4AD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57" name="Freeform: Shape 56">
            <a:extLst>
              <a:ext uri="{FF2B5EF4-FFF2-40B4-BE49-F238E27FC236}">
                <a16:creationId xmlns:a16="http://schemas.microsoft.com/office/drawing/2014/main" id="{CFFBC001-F781-9E59-8FF2-248EE1A2D78A}"/>
              </a:ext>
            </a:extLst>
          </p:cNvPr>
          <p:cNvSpPr/>
          <p:nvPr/>
        </p:nvSpPr>
        <p:spPr>
          <a:xfrm flipH="1">
            <a:off x="4998848" y="1287936"/>
            <a:ext cx="4644031" cy="2401439"/>
          </a:xfrm>
          <a:custGeom>
            <a:avLst/>
            <a:gdLst>
              <a:gd name="connsiteX0" fmla="*/ 3367522 w 4644031"/>
              <a:gd name="connsiteY0" fmla="*/ 0 h 2401439"/>
              <a:gd name="connsiteX1" fmla="*/ 3367522 w 4644031"/>
              <a:gd name="connsiteY1" fmla="*/ 330414 h 2401439"/>
              <a:gd name="connsiteX2" fmla="*/ 0 w 4644031"/>
              <a:gd name="connsiteY2" fmla="*/ 330414 h 2401439"/>
              <a:gd name="connsiteX3" fmla="*/ 1381338 w 4644031"/>
              <a:gd name="connsiteY3" fmla="*/ 2071025 h 2401439"/>
              <a:gd name="connsiteX4" fmla="*/ 3367522 w 4644031"/>
              <a:gd name="connsiteY4" fmla="*/ 2071025 h 2401439"/>
              <a:gd name="connsiteX5" fmla="*/ 3367522 w 4644031"/>
              <a:gd name="connsiteY5" fmla="*/ 2401439 h 2401439"/>
              <a:gd name="connsiteX6" fmla="*/ 4644031 w 4644031"/>
              <a:gd name="connsiteY6" fmla="*/ 1200720 h 240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4031" h="2401439">
                <a:moveTo>
                  <a:pt x="3367522" y="0"/>
                </a:moveTo>
                <a:lnTo>
                  <a:pt x="3367522" y="330414"/>
                </a:lnTo>
                <a:lnTo>
                  <a:pt x="0" y="330414"/>
                </a:lnTo>
                <a:lnTo>
                  <a:pt x="1381338" y="2071025"/>
                </a:lnTo>
                <a:lnTo>
                  <a:pt x="3367522" y="2071025"/>
                </a:lnTo>
                <a:lnTo>
                  <a:pt x="3367522" y="2401439"/>
                </a:lnTo>
                <a:lnTo>
                  <a:pt x="4644031" y="1200720"/>
                </a:lnTo>
                <a:close/>
              </a:path>
            </a:pathLst>
          </a:cu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6D1BC97-DCEB-FC52-4126-C244B10A017C}"/>
              </a:ext>
            </a:extLst>
          </p:cNvPr>
          <p:cNvSpPr/>
          <p:nvPr/>
        </p:nvSpPr>
        <p:spPr>
          <a:xfrm>
            <a:off x="6755207" y="1687619"/>
            <a:ext cx="2428046" cy="1602074"/>
          </a:xfrm>
          <a:custGeom>
            <a:avLst/>
            <a:gdLst>
              <a:gd name="connsiteX0" fmla="*/ 0 w 2369008"/>
              <a:gd name="connsiteY0" fmla="*/ 0 h 1407047"/>
              <a:gd name="connsiteX1" fmla="*/ 2369008 w 2369008"/>
              <a:gd name="connsiteY1" fmla="*/ 0 h 1407047"/>
              <a:gd name="connsiteX2" fmla="*/ 2369008 w 2369008"/>
              <a:gd name="connsiteY2" fmla="*/ 1407047 h 1407047"/>
              <a:gd name="connsiteX3" fmla="*/ 0 w 2369008"/>
              <a:gd name="connsiteY3" fmla="*/ 1407047 h 1407047"/>
              <a:gd name="connsiteX4" fmla="*/ 0 w 2369008"/>
              <a:gd name="connsiteY4" fmla="*/ 0 h 140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008" h="1407047">
                <a:moveTo>
                  <a:pt x="0" y="0"/>
                </a:moveTo>
                <a:lnTo>
                  <a:pt x="2369008" y="0"/>
                </a:lnTo>
                <a:lnTo>
                  <a:pt x="2369008" y="1407047"/>
                </a:lnTo>
                <a:lnTo>
                  <a:pt x="0" y="1407047"/>
                </a:lnTo>
                <a:lnTo>
                  <a:pt x="0" y="0"/>
                </a:lnTo>
                <a:close/>
              </a:path>
            </a:pathLst>
          </a:custGeom>
          <a:noFill/>
          <a:ln>
            <a:noFill/>
          </a:ln>
          <a:sp3d/>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0" tIns="0" rIns="0" bIns="0" numCol="1" spcCol="1270" anchor="ctr" anchorCtr="0">
            <a:normAutofit/>
          </a:bodyPr>
          <a:lstStyle/>
          <a:p>
            <a:pPr marL="0" lvl="0" indent="0" defTabSz="1555750">
              <a:spcBef>
                <a:spcPct val="0"/>
              </a:spcBef>
              <a:buNone/>
            </a:pPr>
            <a:r>
              <a:rPr lang="en-US" sz="3600" b="1" kern="1200" dirty="0"/>
              <a:t>Shut</a:t>
            </a:r>
          </a:p>
          <a:p>
            <a:pPr marL="0" lvl="0" indent="0" defTabSz="1555750">
              <a:spcBef>
                <a:spcPct val="0"/>
              </a:spcBef>
              <a:buNone/>
            </a:pPr>
            <a:r>
              <a:rPr lang="en-US" sz="3600" b="1" kern="1200" dirty="0"/>
              <a:t>Down</a:t>
            </a:r>
          </a:p>
        </p:txBody>
      </p:sp>
      <p:sp>
        <p:nvSpPr>
          <p:cNvPr id="60" name="Freeform: Shape 59">
            <a:extLst>
              <a:ext uri="{FF2B5EF4-FFF2-40B4-BE49-F238E27FC236}">
                <a16:creationId xmlns:a16="http://schemas.microsoft.com/office/drawing/2014/main" id="{F3762186-E056-29AB-A50A-7E3EE0BBC133}"/>
              </a:ext>
            </a:extLst>
          </p:cNvPr>
          <p:cNvSpPr/>
          <p:nvPr/>
        </p:nvSpPr>
        <p:spPr>
          <a:xfrm>
            <a:off x="6843528" y="2835043"/>
            <a:ext cx="4708809" cy="2401439"/>
          </a:xfrm>
          <a:custGeom>
            <a:avLst/>
            <a:gdLst>
              <a:gd name="connsiteX0" fmla="*/ 3432300 w 4708809"/>
              <a:gd name="connsiteY0" fmla="*/ 0 h 2401439"/>
              <a:gd name="connsiteX1" fmla="*/ 4708809 w 4708809"/>
              <a:gd name="connsiteY1" fmla="*/ 1200720 h 2401439"/>
              <a:gd name="connsiteX2" fmla="*/ 3432300 w 4708809"/>
              <a:gd name="connsiteY2" fmla="*/ 2401439 h 2401439"/>
              <a:gd name="connsiteX3" fmla="*/ 3432300 w 4708809"/>
              <a:gd name="connsiteY3" fmla="*/ 2071025 h 2401439"/>
              <a:gd name="connsiteX4" fmla="*/ 0 w 4708809"/>
              <a:gd name="connsiteY4" fmla="*/ 2071025 h 2401439"/>
              <a:gd name="connsiteX5" fmla="*/ 1381339 w 4708809"/>
              <a:gd name="connsiteY5" fmla="*/ 330414 h 2401439"/>
              <a:gd name="connsiteX6" fmla="*/ 3432300 w 4708809"/>
              <a:gd name="connsiteY6" fmla="*/ 330414 h 240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809" h="2401439">
                <a:moveTo>
                  <a:pt x="3432300" y="0"/>
                </a:moveTo>
                <a:lnTo>
                  <a:pt x="4708809" y="1200720"/>
                </a:lnTo>
                <a:lnTo>
                  <a:pt x="3432300" y="2401439"/>
                </a:lnTo>
                <a:lnTo>
                  <a:pt x="3432300" y="2071025"/>
                </a:lnTo>
                <a:lnTo>
                  <a:pt x="0" y="2071025"/>
                </a:lnTo>
                <a:lnTo>
                  <a:pt x="1381339" y="330414"/>
                </a:lnTo>
                <a:lnTo>
                  <a:pt x="3432300" y="330414"/>
                </a:lnTo>
                <a:close/>
              </a:path>
            </a:pathLst>
          </a:custGeom>
          <a:solidFill>
            <a:srgbClr val="ADB68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7CB0168-612F-E141-7387-7292A30A12A8}"/>
              </a:ext>
            </a:extLst>
          </p:cNvPr>
          <p:cNvSpPr/>
          <p:nvPr/>
        </p:nvSpPr>
        <p:spPr>
          <a:xfrm>
            <a:off x="7165366" y="3214584"/>
            <a:ext cx="2511014" cy="1629876"/>
          </a:xfrm>
          <a:custGeom>
            <a:avLst/>
            <a:gdLst>
              <a:gd name="connsiteX0" fmla="*/ 0 w 2799737"/>
              <a:gd name="connsiteY0" fmla="*/ 0 h 1407047"/>
              <a:gd name="connsiteX1" fmla="*/ 2799737 w 2799737"/>
              <a:gd name="connsiteY1" fmla="*/ 0 h 1407047"/>
              <a:gd name="connsiteX2" fmla="*/ 2799737 w 2799737"/>
              <a:gd name="connsiteY2" fmla="*/ 1407047 h 1407047"/>
              <a:gd name="connsiteX3" fmla="*/ 0 w 2799737"/>
              <a:gd name="connsiteY3" fmla="*/ 1407047 h 1407047"/>
              <a:gd name="connsiteX4" fmla="*/ 0 w 2799737"/>
              <a:gd name="connsiteY4" fmla="*/ 0 h 140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737" h="1407047">
                <a:moveTo>
                  <a:pt x="0" y="0"/>
                </a:moveTo>
                <a:lnTo>
                  <a:pt x="2799737" y="0"/>
                </a:lnTo>
                <a:lnTo>
                  <a:pt x="2799737" y="1407047"/>
                </a:lnTo>
                <a:lnTo>
                  <a:pt x="0" y="1407047"/>
                </a:lnTo>
                <a:lnTo>
                  <a:pt x="0" y="0"/>
                </a:lnTo>
                <a:close/>
              </a:path>
            </a:pathLst>
          </a:custGeom>
          <a:noFill/>
          <a:ln>
            <a:noFill/>
          </a:ln>
          <a:sp3d/>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0" tIns="0" rIns="0" bIns="0" numCol="1" spcCol="1270" anchor="ctr" anchorCtr="0">
            <a:normAutofit/>
          </a:bodyPr>
          <a:lstStyle/>
          <a:p>
            <a:pPr marL="0" lvl="0" indent="0" algn="r" defTabSz="1555750">
              <a:spcBef>
                <a:spcPct val="0"/>
              </a:spcBef>
              <a:buNone/>
            </a:pPr>
            <a:r>
              <a:rPr lang="en-US" sz="3600" b="1" kern="1200" dirty="0"/>
              <a:t>Sell To</a:t>
            </a:r>
          </a:p>
          <a:p>
            <a:pPr marL="0" lvl="0" indent="0" algn="r" defTabSz="1555750">
              <a:spcBef>
                <a:spcPct val="0"/>
              </a:spcBef>
              <a:buNone/>
            </a:pPr>
            <a:r>
              <a:rPr lang="en-US" sz="3600" b="1" kern="1200" dirty="0"/>
              <a:t>Hospital</a:t>
            </a:r>
          </a:p>
        </p:txBody>
      </p:sp>
      <p:sp>
        <p:nvSpPr>
          <p:cNvPr id="43" name="Oval 42">
            <a:extLst>
              <a:ext uri="{FF2B5EF4-FFF2-40B4-BE49-F238E27FC236}">
                <a16:creationId xmlns:a16="http://schemas.microsoft.com/office/drawing/2014/main" id="{945765B6-F67A-9209-83C7-B9A88F356CF5}"/>
              </a:ext>
            </a:extLst>
          </p:cNvPr>
          <p:cNvSpPr/>
          <p:nvPr/>
        </p:nvSpPr>
        <p:spPr>
          <a:xfrm>
            <a:off x="5614748" y="2036184"/>
            <a:ext cx="904939" cy="904939"/>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3714B8F-D8CF-111F-0DF2-D0F631C8AEBA}"/>
              </a:ext>
            </a:extLst>
          </p:cNvPr>
          <p:cNvSpPr/>
          <p:nvPr/>
        </p:nvSpPr>
        <p:spPr>
          <a:xfrm>
            <a:off x="10048019" y="3577052"/>
            <a:ext cx="904939" cy="904939"/>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Hospital outline">
            <a:extLst>
              <a:ext uri="{FF2B5EF4-FFF2-40B4-BE49-F238E27FC236}">
                <a16:creationId xmlns:a16="http://schemas.microsoft.com/office/drawing/2014/main" id="{590FCC5D-A974-06D3-EA47-D4CEB85AC5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6367" y="3685400"/>
            <a:ext cx="678782" cy="678782"/>
          </a:xfrm>
          <a:prstGeom prst="rect">
            <a:avLst/>
          </a:prstGeom>
        </p:spPr>
      </p:pic>
      <p:pic>
        <p:nvPicPr>
          <p:cNvPr id="55" name="Graphic 54" descr="No sign outline">
            <a:extLst>
              <a:ext uri="{FF2B5EF4-FFF2-40B4-BE49-F238E27FC236}">
                <a16:creationId xmlns:a16="http://schemas.microsoft.com/office/drawing/2014/main" id="{E7F88FB4-AD90-2A88-9177-DD597B22E3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727826" y="2149262"/>
            <a:ext cx="678782" cy="678782"/>
          </a:xfrm>
          <a:prstGeom prst="rect">
            <a:avLst/>
          </a:prstGeom>
        </p:spPr>
      </p:pic>
      <p:sp>
        <p:nvSpPr>
          <p:cNvPr id="2" name="Slide Number Placeholder 3">
            <a:extLst>
              <a:ext uri="{FF2B5EF4-FFF2-40B4-BE49-F238E27FC236}">
                <a16:creationId xmlns:a16="http://schemas.microsoft.com/office/drawing/2014/main" id="{7786D1D5-08B7-B8CF-2032-4288EC25D30E}"/>
              </a:ext>
            </a:extLst>
          </p:cNvPr>
          <p:cNvSpPr txBox="1">
            <a:spLocks/>
          </p:cNvSpPr>
          <p:nvPr/>
        </p:nvSpPr>
        <p:spPr>
          <a:xfrm>
            <a:off x="550609" y="6412083"/>
            <a:ext cx="420941" cy="1485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FF528CE4-BB7A-453B-9BA8-EFC0298A1600}" type="slidenum">
              <a:rPr lang="en-ID" sz="1050" smtClean="0">
                <a:solidFill>
                  <a:schemeClr val="bg1"/>
                </a:solidFill>
                <a:latin typeface="Lato"/>
              </a:rPr>
              <a:pPr algn="l">
                <a:defRPr/>
              </a:pPr>
              <a:t>18</a:t>
            </a:fld>
            <a:endParaRPr lang="en-ID" sz="1050" dirty="0">
              <a:solidFill>
                <a:schemeClr val="bg1"/>
              </a:solidFill>
              <a:latin typeface="Lato"/>
            </a:endParaRPr>
          </a:p>
        </p:txBody>
      </p:sp>
      <p:sp>
        <p:nvSpPr>
          <p:cNvPr id="3" name="Footer Placeholder 2">
            <a:extLst>
              <a:ext uri="{FF2B5EF4-FFF2-40B4-BE49-F238E27FC236}">
                <a16:creationId xmlns:a16="http://schemas.microsoft.com/office/drawing/2014/main" id="{B319E91B-6C57-B1E9-66F4-C82FF5AEABE0}"/>
              </a:ext>
            </a:extLst>
          </p:cNvPr>
          <p:cNvSpPr>
            <a:spLocks noGrp="1"/>
          </p:cNvSpPr>
          <p:nvPr>
            <p:ph type="ftr" sz="quarter" idx="11"/>
          </p:nvPr>
        </p:nvSpPr>
        <p:spPr>
          <a:xfrm>
            <a:off x="1145662" y="6412083"/>
            <a:ext cx="4114800" cy="1615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Lato"/>
                <a:ea typeface="+mn-ea"/>
                <a:cs typeface="+mn-cs"/>
              </a:rPr>
              <a:t>www.PediatricSupport.com </a:t>
            </a:r>
          </a:p>
        </p:txBody>
      </p:sp>
    </p:spTree>
    <p:extLst>
      <p:ext uri="{BB962C8B-B14F-4D97-AF65-F5344CB8AC3E}">
        <p14:creationId xmlns:p14="http://schemas.microsoft.com/office/powerpoint/2010/main" val="137904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0C1829-1FFE-1422-32F8-2C4F992AC6F1}"/>
              </a:ext>
            </a:extLst>
          </p:cNvPr>
          <p:cNvGraphicFramePr>
            <a:graphicFrameLocks noChangeAspect="1"/>
          </p:cNvGraphicFramePr>
          <p:nvPr>
            <p:custDataLst>
              <p:tags r:id="rId1"/>
            </p:custDataLst>
            <p:extLst>
              <p:ext uri="{D42A27DB-BD31-4B8C-83A1-F6EECF244321}">
                <p14:modId xmlns:p14="http://schemas.microsoft.com/office/powerpoint/2010/main" val="451697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9" name="Picture 118">
            <a:extLst>
              <a:ext uri="{FF2B5EF4-FFF2-40B4-BE49-F238E27FC236}">
                <a16:creationId xmlns:a16="http://schemas.microsoft.com/office/drawing/2014/main" id="{E0600CA3-FD89-7AFC-BB6D-61971654E42E}"/>
              </a:ext>
            </a:extLst>
          </p:cNvPr>
          <p:cNvPicPr>
            <a:picLocks noChangeAspect="1"/>
          </p:cNvPicPr>
          <p:nvPr/>
        </p:nvPicPr>
        <p:blipFill rotWithShape="1">
          <a:blip r:embed="rId5">
            <a:extLst>
              <a:ext uri="{28A0092B-C50C-407E-A947-70E740481C1C}">
                <a14:useLocalDpi xmlns:a14="http://schemas.microsoft.com/office/drawing/2010/main" val="0"/>
              </a:ext>
            </a:extLst>
          </a:blip>
          <a:srcRect l="31902" r="31902"/>
          <a:stretch/>
        </p:blipFill>
        <p:spPr>
          <a:xfrm>
            <a:off x="1" y="0"/>
            <a:ext cx="3328669" cy="6858000"/>
          </a:xfrm>
          <a:custGeom>
            <a:avLst/>
            <a:gdLst>
              <a:gd name="connsiteX0" fmla="*/ 0 w 3328669"/>
              <a:gd name="connsiteY0" fmla="*/ 0 h 6858000"/>
              <a:gd name="connsiteX1" fmla="*/ 3328669 w 3328669"/>
              <a:gd name="connsiteY1" fmla="*/ 0 h 6858000"/>
              <a:gd name="connsiteX2" fmla="*/ 3328669 w 3328669"/>
              <a:gd name="connsiteY2" fmla="*/ 6858000 h 6858000"/>
              <a:gd name="connsiteX3" fmla="*/ 0 w 33286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8669" h="6858000">
                <a:moveTo>
                  <a:pt x="0" y="0"/>
                </a:moveTo>
                <a:lnTo>
                  <a:pt x="3328669" y="0"/>
                </a:lnTo>
                <a:lnTo>
                  <a:pt x="3328669" y="6858000"/>
                </a:lnTo>
                <a:lnTo>
                  <a:pt x="0" y="6858000"/>
                </a:lnTo>
                <a:close/>
              </a:path>
            </a:pathLst>
          </a:custGeom>
        </p:spPr>
      </p:pic>
      <p:sp>
        <p:nvSpPr>
          <p:cNvPr id="57" name="Rectangle 56">
            <a:extLst>
              <a:ext uri="{FF2B5EF4-FFF2-40B4-BE49-F238E27FC236}">
                <a16:creationId xmlns:a16="http://schemas.microsoft.com/office/drawing/2014/main" id="{DB26EA16-19E0-C8BB-2422-95C783941A7D}"/>
              </a:ext>
            </a:extLst>
          </p:cNvPr>
          <p:cNvSpPr/>
          <p:nvPr/>
        </p:nvSpPr>
        <p:spPr>
          <a:xfrm>
            <a:off x="-14286" y="0"/>
            <a:ext cx="3328669"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0C5CCF4-FCBC-56DB-D405-2824280A7E32}"/>
              </a:ext>
            </a:extLst>
          </p:cNvPr>
          <p:cNvSpPr>
            <a:spLocks noGrp="1"/>
          </p:cNvSpPr>
          <p:nvPr>
            <p:ph type="title"/>
          </p:nvPr>
        </p:nvSpPr>
        <p:spPr>
          <a:xfrm>
            <a:off x="639097" y="1127316"/>
            <a:ext cx="2104103" cy="942565"/>
          </a:xfrm>
        </p:spPr>
        <p:txBody>
          <a:bodyPr vert="horz"/>
          <a:lstStyle/>
          <a:p>
            <a:r>
              <a:rPr lang="en-GB" dirty="0">
                <a:solidFill>
                  <a:schemeClr val="bg1"/>
                </a:solidFill>
              </a:rPr>
              <a:t>Sell to </a:t>
            </a:r>
            <a:br>
              <a:rPr lang="en-GB" dirty="0">
                <a:solidFill>
                  <a:schemeClr val="bg1"/>
                </a:solidFill>
              </a:rPr>
            </a:br>
            <a:r>
              <a:rPr lang="en-GB" dirty="0">
                <a:solidFill>
                  <a:schemeClr val="bg1"/>
                </a:solidFill>
              </a:rPr>
              <a:t>Hospital</a:t>
            </a:r>
          </a:p>
        </p:txBody>
      </p:sp>
      <p:sp>
        <p:nvSpPr>
          <p:cNvPr id="3" name="Footer Placeholder 2">
            <a:extLst>
              <a:ext uri="{FF2B5EF4-FFF2-40B4-BE49-F238E27FC236}">
                <a16:creationId xmlns:a16="http://schemas.microsoft.com/office/drawing/2014/main" id="{7EAA320E-FE86-F963-F08A-67E114533062}"/>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DA0D8D1-CBF1-C198-7D46-ACA4335C670F}"/>
              </a:ext>
            </a:extLst>
          </p:cNvPr>
          <p:cNvSpPr>
            <a:spLocks noGrp="1"/>
          </p:cNvSpPr>
          <p:nvPr>
            <p:ph type="sldNum" sz="quarter" idx="12"/>
          </p:nvPr>
        </p:nvSpPr>
        <p:spPr/>
        <p:txBody>
          <a:bodyPr/>
          <a:lstStyle/>
          <a:p>
            <a:fld id="{FF528CE4-BB7A-453B-9BA8-EFC0298A1600}" type="slidenum">
              <a:rPr lang="en-ID" smtClean="0">
                <a:solidFill>
                  <a:schemeClr val="bg1"/>
                </a:solidFill>
              </a:rPr>
              <a:pPr/>
              <a:t>19</a:t>
            </a:fld>
            <a:endParaRPr lang="en-ID" dirty="0">
              <a:solidFill>
                <a:schemeClr val="bg1"/>
              </a:solidFill>
            </a:endParaRPr>
          </a:p>
        </p:txBody>
      </p:sp>
      <p:sp>
        <p:nvSpPr>
          <p:cNvPr id="5" name="Rectangle 4">
            <a:extLst>
              <a:ext uri="{FF2B5EF4-FFF2-40B4-BE49-F238E27FC236}">
                <a16:creationId xmlns:a16="http://schemas.microsoft.com/office/drawing/2014/main" id="{0ABD3BFD-197F-566F-C976-6A62F25EFA3D}"/>
              </a:ext>
            </a:extLst>
          </p:cNvPr>
          <p:cNvSpPr/>
          <p:nvPr/>
        </p:nvSpPr>
        <p:spPr>
          <a:xfrm>
            <a:off x="0" y="6818417"/>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6" name="Picture 2">
            <a:extLst>
              <a:ext uri="{FF2B5EF4-FFF2-40B4-BE49-F238E27FC236}">
                <a16:creationId xmlns:a16="http://schemas.microsoft.com/office/drawing/2014/main" id="{AD1FE860-FE8F-8AF7-2848-4192C815A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0680B28F-FB1E-50D0-F2F2-D7F9890CBEBB}"/>
              </a:ext>
            </a:extLst>
          </p:cNvPr>
          <p:cNvSpPr/>
          <p:nvPr/>
        </p:nvSpPr>
        <p:spPr>
          <a:xfrm>
            <a:off x="3328668" y="1557338"/>
            <a:ext cx="8863331" cy="4500562"/>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GB" sz="1500" dirty="0">
              <a:solidFill>
                <a:schemeClr val="tx1"/>
              </a:solidFill>
            </a:endParaRPr>
          </a:p>
        </p:txBody>
      </p:sp>
      <p:sp>
        <p:nvSpPr>
          <p:cNvPr id="73" name="Rectangle 72">
            <a:extLst>
              <a:ext uri="{FF2B5EF4-FFF2-40B4-BE49-F238E27FC236}">
                <a16:creationId xmlns:a16="http://schemas.microsoft.com/office/drawing/2014/main" id="{55ACCED7-1604-FA41-9EF7-6E78E2DC61CC}"/>
              </a:ext>
            </a:extLst>
          </p:cNvPr>
          <p:cNvSpPr/>
          <p:nvPr/>
        </p:nvSpPr>
        <p:spPr>
          <a:xfrm>
            <a:off x="7736348" y="1557339"/>
            <a:ext cx="3847178" cy="1485233"/>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9" name="Group 88">
            <a:extLst>
              <a:ext uri="{FF2B5EF4-FFF2-40B4-BE49-F238E27FC236}">
                <a16:creationId xmlns:a16="http://schemas.microsoft.com/office/drawing/2014/main" id="{AEFACFD3-558F-6D9E-FC2F-9041EA084B4E}"/>
              </a:ext>
            </a:extLst>
          </p:cNvPr>
          <p:cNvGrpSpPr/>
          <p:nvPr/>
        </p:nvGrpSpPr>
        <p:grpSpPr>
          <a:xfrm>
            <a:off x="8041565" y="1861218"/>
            <a:ext cx="2739182" cy="877475"/>
            <a:chOff x="5185618" y="1984329"/>
            <a:chExt cx="2739182" cy="877475"/>
          </a:xfrm>
        </p:grpSpPr>
        <p:sp>
          <p:nvSpPr>
            <p:cNvPr id="75" name="Rectangle 74">
              <a:extLst>
                <a:ext uri="{FF2B5EF4-FFF2-40B4-BE49-F238E27FC236}">
                  <a16:creationId xmlns:a16="http://schemas.microsoft.com/office/drawing/2014/main" id="{0D0B3B81-C608-818D-4308-ABC30DC03F3A}"/>
                </a:ext>
              </a:extLst>
            </p:cNvPr>
            <p:cNvSpPr/>
            <p:nvPr/>
          </p:nvSpPr>
          <p:spPr>
            <a:xfrm>
              <a:off x="5185619" y="1984329"/>
              <a:ext cx="2739181" cy="276999"/>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chorCtr="0">
              <a:spAutoFit/>
            </a:bodyPr>
            <a:lstStyle/>
            <a:p>
              <a:r>
                <a:rPr lang="en-US" b="1" dirty="0">
                  <a:solidFill>
                    <a:srgbClr val="34576B"/>
                  </a:solidFill>
                </a:rPr>
                <a:t>Medicaid Fraud and Abuse</a:t>
              </a:r>
            </a:p>
          </p:txBody>
        </p:sp>
        <p:sp>
          <p:nvSpPr>
            <p:cNvPr id="76" name="Rectangle 75">
              <a:extLst>
                <a:ext uri="{FF2B5EF4-FFF2-40B4-BE49-F238E27FC236}">
                  <a16:creationId xmlns:a16="http://schemas.microsoft.com/office/drawing/2014/main" id="{841CA5F0-CD20-F4F0-EBA4-0833055C0693}"/>
                </a:ext>
              </a:extLst>
            </p:cNvPr>
            <p:cNvSpPr/>
            <p:nvPr/>
          </p:nvSpPr>
          <p:spPr>
            <a:xfrm>
              <a:off x="5185618" y="2369361"/>
              <a:ext cx="1799382"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600" dirty="0">
                  <a:solidFill>
                    <a:srgbClr val="34576B"/>
                  </a:solidFill>
                </a:rPr>
                <a:t>Known as the </a:t>
              </a:r>
              <a:br>
                <a:rPr lang="en-US" sz="1600" dirty="0">
                  <a:solidFill>
                    <a:srgbClr val="34576B"/>
                  </a:solidFill>
                </a:rPr>
              </a:br>
              <a:r>
                <a:rPr lang="en-US" sz="1600" dirty="0">
                  <a:solidFill>
                    <a:srgbClr val="34576B"/>
                  </a:solidFill>
                </a:rPr>
                <a:t>"anti-kickback law"</a:t>
              </a:r>
            </a:p>
          </p:txBody>
        </p:sp>
      </p:grpSp>
      <p:sp>
        <p:nvSpPr>
          <p:cNvPr id="70" name="Rectangle 69">
            <a:extLst>
              <a:ext uri="{FF2B5EF4-FFF2-40B4-BE49-F238E27FC236}">
                <a16:creationId xmlns:a16="http://schemas.microsoft.com/office/drawing/2014/main" id="{C9F0E267-82E2-88AF-7AB3-AB064D008CC5}"/>
              </a:ext>
            </a:extLst>
          </p:cNvPr>
          <p:cNvSpPr/>
          <p:nvPr/>
        </p:nvSpPr>
        <p:spPr>
          <a:xfrm>
            <a:off x="7920109" y="3258694"/>
            <a:ext cx="3479658" cy="69249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500" dirty="0">
                <a:solidFill>
                  <a:srgbClr val="34576B"/>
                </a:solidFill>
              </a:rPr>
              <a:t>Prohibits payments, offers, or inducements of any remuneration for referrals</a:t>
            </a:r>
          </a:p>
        </p:txBody>
      </p:sp>
      <p:sp>
        <p:nvSpPr>
          <p:cNvPr id="100" name="Rectangle 99">
            <a:extLst>
              <a:ext uri="{FF2B5EF4-FFF2-40B4-BE49-F238E27FC236}">
                <a16:creationId xmlns:a16="http://schemas.microsoft.com/office/drawing/2014/main" id="{C36B933B-0613-8E69-9BE6-F9EFA3412529}"/>
              </a:ext>
            </a:extLst>
          </p:cNvPr>
          <p:cNvSpPr/>
          <p:nvPr/>
        </p:nvSpPr>
        <p:spPr>
          <a:xfrm>
            <a:off x="7736348" y="4355485"/>
            <a:ext cx="3847178" cy="1485233"/>
          </a:xfrm>
          <a:prstGeom prst="rect">
            <a:avLst/>
          </a:prstGeom>
          <a:solidFill>
            <a:srgbClr val="ADB68B">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32AA0440-13E1-126A-2A1B-9F06E142F0C9}"/>
              </a:ext>
            </a:extLst>
          </p:cNvPr>
          <p:cNvSpPr/>
          <p:nvPr/>
        </p:nvSpPr>
        <p:spPr>
          <a:xfrm>
            <a:off x="3608919" y="1557339"/>
            <a:ext cx="3847178" cy="1485233"/>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a:extLst>
              <a:ext uri="{FF2B5EF4-FFF2-40B4-BE49-F238E27FC236}">
                <a16:creationId xmlns:a16="http://schemas.microsoft.com/office/drawing/2014/main" id="{FDA1ACF7-1E75-6162-772C-32349C8B19DA}"/>
              </a:ext>
            </a:extLst>
          </p:cNvPr>
          <p:cNvGrpSpPr/>
          <p:nvPr/>
        </p:nvGrpSpPr>
        <p:grpSpPr>
          <a:xfrm>
            <a:off x="3914136" y="1876607"/>
            <a:ext cx="2422383" cy="877475"/>
            <a:chOff x="971551" y="1843626"/>
            <a:chExt cx="2422383" cy="877475"/>
          </a:xfrm>
        </p:grpSpPr>
        <p:sp>
          <p:nvSpPr>
            <p:cNvPr id="25" name="Rectangle 24">
              <a:extLst>
                <a:ext uri="{FF2B5EF4-FFF2-40B4-BE49-F238E27FC236}">
                  <a16:creationId xmlns:a16="http://schemas.microsoft.com/office/drawing/2014/main" id="{3CAB3476-CADF-F420-E9F8-C73442FD8037}"/>
                </a:ext>
              </a:extLst>
            </p:cNvPr>
            <p:cNvSpPr/>
            <p:nvPr/>
          </p:nvSpPr>
          <p:spPr>
            <a:xfrm>
              <a:off x="971551" y="1843626"/>
              <a:ext cx="1894749" cy="276999"/>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spAutoFit/>
            </a:bodyPr>
            <a:lstStyle/>
            <a:p>
              <a:r>
                <a:rPr lang="en-US" b="1" dirty="0">
                  <a:solidFill>
                    <a:srgbClr val="34576B"/>
                  </a:solidFill>
                </a:rPr>
                <a:t>Private Inurement</a:t>
              </a:r>
            </a:p>
          </p:txBody>
        </p:sp>
        <p:sp>
          <p:nvSpPr>
            <p:cNvPr id="26" name="Rectangle 25">
              <a:extLst>
                <a:ext uri="{FF2B5EF4-FFF2-40B4-BE49-F238E27FC236}">
                  <a16:creationId xmlns:a16="http://schemas.microsoft.com/office/drawing/2014/main" id="{52CA5BCF-E286-67BB-8D93-9F07D260C923}"/>
                </a:ext>
              </a:extLst>
            </p:cNvPr>
            <p:cNvSpPr/>
            <p:nvPr/>
          </p:nvSpPr>
          <p:spPr>
            <a:xfrm>
              <a:off x="971551" y="2228658"/>
              <a:ext cx="2422383"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600" dirty="0">
                  <a:solidFill>
                    <a:srgbClr val="34576B"/>
                  </a:solidFill>
                </a:rPr>
                <a:t>Applies to tax exempt hospitals – </a:t>
              </a:r>
              <a:r>
                <a:rPr lang="en-US" sz="1400" dirty="0">
                  <a:solidFill>
                    <a:srgbClr val="34576B"/>
                  </a:solidFill>
                </a:rPr>
                <a:t>section 501 (c) (3)</a:t>
              </a:r>
              <a:endParaRPr lang="en-US" sz="1600" dirty="0">
                <a:solidFill>
                  <a:srgbClr val="34576B"/>
                </a:solidFill>
              </a:endParaRPr>
            </a:p>
          </p:txBody>
        </p:sp>
      </p:grpSp>
      <p:sp>
        <p:nvSpPr>
          <p:cNvPr id="48" name="Rectangle 47">
            <a:extLst>
              <a:ext uri="{FF2B5EF4-FFF2-40B4-BE49-F238E27FC236}">
                <a16:creationId xmlns:a16="http://schemas.microsoft.com/office/drawing/2014/main" id="{955BD70C-F763-E542-9545-BD94D4D961B5}"/>
              </a:ext>
            </a:extLst>
          </p:cNvPr>
          <p:cNvSpPr/>
          <p:nvPr/>
        </p:nvSpPr>
        <p:spPr>
          <a:xfrm>
            <a:off x="3792680" y="3258694"/>
            <a:ext cx="3479658" cy="69249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US" sz="1500" dirty="0">
                <a:solidFill>
                  <a:srgbClr val="34576B"/>
                </a:solidFill>
              </a:rPr>
              <a:t>Defined: No part of a hospital's net earnings may inure to the benefit of any private individual</a:t>
            </a:r>
          </a:p>
        </p:txBody>
      </p:sp>
      <p:sp>
        <p:nvSpPr>
          <p:cNvPr id="99" name="Rectangle 98">
            <a:extLst>
              <a:ext uri="{FF2B5EF4-FFF2-40B4-BE49-F238E27FC236}">
                <a16:creationId xmlns:a16="http://schemas.microsoft.com/office/drawing/2014/main" id="{6CD22DBC-0F4B-6165-A0EE-B2CF2512F200}"/>
              </a:ext>
            </a:extLst>
          </p:cNvPr>
          <p:cNvSpPr/>
          <p:nvPr/>
        </p:nvSpPr>
        <p:spPr>
          <a:xfrm>
            <a:off x="3608919" y="4355485"/>
            <a:ext cx="3847178" cy="1485233"/>
          </a:xfrm>
          <a:prstGeom prst="rect">
            <a:avLst/>
          </a:prstGeom>
          <a:solidFill>
            <a:srgbClr val="ADB68B">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3B610762-12F1-2728-FAFC-0632C92C511F}"/>
              </a:ext>
            </a:extLst>
          </p:cNvPr>
          <p:cNvSpPr/>
          <p:nvPr/>
        </p:nvSpPr>
        <p:spPr>
          <a:xfrm>
            <a:off x="3792680" y="4556035"/>
            <a:ext cx="3479658" cy="64633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buFont typeface="Lato" panose="020F0502020204030203" pitchFamily="34" charset="0"/>
              <a:buChar char="›"/>
            </a:pPr>
            <a:r>
              <a:rPr lang="en-US" sz="1400" i="1" dirty="0">
                <a:solidFill>
                  <a:srgbClr val="34576B"/>
                </a:solidFill>
              </a:rPr>
              <a:t>Just because a transaction may be “fair market value” does not necessarily make it “commercially reasonable”</a:t>
            </a:r>
          </a:p>
        </p:txBody>
      </p:sp>
      <p:sp>
        <p:nvSpPr>
          <p:cNvPr id="71" name="Rectangle 70">
            <a:extLst>
              <a:ext uri="{FF2B5EF4-FFF2-40B4-BE49-F238E27FC236}">
                <a16:creationId xmlns:a16="http://schemas.microsoft.com/office/drawing/2014/main" id="{E9D779E5-3C3B-693C-AAC2-5FCAFBD10C6F}"/>
              </a:ext>
            </a:extLst>
          </p:cNvPr>
          <p:cNvSpPr/>
          <p:nvPr/>
        </p:nvSpPr>
        <p:spPr>
          <a:xfrm>
            <a:off x="7920109" y="4556035"/>
            <a:ext cx="3479658" cy="86177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buFont typeface="Lato" panose="020F0502020204030203" pitchFamily="34" charset="0"/>
              <a:buChar char="›"/>
            </a:pPr>
            <a:r>
              <a:rPr lang="en-US" sz="1400" i="1" dirty="0">
                <a:solidFill>
                  <a:srgbClr val="34576B"/>
                </a:solidFill>
              </a:rPr>
              <a:t>Issue: If acquisition price exceeds fair market value, transaction may be considered a inducement for referrals “Commercially Reasonable”</a:t>
            </a:r>
          </a:p>
        </p:txBody>
      </p:sp>
      <p:grpSp>
        <p:nvGrpSpPr>
          <p:cNvPr id="105" name="Group 104">
            <a:extLst>
              <a:ext uri="{FF2B5EF4-FFF2-40B4-BE49-F238E27FC236}">
                <a16:creationId xmlns:a16="http://schemas.microsoft.com/office/drawing/2014/main" id="{12219AFB-CEEC-7332-7105-F2EC33CD90EE}"/>
              </a:ext>
            </a:extLst>
          </p:cNvPr>
          <p:cNvGrpSpPr/>
          <p:nvPr/>
        </p:nvGrpSpPr>
        <p:grpSpPr>
          <a:xfrm>
            <a:off x="10924059" y="2121362"/>
            <a:ext cx="360362" cy="357187"/>
            <a:chOff x="4833938" y="2170113"/>
            <a:chExt cx="360362" cy="357187"/>
          </a:xfrm>
          <a:solidFill>
            <a:schemeClr val="bg1"/>
          </a:solidFill>
        </p:grpSpPr>
        <p:sp>
          <p:nvSpPr>
            <p:cNvPr id="106" name="Freeform 1235">
              <a:extLst>
                <a:ext uri="{FF2B5EF4-FFF2-40B4-BE49-F238E27FC236}">
                  <a16:creationId xmlns:a16="http://schemas.microsoft.com/office/drawing/2014/main" id="{5C896A85-B28B-F588-2595-955E9D9FCEC0}"/>
                </a:ext>
              </a:extLst>
            </p:cNvPr>
            <p:cNvSpPr>
              <a:spLocks noEditPoints="1"/>
            </p:cNvSpPr>
            <p:nvPr/>
          </p:nvSpPr>
          <p:spPr bwMode="auto">
            <a:xfrm>
              <a:off x="4833938" y="2482850"/>
              <a:ext cx="165100" cy="44450"/>
            </a:xfrm>
            <a:custGeom>
              <a:avLst/>
              <a:gdLst>
                <a:gd name="T0" fmla="*/ 42 w 44"/>
                <a:gd name="T1" fmla="*/ 12 h 12"/>
                <a:gd name="T2" fmla="*/ 2 w 44"/>
                <a:gd name="T3" fmla="*/ 12 h 12"/>
                <a:gd name="T4" fmla="*/ 0 w 44"/>
                <a:gd name="T5" fmla="*/ 10 h 12"/>
                <a:gd name="T6" fmla="*/ 0 w 44"/>
                <a:gd name="T7" fmla="*/ 6 h 12"/>
                <a:gd name="T8" fmla="*/ 6 w 44"/>
                <a:gd name="T9" fmla="*/ 0 h 12"/>
                <a:gd name="T10" fmla="*/ 38 w 44"/>
                <a:gd name="T11" fmla="*/ 0 h 12"/>
                <a:gd name="T12" fmla="*/ 44 w 44"/>
                <a:gd name="T13" fmla="*/ 6 h 12"/>
                <a:gd name="T14" fmla="*/ 44 w 44"/>
                <a:gd name="T15" fmla="*/ 10 h 12"/>
                <a:gd name="T16" fmla="*/ 42 w 44"/>
                <a:gd name="T17" fmla="*/ 12 h 12"/>
                <a:gd name="T18" fmla="*/ 4 w 44"/>
                <a:gd name="T19" fmla="*/ 8 h 12"/>
                <a:gd name="T20" fmla="*/ 40 w 44"/>
                <a:gd name="T21" fmla="*/ 8 h 12"/>
                <a:gd name="T22" fmla="*/ 40 w 44"/>
                <a:gd name="T23" fmla="*/ 6 h 12"/>
                <a:gd name="T24" fmla="*/ 38 w 44"/>
                <a:gd name="T25" fmla="*/ 4 h 12"/>
                <a:gd name="T26" fmla="*/ 6 w 44"/>
                <a:gd name="T27" fmla="*/ 4 h 12"/>
                <a:gd name="T28" fmla="*/ 4 w 44"/>
                <a:gd name="T29" fmla="*/ 6 h 12"/>
                <a:gd name="T30" fmla="*/ 4 w 44"/>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12">
                  <a:moveTo>
                    <a:pt x="42" y="12"/>
                  </a:moveTo>
                  <a:cubicBezTo>
                    <a:pt x="2" y="12"/>
                    <a:pt x="2" y="12"/>
                    <a:pt x="2" y="12"/>
                  </a:cubicBezTo>
                  <a:cubicBezTo>
                    <a:pt x="1" y="12"/>
                    <a:pt x="0" y="11"/>
                    <a:pt x="0" y="10"/>
                  </a:cubicBezTo>
                  <a:cubicBezTo>
                    <a:pt x="0" y="6"/>
                    <a:pt x="0" y="6"/>
                    <a:pt x="0" y="6"/>
                  </a:cubicBezTo>
                  <a:cubicBezTo>
                    <a:pt x="0" y="3"/>
                    <a:pt x="3" y="0"/>
                    <a:pt x="6" y="0"/>
                  </a:cubicBezTo>
                  <a:cubicBezTo>
                    <a:pt x="38" y="0"/>
                    <a:pt x="38" y="0"/>
                    <a:pt x="38" y="0"/>
                  </a:cubicBezTo>
                  <a:cubicBezTo>
                    <a:pt x="41" y="0"/>
                    <a:pt x="44" y="3"/>
                    <a:pt x="44" y="6"/>
                  </a:cubicBezTo>
                  <a:cubicBezTo>
                    <a:pt x="44" y="10"/>
                    <a:pt x="44" y="10"/>
                    <a:pt x="44" y="10"/>
                  </a:cubicBezTo>
                  <a:cubicBezTo>
                    <a:pt x="44" y="11"/>
                    <a:pt x="43" y="12"/>
                    <a:pt x="42" y="12"/>
                  </a:cubicBezTo>
                  <a:close/>
                  <a:moveTo>
                    <a:pt x="4" y="8"/>
                  </a:moveTo>
                  <a:cubicBezTo>
                    <a:pt x="40" y="8"/>
                    <a:pt x="40" y="8"/>
                    <a:pt x="40" y="8"/>
                  </a:cubicBezTo>
                  <a:cubicBezTo>
                    <a:pt x="40" y="6"/>
                    <a:pt x="40" y="6"/>
                    <a:pt x="40" y="6"/>
                  </a:cubicBezTo>
                  <a:cubicBezTo>
                    <a:pt x="40" y="5"/>
                    <a:pt x="39" y="4"/>
                    <a:pt x="38" y="4"/>
                  </a:cubicBezTo>
                  <a:cubicBezTo>
                    <a:pt x="6" y="4"/>
                    <a:pt x="6" y="4"/>
                    <a:pt x="6" y="4"/>
                  </a:cubicBezTo>
                  <a:cubicBezTo>
                    <a:pt x="5" y="4"/>
                    <a:pt x="4" y="5"/>
                    <a:pt x="4" y="6"/>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1236">
              <a:extLst>
                <a:ext uri="{FF2B5EF4-FFF2-40B4-BE49-F238E27FC236}">
                  <a16:creationId xmlns:a16="http://schemas.microsoft.com/office/drawing/2014/main" id="{7D489CA0-0ECF-BB7F-FA21-38F21405F8D5}"/>
                </a:ext>
              </a:extLst>
            </p:cNvPr>
            <p:cNvSpPr>
              <a:spLocks noEditPoints="1"/>
            </p:cNvSpPr>
            <p:nvPr/>
          </p:nvSpPr>
          <p:spPr bwMode="auto">
            <a:xfrm>
              <a:off x="4849813" y="2452688"/>
              <a:ext cx="134938" cy="44450"/>
            </a:xfrm>
            <a:custGeom>
              <a:avLst/>
              <a:gdLst>
                <a:gd name="T0" fmla="*/ 34 w 36"/>
                <a:gd name="T1" fmla="*/ 12 h 12"/>
                <a:gd name="T2" fmla="*/ 2 w 36"/>
                <a:gd name="T3" fmla="*/ 12 h 12"/>
                <a:gd name="T4" fmla="*/ 0 w 36"/>
                <a:gd name="T5" fmla="*/ 10 h 12"/>
                <a:gd name="T6" fmla="*/ 0 w 36"/>
                <a:gd name="T7" fmla="*/ 6 h 12"/>
                <a:gd name="T8" fmla="*/ 6 w 36"/>
                <a:gd name="T9" fmla="*/ 0 h 12"/>
                <a:gd name="T10" fmla="*/ 30 w 36"/>
                <a:gd name="T11" fmla="*/ 0 h 12"/>
                <a:gd name="T12" fmla="*/ 36 w 36"/>
                <a:gd name="T13" fmla="*/ 6 h 12"/>
                <a:gd name="T14" fmla="*/ 36 w 36"/>
                <a:gd name="T15" fmla="*/ 10 h 12"/>
                <a:gd name="T16" fmla="*/ 34 w 36"/>
                <a:gd name="T17" fmla="*/ 12 h 12"/>
                <a:gd name="T18" fmla="*/ 4 w 36"/>
                <a:gd name="T19" fmla="*/ 8 h 12"/>
                <a:gd name="T20" fmla="*/ 32 w 36"/>
                <a:gd name="T21" fmla="*/ 8 h 12"/>
                <a:gd name="T22" fmla="*/ 32 w 36"/>
                <a:gd name="T23" fmla="*/ 6 h 12"/>
                <a:gd name="T24" fmla="*/ 30 w 36"/>
                <a:gd name="T25" fmla="*/ 4 h 12"/>
                <a:gd name="T26" fmla="*/ 6 w 36"/>
                <a:gd name="T27" fmla="*/ 4 h 12"/>
                <a:gd name="T28" fmla="*/ 4 w 36"/>
                <a:gd name="T29" fmla="*/ 6 h 12"/>
                <a:gd name="T30" fmla="*/ 4 w 36"/>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12">
                  <a:moveTo>
                    <a:pt x="34" y="12"/>
                  </a:moveTo>
                  <a:cubicBezTo>
                    <a:pt x="2" y="12"/>
                    <a:pt x="2" y="12"/>
                    <a:pt x="2" y="12"/>
                  </a:cubicBezTo>
                  <a:cubicBezTo>
                    <a:pt x="1" y="12"/>
                    <a:pt x="0" y="11"/>
                    <a:pt x="0" y="10"/>
                  </a:cubicBezTo>
                  <a:cubicBezTo>
                    <a:pt x="0" y="6"/>
                    <a:pt x="0" y="6"/>
                    <a:pt x="0" y="6"/>
                  </a:cubicBezTo>
                  <a:cubicBezTo>
                    <a:pt x="0" y="3"/>
                    <a:pt x="3" y="0"/>
                    <a:pt x="6" y="0"/>
                  </a:cubicBezTo>
                  <a:cubicBezTo>
                    <a:pt x="30" y="0"/>
                    <a:pt x="30" y="0"/>
                    <a:pt x="30" y="0"/>
                  </a:cubicBezTo>
                  <a:cubicBezTo>
                    <a:pt x="33" y="0"/>
                    <a:pt x="36" y="3"/>
                    <a:pt x="36" y="6"/>
                  </a:cubicBezTo>
                  <a:cubicBezTo>
                    <a:pt x="36" y="10"/>
                    <a:pt x="36" y="10"/>
                    <a:pt x="36" y="10"/>
                  </a:cubicBezTo>
                  <a:cubicBezTo>
                    <a:pt x="36" y="11"/>
                    <a:pt x="35" y="12"/>
                    <a:pt x="34" y="12"/>
                  </a:cubicBezTo>
                  <a:close/>
                  <a:moveTo>
                    <a:pt x="4" y="8"/>
                  </a:moveTo>
                  <a:cubicBezTo>
                    <a:pt x="32" y="8"/>
                    <a:pt x="32" y="8"/>
                    <a:pt x="32" y="8"/>
                  </a:cubicBezTo>
                  <a:cubicBezTo>
                    <a:pt x="32" y="6"/>
                    <a:pt x="32" y="6"/>
                    <a:pt x="32" y="6"/>
                  </a:cubicBezTo>
                  <a:cubicBezTo>
                    <a:pt x="32" y="5"/>
                    <a:pt x="31" y="4"/>
                    <a:pt x="30" y="4"/>
                  </a:cubicBezTo>
                  <a:cubicBezTo>
                    <a:pt x="6" y="4"/>
                    <a:pt x="6" y="4"/>
                    <a:pt x="6" y="4"/>
                  </a:cubicBezTo>
                  <a:cubicBezTo>
                    <a:pt x="5" y="4"/>
                    <a:pt x="4" y="5"/>
                    <a:pt x="4" y="6"/>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8" name="Freeform 1237">
              <a:extLst>
                <a:ext uri="{FF2B5EF4-FFF2-40B4-BE49-F238E27FC236}">
                  <a16:creationId xmlns:a16="http://schemas.microsoft.com/office/drawing/2014/main" id="{2BE8770C-B053-8215-7D31-650EA7EDB640}"/>
                </a:ext>
              </a:extLst>
            </p:cNvPr>
            <p:cNvSpPr>
              <a:spLocks noEditPoints="1"/>
            </p:cNvSpPr>
            <p:nvPr/>
          </p:nvSpPr>
          <p:spPr bwMode="auto">
            <a:xfrm>
              <a:off x="4932363" y="2208213"/>
              <a:ext cx="149225" cy="153988"/>
            </a:xfrm>
            <a:custGeom>
              <a:avLst/>
              <a:gdLst>
                <a:gd name="T0" fmla="*/ 16 w 40"/>
                <a:gd name="T1" fmla="*/ 41 h 41"/>
                <a:gd name="T2" fmla="*/ 15 w 40"/>
                <a:gd name="T3" fmla="*/ 40 h 41"/>
                <a:gd name="T4" fmla="*/ 1 w 40"/>
                <a:gd name="T5" fmla="*/ 26 h 41"/>
                <a:gd name="T6" fmla="*/ 1 w 40"/>
                <a:gd name="T7" fmla="*/ 23 h 41"/>
                <a:gd name="T8" fmla="*/ 23 w 40"/>
                <a:gd name="T9" fmla="*/ 1 h 41"/>
                <a:gd name="T10" fmla="*/ 25 w 40"/>
                <a:gd name="T11" fmla="*/ 1 h 41"/>
                <a:gd name="T12" fmla="*/ 39 w 40"/>
                <a:gd name="T13" fmla="*/ 15 h 41"/>
                <a:gd name="T14" fmla="*/ 39 w 40"/>
                <a:gd name="T15" fmla="*/ 18 h 41"/>
                <a:gd name="T16" fmla="*/ 17 w 40"/>
                <a:gd name="T17" fmla="*/ 40 h 41"/>
                <a:gd name="T18" fmla="*/ 16 w 40"/>
                <a:gd name="T19" fmla="*/ 41 h 41"/>
                <a:gd name="T20" fmla="*/ 5 w 40"/>
                <a:gd name="T21" fmla="*/ 25 h 41"/>
                <a:gd name="T22" fmla="*/ 16 w 40"/>
                <a:gd name="T23" fmla="*/ 36 h 41"/>
                <a:gd name="T24" fmla="*/ 35 w 40"/>
                <a:gd name="T25" fmla="*/ 17 h 41"/>
                <a:gd name="T26" fmla="*/ 24 w 40"/>
                <a:gd name="T27" fmla="*/ 5 h 41"/>
                <a:gd name="T28" fmla="*/ 5 w 40"/>
                <a:gd name="T29"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1">
                  <a:moveTo>
                    <a:pt x="16" y="41"/>
                  </a:moveTo>
                  <a:cubicBezTo>
                    <a:pt x="15" y="41"/>
                    <a:pt x="15" y="40"/>
                    <a:pt x="15" y="40"/>
                  </a:cubicBezTo>
                  <a:cubicBezTo>
                    <a:pt x="1" y="26"/>
                    <a:pt x="1" y="26"/>
                    <a:pt x="1" y="26"/>
                  </a:cubicBezTo>
                  <a:cubicBezTo>
                    <a:pt x="0" y="25"/>
                    <a:pt x="0" y="24"/>
                    <a:pt x="1" y="23"/>
                  </a:cubicBezTo>
                  <a:cubicBezTo>
                    <a:pt x="23" y="1"/>
                    <a:pt x="23" y="1"/>
                    <a:pt x="23" y="1"/>
                  </a:cubicBezTo>
                  <a:cubicBezTo>
                    <a:pt x="23" y="0"/>
                    <a:pt x="25" y="0"/>
                    <a:pt x="25" y="1"/>
                  </a:cubicBezTo>
                  <a:cubicBezTo>
                    <a:pt x="39" y="15"/>
                    <a:pt x="39" y="15"/>
                    <a:pt x="39" y="15"/>
                  </a:cubicBezTo>
                  <a:cubicBezTo>
                    <a:pt x="40" y="16"/>
                    <a:pt x="40" y="17"/>
                    <a:pt x="39" y="18"/>
                  </a:cubicBezTo>
                  <a:cubicBezTo>
                    <a:pt x="17" y="40"/>
                    <a:pt x="17" y="40"/>
                    <a:pt x="17" y="40"/>
                  </a:cubicBezTo>
                  <a:cubicBezTo>
                    <a:pt x="17" y="40"/>
                    <a:pt x="17" y="41"/>
                    <a:pt x="16" y="41"/>
                  </a:cubicBezTo>
                  <a:close/>
                  <a:moveTo>
                    <a:pt x="5" y="25"/>
                  </a:moveTo>
                  <a:cubicBezTo>
                    <a:pt x="16" y="36"/>
                    <a:pt x="16" y="36"/>
                    <a:pt x="16" y="36"/>
                  </a:cubicBezTo>
                  <a:cubicBezTo>
                    <a:pt x="35" y="17"/>
                    <a:pt x="35" y="17"/>
                    <a:pt x="35" y="17"/>
                  </a:cubicBezTo>
                  <a:cubicBezTo>
                    <a:pt x="24" y="5"/>
                    <a:pt x="24" y="5"/>
                    <a:pt x="24" y="5"/>
                  </a:cubicBezTo>
                  <a:lnTo>
                    <a:pt x="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9" name="Freeform 1238">
              <a:extLst>
                <a:ext uri="{FF2B5EF4-FFF2-40B4-BE49-F238E27FC236}">
                  <a16:creationId xmlns:a16="http://schemas.microsoft.com/office/drawing/2014/main" id="{93D40067-3261-ED97-DAB9-F3E0AAFBA899}"/>
                </a:ext>
              </a:extLst>
            </p:cNvPr>
            <p:cNvSpPr>
              <a:spLocks/>
            </p:cNvSpPr>
            <p:nvPr/>
          </p:nvSpPr>
          <p:spPr bwMode="auto">
            <a:xfrm>
              <a:off x="4894263" y="2276475"/>
              <a:ext cx="120650" cy="119063"/>
            </a:xfrm>
            <a:custGeom>
              <a:avLst/>
              <a:gdLst>
                <a:gd name="T0" fmla="*/ 25 w 32"/>
                <a:gd name="T1" fmla="*/ 32 h 32"/>
                <a:gd name="T2" fmla="*/ 21 w 32"/>
                <a:gd name="T3" fmla="*/ 30 h 32"/>
                <a:gd name="T4" fmla="*/ 3 w 32"/>
                <a:gd name="T5" fmla="*/ 12 h 32"/>
                <a:gd name="T6" fmla="*/ 3 w 32"/>
                <a:gd name="T7" fmla="*/ 3 h 32"/>
                <a:gd name="T8" fmla="*/ 11 w 32"/>
                <a:gd name="T9" fmla="*/ 3 h 32"/>
                <a:gd name="T10" fmla="*/ 13 w 32"/>
                <a:gd name="T11" fmla="*/ 5 h 32"/>
                <a:gd name="T12" fmla="*/ 13 w 32"/>
                <a:gd name="T13" fmla="*/ 8 h 32"/>
                <a:gd name="T14" fmla="*/ 11 w 32"/>
                <a:gd name="T15" fmla="*/ 8 h 32"/>
                <a:gd name="T16" fmla="*/ 9 w 32"/>
                <a:gd name="T17" fmla="*/ 6 h 32"/>
                <a:gd name="T18" fmla="*/ 6 w 32"/>
                <a:gd name="T19" fmla="*/ 6 h 32"/>
                <a:gd name="T20" fmla="*/ 5 w 32"/>
                <a:gd name="T21" fmla="*/ 9 h 32"/>
                <a:gd name="T22" fmla="*/ 23 w 32"/>
                <a:gd name="T23" fmla="*/ 27 h 32"/>
                <a:gd name="T24" fmla="*/ 26 w 32"/>
                <a:gd name="T25" fmla="*/ 27 h 32"/>
                <a:gd name="T26" fmla="*/ 27 w 32"/>
                <a:gd name="T27" fmla="*/ 24 h 32"/>
                <a:gd name="T28" fmla="*/ 25 w 32"/>
                <a:gd name="T29" fmla="*/ 22 h 32"/>
                <a:gd name="T30" fmla="*/ 25 w 32"/>
                <a:gd name="T31" fmla="*/ 19 h 32"/>
                <a:gd name="T32" fmla="*/ 27 w 32"/>
                <a:gd name="T33" fmla="*/ 19 h 32"/>
                <a:gd name="T34" fmla="*/ 29 w 32"/>
                <a:gd name="T35" fmla="*/ 21 h 32"/>
                <a:gd name="T36" fmla="*/ 29 w 32"/>
                <a:gd name="T37" fmla="*/ 30 h 32"/>
                <a:gd name="T38" fmla="*/ 25 w 32"/>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2">
                  <a:moveTo>
                    <a:pt x="25" y="32"/>
                  </a:moveTo>
                  <a:cubicBezTo>
                    <a:pt x="23" y="32"/>
                    <a:pt x="22" y="31"/>
                    <a:pt x="21" y="30"/>
                  </a:cubicBezTo>
                  <a:cubicBezTo>
                    <a:pt x="3" y="12"/>
                    <a:pt x="3" y="12"/>
                    <a:pt x="3" y="12"/>
                  </a:cubicBezTo>
                  <a:cubicBezTo>
                    <a:pt x="0" y="9"/>
                    <a:pt x="1" y="6"/>
                    <a:pt x="3" y="3"/>
                  </a:cubicBezTo>
                  <a:cubicBezTo>
                    <a:pt x="5" y="1"/>
                    <a:pt x="9" y="0"/>
                    <a:pt x="11" y="3"/>
                  </a:cubicBezTo>
                  <a:cubicBezTo>
                    <a:pt x="13" y="5"/>
                    <a:pt x="13" y="5"/>
                    <a:pt x="13" y="5"/>
                  </a:cubicBezTo>
                  <a:cubicBezTo>
                    <a:pt x="14" y="6"/>
                    <a:pt x="14" y="7"/>
                    <a:pt x="13" y="8"/>
                  </a:cubicBezTo>
                  <a:cubicBezTo>
                    <a:pt x="13" y="9"/>
                    <a:pt x="11" y="9"/>
                    <a:pt x="11" y="8"/>
                  </a:cubicBezTo>
                  <a:cubicBezTo>
                    <a:pt x="9" y="6"/>
                    <a:pt x="9" y="6"/>
                    <a:pt x="9" y="6"/>
                  </a:cubicBezTo>
                  <a:cubicBezTo>
                    <a:pt x="7" y="5"/>
                    <a:pt x="6" y="6"/>
                    <a:pt x="6" y="6"/>
                  </a:cubicBezTo>
                  <a:cubicBezTo>
                    <a:pt x="5" y="6"/>
                    <a:pt x="4" y="8"/>
                    <a:pt x="5" y="9"/>
                  </a:cubicBezTo>
                  <a:cubicBezTo>
                    <a:pt x="23" y="27"/>
                    <a:pt x="23" y="27"/>
                    <a:pt x="23" y="27"/>
                  </a:cubicBezTo>
                  <a:cubicBezTo>
                    <a:pt x="25" y="28"/>
                    <a:pt x="26" y="27"/>
                    <a:pt x="26" y="27"/>
                  </a:cubicBezTo>
                  <a:cubicBezTo>
                    <a:pt x="27" y="27"/>
                    <a:pt x="28" y="25"/>
                    <a:pt x="27" y="24"/>
                  </a:cubicBezTo>
                  <a:cubicBezTo>
                    <a:pt x="25" y="22"/>
                    <a:pt x="25" y="22"/>
                    <a:pt x="25" y="22"/>
                  </a:cubicBezTo>
                  <a:cubicBezTo>
                    <a:pt x="24" y="21"/>
                    <a:pt x="24" y="20"/>
                    <a:pt x="25" y="19"/>
                  </a:cubicBezTo>
                  <a:cubicBezTo>
                    <a:pt x="25" y="18"/>
                    <a:pt x="27" y="18"/>
                    <a:pt x="27" y="19"/>
                  </a:cubicBezTo>
                  <a:cubicBezTo>
                    <a:pt x="29" y="21"/>
                    <a:pt x="29" y="21"/>
                    <a:pt x="29" y="21"/>
                  </a:cubicBezTo>
                  <a:cubicBezTo>
                    <a:pt x="32" y="24"/>
                    <a:pt x="31" y="28"/>
                    <a:pt x="29" y="30"/>
                  </a:cubicBezTo>
                  <a:cubicBezTo>
                    <a:pt x="28" y="31"/>
                    <a:pt x="26" y="32"/>
                    <a:pt x="2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0" name="Freeform 1239">
              <a:extLst>
                <a:ext uri="{FF2B5EF4-FFF2-40B4-BE49-F238E27FC236}">
                  <a16:creationId xmlns:a16="http://schemas.microsoft.com/office/drawing/2014/main" id="{600A91DC-D3F2-171D-376B-B1018F74B6EF}"/>
                </a:ext>
              </a:extLst>
            </p:cNvPr>
            <p:cNvSpPr>
              <a:spLocks/>
            </p:cNvSpPr>
            <p:nvPr/>
          </p:nvSpPr>
          <p:spPr bwMode="auto">
            <a:xfrm>
              <a:off x="4999038" y="2170113"/>
              <a:ext cx="120650" cy="120650"/>
            </a:xfrm>
            <a:custGeom>
              <a:avLst/>
              <a:gdLst>
                <a:gd name="T0" fmla="*/ 25 w 32"/>
                <a:gd name="T1" fmla="*/ 32 h 32"/>
                <a:gd name="T2" fmla="*/ 21 w 32"/>
                <a:gd name="T3" fmla="*/ 30 h 32"/>
                <a:gd name="T4" fmla="*/ 19 w 32"/>
                <a:gd name="T5" fmla="*/ 28 h 32"/>
                <a:gd name="T6" fmla="*/ 19 w 32"/>
                <a:gd name="T7" fmla="*/ 25 h 32"/>
                <a:gd name="T8" fmla="*/ 21 w 32"/>
                <a:gd name="T9" fmla="*/ 25 h 32"/>
                <a:gd name="T10" fmla="*/ 23 w 32"/>
                <a:gd name="T11" fmla="*/ 27 h 32"/>
                <a:gd name="T12" fmla="*/ 26 w 32"/>
                <a:gd name="T13" fmla="*/ 27 h 32"/>
                <a:gd name="T14" fmla="*/ 27 w 32"/>
                <a:gd name="T15" fmla="*/ 24 h 32"/>
                <a:gd name="T16" fmla="*/ 9 w 32"/>
                <a:gd name="T17" fmla="*/ 6 h 32"/>
                <a:gd name="T18" fmla="*/ 6 w 32"/>
                <a:gd name="T19" fmla="*/ 6 h 32"/>
                <a:gd name="T20" fmla="*/ 5 w 32"/>
                <a:gd name="T21" fmla="*/ 9 h 32"/>
                <a:gd name="T22" fmla="*/ 7 w 32"/>
                <a:gd name="T23" fmla="*/ 11 h 32"/>
                <a:gd name="T24" fmla="*/ 7 w 32"/>
                <a:gd name="T25" fmla="*/ 14 h 32"/>
                <a:gd name="T26" fmla="*/ 5 w 32"/>
                <a:gd name="T27" fmla="*/ 14 h 32"/>
                <a:gd name="T28" fmla="*/ 3 w 32"/>
                <a:gd name="T29" fmla="*/ 12 h 32"/>
                <a:gd name="T30" fmla="*/ 3 w 32"/>
                <a:gd name="T31" fmla="*/ 3 h 32"/>
                <a:gd name="T32" fmla="*/ 11 w 32"/>
                <a:gd name="T33" fmla="*/ 3 h 32"/>
                <a:gd name="T34" fmla="*/ 29 w 32"/>
                <a:gd name="T35" fmla="*/ 21 h 32"/>
                <a:gd name="T36" fmla="*/ 29 w 32"/>
                <a:gd name="T37" fmla="*/ 30 h 32"/>
                <a:gd name="T38" fmla="*/ 25 w 32"/>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2">
                  <a:moveTo>
                    <a:pt x="25" y="32"/>
                  </a:moveTo>
                  <a:cubicBezTo>
                    <a:pt x="23" y="32"/>
                    <a:pt x="22" y="31"/>
                    <a:pt x="21" y="30"/>
                  </a:cubicBezTo>
                  <a:cubicBezTo>
                    <a:pt x="19" y="28"/>
                    <a:pt x="19" y="28"/>
                    <a:pt x="19" y="28"/>
                  </a:cubicBezTo>
                  <a:cubicBezTo>
                    <a:pt x="18" y="27"/>
                    <a:pt x="18" y="26"/>
                    <a:pt x="19" y="25"/>
                  </a:cubicBezTo>
                  <a:cubicBezTo>
                    <a:pt x="19" y="24"/>
                    <a:pt x="21" y="24"/>
                    <a:pt x="21" y="25"/>
                  </a:cubicBezTo>
                  <a:cubicBezTo>
                    <a:pt x="23" y="27"/>
                    <a:pt x="23" y="27"/>
                    <a:pt x="23" y="27"/>
                  </a:cubicBezTo>
                  <a:cubicBezTo>
                    <a:pt x="25" y="28"/>
                    <a:pt x="26" y="27"/>
                    <a:pt x="26" y="27"/>
                  </a:cubicBezTo>
                  <a:cubicBezTo>
                    <a:pt x="27" y="27"/>
                    <a:pt x="28" y="25"/>
                    <a:pt x="27" y="24"/>
                  </a:cubicBezTo>
                  <a:cubicBezTo>
                    <a:pt x="9" y="6"/>
                    <a:pt x="9" y="6"/>
                    <a:pt x="9" y="6"/>
                  </a:cubicBezTo>
                  <a:cubicBezTo>
                    <a:pt x="7" y="5"/>
                    <a:pt x="6" y="6"/>
                    <a:pt x="6" y="6"/>
                  </a:cubicBezTo>
                  <a:cubicBezTo>
                    <a:pt x="5" y="6"/>
                    <a:pt x="4" y="8"/>
                    <a:pt x="5" y="9"/>
                  </a:cubicBezTo>
                  <a:cubicBezTo>
                    <a:pt x="7" y="11"/>
                    <a:pt x="7" y="11"/>
                    <a:pt x="7" y="11"/>
                  </a:cubicBezTo>
                  <a:cubicBezTo>
                    <a:pt x="8" y="12"/>
                    <a:pt x="8" y="13"/>
                    <a:pt x="7" y="14"/>
                  </a:cubicBezTo>
                  <a:cubicBezTo>
                    <a:pt x="7" y="15"/>
                    <a:pt x="5" y="15"/>
                    <a:pt x="5" y="14"/>
                  </a:cubicBezTo>
                  <a:cubicBezTo>
                    <a:pt x="3" y="12"/>
                    <a:pt x="3" y="12"/>
                    <a:pt x="3" y="12"/>
                  </a:cubicBezTo>
                  <a:cubicBezTo>
                    <a:pt x="0" y="9"/>
                    <a:pt x="1" y="6"/>
                    <a:pt x="3" y="3"/>
                  </a:cubicBezTo>
                  <a:cubicBezTo>
                    <a:pt x="5" y="1"/>
                    <a:pt x="9" y="0"/>
                    <a:pt x="11" y="3"/>
                  </a:cubicBezTo>
                  <a:cubicBezTo>
                    <a:pt x="29" y="21"/>
                    <a:pt x="29" y="21"/>
                    <a:pt x="29" y="21"/>
                  </a:cubicBezTo>
                  <a:cubicBezTo>
                    <a:pt x="32" y="24"/>
                    <a:pt x="31" y="28"/>
                    <a:pt x="29" y="30"/>
                  </a:cubicBezTo>
                  <a:cubicBezTo>
                    <a:pt x="28" y="31"/>
                    <a:pt x="26" y="32"/>
                    <a:pt x="2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1" name="Freeform 1240">
              <a:extLst>
                <a:ext uri="{FF2B5EF4-FFF2-40B4-BE49-F238E27FC236}">
                  <a16:creationId xmlns:a16="http://schemas.microsoft.com/office/drawing/2014/main" id="{D86B086D-9F2F-3F7E-293B-706F42D9230C}"/>
                </a:ext>
              </a:extLst>
            </p:cNvPr>
            <p:cNvSpPr>
              <a:spLocks/>
            </p:cNvSpPr>
            <p:nvPr/>
          </p:nvSpPr>
          <p:spPr bwMode="auto">
            <a:xfrm>
              <a:off x="5026025" y="2301875"/>
              <a:ext cx="168275" cy="173038"/>
            </a:xfrm>
            <a:custGeom>
              <a:avLst/>
              <a:gdLst>
                <a:gd name="T0" fmla="*/ 43 w 45"/>
                <a:gd name="T1" fmla="*/ 46 h 46"/>
                <a:gd name="T2" fmla="*/ 42 w 45"/>
                <a:gd name="T3" fmla="*/ 45 h 46"/>
                <a:gd name="T4" fmla="*/ 1 w 45"/>
                <a:gd name="T5" fmla="*/ 4 h 46"/>
                <a:gd name="T6" fmla="*/ 1 w 45"/>
                <a:gd name="T7" fmla="*/ 1 h 46"/>
                <a:gd name="T8" fmla="*/ 3 w 45"/>
                <a:gd name="T9" fmla="*/ 1 h 46"/>
                <a:gd name="T10" fmla="*/ 44 w 45"/>
                <a:gd name="T11" fmla="*/ 42 h 46"/>
                <a:gd name="T12" fmla="*/ 44 w 45"/>
                <a:gd name="T13" fmla="*/ 45 h 46"/>
                <a:gd name="T14" fmla="*/ 43 w 45"/>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6">
                  <a:moveTo>
                    <a:pt x="43" y="46"/>
                  </a:moveTo>
                  <a:cubicBezTo>
                    <a:pt x="42" y="46"/>
                    <a:pt x="42" y="45"/>
                    <a:pt x="42" y="45"/>
                  </a:cubicBezTo>
                  <a:cubicBezTo>
                    <a:pt x="1" y="4"/>
                    <a:pt x="1" y="4"/>
                    <a:pt x="1" y="4"/>
                  </a:cubicBezTo>
                  <a:cubicBezTo>
                    <a:pt x="0" y="3"/>
                    <a:pt x="0" y="2"/>
                    <a:pt x="1" y="1"/>
                  </a:cubicBezTo>
                  <a:cubicBezTo>
                    <a:pt x="1" y="0"/>
                    <a:pt x="3" y="0"/>
                    <a:pt x="3" y="1"/>
                  </a:cubicBezTo>
                  <a:cubicBezTo>
                    <a:pt x="44" y="42"/>
                    <a:pt x="44" y="42"/>
                    <a:pt x="44" y="42"/>
                  </a:cubicBezTo>
                  <a:cubicBezTo>
                    <a:pt x="45" y="43"/>
                    <a:pt x="45" y="44"/>
                    <a:pt x="44" y="45"/>
                  </a:cubicBezTo>
                  <a:cubicBezTo>
                    <a:pt x="44" y="45"/>
                    <a:pt x="44" y="46"/>
                    <a:pt x="4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12" name="Group 111">
            <a:extLst>
              <a:ext uri="{FF2B5EF4-FFF2-40B4-BE49-F238E27FC236}">
                <a16:creationId xmlns:a16="http://schemas.microsoft.com/office/drawing/2014/main" id="{CA85C3BF-A426-7A69-9ADE-253C07E32FC1}"/>
              </a:ext>
            </a:extLst>
          </p:cNvPr>
          <p:cNvGrpSpPr/>
          <p:nvPr/>
        </p:nvGrpSpPr>
        <p:grpSpPr>
          <a:xfrm>
            <a:off x="6801081" y="2126918"/>
            <a:ext cx="346075" cy="346075"/>
            <a:chOff x="5554663" y="4330700"/>
            <a:chExt cx="346075" cy="346075"/>
          </a:xfrm>
          <a:solidFill>
            <a:schemeClr val="bg1"/>
          </a:solidFill>
        </p:grpSpPr>
        <p:sp>
          <p:nvSpPr>
            <p:cNvPr id="113" name="Freeform 1273">
              <a:extLst>
                <a:ext uri="{FF2B5EF4-FFF2-40B4-BE49-F238E27FC236}">
                  <a16:creationId xmlns:a16="http://schemas.microsoft.com/office/drawing/2014/main" id="{CBEE4EAE-608C-1303-2BDD-8B66238993B3}"/>
                </a:ext>
              </a:extLst>
            </p:cNvPr>
            <p:cNvSpPr>
              <a:spLocks/>
            </p:cNvSpPr>
            <p:nvPr/>
          </p:nvSpPr>
          <p:spPr bwMode="auto">
            <a:xfrm>
              <a:off x="5661025" y="4435475"/>
              <a:ext cx="134938" cy="136525"/>
            </a:xfrm>
            <a:custGeom>
              <a:avLst/>
              <a:gdLst>
                <a:gd name="T0" fmla="*/ 2 w 36"/>
                <a:gd name="T1" fmla="*/ 36 h 36"/>
                <a:gd name="T2" fmla="*/ 1 w 36"/>
                <a:gd name="T3" fmla="*/ 35 h 36"/>
                <a:gd name="T4" fmla="*/ 1 w 36"/>
                <a:gd name="T5" fmla="*/ 33 h 36"/>
                <a:gd name="T6" fmla="*/ 33 w 36"/>
                <a:gd name="T7" fmla="*/ 1 h 36"/>
                <a:gd name="T8" fmla="*/ 35 w 36"/>
                <a:gd name="T9" fmla="*/ 1 h 36"/>
                <a:gd name="T10" fmla="*/ 35 w 36"/>
                <a:gd name="T11" fmla="*/ 3 h 36"/>
                <a:gd name="T12" fmla="*/ 3 w 36"/>
                <a:gd name="T13" fmla="*/ 35 h 36"/>
                <a:gd name="T14" fmla="*/ 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 y="36"/>
                  </a:moveTo>
                  <a:cubicBezTo>
                    <a:pt x="1" y="36"/>
                    <a:pt x="1" y="36"/>
                    <a:pt x="1" y="35"/>
                  </a:cubicBezTo>
                  <a:cubicBezTo>
                    <a:pt x="0" y="35"/>
                    <a:pt x="0" y="33"/>
                    <a:pt x="1" y="33"/>
                  </a:cubicBezTo>
                  <a:cubicBezTo>
                    <a:pt x="33" y="1"/>
                    <a:pt x="33" y="1"/>
                    <a:pt x="33" y="1"/>
                  </a:cubicBezTo>
                  <a:cubicBezTo>
                    <a:pt x="33" y="0"/>
                    <a:pt x="35" y="0"/>
                    <a:pt x="35" y="1"/>
                  </a:cubicBezTo>
                  <a:cubicBezTo>
                    <a:pt x="36" y="1"/>
                    <a:pt x="36" y="3"/>
                    <a:pt x="35" y="3"/>
                  </a:cubicBezTo>
                  <a:cubicBezTo>
                    <a:pt x="3" y="35"/>
                    <a:pt x="3" y="35"/>
                    <a:pt x="3" y="35"/>
                  </a:cubicBezTo>
                  <a:cubicBezTo>
                    <a:pt x="3" y="36"/>
                    <a:pt x="3" y="36"/>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1274">
              <a:extLst>
                <a:ext uri="{FF2B5EF4-FFF2-40B4-BE49-F238E27FC236}">
                  <a16:creationId xmlns:a16="http://schemas.microsoft.com/office/drawing/2014/main" id="{27A191E0-745A-3648-129A-64954798E72F}"/>
                </a:ext>
              </a:extLst>
            </p:cNvPr>
            <p:cNvSpPr>
              <a:spLocks noEditPoints="1"/>
            </p:cNvSpPr>
            <p:nvPr/>
          </p:nvSpPr>
          <p:spPr bwMode="auto">
            <a:xfrm>
              <a:off x="5653088" y="4429125"/>
              <a:ext cx="60325" cy="58738"/>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1275">
              <a:extLst>
                <a:ext uri="{FF2B5EF4-FFF2-40B4-BE49-F238E27FC236}">
                  <a16:creationId xmlns:a16="http://schemas.microsoft.com/office/drawing/2014/main" id="{7DF0D673-55FB-B6A2-28F2-DA97EC5447BD}"/>
                </a:ext>
              </a:extLst>
            </p:cNvPr>
            <p:cNvSpPr>
              <a:spLocks noEditPoints="1"/>
            </p:cNvSpPr>
            <p:nvPr/>
          </p:nvSpPr>
          <p:spPr bwMode="auto">
            <a:xfrm>
              <a:off x="5743575" y="4518025"/>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1276">
              <a:extLst>
                <a:ext uri="{FF2B5EF4-FFF2-40B4-BE49-F238E27FC236}">
                  <a16:creationId xmlns:a16="http://schemas.microsoft.com/office/drawing/2014/main" id="{B9F8203B-B998-CC63-0590-890F3A31B249}"/>
                </a:ext>
              </a:extLst>
            </p:cNvPr>
            <p:cNvSpPr>
              <a:spLocks noEditPoints="1"/>
            </p:cNvSpPr>
            <p:nvPr/>
          </p:nvSpPr>
          <p:spPr bwMode="auto">
            <a:xfrm>
              <a:off x="5554663" y="4330700"/>
              <a:ext cx="346075" cy="346075"/>
            </a:xfrm>
            <a:custGeom>
              <a:avLst/>
              <a:gdLst>
                <a:gd name="T0" fmla="*/ 46 w 92"/>
                <a:gd name="T1" fmla="*/ 92 h 92"/>
                <a:gd name="T2" fmla="*/ 0 w 92"/>
                <a:gd name="T3" fmla="*/ 46 h 92"/>
                <a:gd name="T4" fmla="*/ 46 w 92"/>
                <a:gd name="T5" fmla="*/ 0 h 92"/>
                <a:gd name="T6" fmla="*/ 92 w 92"/>
                <a:gd name="T7" fmla="*/ 46 h 92"/>
                <a:gd name="T8" fmla="*/ 46 w 92"/>
                <a:gd name="T9" fmla="*/ 92 h 92"/>
                <a:gd name="T10" fmla="*/ 46 w 92"/>
                <a:gd name="T11" fmla="*/ 4 h 92"/>
                <a:gd name="T12" fmla="*/ 4 w 92"/>
                <a:gd name="T13" fmla="*/ 46 h 92"/>
                <a:gd name="T14" fmla="*/ 46 w 92"/>
                <a:gd name="T15" fmla="*/ 88 h 92"/>
                <a:gd name="T16" fmla="*/ 88 w 92"/>
                <a:gd name="T17" fmla="*/ 46 h 92"/>
                <a:gd name="T18" fmla="*/ 46 w 92"/>
                <a:gd name="T19"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46" y="92"/>
                  </a:moveTo>
                  <a:cubicBezTo>
                    <a:pt x="21" y="92"/>
                    <a:pt x="0" y="71"/>
                    <a:pt x="0" y="46"/>
                  </a:cubicBezTo>
                  <a:cubicBezTo>
                    <a:pt x="0" y="21"/>
                    <a:pt x="21" y="0"/>
                    <a:pt x="46" y="0"/>
                  </a:cubicBezTo>
                  <a:cubicBezTo>
                    <a:pt x="71" y="0"/>
                    <a:pt x="92" y="21"/>
                    <a:pt x="92" y="46"/>
                  </a:cubicBezTo>
                  <a:cubicBezTo>
                    <a:pt x="92" y="71"/>
                    <a:pt x="71" y="92"/>
                    <a:pt x="46" y="92"/>
                  </a:cubicBezTo>
                  <a:close/>
                  <a:moveTo>
                    <a:pt x="46" y="4"/>
                  </a:moveTo>
                  <a:cubicBezTo>
                    <a:pt x="23" y="4"/>
                    <a:pt x="4" y="23"/>
                    <a:pt x="4" y="46"/>
                  </a:cubicBezTo>
                  <a:cubicBezTo>
                    <a:pt x="4" y="69"/>
                    <a:pt x="23" y="88"/>
                    <a:pt x="46" y="88"/>
                  </a:cubicBezTo>
                  <a:cubicBezTo>
                    <a:pt x="69" y="88"/>
                    <a:pt x="88" y="69"/>
                    <a:pt x="88" y="46"/>
                  </a:cubicBezTo>
                  <a:cubicBezTo>
                    <a:pt x="88" y="23"/>
                    <a:pt x="69" y="4"/>
                    <a:pt x="4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5" name="Rectangle 124">
            <a:extLst>
              <a:ext uri="{FF2B5EF4-FFF2-40B4-BE49-F238E27FC236}">
                <a16:creationId xmlns:a16="http://schemas.microsoft.com/office/drawing/2014/main" id="{27D7EA1D-19B0-FDD4-D868-26632A21F688}"/>
              </a:ext>
            </a:extLst>
          </p:cNvPr>
          <p:cNvSpPr/>
          <p:nvPr/>
        </p:nvSpPr>
        <p:spPr>
          <a:xfrm>
            <a:off x="5442508" y="5794999"/>
            <a:ext cx="180000"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6" name="Rectangle 125">
            <a:extLst>
              <a:ext uri="{FF2B5EF4-FFF2-40B4-BE49-F238E27FC236}">
                <a16:creationId xmlns:a16="http://schemas.microsoft.com/office/drawing/2014/main" id="{CD293869-0756-FB1F-01B5-E93D3EB53E35}"/>
              </a:ext>
            </a:extLst>
          </p:cNvPr>
          <p:cNvSpPr/>
          <p:nvPr/>
        </p:nvSpPr>
        <p:spPr>
          <a:xfrm>
            <a:off x="9569937" y="5794999"/>
            <a:ext cx="180000"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27" name="Straight Connector 126">
            <a:extLst>
              <a:ext uri="{FF2B5EF4-FFF2-40B4-BE49-F238E27FC236}">
                <a16:creationId xmlns:a16="http://schemas.microsoft.com/office/drawing/2014/main" id="{AFDE3DF0-7345-3968-3CE9-C20CBE467F47}"/>
              </a:ext>
            </a:extLst>
          </p:cNvPr>
          <p:cNvCxnSpPr>
            <a:cxnSpLocks/>
          </p:cNvCxnSpPr>
          <p:nvPr/>
        </p:nvCxnSpPr>
        <p:spPr>
          <a:xfrm>
            <a:off x="3328668" y="4355485"/>
            <a:ext cx="82394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24C9CB0-E3DA-1E89-FF04-C77EAF77A856}"/>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7" name="Straight Connector 6">
            <a:extLst>
              <a:ext uri="{FF2B5EF4-FFF2-40B4-BE49-F238E27FC236}">
                <a16:creationId xmlns:a16="http://schemas.microsoft.com/office/drawing/2014/main" id="{DC713400-FDD9-580E-0C7D-2DF7E708E77E}"/>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46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bstract white waves">
            <a:extLst>
              <a:ext uri="{FF2B5EF4-FFF2-40B4-BE49-F238E27FC236}">
                <a16:creationId xmlns:a16="http://schemas.microsoft.com/office/drawing/2014/main" id="{D9072AED-183B-CCB1-EA24-4545E5EBA641}"/>
              </a:ext>
            </a:extLst>
          </p:cNvPr>
          <p:cNvPicPr>
            <a:picLocks noChangeAspect="1"/>
          </p:cNvPicPr>
          <p:nvPr/>
        </p:nvPicPr>
        <p:blipFill>
          <a:blip r:embed="rId2">
            <a:extLst>
              <a:ext uri="{28A0092B-C50C-407E-A947-70E740481C1C}">
                <a14:useLocalDpi xmlns:a14="http://schemas.microsoft.com/office/drawing/2010/main" val="0"/>
              </a:ext>
            </a:extLst>
          </a:blip>
          <a:srcRect t="2130" b="2130"/>
          <a:stretch/>
        </p:blipFill>
        <p:spPr>
          <a:xfrm>
            <a:off x="5373985" y="0"/>
            <a:ext cx="6818015" cy="4356039"/>
          </a:xfrm>
          <a:prstGeom prst="rect">
            <a:avLst/>
          </a:prstGeom>
        </p:spPr>
      </p:pic>
      <p:sp>
        <p:nvSpPr>
          <p:cNvPr id="35" name="Rectangle 34">
            <a:extLst>
              <a:ext uri="{FF2B5EF4-FFF2-40B4-BE49-F238E27FC236}">
                <a16:creationId xmlns:a16="http://schemas.microsoft.com/office/drawing/2014/main" id="{C81E90C1-5BCD-4933-9F35-5C93A891670A}"/>
              </a:ext>
            </a:extLst>
          </p:cNvPr>
          <p:cNvSpPr/>
          <p:nvPr/>
        </p:nvSpPr>
        <p:spPr>
          <a:xfrm rot="10800000" flipH="1" flipV="1">
            <a:off x="5373985" y="-1"/>
            <a:ext cx="5964575" cy="4356039"/>
          </a:xfrm>
          <a:prstGeom prst="rect">
            <a:avLst/>
          </a:prstGeom>
          <a:gradFill flip="none" rotWithShape="1">
            <a:gsLst>
              <a:gs pos="0">
                <a:schemeClr val="bg1">
                  <a:alpha val="0"/>
                </a:schemeClr>
              </a:gs>
              <a:gs pos="87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FB9F4BD0-6726-D9BA-D760-5BB89C22876F}"/>
              </a:ext>
            </a:extLst>
          </p:cNvPr>
          <p:cNvSpPr>
            <a:spLocks noGrp="1"/>
          </p:cNvSpPr>
          <p:nvPr>
            <p:ph type="title"/>
          </p:nvPr>
        </p:nvSpPr>
        <p:spPr>
          <a:xfrm>
            <a:off x="2934654" y="1993598"/>
            <a:ext cx="6105979" cy="553998"/>
          </a:xfrm>
        </p:spPr>
        <p:txBody>
          <a:bodyPr wrap="square">
            <a:spAutoFit/>
          </a:bodyPr>
          <a:lstStyle/>
          <a:p>
            <a:r>
              <a:rPr lang="en-ID" sz="4000" dirty="0"/>
              <a:t>Paul D. Vanchiere, </a:t>
            </a:r>
            <a:r>
              <a:rPr lang="en-ID" b="0" i="1" dirty="0"/>
              <a:t>MBA</a:t>
            </a:r>
            <a:endParaRPr lang="en-ID" sz="4000" b="0" i="1" dirty="0"/>
          </a:p>
        </p:txBody>
      </p:sp>
      <p:sp>
        <p:nvSpPr>
          <p:cNvPr id="15" name="Footer Placeholder 10">
            <a:extLst>
              <a:ext uri="{FF2B5EF4-FFF2-40B4-BE49-F238E27FC236}">
                <a16:creationId xmlns:a16="http://schemas.microsoft.com/office/drawing/2014/main" id="{87FC469E-CB10-55A0-A72D-503F0068BD41}"/>
              </a:ext>
            </a:extLst>
          </p:cNvPr>
          <p:cNvSpPr>
            <a:spLocks noGrp="1"/>
          </p:cNvSpPr>
          <p:nvPr>
            <p:ph type="ftr" sz="quarter" idx="11"/>
          </p:nvPr>
        </p:nvSpPr>
        <p:spPr/>
        <p:txBody>
          <a:bodyPr/>
          <a:lstStyle/>
          <a:p>
            <a:r>
              <a:rPr lang="en-ID" dirty="0"/>
              <a:t>www.PediatricSupport.com </a:t>
            </a:r>
          </a:p>
        </p:txBody>
      </p:sp>
      <p:sp>
        <p:nvSpPr>
          <p:cNvPr id="16" name="Slide Number Placeholder 11">
            <a:extLst>
              <a:ext uri="{FF2B5EF4-FFF2-40B4-BE49-F238E27FC236}">
                <a16:creationId xmlns:a16="http://schemas.microsoft.com/office/drawing/2014/main" id="{3920D9CF-EC27-2054-849D-B6B4405C4128}"/>
              </a:ext>
            </a:extLst>
          </p:cNvPr>
          <p:cNvSpPr>
            <a:spLocks noGrp="1"/>
          </p:cNvSpPr>
          <p:nvPr>
            <p:ph type="sldNum" sz="quarter" idx="12"/>
          </p:nvPr>
        </p:nvSpPr>
        <p:spPr/>
        <p:txBody>
          <a:bodyPr/>
          <a:lstStyle/>
          <a:p>
            <a:fld id="{FF528CE4-BB7A-453B-9BA8-EFC0298A1600}" type="slidenum">
              <a:rPr lang="en-ID" b="1" smtClean="0">
                <a:solidFill>
                  <a:srgbClr val="ADB68B"/>
                </a:solidFill>
              </a:rPr>
              <a:pPr/>
              <a:t>2</a:t>
            </a:fld>
            <a:endParaRPr lang="en-ID" b="1" dirty="0">
              <a:solidFill>
                <a:srgbClr val="ADB68B"/>
              </a:solidFill>
            </a:endParaRPr>
          </a:p>
        </p:txBody>
      </p:sp>
      <p:cxnSp>
        <p:nvCxnSpPr>
          <p:cNvPr id="17" name="Straight Connector 16">
            <a:extLst>
              <a:ext uri="{FF2B5EF4-FFF2-40B4-BE49-F238E27FC236}">
                <a16:creationId xmlns:a16="http://schemas.microsoft.com/office/drawing/2014/main" id="{C37B98B2-E544-E4CC-5981-2811DC97979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AD27A1B-5D7A-F9E1-E47A-41A0C52A89B3}"/>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9" name="Rectangle 28">
            <a:extLst>
              <a:ext uri="{FF2B5EF4-FFF2-40B4-BE49-F238E27FC236}">
                <a16:creationId xmlns:a16="http://schemas.microsoft.com/office/drawing/2014/main" id="{2906B708-5FAF-6F83-D743-19B1569E8C18}"/>
              </a:ext>
            </a:extLst>
          </p:cNvPr>
          <p:cNvSpPr/>
          <p:nvPr/>
        </p:nvSpPr>
        <p:spPr>
          <a:xfrm>
            <a:off x="8138160" y="4105142"/>
            <a:ext cx="3414742" cy="157707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Rectangle 31">
            <a:extLst>
              <a:ext uri="{FF2B5EF4-FFF2-40B4-BE49-F238E27FC236}">
                <a16:creationId xmlns:a16="http://schemas.microsoft.com/office/drawing/2014/main" id="{9B7DDBAB-234D-75F8-6ACC-ABCF380995AB}"/>
              </a:ext>
            </a:extLst>
          </p:cNvPr>
          <p:cNvSpPr/>
          <p:nvPr/>
        </p:nvSpPr>
        <p:spPr>
          <a:xfrm>
            <a:off x="4388629" y="4105142"/>
            <a:ext cx="3414742" cy="157707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2">
            <a:extLst>
              <a:ext uri="{FF2B5EF4-FFF2-40B4-BE49-F238E27FC236}">
                <a16:creationId xmlns:a16="http://schemas.microsoft.com/office/drawing/2014/main" id="{D6DD8E8F-6658-C7D9-F675-27CD7DE98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BCB1EF9A-0D84-E848-079D-3B5AA01D1D97}"/>
              </a:ext>
            </a:extLst>
          </p:cNvPr>
          <p:cNvSpPr/>
          <p:nvPr/>
        </p:nvSpPr>
        <p:spPr>
          <a:xfrm>
            <a:off x="623887" y="4105142"/>
            <a:ext cx="3414742" cy="157707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Footer Placeholder 2">
            <a:extLst>
              <a:ext uri="{FF2B5EF4-FFF2-40B4-BE49-F238E27FC236}">
                <a16:creationId xmlns:a16="http://schemas.microsoft.com/office/drawing/2014/main" id="{6CB7EF46-71EB-B1C2-05B4-84E84634EAB2}"/>
              </a:ext>
            </a:extLst>
          </p:cNvPr>
          <p:cNvSpPr txBox="1">
            <a:spLocks/>
          </p:cNvSpPr>
          <p:nvPr/>
        </p:nvSpPr>
        <p:spPr>
          <a:xfrm>
            <a:off x="1207725" y="4478183"/>
            <a:ext cx="2247066" cy="83099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sz="1800" dirty="0">
                <a:solidFill>
                  <a:srgbClr val="34576B"/>
                </a:solidFill>
              </a:rPr>
              <a:t>Pediatric Management Institute</a:t>
            </a:r>
            <a:br>
              <a:rPr lang="en-ID" sz="1800" dirty="0">
                <a:solidFill>
                  <a:schemeClr val="tx1"/>
                </a:solidFill>
              </a:rPr>
            </a:br>
            <a:r>
              <a:rPr lang="en-ID" sz="1800" i="1" dirty="0">
                <a:solidFill>
                  <a:srgbClr val="ADB68B"/>
                </a:solidFill>
              </a:rPr>
              <a:t>- Principal Consultant</a:t>
            </a:r>
          </a:p>
        </p:txBody>
      </p:sp>
      <p:sp>
        <p:nvSpPr>
          <p:cNvPr id="11" name="Footer Placeholder 2">
            <a:extLst>
              <a:ext uri="{FF2B5EF4-FFF2-40B4-BE49-F238E27FC236}">
                <a16:creationId xmlns:a16="http://schemas.microsoft.com/office/drawing/2014/main" id="{58804D08-B867-F4F0-9D54-08636E9DA462}"/>
              </a:ext>
            </a:extLst>
          </p:cNvPr>
          <p:cNvSpPr txBox="1">
            <a:spLocks/>
          </p:cNvSpPr>
          <p:nvPr/>
        </p:nvSpPr>
        <p:spPr>
          <a:xfrm>
            <a:off x="4972467" y="4616683"/>
            <a:ext cx="2247066" cy="553998"/>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sz="1800" dirty="0">
                <a:solidFill>
                  <a:srgbClr val="34576B"/>
                </a:solidFill>
              </a:rPr>
              <a:t>Greenwood Pediatrics</a:t>
            </a:r>
            <a:br>
              <a:rPr lang="en-ID" sz="1800" dirty="0">
                <a:solidFill>
                  <a:schemeClr val="tx1"/>
                </a:solidFill>
              </a:rPr>
            </a:br>
            <a:r>
              <a:rPr lang="en-ID" sz="1800" i="1" dirty="0">
                <a:solidFill>
                  <a:srgbClr val="ADB68B"/>
                </a:solidFill>
              </a:rPr>
              <a:t>- CFO</a:t>
            </a:r>
          </a:p>
        </p:txBody>
      </p:sp>
      <p:sp>
        <p:nvSpPr>
          <p:cNvPr id="12" name="Footer Placeholder 2">
            <a:extLst>
              <a:ext uri="{FF2B5EF4-FFF2-40B4-BE49-F238E27FC236}">
                <a16:creationId xmlns:a16="http://schemas.microsoft.com/office/drawing/2014/main" id="{2375208D-1BE1-DB48-523F-D2DCCE3FC777}"/>
              </a:ext>
            </a:extLst>
          </p:cNvPr>
          <p:cNvSpPr txBox="1">
            <a:spLocks/>
          </p:cNvSpPr>
          <p:nvPr/>
        </p:nvSpPr>
        <p:spPr>
          <a:xfrm>
            <a:off x="8721998" y="4616683"/>
            <a:ext cx="2247066" cy="553998"/>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sz="1800" dirty="0">
                <a:solidFill>
                  <a:srgbClr val="34576B"/>
                </a:solidFill>
              </a:rPr>
              <a:t>ALL Pediatrics</a:t>
            </a:r>
            <a:br>
              <a:rPr lang="en-ID" sz="1800" dirty="0">
                <a:solidFill>
                  <a:schemeClr val="tx1"/>
                </a:solidFill>
              </a:rPr>
            </a:br>
            <a:r>
              <a:rPr lang="en-ID" sz="1800" i="1" dirty="0">
                <a:solidFill>
                  <a:srgbClr val="ADB68B"/>
                </a:solidFill>
              </a:rPr>
              <a:t>- CFO</a:t>
            </a:r>
          </a:p>
        </p:txBody>
      </p:sp>
      <p:sp>
        <p:nvSpPr>
          <p:cNvPr id="4" name="Rectangle 3">
            <a:extLst>
              <a:ext uri="{FF2B5EF4-FFF2-40B4-BE49-F238E27FC236}">
                <a16:creationId xmlns:a16="http://schemas.microsoft.com/office/drawing/2014/main" id="{DB28C8EC-5362-4AB0-B7F7-7F4E74F7CB12}"/>
              </a:ext>
            </a:extLst>
          </p:cNvPr>
          <p:cNvSpPr/>
          <p:nvPr/>
        </p:nvSpPr>
        <p:spPr>
          <a:xfrm>
            <a:off x="623888" y="4105143"/>
            <a:ext cx="3414742" cy="51776"/>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9DC6602-61F3-4A87-AFB1-BF3ED4045907}"/>
              </a:ext>
            </a:extLst>
          </p:cNvPr>
          <p:cNvSpPr/>
          <p:nvPr/>
        </p:nvSpPr>
        <p:spPr>
          <a:xfrm>
            <a:off x="4388629" y="4105143"/>
            <a:ext cx="3414742" cy="51776"/>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A276374-1F33-47E4-BB1A-0A2D77838CFA}"/>
              </a:ext>
            </a:extLst>
          </p:cNvPr>
          <p:cNvSpPr/>
          <p:nvPr/>
        </p:nvSpPr>
        <p:spPr>
          <a:xfrm>
            <a:off x="8138160" y="4105143"/>
            <a:ext cx="3414742" cy="51776"/>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in a suit and tie&#10;&#10;Description automatically generated">
            <a:extLst>
              <a:ext uri="{FF2B5EF4-FFF2-40B4-BE49-F238E27FC236}">
                <a16:creationId xmlns:a16="http://schemas.microsoft.com/office/drawing/2014/main" id="{4BE1C762-1B85-EA29-338F-82AEE3512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89" y="1143000"/>
            <a:ext cx="1828800" cy="2286000"/>
          </a:xfrm>
          <a:prstGeom prst="rect">
            <a:avLst/>
          </a:prstGeom>
        </p:spPr>
      </p:pic>
    </p:spTree>
    <p:extLst>
      <p:ext uri="{BB962C8B-B14F-4D97-AF65-F5344CB8AC3E}">
        <p14:creationId xmlns:p14="http://schemas.microsoft.com/office/powerpoint/2010/main" val="402062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vy 3D patterns">
            <a:extLst>
              <a:ext uri="{FF2B5EF4-FFF2-40B4-BE49-F238E27FC236}">
                <a16:creationId xmlns:a16="http://schemas.microsoft.com/office/drawing/2014/main" id="{34D95E30-65CF-DFD3-FD2B-A330CDB93451}"/>
              </a:ext>
            </a:extLst>
          </p:cNvPr>
          <p:cNvPicPr>
            <a:picLocks noChangeAspect="1"/>
          </p:cNvPicPr>
          <p:nvPr/>
        </p:nvPicPr>
        <p:blipFill>
          <a:blip r:embed="rId3">
            <a:extLst>
              <a:ext uri="{28A0092B-C50C-407E-A947-70E740481C1C}">
                <a14:useLocalDpi xmlns:a14="http://schemas.microsoft.com/office/drawing/2010/main" val="0"/>
              </a:ext>
            </a:extLst>
          </a:blip>
          <a:srcRect l="5310" r="5310"/>
          <a:stretch/>
        </p:blipFill>
        <p:spPr>
          <a:xfrm>
            <a:off x="1" y="2951"/>
            <a:ext cx="3308345" cy="6842478"/>
          </a:xfrm>
          <a:prstGeom prst="rect">
            <a:avLst/>
          </a:prstGeom>
        </p:spPr>
      </p:pic>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extLst>
              <p:ext uri="{D42A27DB-BD31-4B8C-83A1-F6EECF244321}">
                <p14:modId xmlns:p14="http://schemas.microsoft.com/office/powerpoint/2010/main" val="347944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8" name="Rectangle 47">
            <a:extLst>
              <a:ext uri="{FF2B5EF4-FFF2-40B4-BE49-F238E27FC236}">
                <a16:creationId xmlns:a16="http://schemas.microsoft.com/office/drawing/2014/main" id="{CC1A702A-DD2D-DF9E-D532-6DF1DA483E60}"/>
              </a:ext>
            </a:extLst>
          </p:cNvPr>
          <p:cNvSpPr/>
          <p:nvPr/>
        </p:nvSpPr>
        <p:spPr>
          <a:xfrm>
            <a:off x="3328669" y="1570640"/>
            <a:ext cx="8239444" cy="446476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rgbClr val="34576B"/>
              </a:solidFill>
            </a:endParaRPr>
          </a:p>
        </p:txBody>
      </p:sp>
      <p:sp>
        <p:nvSpPr>
          <p:cNvPr id="40" name="Rectangle 39">
            <a:extLst>
              <a:ext uri="{FF2B5EF4-FFF2-40B4-BE49-F238E27FC236}">
                <a16:creationId xmlns:a16="http://schemas.microsoft.com/office/drawing/2014/main" id="{4D1FFDF0-8CDE-F5CA-F406-D80B843DFA4A}"/>
              </a:ext>
            </a:extLst>
          </p:cNvPr>
          <p:cNvSpPr/>
          <p:nvPr/>
        </p:nvSpPr>
        <p:spPr>
          <a:xfrm>
            <a:off x="0" y="297"/>
            <a:ext cx="3328669"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p:txBody>
          <a:bodyPr/>
          <a:lstStyle/>
          <a:p>
            <a:fld id="{FF528CE4-BB7A-453B-9BA8-EFC0298A1600}" type="slidenum">
              <a:rPr lang="en-ID" smtClean="0">
                <a:solidFill>
                  <a:schemeClr val="bg1"/>
                </a:solidFill>
              </a:rPr>
              <a:pPr/>
              <a:t>20</a:t>
            </a:fld>
            <a:endParaRPr lang="en-ID" dirty="0">
              <a:solidFill>
                <a:schemeClr val="bg1"/>
              </a:solidFill>
            </a:endParaRPr>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2F69703A-B7AE-3ADD-B8A1-F08EC7A81147}"/>
              </a:ext>
            </a:extLst>
          </p:cNvPr>
          <p:cNvGrpSpPr/>
          <p:nvPr/>
        </p:nvGrpSpPr>
        <p:grpSpPr>
          <a:xfrm>
            <a:off x="3841305" y="1947327"/>
            <a:ext cx="7193849" cy="3644238"/>
            <a:chOff x="3895065" y="1947327"/>
            <a:chExt cx="7193849" cy="3644238"/>
          </a:xfrm>
        </p:grpSpPr>
        <p:cxnSp>
          <p:nvCxnSpPr>
            <p:cNvPr id="43" name="Straight Connector 42">
              <a:extLst>
                <a:ext uri="{FF2B5EF4-FFF2-40B4-BE49-F238E27FC236}">
                  <a16:creationId xmlns:a16="http://schemas.microsoft.com/office/drawing/2014/main" id="{AD698411-0841-3883-6F5C-B0872F180DC0}"/>
                </a:ext>
              </a:extLst>
            </p:cNvPr>
            <p:cNvCxnSpPr>
              <a:cxnSpLocks/>
            </p:cNvCxnSpPr>
            <p:nvPr/>
          </p:nvCxnSpPr>
          <p:spPr>
            <a:xfrm>
              <a:off x="4015541" y="2961644"/>
              <a:ext cx="70733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FACD52-8B5F-4407-6E43-6926449C919B}"/>
                </a:ext>
              </a:extLst>
            </p:cNvPr>
            <p:cNvCxnSpPr>
              <a:cxnSpLocks/>
            </p:cNvCxnSpPr>
            <p:nvPr/>
          </p:nvCxnSpPr>
          <p:spPr>
            <a:xfrm>
              <a:off x="4015541" y="4839489"/>
              <a:ext cx="70733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C7AA4B4-8BC3-89C9-CA94-64EFE1C1E026}"/>
                </a:ext>
              </a:extLst>
            </p:cNvPr>
            <p:cNvGrpSpPr/>
            <p:nvPr/>
          </p:nvGrpSpPr>
          <p:grpSpPr>
            <a:xfrm>
              <a:off x="3895065" y="3178842"/>
              <a:ext cx="7161735" cy="1443449"/>
              <a:chOff x="3895065" y="3212421"/>
              <a:chExt cx="7161735" cy="1443449"/>
            </a:xfrm>
          </p:grpSpPr>
          <p:sp>
            <p:nvSpPr>
              <p:cNvPr id="22" name="Rectangle 21">
                <a:extLst>
                  <a:ext uri="{FF2B5EF4-FFF2-40B4-BE49-F238E27FC236}">
                    <a16:creationId xmlns:a16="http://schemas.microsoft.com/office/drawing/2014/main" id="{40158F49-094D-E81B-B923-2892DEC54755}"/>
                  </a:ext>
                </a:extLst>
              </p:cNvPr>
              <p:cNvSpPr/>
              <p:nvPr/>
            </p:nvSpPr>
            <p:spPr>
              <a:xfrm>
                <a:off x="4851914" y="3325971"/>
                <a:ext cx="3520784" cy="30777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r>
                  <a:rPr lang="en-US" sz="2000" b="1" dirty="0">
                    <a:solidFill>
                      <a:srgbClr val="34576B"/>
                    </a:solidFill>
                  </a:rPr>
                  <a:t>Future Compensation Package</a:t>
                </a:r>
              </a:p>
            </p:txBody>
          </p:sp>
          <p:sp>
            <p:nvSpPr>
              <p:cNvPr id="23" name="Oval 22">
                <a:extLst>
                  <a:ext uri="{FF2B5EF4-FFF2-40B4-BE49-F238E27FC236}">
                    <a16:creationId xmlns:a16="http://schemas.microsoft.com/office/drawing/2014/main" id="{3CF826B8-76D8-EBAE-87A5-9ECF6D883CDD}"/>
                  </a:ext>
                </a:extLst>
              </p:cNvPr>
              <p:cNvSpPr/>
              <p:nvPr/>
            </p:nvSpPr>
            <p:spPr>
              <a:xfrm>
                <a:off x="3895065" y="3212421"/>
                <a:ext cx="534877" cy="534877"/>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Rectangle 23">
                <a:extLst>
                  <a:ext uri="{FF2B5EF4-FFF2-40B4-BE49-F238E27FC236}">
                    <a16:creationId xmlns:a16="http://schemas.microsoft.com/office/drawing/2014/main" id="{7F578AF1-B0DA-6568-E7EA-E0D8D40928C3}"/>
                  </a:ext>
                </a:extLst>
              </p:cNvPr>
              <p:cNvSpPr/>
              <p:nvPr/>
            </p:nvSpPr>
            <p:spPr>
              <a:xfrm>
                <a:off x="4851913" y="3794096"/>
                <a:ext cx="2907147" cy="86177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285750" indent="-285750">
                  <a:buFont typeface="Arial" panose="020B0604020202020204" pitchFamily="34" charset="0"/>
                  <a:buChar char="•"/>
                </a:pPr>
                <a:r>
                  <a:rPr lang="en-US" sz="1400" dirty="0">
                    <a:solidFill>
                      <a:srgbClr val="34576B"/>
                    </a:solidFill>
                  </a:rPr>
                  <a:t>Base Salary</a:t>
                </a:r>
              </a:p>
              <a:p>
                <a:pPr marL="285750" indent="-285750">
                  <a:buFont typeface="Arial" panose="020B0604020202020204" pitchFamily="34" charset="0"/>
                  <a:buChar char="•"/>
                </a:pPr>
                <a:r>
                  <a:rPr lang="en-US" sz="1400" dirty="0">
                    <a:solidFill>
                      <a:srgbClr val="34576B"/>
                    </a:solidFill>
                  </a:rPr>
                  <a:t>Benefits</a:t>
                </a:r>
              </a:p>
              <a:p>
                <a:pPr marL="285750" indent="-285750">
                  <a:buFont typeface="Arial" panose="020B0604020202020204" pitchFamily="34" charset="0"/>
                  <a:buChar char="•"/>
                </a:pPr>
                <a:r>
                  <a:rPr lang="en-US" sz="1400" dirty="0">
                    <a:solidFill>
                      <a:srgbClr val="34576B"/>
                    </a:solidFill>
                  </a:rPr>
                  <a:t>Production (wRVU Incentives)</a:t>
                </a:r>
              </a:p>
              <a:p>
                <a:pPr marL="285750" indent="-285750">
                  <a:buFont typeface="Arial" panose="020B0604020202020204" pitchFamily="34" charset="0"/>
                  <a:buChar char="•"/>
                </a:pPr>
                <a:r>
                  <a:rPr lang="en-US" sz="1400" dirty="0">
                    <a:solidFill>
                      <a:srgbClr val="34576B"/>
                    </a:solidFill>
                  </a:rPr>
                  <a:t>Limited by “Fair Market Value”</a:t>
                </a:r>
              </a:p>
            </p:txBody>
          </p:sp>
          <p:sp>
            <p:nvSpPr>
              <p:cNvPr id="52" name="TextBox 51">
                <a:extLst>
                  <a:ext uri="{FF2B5EF4-FFF2-40B4-BE49-F238E27FC236}">
                    <a16:creationId xmlns:a16="http://schemas.microsoft.com/office/drawing/2014/main" id="{D651A37B-6B11-9155-534F-1F5CA505EB66}"/>
                  </a:ext>
                </a:extLst>
              </p:cNvPr>
              <p:cNvSpPr txBox="1"/>
              <p:nvPr/>
            </p:nvSpPr>
            <p:spPr>
              <a:xfrm>
                <a:off x="10700933" y="3749479"/>
                <a:ext cx="355867" cy="369332"/>
              </a:xfrm>
              <a:prstGeom prst="rect">
                <a:avLst/>
              </a:prstGeom>
              <a:noFill/>
            </p:spPr>
            <p:txBody>
              <a:bodyPr wrap="none" lIns="0" tIns="0" rIns="0" bIns="0" rtlCol="0">
                <a:spAutoFit/>
              </a:bodyPr>
              <a:lstStyle/>
              <a:p>
                <a:r>
                  <a:rPr lang="en-US" sz="2400" b="1" i="1" dirty="0">
                    <a:solidFill>
                      <a:prstClr val="white">
                        <a:lumMod val="85000"/>
                      </a:prstClr>
                    </a:solidFill>
                    <a:latin typeface="Lato"/>
                  </a:rPr>
                  <a:t>02</a:t>
                </a:r>
                <a:endParaRPr lang="id-ID" sz="2400" b="1" i="1" dirty="0">
                  <a:solidFill>
                    <a:prstClr val="white">
                      <a:lumMod val="85000"/>
                    </a:prstClr>
                  </a:solidFill>
                  <a:latin typeface="Lato"/>
                </a:endParaRPr>
              </a:p>
            </p:txBody>
          </p:sp>
          <p:grpSp>
            <p:nvGrpSpPr>
              <p:cNvPr id="86" name="Group 85">
                <a:extLst>
                  <a:ext uri="{FF2B5EF4-FFF2-40B4-BE49-F238E27FC236}">
                    <a16:creationId xmlns:a16="http://schemas.microsoft.com/office/drawing/2014/main" id="{3D834172-CAFC-FEC5-8F75-CB1C1554B7DB}"/>
                  </a:ext>
                </a:extLst>
              </p:cNvPr>
              <p:cNvGrpSpPr/>
              <p:nvPr/>
            </p:nvGrpSpPr>
            <p:grpSpPr>
              <a:xfrm>
                <a:off x="4069172" y="3386100"/>
                <a:ext cx="186662" cy="187519"/>
                <a:chOff x="3398838" y="3267076"/>
                <a:chExt cx="346075" cy="347663"/>
              </a:xfrm>
            </p:grpSpPr>
            <p:sp>
              <p:nvSpPr>
                <p:cNvPr id="87" name="Oval 124">
                  <a:extLst>
                    <a:ext uri="{FF2B5EF4-FFF2-40B4-BE49-F238E27FC236}">
                      <a16:creationId xmlns:a16="http://schemas.microsoft.com/office/drawing/2014/main" id="{B8E21AE2-3CEA-E16E-F9F1-50981979DF23}"/>
                    </a:ext>
                  </a:extLst>
                </p:cNvPr>
                <p:cNvSpPr>
                  <a:spLocks noChangeArrowheads="1"/>
                </p:cNvSpPr>
                <p:nvPr/>
              </p:nvSpPr>
              <p:spPr bwMode="auto">
                <a:xfrm>
                  <a:off x="3459163" y="3432176"/>
                  <a:ext cx="150813" cy="31750"/>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8" name="Freeform 125">
                  <a:extLst>
                    <a:ext uri="{FF2B5EF4-FFF2-40B4-BE49-F238E27FC236}">
                      <a16:creationId xmlns:a16="http://schemas.microsoft.com/office/drawing/2014/main" id="{96E03E50-C804-F47E-98C4-96CD4DA5744D}"/>
                    </a:ext>
                  </a:extLst>
                </p:cNvPr>
                <p:cNvSpPr>
                  <a:spLocks/>
                </p:cNvSpPr>
                <p:nvPr/>
              </p:nvSpPr>
              <p:spPr bwMode="auto">
                <a:xfrm>
                  <a:off x="3459163" y="3448051"/>
                  <a:ext cx="150813" cy="46038"/>
                </a:xfrm>
                <a:custGeom>
                  <a:avLst/>
                  <a:gdLst>
                    <a:gd name="T0" fmla="*/ 0 w 40"/>
                    <a:gd name="T1" fmla="*/ 0 h 12"/>
                    <a:gd name="T2" fmla="*/ 0 w 40"/>
                    <a:gd name="T3" fmla="*/ 8 h 12"/>
                    <a:gd name="T4" fmla="*/ 20 w 40"/>
                    <a:gd name="T5" fmla="*/ 12 h 12"/>
                    <a:gd name="T6" fmla="*/ 40 w 40"/>
                    <a:gd name="T7" fmla="*/ 8 h 12"/>
                    <a:gd name="T8" fmla="*/ 40 w 40"/>
                    <a:gd name="T9" fmla="*/ 0 h 12"/>
                  </a:gdLst>
                  <a:ahLst/>
                  <a:cxnLst>
                    <a:cxn ang="0">
                      <a:pos x="T0" y="T1"/>
                    </a:cxn>
                    <a:cxn ang="0">
                      <a:pos x="T2" y="T3"/>
                    </a:cxn>
                    <a:cxn ang="0">
                      <a:pos x="T4" y="T5"/>
                    </a:cxn>
                    <a:cxn ang="0">
                      <a:pos x="T6" y="T7"/>
                    </a:cxn>
                    <a:cxn ang="0">
                      <a:pos x="T8" y="T9"/>
                    </a:cxn>
                  </a:cxnLst>
                  <a:rect l="0" t="0" r="r" b="b"/>
                  <a:pathLst>
                    <a:path w="40" h="12">
                      <a:moveTo>
                        <a:pt x="0" y="0"/>
                      </a:moveTo>
                      <a:cubicBezTo>
                        <a:pt x="0" y="8"/>
                        <a:pt x="0" y="8"/>
                        <a:pt x="0" y="8"/>
                      </a:cubicBezTo>
                      <a:cubicBezTo>
                        <a:pt x="0" y="10"/>
                        <a:pt x="9" y="12"/>
                        <a:pt x="20" y="12"/>
                      </a:cubicBezTo>
                      <a:cubicBezTo>
                        <a:pt x="31" y="12"/>
                        <a:pt x="40" y="10"/>
                        <a:pt x="40" y="8"/>
                      </a:cubicBezTo>
                      <a:cubicBezTo>
                        <a:pt x="40" y="0"/>
                        <a:pt x="40" y="0"/>
                        <a:pt x="4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9" name="Freeform 126">
                  <a:extLst>
                    <a:ext uri="{FF2B5EF4-FFF2-40B4-BE49-F238E27FC236}">
                      <a16:creationId xmlns:a16="http://schemas.microsoft.com/office/drawing/2014/main" id="{E42CFA3C-29C8-A497-4B0E-730340A69550}"/>
                    </a:ext>
                  </a:extLst>
                </p:cNvPr>
                <p:cNvSpPr>
                  <a:spLocks/>
                </p:cNvSpPr>
                <p:nvPr/>
              </p:nvSpPr>
              <p:spPr bwMode="auto">
                <a:xfrm>
                  <a:off x="3459163" y="3478214"/>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0" name="Freeform 127">
                  <a:extLst>
                    <a:ext uri="{FF2B5EF4-FFF2-40B4-BE49-F238E27FC236}">
                      <a16:creationId xmlns:a16="http://schemas.microsoft.com/office/drawing/2014/main" id="{BACB2553-6EBC-8BDE-E0EC-042638C6A192}"/>
                    </a:ext>
                  </a:extLst>
                </p:cNvPr>
                <p:cNvSpPr>
                  <a:spLocks/>
                </p:cNvSpPr>
                <p:nvPr/>
              </p:nvSpPr>
              <p:spPr bwMode="auto">
                <a:xfrm>
                  <a:off x="3459163" y="3508376"/>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1" name="Freeform 128">
                  <a:extLst>
                    <a:ext uri="{FF2B5EF4-FFF2-40B4-BE49-F238E27FC236}">
                      <a16:creationId xmlns:a16="http://schemas.microsoft.com/office/drawing/2014/main" id="{5364065E-2E8A-5861-88FD-7ED02FB67158}"/>
                    </a:ext>
                  </a:extLst>
                </p:cNvPr>
                <p:cNvSpPr>
                  <a:spLocks/>
                </p:cNvSpPr>
                <p:nvPr/>
              </p:nvSpPr>
              <p:spPr bwMode="auto">
                <a:xfrm>
                  <a:off x="3459163" y="3538539"/>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2" name="Freeform 129">
                  <a:extLst>
                    <a:ext uri="{FF2B5EF4-FFF2-40B4-BE49-F238E27FC236}">
                      <a16:creationId xmlns:a16="http://schemas.microsoft.com/office/drawing/2014/main" id="{AE042C61-3507-E4E8-2299-DC1497C0533B}"/>
                    </a:ext>
                  </a:extLst>
                </p:cNvPr>
                <p:cNvSpPr>
                  <a:spLocks/>
                </p:cNvSpPr>
                <p:nvPr/>
              </p:nvSpPr>
              <p:spPr bwMode="auto">
                <a:xfrm>
                  <a:off x="3459163" y="3568701"/>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3" name="Freeform 130">
                  <a:extLst>
                    <a:ext uri="{FF2B5EF4-FFF2-40B4-BE49-F238E27FC236}">
                      <a16:creationId xmlns:a16="http://schemas.microsoft.com/office/drawing/2014/main" id="{C1EE4817-F133-D193-6FE6-F25BDF5222AE}"/>
                    </a:ext>
                  </a:extLst>
                </p:cNvPr>
                <p:cNvSpPr>
                  <a:spLocks/>
                </p:cNvSpPr>
                <p:nvPr/>
              </p:nvSpPr>
              <p:spPr bwMode="auto">
                <a:xfrm>
                  <a:off x="3398838" y="3267076"/>
                  <a:ext cx="346075" cy="211138"/>
                </a:xfrm>
                <a:custGeom>
                  <a:avLst/>
                  <a:gdLst>
                    <a:gd name="T0" fmla="*/ 38 w 218"/>
                    <a:gd name="T1" fmla="*/ 133 h 133"/>
                    <a:gd name="T2" fmla="*/ 0 w 218"/>
                    <a:gd name="T3" fmla="*/ 133 h 133"/>
                    <a:gd name="T4" fmla="*/ 0 w 218"/>
                    <a:gd name="T5" fmla="*/ 0 h 133"/>
                    <a:gd name="T6" fmla="*/ 218 w 218"/>
                    <a:gd name="T7" fmla="*/ 0 h 133"/>
                    <a:gd name="T8" fmla="*/ 218 w 218"/>
                    <a:gd name="T9" fmla="*/ 133 h 133"/>
                    <a:gd name="T10" fmla="*/ 133 w 218"/>
                    <a:gd name="T11" fmla="*/ 133 h 133"/>
                  </a:gdLst>
                  <a:ahLst/>
                  <a:cxnLst>
                    <a:cxn ang="0">
                      <a:pos x="T0" y="T1"/>
                    </a:cxn>
                    <a:cxn ang="0">
                      <a:pos x="T2" y="T3"/>
                    </a:cxn>
                    <a:cxn ang="0">
                      <a:pos x="T4" y="T5"/>
                    </a:cxn>
                    <a:cxn ang="0">
                      <a:pos x="T6" y="T7"/>
                    </a:cxn>
                    <a:cxn ang="0">
                      <a:pos x="T8" y="T9"/>
                    </a:cxn>
                    <a:cxn ang="0">
                      <a:pos x="T10" y="T11"/>
                    </a:cxn>
                  </a:cxnLst>
                  <a:rect l="0" t="0" r="r" b="b"/>
                  <a:pathLst>
                    <a:path w="218" h="133">
                      <a:moveTo>
                        <a:pt x="38" y="133"/>
                      </a:moveTo>
                      <a:lnTo>
                        <a:pt x="0" y="133"/>
                      </a:lnTo>
                      <a:lnTo>
                        <a:pt x="0" y="0"/>
                      </a:lnTo>
                      <a:lnTo>
                        <a:pt x="218" y="0"/>
                      </a:lnTo>
                      <a:lnTo>
                        <a:pt x="218" y="133"/>
                      </a:lnTo>
                      <a:lnTo>
                        <a:pt x="133" y="133"/>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4" name="Oval 131">
                  <a:extLst>
                    <a:ext uri="{FF2B5EF4-FFF2-40B4-BE49-F238E27FC236}">
                      <a16:creationId xmlns:a16="http://schemas.microsoft.com/office/drawing/2014/main" id="{A42A090F-56EB-CAEF-567D-2BE7A7D222F2}"/>
                    </a:ext>
                  </a:extLst>
                </p:cNvPr>
                <p:cNvSpPr>
                  <a:spLocks noChangeArrowheads="1"/>
                </p:cNvSpPr>
                <p:nvPr/>
              </p:nvSpPr>
              <p:spPr bwMode="auto">
                <a:xfrm>
                  <a:off x="3527426" y="3327401"/>
                  <a:ext cx="88900" cy="904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5" name="Oval 132">
                  <a:extLst>
                    <a:ext uri="{FF2B5EF4-FFF2-40B4-BE49-F238E27FC236}">
                      <a16:creationId xmlns:a16="http://schemas.microsoft.com/office/drawing/2014/main" id="{53DFC022-722A-6361-F5B8-F3F27F0CEEAC}"/>
                    </a:ext>
                  </a:extLst>
                </p:cNvPr>
                <p:cNvSpPr>
                  <a:spLocks noChangeArrowheads="1"/>
                </p:cNvSpPr>
                <p:nvPr/>
              </p:nvSpPr>
              <p:spPr bwMode="auto">
                <a:xfrm>
                  <a:off x="3459163" y="3327401"/>
                  <a:ext cx="14288" cy="142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6" name="Oval 133">
                  <a:extLst>
                    <a:ext uri="{FF2B5EF4-FFF2-40B4-BE49-F238E27FC236}">
                      <a16:creationId xmlns:a16="http://schemas.microsoft.com/office/drawing/2014/main" id="{AD52DEFC-CF8B-4DF5-16B3-0C11B8AB9F92}"/>
                    </a:ext>
                  </a:extLst>
                </p:cNvPr>
                <p:cNvSpPr>
                  <a:spLocks noChangeArrowheads="1"/>
                </p:cNvSpPr>
                <p:nvPr/>
              </p:nvSpPr>
              <p:spPr bwMode="auto">
                <a:xfrm>
                  <a:off x="3670301" y="3402014"/>
                  <a:ext cx="14288" cy="15875"/>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7" name="Freeform 134">
                  <a:extLst>
                    <a:ext uri="{FF2B5EF4-FFF2-40B4-BE49-F238E27FC236}">
                      <a16:creationId xmlns:a16="http://schemas.microsoft.com/office/drawing/2014/main" id="{B80958E6-0F32-B8CC-5B3B-F20B89DA3707}"/>
                    </a:ext>
                  </a:extLst>
                </p:cNvPr>
                <p:cNvSpPr>
                  <a:spLocks/>
                </p:cNvSpPr>
                <p:nvPr/>
              </p:nvSpPr>
              <p:spPr bwMode="auto">
                <a:xfrm>
                  <a:off x="3429001" y="3297239"/>
                  <a:ext cx="285750" cy="150813"/>
                </a:xfrm>
                <a:custGeom>
                  <a:avLst/>
                  <a:gdLst>
                    <a:gd name="T0" fmla="*/ 8 w 76"/>
                    <a:gd name="T1" fmla="*/ 40 h 40"/>
                    <a:gd name="T2" fmla="*/ 0 w 76"/>
                    <a:gd name="T3" fmla="*/ 32 h 40"/>
                    <a:gd name="T4" fmla="*/ 0 w 76"/>
                    <a:gd name="T5" fmla="*/ 8 h 40"/>
                    <a:gd name="T6" fmla="*/ 8 w 76"/>
                    <a:gd name="T7" fmla="*/ 0 h 40"/>
                    <a:gd name="T8" fmla="*/ 68 w 76"/>
                    <a:gd name="T9" fmla="*/ 0 h 40"/>
                    <a:gd name="T10" fmla="*/ 76 w 76"/>
                    <a:gd name="T11" fmla="*/ 8 h 40"/>
                    <a:gd name="T12" fmla="*/ 76 w 76"/>
                    <a:gd name="T13" fmla="*/ 32 h 40"/>
                    <a:gd name="T14" fmla="*/ 68 w 76"/>
                    <a:gd name="T15" fmla="*/ 40 h 40"/>
                    <a:gd name="T16" fmla="*/ 4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8" y="40"/>
                      </a:move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cubicBezTo>
                        <a:pt x="76" y="32"/>
                        <a:pt x="76" y="32"/>
                        <a:pt x="76" y="32"/>
                      </a:cubicBezTo>
                      <a:cubicBezTo>
                        <a:pt x="76" y="36"/>
                        <a:pt x="72" y="40"/>
                        <a:pt x="68" y="40"/>
                      </a:cubicBezTo>
                      <a:cubicBezTo>
                        <a:pt x="48" y="40"/>
                        <a:pt x="48" y="40"/>
                        <a:pt x="48" y="4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4" name="Group 53">
              <a:extLst>
                <a:ext uri="{FF2B5EF4-FFF2-40B4-BE49-F238E27FC236}">
                  <a16:creationId xmlns:a16="http://schemas.microsoft.com/office/drawing/2014/main" id="{15E485A7-5B4E-BED4-E725-0C9A7E759B74}"/>
                </a:ext>
              </a:extLst>
            </p:cNvPr>
            <p:cNvGrpSpPr/>
            <p:nvPr/>
          </p:nvGrpSpPr>
          <p:grpSpPr>
            <a:xfrm>
              <a:off x="3895065" y="5056688"/>
              <a:ext cx="7161735" cy="534877"/>
              <a:chOff x="3895065" y="5200614"/>
              <a:chExt cx="7161735" cy="534877"/>
            </a:xfrm>
          </p:grpSpPr>
          <p:sp>
            <p:nvSpPr>
              <p:cNvPr id="26" name="Rectangle 25">
                <a:extLst>
                  <a:ext uri="{FF2B5EF4-FFF2-40B4-BE49-F238E27FC236}">
                    <a16:creationId xmlns:a16="http://schemas.microsoft.com/office/drawing/2014/main" id="{A4BF5B52-4DB3-0406-CBCA-3F8A02D0E7AA}"/>
                  </a:ext>
                </a:extLst>
              </p:cNvPr>
              <p:cNvSpPr/>
              <p:nvPr/>
            </p:nvSpPr>
            <p:spPr>
              <a:xfrm>
                <a:off x="4851914" y="5314164"/>
                <a:ext cx="3520784" cy="30777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r>
                  <a:rPr lang="en-US" sz="2000" b="1" dirty="0">
                    <a:solidFill>
                      <a:srgbClr val="34576B"/>
                    </a:solidFill>
                  </a:rPr>
                  <a:t>Office Building Lease</a:t>
                </a:r>
              </a:p>
            </p:txBody>
          </p:sp>
          <p:sp>
            <p:nvSpPr>
              <p:cNvPr id="28" name="Oval 27">
                <a:extLst>
                  <a:ext uri="{FF2B5EF4-FFF2-40B4-BE49-F238E27FC236}">
                    <a16:creationId xmlns:a16="http://schemas.microsoft.com/office/drawing/2014/main" id="{E45C194E-6430-2692-6A5A-E2AA413765B9}"/>
                  </a:ext>
                </a:extLst>
              </p:cNvPr>
              <p:cNvSpPr/>
              <p:nvPr/>
            </p:nvSpPr>
            <p:spPr>
              <a:xfrm>
                <a:off x="3895065" y="5200614"/>
                <a:ext cx="534877" cy="534877"/>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3" name="TextBox 52">
                <a:extLst>
                  <a:ext uri="{FF2B5EF4-FFF2-40B4-BE49-F238E27FC236}">
                    <a16:creationId xmlns:a16="http://schemas.microsoft.com/office/drawing/2014/main" id="{356B83B7-F6C1-A2EA-E620-438BA5B4D31B}"/>
                  </a:ext>
                </a:extLst>
              </p:cNvPr>
              <p:cNvSpPr txBox="1"/>
              <p:nvPr/>
            </p:nvSpPr>
            <p:spPr>
              <a:xfrm>
                <a:off x="10700933" y="5283386"/>
                <a:ext cx="355867" cy="369332"/>
              </a:xfrm>
              <a:prstGeom prst="rect">
                <a:avLst/>
              </a:prstGeom>
              <a:noFill/>
            </p:spPr>
            <p:txBody>
              <a:bodyPr wrap="none" lIns="0" tIns="0" rIns="0" bIns="0" rtlCol="0">
                <a:spAutoFit/>
              </a:bodyPr>
              <a:lstStyle/>
              <a:p>
                <a:r>
                  <a:rPr lang="en-US" sz="2400" b="1" i="1" dirty="0">
                    <a:solidFill>
                      <a:prstClr val="white">
                        <a:lumMod val="85000"/>
                      </a:prstClr>
                    </a:solidFill>
                    <a:latin typeface="Lato"/>
                  </a:rPr>
                  <a:t>03</a:t>
                </a:r>
                <a:endParaRPr lang="id-ID" sz="2400" b="1" i="1" dirty="0">
                  <a:solidFill>
                    <a:prstClr val="white">
                      <a:lumMod val="85000"/>
                    </a:prstClr>
                  </a:solidFill>
                  <a:latin typeface="Lato"/>
                </a:endParaRPr>
              </a:p>
            </p:txBody>
          </p:sp>
          <p:grpSp>
            <p:nvGrpSpPr>
              <p:cNvPr id="98" name="Group 97">
                <a:extLst>
                  <a:ext uri="{FF2B5EF4-FFF2-40B4-BE49-F238E27FC236}">
                    <a16:creationId xmlns:a16="http://schemas.microsoft.com/office/drawing/2014/main" id="{8359FA85-E8A8-1795-1190-F5B5B60B83EC}"/>
                  </a:ext>
                </a:extLst>
              </p:cNvPr>
              <p:cNvGrpSpPr/>
              <p:nvPr/>
            </p:nvGrpSpPr>
            <p:grpSpPr>
              <a:xfrm>
                <a:off x="4069172" y="5374721"/>
                <a:ext cx="186663" cy="186663"/>
                <a:chOff x="4125913" y="1839913"/>
                <a:chExt cx="346076" cy="346076"/>
              </a:xfrm>
            </p:grpSpPr>
            <p:sp>
              <p:nvSpPr>
                <p:cNvPr id="99" name="Line 99">
                  <a:extLst>
                    <a:ext uri="{FF2B5EF4-FFF2-40B4-BE49-F238E27FC236}">
                      <a16:creationId xmlns:a16="http://schemas.microsoft.com/office/drawing/2014/main" id="{4EB23D46-2761-4407-6D93-079715AF4492}"/>
                    </a:ext>
                  </a:extLst>
                </p:cNvPr>
                <p:cNvSpPr>
                  <a:spLocks noChangeShapeType="1"/>
                </p:cNvSpPr>
                <p:nvPr/>
              </p:nvSpPr>
              <p:spPr bwMode="auto">
                <a:xfrm>
                  <a:off x="4381501" y="1990726"/>
                  <a:ext cx="0" cy="195263"/>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0" name="Line 100">
                  <a:extLst>
                    <a:ext uri="{FF2B5EF4-FFF2-40B4-BE49-F238E27FC236}">
                      <a16:creationId xmlns:a16="http://schemas.microsoft.com/office/drawing/2014/main" id="{95218E5A-68CA-8DBC-A92A-5EC1D815B388}"/>
                    </a:ext>
                  </a:extLst>
                </p:cNvPr>
                <p:cNvSpPr>
                  <a:spLocks noChangeShapeType="1"/>
                </p:cNvSpPr>
                <p:nvPr/>
              </p:nvSpPr>
              <p:spPr bwMode="auto">
                <a:xfrm flipV="1">
                  <a:off x="4216401" y="1990726"/>
                  <a:ext cx="0" cy="195263"/>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1" name="Freeform 101">
                  <a:extLst>
                    <a:ext uri="{FF2B5EF4-FFF2-40B4-BE49-F238E27FC236}">
                      <a16:creationId xmlns:a16="http://schemas.microsoft.com/office/drawing/2014/main" id="{53ACF893-5206-95AF-F8F8-8112C2B1604C}"/>
                    </a:ext>
                  </a:extLst>
                </p:cNvPr>
                <p:cNvSpPr>
                  <a:spLocks/>
                </p:cNvSpPr>
                <p:nvPr/>
              </p:nvSpPr>
              <p:spPr bwMode="auto">
                <a:xfrm>
                  <a:off x="4381501" y="2020888"/>
                  <a:ext cx="90488" cy="165100"/>
                </a:xfrm>
                <a:custGeom>
                  <a:avLst/>
                  <a:gdLst>
                    <a:gd name="T0" fmla="*/ 0 w 57"/>
                    <a:gd name="T1" fmla="*/ 104 h 104"/>
                    <a:gd name="T2" fmla="*/ 0 w 57"/>
                    <a:gd name="T3" fmla="*/ 0 h 104"/>
                    <a:gd name="T4" fmla="*/ 57 w 57"/>
                    <a:gd name="T5" fmla="*/ 0 h 104"/>
                    <a:gd name="T6" fmla="*/ 57 w 57"/>
                    <a:gd name="T7" fmla="*/ 104 h 104"/>
                  </a:gdLst>
                  <a:ahLst/>
                  <a:cxnLst>
                    <a:cxn ang="0">
                      <a:pos x="T0" y="T1"/>
                    </a:cxn>
                    <a:cxn ang="0">
                      <a:pos x="T2" y="T3"/>
                    </a:cxn>
                    <a:cxn ang="0">
                      <a:pos x="T4" y="T5"/>
                    </a:cxn>
                    <a:cxn ang="0">
                      <a:pos x="T6" y="T7"/>
                    </a:cxn>
                  </a:cxnLst>
                  <a:rect l="0" t="0" r="r" b="b"/>
                  <a:pathLst>
                    <a:path w="57" h="104">
                      <a:moveTo>
                        <a:pt x="0" y="104"/>
                      </a:moveTo>
                      <a:lnTo>
                        <a:pt x="0" y="0"/>
                      </a:lnTo>
                      <a:lnTo>
                        <a:pt x="57" y="0"/>
                      </a:lnTo>
                      <a:lnTo>
                        <a:pt x="57" y="104"/>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 name="Freeform 102">
                  <a:extLst>
                    <a:ext uri="{FF2B5EF4-FFF2-40B4-BE49-F238E27FC236}">
                      <a16:creationId xmlns:a16="http://schemas.microsoft.com/office/drawing/2014/main" id="{E5A443FC-3C38-8D67-4FD7-5BD780794B6B}"/>
                    </a:ext>
                  </a:extLst>
                </p:cNvPr>
                <p:cNvSpPr>
                  <a:spLocks/>
                </p:cNvSpPr>
                <p:nvPr/>
              </p:nvSpPr>
              <p:spPr bwMode="auto">
                <a:xfrm>
                  <a:off x="4125913" y="2020888"/>
                  <a:ext cx="90488" cy="165100"/>
                </a:xfrm>
                <a:custGeom>
                  <a:avLst/>
                  <a:gdLst>
                    <a:gd name="T0" fmla="*/ 0 w 57"/>
                    <a:gd name="T1" fmla="*/ 104 h 104"/>
                    <a:gd name="T2" fmla="*/ 0 w 57"/>
                    <a:gd name="T3" fmla="*/ 0 h 104"/>
                    <a:gd name="T4" fmla="*/ 57 w 57"/>
                    <a:gd name="T5" fmla="*/ 0 h 104"/>
                    <a:gd name="T6" fmla="*/ 57 w 57"/>
                    <a:gd name="T7" fmla="*/ 104 h 104"/>
                  </a:gdLst>
                  <a:ahLst/>
                  <a:cxnLst>
                    <a:cxn ang="0">
                      <a:pos x="T0" y="T1"/>
                    </a:cxn>
                    <a:cxn ang="0">
                      <a:pos x="T2" y="T3"/>
                    </a:cxn>
                    <a:cxn ang="0">
                      <a:pos x="T4" y="T5"/>
                    </a:cxn>
                    <a:cxn ang="0">
                      <a:pos x="T6" y="T7"/>
                    </a:cxn>
                  </a:cxnLst>
                  <a:rect l="0" t="0" r="r" b="b"/>
                  <a:pathLst>
                    <a:path w="57" h="104">
                      <a:moveTo>
                        <a:pt x="0" y="104"/>
                      </a:moveTo>
                      <a:lnTo>
                        <a:pt x="0" y="0"/>
                      </a:lnTo>
                      <a:lnTo>
                        <a:pt x="57" y="0"/>
                      </a:lnTo>
                      <a:lnTo>
                        <a:pt x="57" y="104"/>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 name="Line 103">
                  <a:extLst>
                    <a:ext uri="{FF2B5EF4-FFF2-40B4-BE49-F238E27FC236}">
                      <a16:creationId xmlns:a16="http://schemas.microsoft.com/office/drawing/2014/main" id="{1AEDAB21-3F39-AC56-F76B-7E57D61DA1FC}"/>
                    </a:ext>
                  </a:extLst>
                </p:cNvPr>
                <p:cNvSpPr>
                  <a:spLocks noChangeShapeType="1"/>
                </p:cNvSpPr>
                <p:nvPr/>
              </p:nvSpPr>
              <p:spPr bwMode="auto">
                <a:xfrm>
                  <a:off x="4125913" y="2185988"/>
                  <a:ext cx="3460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4" name="Oval 104">
                  <a:extLst>
                    <a:ext uri="{FF2B5EF4-FFF2-40B4-BE49-F238E27FC236}">
                      <a16:creationId xmlns:a16="http://schemas.microsoft.com/office/drawing/2014/main" id="{76171444-FED3-DE4C-F64F-AEDF633B5877}"/>
                    </a:ext>
                  </a:extLst>
                </p:cNvPr>
                <p:cNvSpPr>
                  <a:spLocks noChangeArrowheads="1"/>
                </p:cNvSpPr>
                <p:nvPr/>
              </p:nvSpPr>
              <p:spPr bwMode="auto">
                <a:xfrm>
                  <a:off x="4202113" y="1839913"/>
                  <a:ext cx="195263" cy="195263"/>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5" name="Freeform 105">
                  <a:extLst>
                    <a:ext uri="{FF2B5EF4-FFF2-40B4-BE49-F238E27FC236}">
                      <a16:creationId xmlns:a16="http://schemas.microsoft.com/office/drawing/2014/main" id="{BDE1ACB7-79B2-CE5B-9109-ACB4B6976BB6}"/>
                    </a:ext>
                  </a:extLst>
                </p:cNvPr>
                <p:cNvSpPr>
                  <a:spLocks/>
                </p:cNvSpPr>
                <p:nvPr/>
              </p:nvSpPr>
              <p:spPr bwMode="auto">
                <a:xfrm>
                  <a:off x="4246563" y="1884363"/>
                  <a:ext cx="104775" cy="106363"/>
                </a:xfrm>
                <a:custGeom>
                  <a:avLst/>
                  <a:gdLst>
                    <a:gd name="T0" fmla="*/ 66 w 66"/>
                    <a:gd name="T1" fmla="*/ 19 h 67"/>
                    <a:gd name="T2" fmla="*/ 47 w 66"/>
                    <a:gd name="T3" fmla="*/ 19 h 67"/>
                    <a:gd name="T4" fmla="*/ 47 w 66"/>
                    <a:gd name="T5" fmla="*/ 0 h 67"/>
                    <a:gd name="T6" fmla="*/ 19 w 66"/>
                    <a:gd name="T7" fmla="*/ 0 h 67"/>
                    <a:gd name="T8" fmla="*/ 19 w 66"/>
                    <a:gd name="T9" fmla="*/ 19 h 67"/>
                    <a:gd name="T10" fmla="*/ 0 w 66"/>
                    <a:gd name="T11" fmla="*/ 19 h 67"/>
                    <a:gd name="T12" fmla="*/ 0 w 66"/>
                    <a:gd name="T13" fmla="*/ 48 h 67"/>
                    <a:gd name="T14" fmla="*/ 19 w 66"/>
                    <a:gd name="T15" fmla="*/ 48 h 67"/>
                    <a:gd name="T16" fmla="*/ 19 w 66"/>
                    <a:gd name="T17" fmla="*/ 67 h 67"/>
                    <a:gd name="T18" fmla="*/ 47 w 66"/>
                    <a:gd name="T19" fmla="*/ 67 h 67"/>
                    <a:gd name="T20" fmla="*/ 47 w 66"/>
                    <a:gd name="T21" fmla="*/ 48 h 67"/>
                    <a:gd name="T22" fmla="*/ 66 w 66"/>
                    <a:gd name="T23" fmla="*/ 48 h 67"/>
                    <a:gd name="T24" fmla="*/ 66 w 66"/>
                    <a:gd name="T25"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7">
                      <a:moveTo>
                        <a:pt x="66" y="19"/>
                      </a:moveTo>
                      <a:lnTo>
                        <a:pt x="47" y="19"/>
                      </a:lnTo>
                      <a:lnTo>
                        <a:pt x="47" y="0"/>
                      </a:lnTo>
                      <a:lnTo>
                        <a:pt x="19" y="0"/>
                      </a:lnTo>
                      <a:lnTo>
                        <a:pt x="19" y="19"/>
                      </a:lnTo>
                      <a:lnTo>
                        <a:pt x="0" y="19"/>
                      </a:lnTo>
                      <a:lnTo>
                        <a:pt x="0" y="48"/>
                      </a:lnTo>
                      <a:lnTo>
                        <a:pt x="19" y="48"/>
                      </a:lnTo>
                      <a:lnTo>
                        <a:pt x="19" y="67"/>
                      </a:lnTo>
                      <a:lnTo>
                        <a:pt x="47" y="67"/>
                      </a:lnTo>
                      <a:lnTo>
                        <a:pt x="47" y="48"/>
                      </a:lnTo>
                      <a:lnTo>
                        <a:pt x="66" y="48"/>
                      </a:lnTo>
                      <a:lnTo>
                        <a:pt x="66" y="19"/>
                      </a:ln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6" name="Line 106">
                  <a:extLst>
                    <a:ext uri="{FF2B5EF4-FFF2-40B4-BE49-F238E27FC236}">
                      <a16:creationId xmlns:a16="http://schemas.microsoft.com/office/drawing/2014/main" id="{446CA334-E03A-54DB-D4E7-701AF3DCF961}"/>
                    </a:ext>
                  </a:extLst>
                </p:cNvPr>
                <p:cNvSpPr>
                  <a:spLocks noChangeShapeType="1"/>
                </p:cNvSpPr>
                <p:nvPr/>
              </p:nvSpPr>
              <p:spPr bwMode="auto">
                <a:xfrm>
                  <a:off x="4156076" y="2051051"/>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7" name="Line 107">
                  <a:extLst>
                    <a:ext uri="{FF2B5EF4-FFF2-40B4-BE49-F238E27FC236}">
                      <a16:creationId xmlns:a16="http://schemas.microsoft.com/office/drawing/2014/main" id="{E5095426-8A2A-BE74-CA05-20F26F5C32A6}"/>
                    </a:ext>
                  </a:extLst>
                </p:cNvPr>
                <p:cNvSpPr>
                  <a:spLocks noChangeShapeType="1"/>
                </p:cNvSpPr>
                <p:nvPr/>
              </p:nvSpPr>
              <p:spPr bwMode="auto">
                <a:xfrm>
                  <a:off x="4156076" y="2079626"/>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8" name="Line 108">
                  <a:extLst>
                    <a:ext uri="{FF2B5EF4-FFF2-40B4-BE49-F238E27FC236}">
                      <a16:creationId xmlns:a16="http://schemas.microsoft.com/office/drawing/2014/main" id="{E076099C-C454-AC93-B18A-EA12E298C442}"/>
                    </a:ext>
                  </a:extLst>
                </p:cNvPr>
                <p:cNvSpPr>
                  <a:spLocks noChangeShapeType="1"/>
                </p:cNvSpPr>
                <p:nvPr/>
              </p:nvSpPr>
              <p:spPr bwMode="auto">
                <a:xfrm>
                  <a:off x="4156076" y="2109788"/>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9" name="Line 109">
                  <a:extLst>
                    <a:ext uri="{FF2B5EF4-FFF2-40B4-BE49-F238E27FC236}">
                      <a16:creationId xmlns:a16="http://schemas.microsoft.com/office/drawing/2014/main" id="{CF021C2C-3118-EB3B-D2FA-1E0C47B1CA31}"/>
                    </a:ext>
                  </a:extLst>
                </p:cNvPr>
                <p:cNvSpPr>
                  <a:spLocks noChangeShapeType="1"/>
                </p:cNvSpPr>
                <p:nvPr/>
              </p:nvSpPr>
              <p:spPr bwMode="auto">
                <a:xfrm>
                  <a:off x="4156076" y="2139951"/>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0" name="Line 110">
                  <a:extLst>
                    <a:ext uri="{FF2B5EF4-FFF2-40B4-BE49-F238E27FC236}">
                      <a16:creationId xmlns:a16="http://schemas.microsoft.com/office/drawing/2014/main" id="{1FCF0999-9C8C-7626-9A55-1EA2F524CE67}"/>
                    </a:ext>
                  </a:extLst>
                </p:cNvPr>
                <p:cNvSpPr>
                  <a:spLocks noChangeShapeType="1"/>
                </p:cNvSpPr>
                <p:nvPr/>
              </p:nvSpPr>
              <p:spPr bwMode="auto">
                <a:xfrm>
                  <a:off x="4411663" y="2051051"/>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1" name="Line 111">
                  <a:extLst>
                    <a:ext uri="{FF2B5EF4-FFF2-40B4-BE49-F238E27FC236}">
                      <a16:creationId xmlns:a16="http://schemas.microsoft.com/office/drawing/2014/main" id="{F208B114-9671-08AD-134D-83B477A1DB88}"/>
                    </a:ext>
                  </a:extLst>
                </p:cNvPr>
                <p:cNvSpPr>
                  <a:spLocks noChangeShapeType="1"/>
                </p:cNvSpPr>
                <p:nvPr/>
              </p:nvSpPr>
              <p:spPr bwMode="auto">
                <a:xfrm>
                  <a:off x="4411663" y="2079626"/>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2" name="Line 112">
                  <a:extLst>
                    <a:ext uri="{FF2B5EF4-FFF2-40B4-BE49-F238E27FC236}">
                      <a16:creationId xmlns:a16="http://schemas.microsoft.com/office/drawing/2014/main" id="{563BF666-E567-D41D-A126-324A4B836EA1}"/>
                    </a:ext>
                  </a:extLst>
                </p:cNvPr>
                <p:cNvSpPr>
                  <a:spLocks noChangeShapeType="1"/>
                </p:cNvSpPr>
                <p:nvPr/>
              </p:nvSpPr>
              <p:spPr bwMode="auto">
                <a:xfrm>
                  <a:off x="4411663" y="2109788"/>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3" name="Line 113">
                  <a:extLst>
                    <a:ext uri="{FF2B5EF4-FFF2-40B4-BE49-F238E27FC236}">
                      <a16:creationId xmlns:a16="http://schemas.microsoft.com/office/drawing/2014/main" id="{EE6149E7-A420-CD78-B710-AE62C8B89F9B}"/>
                    </a:ext>
                  </a:extLst>
                </p:cNvPr>
                <p:cNvSpPr>
                  <a:spLocks noChangeShapeType="1"/>
                </p:cNvSpPr>
                <p:nvPr/>
              </p:nvSpPr>
              <p:spPr bwMode="auto">
                <a:xfrm>
                  <a:off x="4411663" y="2139951"/>
                  <a:ext cx="3016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4" name="Line 114">
                  <a:extLst>
                    <a:ext uri="{FF2B5EF4-FFF2-40B4-BE49-F238E27FC236}">
                      <a16:creationId xmlns:a16="http://schemas.microsoft.com/office/drawing/2014/main" id="{3AD4DC77-9286-9EF8-3750-0FE968779589}"/>
                    </a:ext>
                  </a:extLst>
                </p:cNvPr>
                <p:cNvSpPr>
                  <a:spLocks noChangeShapeType="1"/>
                </p:cNvSpPr>
                <p:nvPr/>
              </p:nvSpPr>
              <p:spPr bwMode="auto">
                <a:xfrm>
                  <a:off x="4246563" y="2065338"/>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5" name="Line 115">
                  <a:extLst>
                    <a:ext uri="{FF2B5EF4-FFF2-40B4-BE49-F238E27FC236}">
                      <a16:creationId xmlns:a16="http://schemas.microsoft.com/office/drawing/2014/main" id="{883E0200-BF24-5CA0-B6AF-E205BBEC4093}"/>
                    </a:ext>
                  </a:extLst>
                </p:cNvPr>
                <p:cNvSpPr>
                  <a:spLocks noChangeShapeType="1"/>
                </p:cNvSpPr>
                <p:nvPr/>
              </p:nvSpPr>
              <p:spPr bwMode="auto">
                <a:xfrm>
                  <a:off x="4246563" y="2095501"/>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6" name="Line 116">
                  <a:extLst>
                    <a:ext uri="{FF2B5EF4-FFF2-40B4-BE49-F238E27FC236}">
                      <a16:creationId xmlns:a16="http://schemas.microsoft.com/office/drawing/2014/main" id="{3A435542-F6DF-7051-9A1A-9F83C538002D}"/>
                    </a:ext>
                  </a:extLst>
                </p:cNvPr>
                <p:cNvSpPr>
                  <a:spLocks noChangeShapeType="1"/>
                </p:cNvSpPr>
                <p:nvPr/>
              </p:nvSpPr>
              <p:spPr bwMode="auto">
                <a:xfrm>
                  <a:off x="4246563" y="2125663"/>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7" name="Line 117">
                  <a:extLst>
                    <a:ext uri="{FF2B5EF4-FFF2-40B4-BE49-F238E27FC236}">
                      <a16:creationId xmlns:a16="http://schemas.microsoft.com/office/drawing/2014/main" id="{8C0DFE37-C506-7BD7-7A98-58C114D001A0}"/>
                    </a:ext>
                  </a:extLst>
                </p:cNvPr>
                <p:cNvSpPr>
                  <a:spLocks noChangeShapeType="1"/>
                </p:cNvSpPr>
                <p:nvPr/>
              </p:nvSpPr>
              <p:spPr bwMode="auto">
                <a:xfrm>
                  <a:off x="4291013" y="2065338"/>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8" name="Line 118">
                  <a:extLst>
                    <a:ext uri="{FF2B5EF4-FFF2-40B4-BE49-F238E27FC236}">
                      <a16:creationId xmlns:a16="http://schemas.microsoft.com/office/drawing/2014/main" id="{F8478D99-96AE-5E44-3421-2BC7E1A71F5A}"/>
                    </a:ext>
                  </a:extLst>
                </p:cNvPr>
                <p:cNvSpPr>
                  <a:spLocks noChangeShapeType="1"/>
                </p:cNvSpPr>
                <p:nvPr/>
              </p:nvSpPr>
              <p:spPr bwMode="auto">
                <a:xfrm>
                  <a:off x="4291013" y="2095501"/>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9" name="Line 119">
                  <a:extLst>
                    <a:ext uri="{FF2B5EF4-FFF2-40B4-BE49-F238E27FC236}">
                      <a16:creationId xmlns:a16="http://schemas.microsoft.com/office/drawing/2014/main" id="{196ED02D-90EE-8EE1-058D-28868D3CFCCA}"/>
                    </a:ext>
                  </a:extLst>
                </p:cNvPr>
                <p:cNvSpPr>
                  <a:spLocks noChangeShapeType="1"/>
                </p:cNvSpPr>
                <p:nvPr/>
              </p:nvSpPr>
              <p:spPr bwMode="auto">
                <a:xfrm>
                  <a:off x="4291013" y="2125663"/>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0" name="Line 120">
                  <a:extLst>
                    <a:ext uri="{FF2B5EF4-FFF2-40B4-BE49-F238E27FC236}">
                      <a16:creationId xmlns:a16="http://schemas.microsoft.com/office/drawing/2014/main" id="{34B27752-CE25-6111-BF58-497077134422}"/>
                    </a:ext>
                  </a:extLst>
                </p:cNvPr>
                <p:cNvSpPr>
                  <a:spLocks noChangeShapeType="1"/>
                </p:cNvSpPr>
                <p:nvPr/>
              </p:nvSpPr>
              <p:spPr bwMode="auto">
                <a:xfrm>
                  <a:off x="4337051" y="2065338"/>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1" name="Line 121">
                  <a:extLst>
                    <a:ext uri="{FF2B5EF4-FFF2-40B4-BE49-F238E27FC236}">
                      <a16:creationId xmlns:a16="http://schemas.microsoft.com/office/drawing/2014/main" id="{4160629E-A215-9928-AA8E-EC7207CA58E6}"/>
                    </a:ext>
                  </a:extLst>
                </p:cNvPr>
                <p:cNvSpPr>
                  <a:spLocks noChangeShapeType="1"/>
                </p:cNvSpPr>
                <p:nvPr/>
              </p:nvSpPr>
              <p:spPr bwMode="auto">
                <a:xfrm>
                  <a:off x="4337051" y="2095501"/>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2" name="Line 122">
                  <a:extLst>
                    <a:ext uri="{FF2B5EF4-FFF2-40B4-BE49-F238E27FC236}">
                      <a16:creationId xmlns:a16="http://schemas.microsoft.com/office/drawing/2014/main" id="{99310172-2EA3-3967-B72C-54564B392A50}"/>
                    </a:ext>
                  </a:extLst>
                </p:cNvPr>
                <p:cNvSpPr>
                  <a:spLocks noChangeShapeType="1"/>
                </p:cNvSpPr>
                <p:nvPr/>
              </p:nvSpPr>
              <p:spPr bwMode="auto">
                <a:xfrm>
                  <a:off x="4337051" y="2125663"/>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3" name="Rectangle 123">
                  <a:extLst>
                    <a:ext uri="{FF2B5EF4-FFF2-40B4-BE49-F238E27FC236}">
                      <a16:creationId xmlns:a16="http://schemas.microsoft.com/office/drawing/2014/main" id="{9946E0B6-1ADE-CAF3-AC11-E8CEFCB922E3}"/>
                    </a:ext>
                  </a:extLst>
                </p:cNvPr>
                <p:cNvSpPr>
                  <a:spLocks noChangeArrowheads="1"/>
                </p:cNvSpPr>
                <p:nvPr/>
              </p:nvSpPr>
              <p:spPr bwMode="auto">
                <a:xfrm>
                  <a:off x="4276726" y="2155826"/>
                  <a:ext cx="44450" cy="30163"/>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6" name="Group 55">
              <a:extLst>
                <a:ext uri="{FF2B5EF4-FFF2-40B4-BE49-F238E27FC236}">
                  <a16:creationId xmlns:a16="http://schemas.microsoft.com/office/drawing/2014/main" id="{56A6EF4C-3B7D-7658-955B-9067E84402B2}"/>
                </a:ext>
              </a:extLst>
            </p:cNvPr>
            <p:cNvGrpSpPr/>
            <p:nvPr/>
          </p:nvGrpSpPr>
          <p:grpSpPr>
            <a:xfrm>
              <a:off x="3895065" y="1947327"/>
              <a:ext cx="7161735" cy="797119"/>
              <a:chOff x="3895065" y="1870558"/>
              <a:chExt cx="7161735" cy="797119"/>
            </a:xfrm>
          </p:grpSpPr>
          <p:sp>
            <p:nvSpPr>
              <p:cNvPr id="39" name="Rectangle 38">
                <a:extLst>
                  <a:ext uri="{FF2B5EF4-FFF2-40B4-BE49-F238E27FC236}">
                    <a16:creationId xmlns:a16="http://schemas.microsoft.com/office/drawing/2014/main" id="{E6BACF16-BFF5-D330-BF72-5CA2FD098B69}"/>
                  </a:ext>
                </a:extLst>
              </p:cNvPr>
              <p:cNvSpPr/>
              <p:nvPr/>
            </p:nvSpPr>
            <p:spPr>
              <a:xfrm>
                <a:off x="4851914" y="1984108"/>
                <a:ext cx="3520784" cy="30777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r>
                  <a:rPr lang="en-US" sz="2000" b="1" dirty="0">
                    <a:solidFill>
                      <a:srgbClr val="34576B"/>
                    </a:solidFill>
                  </a:rPr>
                  <a:t>Purchase of Current Practice</a:t>
                </a:r>
              </a:p>
            </p:txBody>
          </p:sp>
          <p:sp>
            <p:nvSpPr>
              <p:cNvPr id="41" name="Oval 40">
                <a:extLst>
                  <a:ext uri="{FF2B5EF4-FFF2-40B4-BE49-F238E27FC236}">
                    <a16:creationId xmlns:a16="http://schemas.microsoft.com/office/drawing/2014/main" id="{538D44E2-03C7-B575-A868-646AAA7E38FE}"/>
                  </a:ext>
                </a:extLst>
              </p:cNvPr>
              <p:cNvSpPr/>
              <p:nvPr/>
            </p:nvSpPr>
            <p:spPr>
              <a:xfrm>
                <a:off x="3895065" y="1870558"/>
                <a:ext cx="534877" cy="53487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Rectangle 41">
                <a:extLst>
                  <a:ext uri="{FF2B5EF4-FFF2-40B4-BE49-F238E27FC236}">
                    <a16:creationId xmlns:a16="http://schemas.microsoft.com/office/drawing/2014/main" id="{D5E1FA30-7E20-D45C-BC39-B4122CACEF38}"/>
                  </a:ext>
                </a:extLst>
              </p:cNvPr>
              <p:cNvSpPr/>
              <p:nvPr/>
            </p:nvSpPr>
            <p:spPr>
              <a:xfrm>
                <a:off x="4851913" y="2452233"/>
                <a:ext cx="2907147" cy="2154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85750" indent="-285750">
                  <a:buFont typeface="Arial" panose="020B0604020202020204" pitchFamily="34" charset="0"/>
                  <a:buChar char="•"/>
                </a:pPr>
                <a:r>
                  <a:rPr lang="en-US" sz="1400" dirty="0">
                    <a:solidFill>
                      <a:srgbClr val="34576B"/>
                    </a:solidFill>
                  </a:rPr>
                  <a:t>Asset Driven</a:t>
                </a:r>
              </a:p>
            </p:txBody>
          </p:sp>
          <p:sp>
            <p:nvSpPr>
              <p:cNvPr id="51" name="TextBox 50">
                <a:extLst>
                  <a:ext uri="{FF2B5EF4-FFF2-40B4-BE49-F238E27FC236}">
                    <a16:creationId xmlns:a16="http://schemas.microsoft.com/office/drawing/2014/main" id="{662D8800-D701-8786-D6BC-50186413010D}"/>
                  </a:ext>
                </a:extLst>
              </p:cNvPr>
              <p:cNvSpPr txBox="1"/>
              <p:nvPr/>
            </p:nvSpPr>
            <p:spPr>
              <a:xfrm>
                <a:off x="10700933" y="2084451"/>
                <a:ext cx="355867" cy="369332"/>
              </a:xfrm>
              <a:prstGeom prst="rect">
                <a:avLst/>
              </a:prstGeom>
              <a:noFill/>
            </p:spPr>
            <p:txBody>
              <a:bodyPr wrap="none" lIns="0" tIns="0" rIns="0" bIns="0" rtlCol="0">
                <a:spAutoFit/>
              </a:bodyPr>
              <a:lstStyle/>
              <a:p>
                <a:r>
                  <a:rPr lang="en-US" sz="2400" b="1" i="1" dirty="0">
                    <a:solidFill>
                      <a:prstClr val="white">
                        <a:lumMod val="85000"/>
                      </a:prstClr>
                    </a:solidFill>
                    <a:latin typeface="Lato"/>
                  </a:rPr>
                  <a:t>01</a:t>
                </a:r>
                <a:endParaRPr lang="id-ID" sz="2400" b="1" i="1" dirty="0">
                  <a:solidFill>
                    <a:prstClr val="white">
                      <a:lumMod val="85000"/>
                    </a:prstClr>
                  </a:solidFill>
                  <a:latin typeface="Lato"/>
                </a:endParaRPr>
              </a:p>
            </p:txBody>
          </p:sp>
          <p:grpSp>
            <p:nvGrpSpPr>
              <p:cNvPr id="124" name="Group 123">
                <a:extLst>
                  <a:ext uri="{FF2B5EF4-FFF2-40B4-BE49-F238E27FC236}">
                    <a16:creationId xmlns:a16="http://schemas.microsoft.com/office/drawing/2014/main" id="{636920B9-1391-9447-FC11-BFB99EA6B217}"/>
                  </a:ext>
                </a:extLst>
              </p:cNvPr>
              <p:cNvGrpSpPr/>
              <p:nvPr/>
            </p:nvGrpSpPr>
            <p:grpSpPr>
              <a:xfrm>
                <a:off x="4069600" y="2044237"/>
                <a:ext cx="185807" cy="187519"/>
                <a:chOff x="4841876" y="3990976"/>
                <a:chExt cx="344488" cy="347663"/>
              </a:xfrm>
            </p:grpSpPr>
            <p:sp>
              <p:nvSpPr>
                <p:cNvPr id="125" name="Rectangle 143">
                  <a:extLst>
                    <a:ext uri="{FF2B5EF4-FFF2-40B4-BE49-F238E27FC236}">
                      <a16:creationId xmlns:a16="http://schemas.microsoft.com/office/drawing/2014/main" id="{3123675C-23BE-1B80-78D7-06B71E9D63B9}"/>
                    </a:ext>
                  </a:extLst>
                </p:cNvPr>
                <p:cNvSpPr>
                  <a:spLocks noChangeArrowheads="1"/>
                </p:cNvSpPr>
                <p:nvPr/>
              </p:nvSpPr>
              <p:spPr bwMode="auto">
                <a:xfrm>
                  <a:off x="4841876" y="4187826"/>
                  <a:ext cx="60325" cy="120650"/>
                </a:xfrm>
                <a:prstGeom prst="rect">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6" name="Freeform 144">
                  <a:extLst>
                    <a:ext uri="{FF2B5EF4-FFF2-40B4-BE49-F238E27FC236}">
                      <a16:creationId xmlns:a16="http://schemas.microsoft.com/office/drawing/2014/main" id="{4E79328F-DEF8-DF4A-4809-34C88EDA2EC3}"/>
                    </a:ext>
                  </a:extLst>
                </p:cNvPr>
                <p:cNvSpPr>
                  <a:spLocks/>
                </p:cNvSpPr>
                <p:nvPr/>
              </p:nvSpPr>
              <p:spPr bwMode="auto">
                <a:xfrm>
                  <a:off x="4902201" y="4229101"/>
                  <a:ext cx="284163" cy="109538"/>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a:moveTo>
                        <a:pt x="0" y="15"/>
                      </a:moveTo>
                      <a:cubicBezTo>
                        <a:pt x="42" y="29"/>
                        <a:pt x="28" y="29"/>
                        <a:pt x="76" y="5"/>
                      </a:cubicBezTo>
                      <a:cubicBezTo>
                        <a:pt x="72" y="1"/>
                        <a:pt x="68" y="0"/>
                        <a:pt x="64" y="1"/>
                      </a:cubicBezTo>
                      <a:cubicBezTo>
                        <a:pt x="46" y="7"/>
                        <a:pt x="46" y="7"/>
                        <a:pt x="46" y="7"/>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7" name="Freeform 145">
                  <a:extLst>
                    <a:ext uri="{FF2B5EF4-FFF2-40B4-BE49-F238E27FC236}">
                      <a16:creationId xmlns:a16="http://schemas.microsoft.com/office/drawing/2014/main" id="{06C2DF3E-2F61-3133-80F0-AEDA7D7B6770}"/>
                    </a:ext>
                  </a:extLst>
                </p:cNvPr>
                <p:cNvSpPr>
                  <a:spLocks/>
                </p:cNvSpPr>
                <p:nvPr/>
              </p:nvSpPr>
              <p:spPr bwMode="auto">
                <a:xfrm>
                  <a:off x="4902201" y="4202114"/>
                  <a:ext cx="179388" cy="60325"/>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8" name="Oval 146">
                  <a:extLst>
                    <a:ext uri="{FF2B5EF4-FFF2-40B4-BE49-F238E27FC236}">
                      <a16:creationId xmlns:a16="http://schemas.microsoft.com/office/drawing/2014/main" id="{6EB565ED-57D7-E4D8-E610-DBA56F10C3C2}"/>
                    </a:ext>
                  </a:extLst>
                </p:cNvPr>
                <p:cNvSpPr>
                  <a:spLocks noChangeArrowheads="1"/>
                </p:cNvSpPr>
                <p:nvPr/>
              </p:nvSpPr>
              <p:spPr bwMode="auto">
                <a:xfrm>
                  <a:off x="5051426" y="3990976"/>
                  <a:ext cx="90488" cy="904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9" name="Oval 147">
                  <a:extLst>
                    <a:ext uri="{FF2B5EF4-FFF2-40B4-BE49-F238E27FC236}">
                      <a16:creationId xmlns:a16="http://schemas.microsoft.com/office/drawing/2014/main" id="{25A1E66D-8FAA-E5FD-42EE-21D052694DFA}"/>
                    </a:ext>
                  </a:extLst>
                </p:cNvPr>
                <p:cNvSpPr>
                  <a:spLocks noChangeArrowheads="1"/>
                </p:cNvSpPr>
                <p:nvPr/>
              </p:nvSpPr>
              <p:spPr bwMode="auto">
                <a:xfrm>
                  <a:off x="4976813" y="4097339"/>
                  <a:ext cx="90488" cy="904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0" name="Line 148">
                  <a:extLst>
                    <a:ext uri="{FF2B5EF4-FFF2-40B4-BE49-F238E27FC236}">
                      <a16:creationId xmlns:a16="http://schemas.microsoft.com/office/drawing/2014/main" id="{3DA98565-8767-BC83-C783-78B30EDAE33E}"/>
                    </a:ext>
                  </a:extLst>
                </p:cNvPr>
                <p:cNvSpPr>
                  <a:spLocks noChangeShapeType="1"/>
                </p:cNvSpPr>
                <p:nvPr/>
              </p:nvSpPr>
              <p:spPr bwMode="auto">
                <a:xfrm>
                  <a:off x="5021263" y="4127501"/>
                  <a:ext cx="0" cy="30163"/>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1" name="Line 149">
                  <a:extLst>
                    <a:ext uri="{FF2B5EF4-FFF2-40B4-BE49-F238E27FC236}">
                      <a16:creationId xmlns:a16="http://schemas.microsoft.com/office/drawing/2014/main" id="{40B27808-0583-309B-3230-CD22C523CE30}"/>
                    </a:ext>
                  </a:extLst>
                </p:cNvPr>
                <p:cNvSpPr>
                  <a:spLocks noChangeShapeType="1"/>
                </p:cNvSpPr>
                <p:nvPr/>
              </p:nvSpPr>
              <p:spPr bwMode="auto">
                <a:xfrm>
                  <a:off x="5097463" y="4021139"/>
                  <a:ext cx="0" cy="30163"/>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sp>
        <p:nvSpPr>
          <p:cNvPr id="57" name="Rectangle 56">
            <a:extLst>
              <a:ext uri="{FF2B5EF4-FFF2-40B4-BE49-F238E27FC236}">
                <a16:creationId xmlns:a16="http://schemas.microsoft.com/office/drawing/2014/main" id="{83152101-571E-6874-361C-C8081A9A2848}"/>
              </a:ext>
            </a:extLst>
          </p:cNvPr>
          <p:cNvSpPr/>
          <p:nvPr/>
        </p:nvSpPr>
        <p:spPr>
          <a:xfrm rot="5400000">
            <a:off x="11041253" y="2428468"/>
            <a:ext cx="1008000"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9" name="Rectangle 58">
            <a:extLst>
              <a:ext uri="{FF2B5EF4-FFF2-40B4-BE49-F238E27FC236}">
                <a16:creationId xmlns:a16="http://schemas.microsoft.com/office/drawing/2014/main" id="{C1D35CA1-10CD-6A4C-402F-4EFFB8BD587C}"/>
              </a:ext>
            </a:extLst>
          </p:cNvPr>
          <p:cNvSpPr/>
          <p:nvPr/>
        </p:nvSpPr>
        <p:spPr>
          <a:xfrm rot="5400000">
            <a:off x="10663253" y="3892319"/>
            <a:ext cx="1764000" cy="45719"/>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6" name="Rectangle 65">
            <a:extLst>
              <a:ext uri="{FF2B5EF4-FFF2-40B4-BE49-F238E27FC236}">
                <a16:creationId xmlns:a16="http://schemas.microsoft.com/office/drawing/2014/main" id="{8869D671-5A5E-6A1A-3DCC-CBE856038EA0}"/>
              </a:ext>
            </a:extLst>
          </p:cNvPr>
          <p:cNvSpPr/>
          <p:nvPr/>
        </p:nvSpPr>
        <p:spPr>
          <a:xfrm rot="5400000">
            <a:off x="11095253" y="5308061"/>
            <a:ext cx="900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6" name="Title 75">
            <a:extLst>
              <a:ext uri="{FF2B5EF4-FFF2-40B4-BE49-F238E27FC236}">
                <a16:creationId xmlns:a16="http://schemas.microsoft.com/office/drawing/2014/main" id="{8B739CB3-1843-80EC-B31F-64C4939A337D}"/>
              </a:ext>
            </a:extLst>
          </p:cNvPr>
          <p:cNvSpPr>
            <a:spLocks noGrp="1"/>
          </p:cNvSpPr>
          <p:nvPr>
            <p:ph type="title"/>
          </p:nvPr>
        </p:nvSpPr>
        <p:spPr>
          <a:xfrm>
            <a:off x="639097" y="1127316"/>
            <a:ext cx="2689571" cy="942565"/>
          </a:xfrm>
        </p:spPr>
        <p:txBody>
          <a:bodyPr vert="horz"/>
          <a:lstStyle/>
          <a:p>
            <a:r>
              <a:rPr lang="en-GB" dirty="0">
                <a:solidFill>
                  <a:schemeClr val="bg1"/>
                </a:solidFill>
              </a:rPr>
              <a:t>Sell to Hospital</a:t>
            </a:r>
          </a:p>
        </p:txBody>
      </p:sp>
      <p:sp>
        <p:nvSpPr>
          <p:cNvPr id="78" name="Title 1">
            <a:extLst>
              <a:ext uri="{FF2B5EF4-FFF2-40B4-BE49-F238E27FC236}">
                <a16:creationId xmlns:a16="http://schemas.microsoft.com/office/drawing/2014/main" id="{B5089913-B85F-69D8-0504-8D953D52F4B8}"/>
              </a:ext>
            </a:extLst>
          </p:cNvPr>
          <p:cNvSpPr txBox="1">
            <a:spLocks/>
          </p:cNvSpPr>
          <p:nvPr/>
        </p:nvSpPr>
        <p:spPr>
          <a:xfrm>
            <a:off x="639098" y="2365566"/>
            <a:ext cx="2277358"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sz="1800" b="0" dirty="0">
                <a:solidFill>
                  <a:schemeClr val="bg1"/>
                </a:solidFill>
              </a:rPr>
              <a:t>Usually Combination </a:t>
            </a:r>
            <a:br>
              <a:rPr lang="en-GB" sz="1800" b="0" dirty="0">
                <a:solidFill>
                  <a:schemeClr val="bg1"/>
                </a:solidFill>
              </a:rPr>
            </a:br>
            <a:r>
              <a:rPr lang="en-GB" sz="1800" b="0" dirty="0">
                <a:solidFill>
                  <a:schemeClr val="bg1"/>
                </a:solidFill>
              </a:rPr>
              <a:t>Offer</a:t>
            </a:r>
          </a:p>
        </p:txBody>
      </p:sp>
      <p:sp>
        <p:nvSpPr>
          <p:cNvPr id="79" name="Rectangle 78">
            <a:extLst>
              <a:ext uri="{FF2B5EF4-FFF2-40B4-BE49-F238E27FC236}">
                <a16:creationId xmlns:a16="http://schemas.microsoft.com/office/drawing/2014/main" id="{63BE2F45-50B8-E1B0-E522-F445DEA8067E}"/>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 name="Straight Connector 1">
            <a:extLst>
              <a:ext uri="{FF2B5EF4-FFF2-40B4-BE49-F238E27FC236}">
                <a16:creationId xmlns:a16="http://schemas.microsoft.com/office/drawing/2014/main" id="{926934FA-C9F4-053D-90DF-B1C4D8629D4A}"/>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49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F7ED8AF-74B5-89B6-07D1-2EBA032EF611}"/>
              </a:ext>
            </a:extLst>
          </p:cNvPr>
          <p:cNvGraphicFramePr>
            <a:graphicFrameLocks noChangeAspect="1"/>
          </p:cNvGraphicFramePr>
          <p:nvPr>
            <p:custDataLst>
              <p:tags r:id="rId1"/>
            </p:custDataLst>
            <p:extLst>
              <p:ext uri="{D42A27DB-BD31-4B8C-83A1-F6EECF244321}">
                <p14:modId xmlns:p14="http://schemas.microsoft.com/office/powerpoint/2010/main" val="20503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934E915-55ED-C215-884B-15EBBBA623FD}"/>
              </a:ext>
            </a:extLst>
          </p:cNvPr>
          <p:cNvPicPr>
            <a:picLocks noChangeAspect="1"/>
          </p:cNvPicPr>
          <p:nvPr/>
        </p:nvPicPr>
        <p:blipFill>
          <a:blip r:embed="rId5">
            <a:extLst>
              <a:ext uri="{28A0092B-C50C-407E-A947-70E740481C1C}">
                <a14:useLocalDpi xmlns:a14="http://schemas.microsoft.com/office/drawing/2010/main" val="0"/>
              </a:ext>
            </a:extLst>
          </a:blip>
          <a:srcRect t="31142" b="31142"/>
          <a:stretch/>
        </p:blipFill>
        <p:spPr>
          <a:xfrm>
            <a:off x="0" y="2624819"/>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pic>
      <p:sp>
        <p:nvSpPr>
          <p:cNvPr id="16" name="Rectangle 15">
            <a:extLst>
              <a:ext uri="{FF2B5EF4-FFF2-40B4-BE49-F238E27FC236}">
                <a16:creationId xmlns:a16="http://schemas.microsoft.com/office/drawing/2014/main" id="{8647B3D2-B938-7D77-03AC-38B506EA39CA}"/>
              </a:ext>
            </a:extLst>
          </p:cNvPr>
          <p:cNvSpPr/>
          <p:nvPr/>
        </p:nvSpPr>
        <p:spPr>
          <a:xfrm>
            <a:off x="0" y="2614599"/>
            <a:ext cx="12192000" cy="3437162"/>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5709C35F-FB5D-17C9-698F-FB482BA6FFD4}"/>
              </a:ext>
            </a:extLst>
          </p:cNvPr>
          <p:cNvSpPr>
            <a:spLocks noGrp="1"/>
          </p:cNvSpPr>
          <p:nvPr>
            <p:ph type="title"/>
          </p:nvPr>
        </p:nvSpPr>
        <p:spPr>
          <a:xfrm>
            <a:off x="639096" y="632763"/>
            <a:ext cx="4295755" cy="942565"/>
          </a:xfrm>
        </p:spPr>
        <p:txBody>
          <a:bodyPr vert="horz"/>
          <a:lstStyle/>
          <a:p>
            <a:r>
              <a:rPr lang="id-ID" dirty="0" err="1"/>
              <a:t>Exit</a:t>
            </a:r>
            <a:r>
              <a:rPr lang="id-ID" dirty="0"/>
              <a:t> </a:t>
            </a:r>
            <a:r>
              <a:rPr lang="id-ID" dirty="0" err="1"/>
              <a:t>Strategy</a:t>
            </a:r>
            <a:r>
              <a:rPr lang="id-ID" dirty="0"/>
              <a:t> </a:t>
            </a:r>
            <a:r>
              <a:rPr lang="id-ID" dirty="0" err="1"/>
              <a:t>Options</a:t>
            </a:r>
            <a:br>
              <a:rPr lang="id-ID" dirty="0"/>
            </a:br>
            <a:r>
              <a:rPr lang="id-ID" sz="2800" b="0" i="1" dirty="0" err="1"/>
              <a:t>External</a:t>
            </a:r>
            <a:r>
              <a:rPr lang="id-ID" sz="2800" b="0" i="1" dirty="0"/>
              <a:t> </a:t>
            </a:r>
            <a:r>
              <a:rPr lang="id-ID" sz="2800" b="0" i="1" dirty="0" err="1"/>
              <a:t>Options</a:t>
            </a:r>
            <a:endParaRPr lang="id-ID" sz="2800" b="0" i="1" dirty="0"/>
          </a:p>
        </p:txBody>
      </p:sp>
      <p:sp>
        <p:nvSpPr>
          <p:cNvPr id="3" name="Footer Placeholder 2">
            <a:extLst>
              <a:ext uri="{FF2B5EF4-FFF2-40B4-BE49-F238E27FC236}">
                <a16:creationId xmlns:a16="http://schemas.microsoft.com/office/drawing/2014/main" id="{F7152880-3741-17AF-0065-A690B0F1578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50AE7C8-070D-34D1-6205-1C287EE847FE}"/>
              </a:ext>
            </a:extLst>
          </p:cNvPr>
          <p:cNvSpPr>
            <a:spLocks noGrp="1"/>
          </p:cNvSpPr>
          <p:nvPr>
            <p:ph type="sldNum" sz="quarter" idx="12"/>
          </p:nvPr>
        </p:nvSpPr>
        <p:spPr/>
        <p:txBody>
          <a:bodyPr/>
          <a:lstStyle/>
          <a:p>
            <a:fld id="{FF528CE4-BB7A-453B-9BA8-EFC0298A1600}" type="slidenum">
              <a:rPr lang="en-ID" smtClean="0"/>
              <a:pPr/>
              <a:t>21</a:t>
            </a:fld>
            <a:endParaRPr lang="en-ID" dirty="0"/>
          </a:p>
        </p:txBody>
      </p:sp>
      <p:sp>
        <p:nvSpPr>
          <p:cNvPr id="12" name="Rectangle 11">
            <a:extLst>
              <a:ext uri="{FF2B5EF4-FFF2-40B4-BE49-F238E27FC236}">
                <a16:creationId xmlns:a16="http://schemas.microsoft.com/office/drawing/2014/main" id="{859E74F9-EA82-9357-7F52-7171EA0B141D}"/>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 name="Group 12">
            <a:extLst>
              <a:ext uri="{FF2B5EF4-FFF2-40B4-BE49-F238E27FC236}">
                <a16:creationId xmlns:a16="http://schemas.microsoft.com/office/drawing/2014/main" id="{5AA7F341-5299-53D6-9E7C-1215EE21B583}"/>
              </a:ext>
            </a:extLst>
          </p:cNvPr>
          <p:cNvGrpSpPr/>
          <p:nvPr/>
        </p:nvGrpSpPr>
        <p:grpSpPr>
          <a:xfrm>
            <a:off x="10364103" y="6274022"/>
            <a:ext cx="1188799" cy="440296"/>
            <a:chOff x="10364103" y="6274022"/>
            <a:chExt cx="1188799" cy="440296"/>
          </a:xfrm>
        </p:grpSpPr>
        <p:pic>
          <p:nvPicPr>
            <p:cNvPr id="14" name="Picture 2">
              <a:extLst>
                <a:ext uri="{FF2B5EF4-FFF2-40B4-BE49-F238E27FC236}">
                  <a16:creationId xmlns:a16="http://schemas.microsoft.com/office/drawing/2014/main" id="{48FF11E9-0DC6-0B01-ABFA-84E864B61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11BDA11-17E2-CF5C-A586-D7CBC214D2C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18B06014-44CA-CAFF-B272-02263BACEC68}"/>
              </a:ext>
            </a:extLst>
          </p:cNvPr>
          <p:cNvSpPr/>
          <p:nvPr/>
        </p:nvSpPr>
        <p:spPr>
          <a:xfrm>
            <a:off x="639096" y="2043091"/>
            <a:ext cx="10913804" cy="3267097"/>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Footer Placeholder 2">
            <a:extLst>
              <a:ext uri="{FF2B5EF4-FFF2-40B4-BE49-F238E27FC236}">
                <a16:creationId xmlns:a16="http://schemas.microsoft.com/office/drawing/2014/main" id="{296F0B5A-9117-BAEF-5EE8-4C0663597DEE}"/>
              </a:ext>
            </a:extLst>
          </p:cNvPr>
          <p:cNvSpPr txBox="1">
            <a:spLocks/>
          </p:cNvSpPr>
          <p:nvPr/>
        </p:nvSpPr>
        <p:spPr>
          <a:xfrm>
            <a:off x="6183086" y="796270"/>
            <a:ext cx="4268103" cy="61555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chemeClr val="tx2"/>
                </a:solidFill>
              </a:rPr>
              <a:t>Hospitals</a:t>
            </a:r>
          </a:p>
        </p:txBody>
      </p:sp>
      <p:cxnSp>
        <p:nvCxnSpPr>
          <p:cNvPr id="22" name="Straight Connector 21">
            <a:extLst>
              <a:ext uri="{FF2B5EF4-FFF2-40B4-BE49-F238E27FC236}">
                <a16:creationId xmlns:a16="http://schemas.microsoft.com/office/drawing/2014/main" id="{80B029E5-A2D5-1BB8-D9E5-1C30DE274165}"/>
              </a:ext>
            </a:extLst>
          </p:cNvPr>
          <p:cNvCxnSpPr/>
          <p:nvPr/>
        </p:nvCxnSpPr>
        <p:spPr>
          <a:xfrm>
            <a:off x="5558968" y="800100"/>
            <a:ext cx="0" cy="673277"/>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658BEF2-B360-6764-FFDD-205BBC97C532}"/>
              </a:ext>
            </a:extLst>
          </p:cNvPr>
          <p:cNvGrpSpPr/>
          <p:nvPr/>
        </p:nvGrpSpPr>
        <p:grpSpPr>
          <a:xfrm>
            <a:off x="5445306" y="2380343"/>
            <a:ext cx="2598135" cy="2950722"/>
            <a:chOff x="4495982" y="2380343"/>
            <a:chExt cx="2598135" cy="2950722"/>
          </a:xfrm>
        </p:grpSpPr>
        <p:sp>
          <p:nvSpPr>
            <p:cNvPr id="35" name="TextBox 34">
              <a:extLst>
                <a:ext uri="{FF2B5EF4-FFF2-40B4-BE49-F238E27FC236}">
                  <a16:creationId xmlns:a16="http://schemas.microsoft.com/office/drawing/2014/main" id="{3226F565-164E-CB07-C6C3-D6C42322D9A5}"/>
                </a:ext>
              </a:extLst>
            </p:cNvPr>
            <p:cNvSpPr txBox="1"/>
            <p:nvPr/>
          </p:nvSpPr>
          <p:spPr>
            <a:xfrm>
              <a:off x="4495982"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03</a:t>
              </a:r>
              <a:endParaRPr lang="id-ID" sz="2400" b="1" i="1" dirty="0">
                <a:solidFill>
                  <a:prstClr val="white">
                    <a:lumMod val="85000"/>
                  </a:prstClr>
                </a:solidFill>
                <a:latin typeface="Lato"/>
              </a:endParaRPr>
            </a:p>
          </p:txBody>
        </p:sp>
        <p:sp>
          <p:nvSpPr>
            <p:cNvPr id="36" name="TextBox 35">
              <a:extLst>
                <a:ext uri="{FF2B5EF4-FFF2-40B4-BE49-F238E27FC236}">
                  <a16:creationId xmlns:a16="http://schemas.microsoft.com/office/drawing/2014/main" id="{296FD8DA-CD94-3152-5C8F-99CCFE7D81D9}"/>
                </a:ext>
              </a:extLst>
            </p:cNvPr>
            <p:cNvSpPr txBox="1"/>
            <p:nvPr/>
          </p:nvSpPr>
          <p:spPr>
            <a:xfrm>
              <a:off x="4495982" y="2893039"/>
              <a:ext cx="2598135" cy="1508105"/>
            </a:xfrm>
            <a:prstGeom prst="rect">
              <a:avLst/>
            </a:prstGeom>
            <a:noFill/>
          </p:spPr>
          <p:txBody>
            <a:bodyPr wrap="square" lIns="0" tIns="0" rIns="0" bIns="0" rtlCol="0">
              <a:spAutoFit/>
            </a:bodyPr>
            <a:lstStyle/>
            <a:p>
              <a:r>
                <a:rPr lang="en-US" sz="1400" dirty="0">
                  <a:solidFill>
                    <a:srgbClr val="34576B"/>
                  </a:solidFill>
                </a:rPr>
                <a:t>Except for innovative joint-venture arrangements, hospitals are limited by Federal Stark laws, which restrict the amount they can pay to avoid any appearance of inducing referrals to the hospital's services.</a:t>
              </a:r>
            </a:p>
          </p:txBody>
        </p:sp>
        <p:sp>
          <p:nvSpPr>
            <p:cNvPr id="47" name="Rectangle 46">
              <a:extLst>
                <a:ext uri="{FF2B5EF4-FFF2-40B4-BE49-F238E27FC236}">
                  <a16:creationId xmlns:a16="http://schemas.microsoft.com/office/drawing/2014/main" id="{E0F4EE63-3337-8E89-145F-5382895DE255}"/>
                </a:ext>
              </a:extLst>
            </p:cNvPr>
            <p:cNvSpPr/>
            <p:nvPr/>
          </p:nvSpPr>
          <p:spPr>
            <a:xfrm>
              <a:off x="4495982"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grpSp>
        <p:nvGrpSpPr>
          <p:cNvPr id="29" name="Group 28">
            <a:extLst>
              <a:ext uri="{FF2B5EF4-FFF2-40B4-BE49-F238E27FC236}">
                <a16:creationId xmlns:a16="http://schemas.microsoft.com/office/drawing/2014/main" id="{D23FB288-C11E-C30A-DF1B-584E654D15E0}"/>
              </a:ext>
            </a:extLst>
          </p:cNvPr>
          <p:cNvGrpSpPr/>
          <p:nvPr/>
        </p:nvGrpSpPr>
        <p:grpSpPr>
          <a:xfrm>
            <a:off x="2683066" y="2380343"/>
            <a:ext cx="2488545" cy="2950722"/>
            <a:chOff x="2733766" y="2380343"/>
            <a:chExt cx="2488545" cy="2950722"/>
          </a:xfrm>
        </p:grpSpPr>
        <p:sp>
          <p:nvSpPr>
            <p:cNvPr id="32" name="TextBox 31">
              <a:extLst>
                <a:ext uri="{FF2B5EF4-FFF2-40B4-BE49-F238E27FC236}">
                  <a16:creationId xmlns:a16="http://schemas.microsoft.com/office/drawing/2014/main" id="{75A9E1A6-6F59-EDD4-A85F-6F98B4B062A9}"/>
                </a:ext>
              </a:extLst>
            </p:cNvPr>
            <p:cNvSpPr txBox="1"/>
            <p:nvPr/>
          </p:nvSpPr>
          <p:spPr>
            <a:xfrm>
              <a:off x="2733766"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02</a:t>
              </a:r>
              <a:endParaRPr lang="id-ID" sz="2400" b="1" i="1" dirty="0">
                <a:solidFill>
                  <a:prstClr val="white">
                    <a:lumMod val="85000"/>
                  </a:prstClr>
                </a:solidFill>
                <a:latin typeface="Lato"/>
              </a:endParaRPr>
            </a:p>
          </p:txBody>
        </p:sp>
        <p:sp>
          <p:nvSpPr>
            <p:cNvPr id="33" name="TextBox 32">
              <a:extLst>
                <a:ext uri="{FF2B5EF4-FFF2-40B4-BE49-F238E27FC236}">
                  <a16:creationId xmlns:a16="http://schemas.microsoft.com/office/drawing/2014/main" id="{FF7BF5CC-3A98-3B2F-0D07-CF505894B1C1}"/>
                </a:ext>
              </a:extLst>
            </p:cNvPr>
            <p:cNvSpPr txBox="1"/>
            <p:nvPr/>
          </p:nvSpPr>
          <p:spPr>
            <a:xfrm>
              <a:off x="2733766" y="2893039"/>
              <a:ext cx="2488545" cy="1292662"/>
            </a:xfrm>
            <a:prstGeom prst="rect">
              <a:avLst/>
            </a:prstGeom>
            <a:noFill/>
          </p:spPr>
          <p:txBody>
            <a:bodyPr wrap="square" lIns="0" tIns="0" rIns="0" bIns="0" rtlCol="0">
              <a:spAutoFit/>
            </a:bodyPr>
            <a:lstStyle/>
            <a:p>
              <a:r>
                <a:rPr lang="en-US" sz="1400" dirty="0">
                  <a:solidFill>
                    <a:srgbClr val="34576B"/>
                  </a:solidFill>
                </a:rPr>
                <a:t>Hospitals are no longer as willing to pay substantial amounts to acquire practices due to concerns regarding the costs outweighing the revenue from referrals.</a:t>
              </a:r>
            </a:p>
          </p:txBody>
        </p:sp>
        <p:sp>
          <p:nvSpPr>
            <p:cNvPr id="48" name="Rectangle 47">
              <a:extLst>
                <a:ext uri="{FF2B5EF4-FFF2-40B4-BE49-F238E27FC236}">
                  <a16:creationId xmlns:a16="http://schemas.microsoft.com/office/drawing/2014/main" id="{D1F8F6C6-C5AC-3CF0-ACF4-F84F4336436C}"/>
                </a:ext>
              </a:extLst>
            </p:cNvPr>
            <p:cNvSpPr/>
            <p:nvPr/>
          </p:nvSpPr>
          <p:spPr>
            <a:xfrm>
              <a:off x="278398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grpSp>
        <p:nvGrpSpPr>
          <p:cNvPr id="30" name="Group 29">
            <a:extLst>
              <a:ext uri="{FF2B5EF4-FFF2-40B4-BE49-F238E27FC236}">
                <a16:creationId xmlns:a16="http://schemas.microsoft.com/office/drawing/2014/main" id="{B9981E44-4168-FF29-F672-1816303B5B69}"/>
              </a:ext>
            </a:extLst>
          </p:cNvPr>
          <p:cNvGrpSpPr/>
          <p:nvPr/>
        </p:nvGrpSpPr>
        <p:grpSpPr>
          <a:xfrm>
            <a:off x="971550" y="2380343"/>
            <a:ext cx="1437821" cy="2950722"/>
            <a:chOff x="971550" y="2380343"/>
            <a:chExt cx="1437821" cy="2950722"/>
          </a:xfrm>
        </p:grpSpPr>
        <p:sp>
          <p:nvSpPr>
            <p:cNvPr id="23" name="TextBox 22">
              <a:extLst>
                <a:ext uri="{FF2B5EF4-FFF2-40B4-BE49-F238E27FC236}">
                  <a16:creationId xmlns:a16="http://schemas.microsoft.com/office/drawing/2014/main" id="{99FCB663-B3E7-DFAA-EE82-2A2AED420FC2}"/>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01</a:t>
              </a:r>
              <a:endParaRPr lang="id-ID" sz="2400" b="1" i="1" dirty="0">
                <a:solidFill>
                  <a:prstClr val="white">
                    <a:lumMod val="85000"/>
                  </a:prstClr>
                </a:solidFill>
                <a:latin typeface="Lato"/>
              </a:endParaRPr>
            </a:p>
          </p:txBody>
        </p:sp>
        <p:sp>
          <p:nvSpPr>
            <p:cNvPr id="24" name="TextBox 23">
              <a:extLst>
                <a:ext uri="{FF2B5EF4-FFF2-40B4-BE49-F238E27FC236}">
                  <a16:creationId xmlns:a16="http://schemas.microsoft.com/office/drawing/2014/main" id="{63E90A32-491A-474C-A441-09066A0FB38D}"/>
                </a:ext>
              </a:extLst>
            </p:cNvPr>
            <p:cNvSpPr txBox="1"/>
            <p:nvPr/>
          </p:nvSpPr>
          <p:spPr>
            <a:xfrm>
              <a:off x="971550" y="2893039"/>
              <a:ext cx="1437821" cy="861774"/>
            </a:xfrm>
            <a:prstGeom prst="rect">
              <a:avLst/>
            </a:prstGeom>
            <a:noFill/>
          </p:spPr>
          <p:txBody>
            <a:bodyPr wrap="square" lIns="0" tIns="0" rIns="0" bIns="0" rtlCol="0">
              <a:spAutoFit/>
            </a:bodyPr>
            <a:lstStyle/>
            <a:p>
              <a:r>
                <a:rPr lang="en-US" sz="1400" dirty="0">
                  <a:solidFill>
                    <a:srgbClr val="34576B"/>
                  </a:solidFill>
                </a:rPr>
                <a:t>Decreasing in popularity but getting very creative!</a:t>
              </a:r>
            </a:p>
          </p:txBody>
        </p:sp>
        <p:sp>
          <p:nvSpPr>
            <p:cNvPr id="49" name="Rectangle 48">
              <a:extLst>
                <a:ext uri="{FF2B5EF4-FFF2-40B4-BE49-F238E27FC236}">
                  <a16:creationId xmlns:a16="http://schemas.microsoft.com/office/drawing/2014/main" id="{51A85B49-7FBD-54A3-532A-84ECD5B25934}"/>
                </a:ext>
              </a:extLst>
            </p:cNvPr>
            <p:cNvSpPr/>
            <p:nvPr/>
          </p:nvSpPr>
          <p:spPr>
            <a:xfrm>
              <a:off x="97155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sp>
        <p:nvSpPr>
          <p:cNvPr id="6" name="Oval 5">
            <a:extLst>
              <a:ext uri="{FF2B5EF4-FFF2-40B4-BE49-F238E27FC236}">
                <a16:creationId xmlns:a16="http://schemas.microsoft.com/office/drawing/2014/main" id="{9FEB25F1-4DD0-4A54-81B0-360263C848DC}"/>
              </a:ext>
            </a:extLst>
          </p:cNvPr>
          <p:cNvSpPr/>
          <p:nvPr/>
        </p:nvSpPr>
        <p:spPr>
          <a:xfrm>
            <a:off x="10922751" y="795412"/>
            <a:ext cx="664410" cy="664410"/>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F1511BA2-38EE-0CB9-DF9D-D0EC51C60D96}"/>
              </a:ext>
            </a:extLst>
          </p:cNvPr>
          <p:cNvGrpSpPr/>
          <p:nvPr/>
        </p:nvGrpSpPr>
        <p:grpSpPr>
          <a:xfrm>
            <a:off x="8317137" y="2380343"/>
            <a:ext cx="2885333" cy="2950722"/>
            <a:chOff x="9782630" y="2380343"/>
            <a:chExt cx="2885333" cy="2950722"/>
          </a:xfrm>
        </p:grpSpPr>
        <p:sp>
          <p:nvSpPr>
            <p:cNvPr id="51" name="Rectangle 50">
              <a:extLst>
                <a:ext uri="{FF2B5EF4-FFF2-40B4-BE49-F238E27FC236}">
                  <a16:creationId xmlns:a16="http://schemas.microsoft.com/office/drawing/2014/main" id="{DA2EF8AD-D5EE-8F73-AD4F-F39E0F735B82}"/>
                </a:ext>
              </a:extLst>
            </p:cNvPr>
            <p:cNvSpPr/>
            <p:nvPr/>
          </p:nvSpPr>
          <p:spPr>
            <a:xfrm>
              <a:off x="978263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8" name="TextBox 17">
              <a:extLst>
                <a:ext uri="{FF2B5EF4-FFF2-40B4-BE49-F238E27FC236}">
                  <a16:creationId xmlns:a16="http://schemas.microsoft.com/office/drawing/2014/main" id="{E3C5D855-01A7-BF80-111E-7A1017398C51}"/>
                </a:ext>
              </a:extLst>
            </p:cNvPr>
            <p:cNvSpPr txBox="1"/>
            <p:nvPr/>
          </p:nvSpPr>
          <p:spPr>
            <a:xfrm>
              <a:off x="9782631"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04</a:t>
              </a:r>
              <a:endParaRPr lang="id-ID" sz="2400" b="1" i="1" dirty="0">
                <a:solidFill>
                  <a:prstClr val="white">
                    <a:lumMod val="85000"/>
                  </a:prstClr>
                </a:solidFill>
                <a:latin typeface="Lato"/>
              </a:endParaRPr>
            </a:p>
          </p:txBody>
        </p:sp>
        <p:sp>
          <p:nvSpPr>
            <p:cNvPr id="21" name="TextBox 20">
              <a:extLst>
                <a:ext uri="{FF2B5EF4-FFF2-40B4-BE49-F238E27FC236}">
                  <a16:creationId xmlns:a16="http://schemas.microsoft.com/office/drawing/2014/main" id="{61EB570F-C277-FD0E-2FD0-64D111DAACC4}"/>
                </a:ext>
              </a:extLst>
            </p:cNvPr>
            <p:cNvSpPr txBox="1"/>
            <p:nvPr/>
          </p:nvSpPr>
          <p:spPr>
            <a:xfrm>
              <a:off x="9782631" y="2893039"/>
              <a:ext cx="2885332" cy="2154436"/>
            </a:xfrm>
            <a:prstGeom prst="rect">
              <a:avLst/>
            </a:prstGeom>
            <a:noFill/>
          </p:spPr>
          <p:txBody>
            <a:bodyPr wrap="square" lIns="0" tIns="0" rIns="0" bIns="0" rtlCol="0">
              <a:spAutoFit/>
            </a:bodyPr>
            <a:lstStyle/>
            <a:p>
              <a:r>
                <a:rPr lang="en-US" sz="1400" dirty="0">
                  <a:solidFill>
                    <a:srgbClr val="34576B"/>
                  </a:solidFill>
                </a:rPr>
                <a:t>Similar to private equity-backed investments or purchases, any pediatrician approached by a hospital for partnership or acquisition should review PMI's guide to ensure they ask the right questions and assess whether the opportunity aligns with their needs, the needs of their practice, and the well- being of their patients.</a:t>
              </a:r>
            </a:p>
          </p:txBody>
        </p:sp>
      </p:grpSp>
      <p:grpSp>
        <p:nvGrpSpPr>
          <p:cNvPr id="52" name="Group 51">
            <a:extLst>
              <a:ext uri="{FF2B5EF4-FFF2-40B4-BE49-F238E27FC236}">
                <a16:creationId xmlns:a16="http://schemas.microsoft.com/office/drawing/2014/main" id="{EE2F11BA-EEDE-A071-C65C-1F718ECB4D6E}"/>
              </a:ext>
            </a:extLst>
          </p:cNvPr>
          <p:cNvGrpSpPr/>
          <p:nvPr/>
        </p:nvGrpSpPr>
        <p:grpSpPr>
          <a:xfrm>
            <a:off x="11092124" y="964785"/>
            <a:ext cx="325665" cy="325665"/>
            <a:chOff x="3405188" y="1839913"/>
            <a:chExt cx="346076" cy="346076"/>
          </a:xfrm>
        </p:grpSpPr>
        <p:sp>
          <p:nvSpPr>
            <p:cNvPr id="53" name="Oval 80">
              <a:extLst>
                <a:ext uri="{FF2B5EF4-FFF2-40B4-BE49-F238E27FC236}">
                  <a16:creationId xmlns:a16="http://schemas.microsoft.com/office/drawing/2014/main" id="{85FC047F-BCEB-23C6-2080-2E187698A547}"/>
                </a:ext>
              </a:extLst>
            </p:cNvPr>
            <p:cNvSpPr>
              <a:spLocks noChangeArrowheads="1"/>
            </p:cNvSpPr>
            <p:nvPr/>
          </p:nvSpPr>
          <p:spPr bwMode="auto">
            <a:xfrm>
              <a:off x="3449638" y="1839913"/>
              <a:ext cx="120650" cy="120650"/>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81">
              <a:extLst>
                <a:ext uri="{FF2B5EF4-FFF2-40B4-BE49-F238E27FC236}">
                  <a16:creationId xmlns:a16="http://schemas.microsoft.com/office/drawing/2014/main" id="{ED4B83F0-CBBB-2A10-94E3-89969143ABA0}"/>
                </a:ext>
              </a:extLst>
            </p:cNvPr>
            <p:cNvSpPr>
              <a:spLocks/>
            </p:cNvSpPr>
            <p:nvPr/>
          </p:nvSpPr>
          <p:spPr bwMode="auto">
            <a:xfrm>
              <a:off x="3405188" y="1990726"/>
              <a:ext cx="209550" cy="195263"/>
            </a:xfrm>
            <a:custGeom>
              <a:avLst/>
              <a:gdLst>
                <a:gd name="T0" fmla="*/ 56 w 56"/>
                <a:gd name="T1" fmla="*/ 20 h 52"/>
                <a:gd name="T2" fmla="*/ 56 w 56"/>
                <a:gd name="T3" fmla="*/ 4 h 52"/>
                <a:gd name="T4" fmla="*/ 52 w 56"/>
                <a:gd name="T5" fmla="*/ 0 h 52"/>
                <a:gd name="T6" fmla="*/ 4 w 56"/>
                <a:gd name="T7" fmla="*/ 0 h 52"/>
                <a:gd name="T8" fmla="*/ 0 w 56"/>
                <a:gd name="T9" fmla="*/ 4 h 52"/>
                <a:gd name="T10" fmla="*/ 0 w 56"/>
                <a:gd name="T11" fmla="*/ 52 h 52"/>
              </a:gdLst>
              <a:ahLst/>
              <a:cxnLst>
                <a:cxn ang="0">
                  <a:pos x="T0" y="T1"/>
                </a:cxn>
                <a:cxn ang="0">
                  <a:pos x="T2" y="T3"/>
                </a:cxn>
                <a:cxn ang="0">
                  <a:pos x="T4" y="T5"/>
                </a:cxn>
                <a:cxn ang="0">
                  <a:pos x="T6" y="T7"/>
                </a:cxn>
                <a:cxn ang="0">
                  <a:pos x="T8" y="T9"/>
                </a:cxn>
                <a:cxn ang="0">
                  <a:pos x="T10" y="T11"/>
                </a:cxn>
              </a:cxnLst>
              <a:rect l="0" t="0" r="r" b="b"/>
              <a:pathLst>
                <a:path w="56" h="52">
                  <a:moveTo>
                    <a:pt x="56" y="20"/>
                  </a:moveTo>
                  <a:cubicBezTo>
                    <a:pt x="56" y="4"/>
                    <a:pt x="56" y="4"/>
                    <a:pt x="56" y="4"/>
                  </a:cubicBezTo>
                  <a:cubicBezTo>
                    <a:pt x="56" y="2"/>
                    <a:pt x="54" y="0"/>
                    <a:pt x="52" y="0"/>
                  </a:cubicBezTo>
                  <a:cubicBezTo>
                    <a:pt x="4" y="0"/>
                    <a:pt x="4" y="0"/>
                    <a:pt x="4" y="0"/>
                  </a:cubicBezTo>
                  <a:cubicBezTo>
                    <a:pt x="2" y="0"/>
                    <a:pt x="0" y="2"/>
                    <a:pt x="0" y="4"/>
                  </a:cubicBezTo>
                  <a:cubicBezTo>
                    <a:pt x="0" y="52"/>
                    <a:pt x="0" y="52"/>
                    <a:pt x="0" y="52"/>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5" name="Freeform 82">
              <a:extLst>
                <a:ext uri="{FF2B5EF4-FFF2-40B4-BE49-F238E27FC236}">
                  <a16:creationId xmlns:a16="http://schemas.microsoft.com/office/drawing/2014/main" id="{C2511205-F175-E37A-4124-1AC8A9041026}"/>
                </a:ext>
              </a:extLst>
            </p:cNvPr>
            <p:cNvSpPr>
              <a:spLocks/>
            </p:cNvSpPr>
            <p:nvPr/>
          </p:nvSpPr>
          <p:spPr bwMode="auto">
            <a:xfrm>
              <a:off x="3540126" y="2065338"/>
              <a:ext cx="211138" cy="120650"/>
            </a:xfrm>
            <a:custGeom>
              <a:avLst/>
              <a:gdLst>
                <a:gd name="T0" fmla="*/ 56 w 56"/>
                <a:gd name="T1" fmla="*/ 32 h 32"/>
                <a:gd name="T2" fmla="*/ 56 w 56"/>
                <a:gd name="T3" fmla="*/ 4 h 32"/>
                <a:gd name="T4" fmla="*/ 52 w 56"/>
                <a:gd name="T5" fmla="*/ 0 h 32"/>
                <a:gd name="T6" fmla="*/ 4 w 56"/>
                <a:gd name="T7" fmla="*/ 0 h 32"/>
                <a:gd name="T8" fmla="*/ 0 w 56"/>
                <a:gd name="T9" fmla="*/ 4 h 32"/>
                <a:gd name="T10" fmla="*/ 0 w 56"/>
                <a:gd name="T11" fmla="*/ 32 h 32"/>
              </a:gdLst>
              <a:ahLst/>
              <a:cxnLst>
                <a:cxn ang="0">
                  <a:pos x="T0" y="T1"/>
                </a:cxn>
                <a:cxn ang="0">
                  <a:pos x="T2" y="T3"/>
                </a:cxn>
                <a:cxn ang="0">
                  <a:pos x="T4" y="T5"/>
                </a:cxn>
                <a:cxn ang="0">
                  <a:pos x="T6" y="T7"/>
                </a:cxn>
                <a:cxn ang="0">
                  <a:pos x="T8" y="T9"/>
                </a:cxn>
                <a:cxn ang="0">
                  <a:pos x="T10" y="T11"/>
                </a:cxn>
              </a:cxnLst>
              <a:rect l="0" t="0" r="r" b="b"/>
              <a:pathLst>
                <a:path w="56" h="32">
                  <a:moveTo>
                    <a:pt x="56" y="32"/>
                  </a:moveTo>
                  <a:cubicBezTo>
                    <a:pt x="56" y="4"/>
                    <a:pt x="56" y="4"/>
                    <a:pt x="56" y="4"/>
                  </a:cubicBezTo>
                  <a:cubicBezTo>
                    <a:pt x="56" y="2"/>
                    <a:pt x="54" y="0"/>
                    <a:pt x="52" y="0"/>
                  </a:cubicBezTo>
                  <a:cubicBezTo>
                    <a:pt x="4" y="0"/>
                    <a:pt x="4" y="0"/>
                    <a:pt x="4" y="0"/>
                  </a:cubicBezTo>
                  <a:cubicBezTo>
                    <a:pt x="2" y="0"/>
                    <a:pt x="0" y="2"/>
                    <a:pt x="0" y="4"/>
                  </a:cubicBezTo>
                  <a:cubicBezTo>
                    <a:pt x="0" y="32"/>
                    <a:pt x="0" y="32"/>
                    <a:pt x="0" y="32"/>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6" name="Line 83">
              <a:extLst>
                <a:ext uri="{FF2B5EF4-FFF2-40B4-BE49-F238E27FC236}">
                  <a16:creationId xmlns:a16="http://schemas.microsoft.com/office/drawing/2014/main" id="{1F934263-F7FF-ADBB-2D31-CC964E6CA88D}"/>
                </a:ext>
              </a:extLst>
            </p:cNvPr>
            <p:cNvSpPr>
              <a:spLocks noChangeShapeType="1"/>
            </p:cNvSpPr>
            <p:nvPr/>
          </p:nvSpPr>
          <p:spPr bwMode="auto">
            <a:xfrm>
              <a:off x="3449638" y="2035176"/>
              <a:ext cx="120650"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7" name="Line 84">
              <a:extLst>
                <a:ext uri="{FF2B5EF4-FFF2-40B4-BE49-F238E27FC236}">
                  <a16:creationId xmlns:a16="http://schemas.microsoft.com/office/drawing/2014/main" id="{5D02156D-8089-D3C1-5CFC-13C89CDCC2B1}"/>
                </a:ext>
              </a:extLst>
            </p:cNvPr>
            <p:cNvSpPr>
              <a:spLocks noChangeShapeType="1"/>
            </p:cNvSpPr>
            <p:nvPr/>
          </p:nvSpPr>
          <p:spPr bwMode="auto">
            <a:xfrm>
              <a:off x="3449638" y="2079626"/>
              <a:ext cx="904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85">
              <a:extLst>
                <a:ext uri="{FF2B5EF4-FFF2-40B4-BE49-F238E27FC236}">
                  <a16:creationId xmlns:a16="http://schemas.microsoft.com/office/drawing/2014/main" id="{58B55904-8D39-0109-04A9-147AC2ABC420}"/>
                </a:ext>
              </a:extLst>
            </p:cNvPr>
            <p:cNvSpPr>
              <a:spLocks noChangeShapeType="1"/>
            </p:cNvSpPr>
            <p:nvPr/>
          </p:nvSpPr>
          <p:spPr bwMode="auto">
            <a:xfrm>
              <a:off x="3449638" y="2125663"/>
              <a:ext cx="904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9" name="Line 86">
              <a:extLst>
                <a:ext uri="{FF2B5EF4-FFF2-40B4-BE49-F238E27FC236}">
                  <a16:creationId xmlns:a16="http://schemas.microsoft.com/office/drawing/2014/main" id="{694301C1-F376-4E0F-4820-091C82A0B8FE}"/>
                </a:ext>
              </a:extLst>
            </p:cNvPr>
            <p:cNvSpPr>
              <a:spLocks noChangeShapeType="1"/>
            </p:cNvSpPr>
            <p:nvPr/>
          </p:nvSpPr>
          <p:spPr bwMode="auto">
            <a:xfrm>
              <a:off x="3509963" y="1870076"/>
              <a:ext cx="0" cy="60325"/>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0" name="Line 87">
              <a:extLst>
                <a:ext uri="{FF2B5EF4-FFF2-40B4-BE49-F238E27FC236}">
                  <a16:creationId xmlns:a16="http://schemas.microsoft.com/office/drawing/2014/main" id="{BC9EE592-0EAC-EC2A-2DAD-0A4C3E82E6E5}"/>
                </a:ext>
              </a:extLst>
            </p:cNvPr>
            <p:cNvSpPr>
              <a:spLocks noChangeShapeType="1"/>
            </p:cNvSpPr>
            <p:nvPr/>
          </p:nvSpPr>
          <p:spPr bwMode="auto">
            <a:xfrm flipH="1">
              <a:off x="3479801" y="1900238"/>
              <a:ext cx="6032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1" name="Line 88">
              <a:extLst>
                <a:ext uri="{FF2B5EF4-FFF2-40B4-BE49-F238E27FC236}">
                  <a16:creationId xmlns:a16="http://schemas.microsoft.com/office/drawing/2014/main" id="{2C7A0532-0CAE-DB05-FF1D-1F5279CDFD50}"/>
                </a:ext>
              </a:extLst>
            </p:cNvPr>
            <p:cNvSpPr>
              <a:spLocks noChangeShapeType="1"/>
            </p:cNvSpPr>
            <p:nvPr/>
          </p:nvSpPr>
          <p:spPr bwMode="auto">
            <a:xfrm>
              <a:off x="3509963" y="1960563"/>
              <a:ext cx="0" cy="30163"/>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2" name="Line 89">
              <a:extLst>
                <a:ext uri="{FF2B5EF4-FFF2-40B4-BE49-F238E27FC236}">
                  <a16:creationId xmlns:a16="http://schemas.microsoft.com/office/drawing/2014/main" id="{5E86CEA0-490D-0B76-F895-ABD64D9EBC5D}"/>
                </a:ext>
              </a:extLst>
            </p:cNvPr>
            <p:cNvSpPr>
              <a:spLocks noChangeShapeType="1"/>
            </p:cNvSpPr>
            <p:nvPr/>
          </p:nvSpPr>
          <p:spPr bwMode="auto">
            <a:xfrm>
              <a:off x="3405188" y="2185988"/>
              <a:ext cx="3460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3" name="Rectangle 90">
              <a:extLst>
                <a:ext uri="{FF2B5EF4-FFF2-40B4-BE49-F238E27FC236}">
                  <a16:creationId xmlns:a16="http://schemas.microsoft.com/office/drawing/2014/main" id="{AAED8710-A40C-38EC-F866-CF9FB7332B23}"/>
                </a:ext>
              </a:extLst>
            </p:cNvPr>
            <p:cNvSpPr>
              <a:spLocks noChangeArrowheads="1"/>
            </p:cNvSpPr>
            <p:nvPr/>
          </p:nvSpPr>
          <p:spPr bwMode="auto">
            <a:xfrm>
              <a:off x="3630613" y="2155826"/>
              <a:ext cx="30163" cy="30163"/>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4" name="Line 91">
              <a:extLst>
                <a:ext uri="{FF2B5EF4-FFF2-40B4-BE49-F238E27FC236}">
                  <a16:creationId xmlns:a16="http://schemas.microsoft.com/office/drawing/2014/main" id="{B4062909-CC64-E787-617F-5A9C7DC7947C}"/>
                </a:ext>
              </a:extLst>
            </p:cNvPr>
            <p:cNvSpPr>
              <a:spLocks noChangeShapeType="1"/>
            </p:cNvSpPr>
            <p:nvPr/>
          </p:nvSpPr>
          <p:spPr bwMode="auto">
            <a:xfrm>
              <a:off x="3570288" y="2125663"/>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5" name="Line 92">
              <a:extLst>
                <a:ext uri="{FF2B5EF4-FFF2-40B4-BE49-F238E27FC236}">
                  <a16:creationId xmlns:a16="http://schemas.microsoft.com/office/drawing/2014/main" id="{C55C8076-29C4-E295-EB7C-27ABE8B25E38}"/>
                </a:ext>
              </a:extLst>
            </p:cNvPr>
            <p:cNvSpPr>
              <a:spLocks noChangeShapeType="1"/>
            </p:cNvSpPr>
            <p:nvPr/>
          </p:nvSpPr>
          <p:spPr bwMode="auto">
            <a:xfrm flipH="1">
              <a:off x="3570288" y="2095501"/>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6" name="Line 93">
              <a:extLst>
                <a:ext uri="{FF2B5EF4-FFF2-40B4-BE49-F238E27FC236}">
                  <a16:creationId xmlns:a16="http://schemas.microsoft.com/office/drawing/2014/main" id="{C879FF15-5E3A-418A-C4A0-B861680CA113}"/>
                </a:ext>
              </a:extLst>
            </p:cNvPr>
            <p:cNvSpPr>
              <a:spLocks noChangeShapeType="1"/>
            </p:cNvSpPr>
            <p:nvPr/>
          </p:nvSpPr>
          <p:spPr bwMode="auto">
            <a:xfrm>
              <a:off x="3614738" y="2125663"/>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7" name="Line 94">
              <a:extLst>
                <a:ext uri="{FF2B5EF4-FFF2-40B4-BE49-F238E27FC236}">
                  <a16:creationId xmlns:a16="http://schemas.microsoft.com/office/drawing/2014/main" id="{75334DA4-8FA3-DB41-CC8E-B6ED1C7DD09F}"/>
                </a:ext>
              </a:extLst>
            </p:cNvPr>
            <p:cNvSpPr>
              <a:spLocks noChangeShapeType="1"/>
            </p:cNvSpPr>
            <p:nvPr/>
          </p:nvSpPr>
          <p:spPr bwMode="auto">
            <a:xfrm flipH="1">
              <a:off x="3614738" y="2095501"/>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8" name="Line 95">
              <a:extLst>
                <a:ext uri="{FF2B5EF4-FFF2-40B4-BE49-F238E27FC236}">
                  <a16:creationId xmlns:a16="http://schemas.microsoft.com/office/drawing/2014/main" id="{CC301B42-81E5-1EFF-3499-FB2B133E26B2}"/>
                </a:ext>
              </a:extLst>
            </p:cNvPr>
            <p:cNvSpPr>
              <a:spLocks noChangeShapeType="1"/>
            </p:cNvSpPr>
            <p:nvPr/>
          </p:nvSpPr>
          <p:spPr bwMode="auto">
            <a:xfrm>
              <a:off x="3660776" y="2125663"/>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9" name="Line 96">
              <a:extLst>
                <a:ext uri="{FF2B5EF4-FFF2-40B4-BE49-F238E27FC236}">
                  <a16:creationId xmlns:a16="http://schemas.microsoft.com/office/drawing/2014/main" id="{217BEFE1-0174-9E73-C309-33731FA6A600}"/>
                </a:ext>
              </a:extLst>
            </p:cNvPr>
            <p:cNvSpPr>
              <a:spLocks noChangeShapeType="1"/>
            </p:cNvSpPr>
            <p:nvPr/>
          </p:nvSpPr>
          <p:spPr bwMode="auto">
            <a:xfrm flipH="1">
              <a:off x="3660776" y="2095501"/>
              <a:ext cx="14288"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0" name="Line 97">
              <a:extLst>
                <a:ext uri="{FF2B5EF4-FFF2-40B4-BE49-F238E27FC236}">
                  <a16:creationId xmlns:a16="http://schemas.microsoft.com/office/drawing/2014/main" id="{E8827E2D-EB43-2E76-9021-18DD42FBDADC}"/>
                </a:ext>
              </a:extLst>
            </p:cNvPr>
            <p:cNvSpPr>
              <a:spLocks noChangeShapeType="1"/>
            </p:cNvSpPr>
            <p:nvPr/>
          </p:nvSpPr>
          <p:spPr bwMode="auto">
            <a:xfrm>
              <a:off x="3705226" y="2125663"/>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1" name="Line 98">
              <a:extLst>
                <a:ext uri="{FF2B5EF4-FFF2-40B4-BE49-F238E27FC236}">
                  <a16:creationId xmlns:a16="http://schemas.microsoft.com/office/drawing/2014/main" id="{6F54E4B5-110C-A3A6-B1EC-04B3CF8E87F8}"/>
                </a:ext>
              </a:extLst>
            </p:cNvPr>
            <p:cNvSpPr>
              <a:spLocks noChangeShapeType="1"/>
            </p:cNvSpPr>
            <p:nvPr/>
          </p:nvSpPr>
          <p:spPr bwMode="auto">
            <a:xfrm flipH="1">
              <a:off x="3705226" y="2095501"/>
              <a:ext cx="158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 name="Straight Connector 4">
            <a:extLst>
              <a:ext uri="{FF2B5EF4-FFF2-40B4-BE49-F238E27FC236}">
                <a16:creationId xmlns:a16="http://schemas.microsoft.com/office/drawing/2014/main" id="{E61C725A-ACB1-B2A6-0A5F-74AA1A091F2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54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extLst>
              <p:ext uri="{D42A27DB-BD31-4B8C-83A1-F6EECF244321}">
                <p14:modId xmlns:p14="http://schemas.microsoft.com/office/powerpoint/2010/main" val="3347843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79F5A31B-3146-DF49-67CD-01222FA7A1EE}"/>
              </a:ext>
            </a:extLst>
          </p:cNvPr>
          <p:cNvGrpSpPr/>
          <p:nvPr/>
        </p:nvGrpSpPr>
        <p:grpSpPr>
          <a:xfrm>
            <a:off x="0" y="1305837"/>
            <a:ext cx="12192000" cy="4085472"/>
            <a:chOff x="0" y="1197776"/>
            <a:chExt cx="12192000" cy="4085472"/>
          </a:xfrm>
        </p:grpSpPr>
        <p:pic>
          <p:nvPicPr>
            <p:cNvPr id="22" name="Picture 21">
              <a:extLst>
                <a:ext uri="{FF2B5EF4-FFF2-40B4-BE49-F238E27FC236}">
                  <a16:creationId xmlns:a16="http://schemas.microsoft.com/office/drawing/2014/main" id="{2490EBFB-E7BB-66A1-277E-E5EAA4F7482A}"/>
                </a:ext>
              </a:extLst>
            </p:cNvPr>
            <p:cNvPicPr>
              <a:picLocks noChangeAspect="1"/>
            </p:cNvPicPr>
            <p:nvPr/>
          </p:nvPicPr>
          <p:blipFill rotWithShape="1">
            <a:blip r:embed="rId6">
              <a:extLst>
                <a:ext uri="{28A0092B-C50C-407E-A947-70E740481C1C}">
                  <a14:useLocalDpi xmlns:a14="http://schemas.microsoft.com/office/drawing/2010/main" val="0"/>
                </a:ext>
              </a:extLst>
            </a:blip>
            <a:srcRect t="27532" b="27532"/>
            <a:stretch/>
          </p:blipFill>
          <p:spPr>
            <a:xfrm>
              <a:off x="0" y="1197776"/>
              <a:ext cx="12192000" cy="4085472"/>
            </a:xfrm>
            <a:custGeom>
              <a:avLst/>
              <a:gdLst>
                <a:gd name="connsiteX0" fmla="*/ 0 w 12192000"/>
                <a:gd name="connsiteY0" fmla="*/ 0 h 4085472"/>
                <a:gd name="connsiteX1" fmla="*/ 12192000 w 12192000"/>
                <a:gd name="connsiteY1" fmla="*/ 0 h 4085472"/>
                <a:gd name="connsiteX2" fmla="*/ 12192000 w 12192000"/>
                <a:gd name="connsiteY2" fmla="*/ 4085472 h 4085472"/>
                <a:gd name="connsiteX3" fmla="*/ 0 w 12192000"/>
                <a:gd name="connsiteY3" fmla="*/ 4085472 h 4085472"/>
              </a:gdLst>
              <a:ahLst/>
              <a:cxnLst>
                <a:cxn ang="0">
                  <a:pos x="connsiteX0" y="connsiteY0"/>
                </a:cxn>
                <a:cxn ang="0">
                  <a:pos x="connsiteX1" y="connsiteY1"/>
                </a:cxn>
                <a:cxn ang="0">
                  <a:pos x="connsiteX2" y="connsiteY2"/>
                </a:cxn>
                <a:cxn ang="0">
                  <a:pos x="connsiteX3" y="connsiteY3"/>
                </a:cxn>
              </a:cxnLst>
              <a:rect l="l" t="t" r="r" b="b"/>
              <a:pathLst>
                <a:path w="12192000" h="4085472">
                  <a:moveTo>
                    <a:pt x="0" y="0"/>
                  </a:moveTo>
                  <a:lnTo>
                    <a:pt x="12192000" y="0"/>
                  </a:lnTo>
                  <a:lnTo>
                    <a:pt x="12192000" y="4085472"/>
                  </a:lnTo>
                  <a:lnTo>
                    <a:pt x="0" y="4085472"/>
                  </a:lnTo>
                  <a:close/>
                </a:path>
              </a:pathLst>
            </a:custGeom>
          </p:spPr>
        </p:pic>
        <p:sp>
          <p:nvSpPr>
            <p:cNvPr id="17" name="Rectangle 16">
              <a:extLst>
                <a:ext uri="{FF2B5EF4-FFF2-40B4-BE49-F238E27FC236}">
                  <a16:creationId xmlns:a16="http://schemas.microsoft.com/office/drawing/2014/main" id="{75EB5446-7D1D-D92D-353F-941E71D703F0}"/>
                </a:ext>
              </a:extLst>
            </p:cNvPr>
            <p:cNvSpPr/>
            <p:nvPr/>
          </p:nvSpPr>
          <p:spPr>
            <a:xfrm>
              <a:off x="0" y="1197776"/>
              <a:ext cx="12192000" cy="4085472"/>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p:txBody>
          <a:bodyPr/>
          <a:lstStyle/>
          <a:p>
            <a:fld id="{FF528CE4-BB7A-453B-9BA8-EFC0298A1600}" type="slidenum">
              <a:rPr lang="en-ID" smtClean="0"/>
              <a:pPr/>
              <a:t>22</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2F3C106-5830-C240-5FE7-815E8367C0CC}"/>
              </a:ext>
            </a:extLst>
          </p:cNvPr>
          <p:cNvGrpSpPr/>
          <p:nvPr/>
        </p:nvGrpSpPr>
        <p:grpSpPr>
          <a:xfrm>
            <a:off x="1716132" y="405973"/>
            <a:ext cx="8759736" cy="5695822"/>
            <a:chOff x="1867351" y="639247"/>
            <a:chExt cx="8457298" cy="5418653"/>
          </a:xfrm>
        </p:grpSpPr>
        <p:sp>
          <p:nvSpPr>
            <p:cNvPr id="18" name="Rectangle 17">
              <a:extLst>
                <a:ext uri="{FF2B5EF4-FFF2-40B4-BE49-F238E27FC236}">
                  <a16:creationId xmlns:a16="http://schemas.microsoft.com/office/drawing/2014/main" id="{7257233A-7289-2D8A-4AB2-BD4E0D3C3D6E}"/>
                </a:ext>
              </a:extLst>
            </p:cNvPr>
            <p:cNvSpPr/>
            <p:nvPr/>
          </p:nvSpPr>
          <p:spPr>
            <a:xfrm>
              <a:off x="1867351" y="639247"/>
              <a:ext cx="8457298" cy="5418653"/>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pic>
          <p:nvPicPr>
            <p:cNvPr id="15" name="Google Shape;221;p34">
              <a:extLst>
                <a:ext uri="{FF2B5EF4-FFF2-40B4-BE49-F238E27FC236}">
                  <a16:creationId xmlns:a16="http://schemas.microsoft.com/office/drawing/2014/main" id="{4395BD91-6206-B5F7-37C7-B08E263C7C0D}"/>
                </a:ext>
              </a:extLst>
            </p:cNvPr>
            <p:cNvPicPr preferRelativeResize="0"/>
            <p:nvPr/>
          </p:nvPicPr>
          <p:blipFill>
            <a:blip r:embed="rId8">
              <a:alphaModFix/>
            </a:blip>
            <a:stretch>
              <a:fillRect/>
            </a:stretch>
          </p:blipFill>
          <p:spPr>
            <a:xfrm>
              <a:off x="2438400" y="802847"/>
              <a:ext cx="7315200" cy="5091452"/>
            </a:xfrm>
            <a:prstGeom prst="rect">
              <a:avLst/>
            </a:prstGeom>
            <a:noFill/>
            <a:ln>
              <a:noFill/>
            </a:ln>
          </p:spPr>
        </p:pic>
      </p:grpSp>
      <p:cxnSp>
        <p:nvCxnSpPr>
          <p:cNvPr id="2" name="Straight Connector 1">
            <a:extLst>
              <a:ext uri="{FF2B5EF4-FFF2-40B4-BE49-F238E27FC236}">
                <a16:creationId xmlns:a16="http://schemas.microsoft.com/office/drawing/2014/main" id="{CA891D16-0B3D-A83E-8483-6ED0EF6DE132}"/>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342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extLst>
              <p:ext uri="{D42A27DB-BD31-4B8C-83A1-F6EECF244321}">
                <p14:modId xmlns:p14="http://schemas.microsoft.com/office/powerpoint/2010/main" val="2960983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1A43DEE9-72C3-9CC2-7DE6-4145337EE6E3}"/>
              </a:ext>
            </a:extLst>
          </p:cNvPr>
          <p:cNvPicPr>
            <a:picLocks noChangeAspect="1"/>
          </p:cNvPicPr>
          <p:nvPr/>
        </p:nvPicPr>
        <p:blipFill rotWithShape="1">
          <a:blip r:embed="rId5">
            <a:extLst>
              <a:ext uri="{28A0092B-C50C-407E-A947-70E740481C1C}">
                <a14:useLocalDpi xmlns:a14="http://schemas.microsoft.com/office/drawing/2010/main" val="0"/>
              </a:ext>
            </a:extLst>
          </a:blip>
          <a:srcRect t="9843" b="9843"/>
          <a:stretch/>
        </p:blipFill>
        <p:spPr>
          <a:xfrm>
            <a:off x="1" y="1557339"/>
            <a:ext cx="3788229" cy="2268838"/>
          </a:xfrm>
          <a:custGeom>
            <a:avLst/>
            <a:gdLst>
              <a:gd name="connsiteX0" fmla="*/ 0 w 3788229"/>
              <a:gd name="connsiteY0" fmla="*/ 0 h 2268838"/>
              <a:gd name="connsiteX1" fmla="*/ 3788229 w 3788229"/>
              <a:gd name="connsiteY1" fmla="*/ 0 h 2268838"/>
              <a:gd name="connsiteX2" fmla="*/ 3788229 w 3788229"/>
              <a:gd name="connsiteY2" fmla="*/ 2268838 h 2268838"/>
              <a:gd name="connsiteX3" fmla="*/ 0 w 3788229"/>
              <a:gd name="connsiteY3" fmla="*/ 2268838 h 2268838"/>
            </a:gdLst>
            <a:ahLst/>
            <a:cxnLst>
              <a:cxn ang="0">
                <a:pos x="connsiteX0" y="connsiteY0"/>
              </a:cxn>
              <a:cxn ang="0">
                <a:pos x="connsiteX1" y="connsiteY1"/>
              </a:cxn>
              <a:cxn ang="0">
                <a:pos x="connsiteX2" y="connsiteY2"/>
              </a:cxn>
              <a:cxn ang="0">
                <a:pos x="connsiteX3" y="connsiteY3"/>
              </a:cxn>
            </a:cxnLst>
            <a:rect l="l" t="t" r="r" b="b"/>
            <a:pathLst>
              <a:path w="3788229" h="2268838">
                <a:moveTo>
                  <a:pt x="0" y="0"/>
                </a:moveTo>
                <a:lnTo>
                  <a:pt x="3788229" y="0"/>
                </a:lnTo>
                <a:lnTo>
                  <a:pt x="3788229" y="2268838"/>
                </a:lnTo>
                <a:lnTo>
                  <a:pt x="0" y="2268838"/>
                </a:lnTo>
                <a:close/>
              </a:path>
            </a:pathLst>
          </a:custGeom>
        </p:spPr>
      </p:pic>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632763"/>
            <a:ext cx="10913806" cy="942565"/>
          </a:xfrm>
        </p:spPr>
        <p:txBody>
          <a:bodyPr vert="horz"/>
          <a:lstStyle/>
          <a:p>
            <a:r>
              <a:rPr lang="en-US" dirty="0"/>
              <a:t>Sell to Network of Large Competitor</a:t>
            </a:r>
          </a:p>
        </p:txBody>
      </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p:txBody>
          <a:bodyPr/>
          <a:lstStyle/>
          <a:p>
            <a:fld id="{FF528CE4-BB7A-453B-9BA8-EFC0298A1600}" type="slidenum">
              <a:rPr lang="en-ID" smtClean="0"/>
              <a:pPr/>
              <a:t>23</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5E9220C-10A9-8B39-3903-A98B6DAF7F64}"/>
              </a:ext>
            </a:extLst>
          </p:cNvPr>
          <p:cNvSpPr/>
          <p:nvPr/>
        </p:nvSpPr>
        <p:spPr>
          <a:xfrm>
            <a:off x="-5786" y="1548829"/>
            <a:ext cx="3788229" cy="226883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8" name="Straight Connector 107">
            <a:extLst>
              <a:ext uri="{FF2B5EF4-FFF2-40B4-BE49-F238E27FC236}">
                <a16:creationId xmlns:a16="http://schemas.microsoft.com/office/drawing/2014/main" id="{B6210A8A-B5EE-208A-470F-84F0099138E7}"/>
              </a:ext>
            </a:extLst>
          </p:cNvPr>
          <p:cNvCxnSpPr>
            <a:cxnSpLocks/>
          </p:cNvCxnSpPr>
          <p:nvPr/>
        </p:nvCxnSpPr>
        <p:spPr>
          <a:xfrm>
            <a:off x="4122291" y="3826180"/>
            <a:ext cx="74306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BE2AA208-F896-969E-50EB-210894224D68}"/>
              </a:ext>
            </a:extLst>
          </p:cNvPr>
          <p:cNvSpPr/>
          <p:nvPr/>
        </p:nvSpPr>
        <p:spPr>
          <a:xfrm>
            <a:off x="639097" y="4740917"/>
            <a:ext cx="629378" cy="629378"/>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6" name="Footer Placeholder 2">
            <a:extLst>
              <a:ext uri="{FF2B5EF4-FFF2-40B4-BE49-F238E27FC236}">
                <a16:creationId xmlns:a16="http://schemas.microsoft.com/office/drawing/2014/main" id="{0AA50068-1D31-2F03-EF6E-D9EB144C6935}"/>
              </a:ext>
            </a:extLst>
          </p:cNvPr>
          <p:cNvSpPr txBox="1">
            <a:spLocks/>
          </p:cNvSpPr>
          <p:nvPr/>
        </p:nvSpPr>
        <p:spPr>
          <a:xfrm>
            <a:off x="1596677" y="4501609"/>
            <a:ext cx="2046409"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Usually burdened with higher employee benefit costs</a:t>
            </a:r>
          </a:p>
        </p:txBody>
      </p:sp>
      <p:sp>
        <p:nvSpPr>
          <p:cNvPr id="103" name="Oval 102">
            <a:extLst>
              <a:ext uri="{FF2B5EF4-FFF2-40B4-BE49-F238E27FC236}">
                <a16:creationId xmlns:a16="http://schemas.microsoft.com/office/drawing/2014/main" id="{AB25CACA-0141-67CE-E83F-6E88ADF14E33}"/>
              </a:ext>
            </a:extLst>
          </p:cNvPr>
          <p:cNvSpPr/>
          <p:nvPr/>
        </p:nvSpPr>
        <p:spPr>
          <a:xfrm>
            <a:off x="4601498" y="4740917"/>
            <a:ext cx="629378" cy="629378"/>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4" name="Footer Placeholder 2">
            <a:extLst>
              <a:ext uri="{FF2B5EF4-FFF2-40B4-BE49-F238E27FC236}">
                <a16:creationId xmlns:a16="http://schemas.microsoft.com/office/drawing/2014/main" id="{F9CCE47B-63C4-8C1D-F90F-0CF2C8A98C72}"/>
              </a:ext>
            </a:extLst>
          </p:cNvPr>
          <p:cNvSpPr txBox="1">
            <a:spLocks/>
          </p:cNvSpPr>
          <p:nvPr/>
        </p:nvSpPr>
        <p:spPr>
          <a:xfrm>
            <a:off x="5559078" y="4640109"/>
            <a:ext cx="2046409" cy="83099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Loss of autonomy (not as bad as selling to hospital)</a:t>
            </a:r>
          </a:p>
        </p:txBody>
      </p:sp>
      <p:sp>
        <p:nvSpPr>
          <p:cNvPr id="101" name="Oval 100">
            <a:extLst>
              <a:ext uri="{FF2B5EF4-FFF2-40B4-BE49-F238E27FC236}">
                <a16:creationId xmlns:a16="http://schemas.microsoft.com/office/drawing/2014/main" id="{94981437-67BB-207A-74C9-EB1FAECCAA70}"/>
              </a:ext>
            </a:extLst>
          </p:cNvPr>
          <p:cNvSpPr/>
          <p:nvPr/>
        </p:nvSpPr>
        <p:spPr>
          <a:xfrm>
            <a:off x="8563898" y="4740917"/>
            <a:ext cx="629378" cy="629378"/>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2" name="Footer Placeholder 2">
            <a:extLst>
              <a:ext uri="{FF2B5EF4-FFF2-40B4-BE49-F238E27FC236}">
                <a16:creationId xmlns:a16="http://schemas.microsoft.com/office/drawing/2014/main" id="{885D7FA7-A0A6-6EB7-0AB5-D6C49FDBE88A}"/>
              </a:ext>
            </a:extLst>
          </p:cNvPr>
          <p:cNvSpPr txBox="1">
            <a:spLocks/>
          </p:cNvSpPr>
          <p:nvPr/>
        </p:nvSpPr>
        <p:spPr>
          <a:xfrm>
            <a:off x="9521478" y="4501609"/>
            <a:ext cx="2046409"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Less headache for seller in the future (HR issues, payroll, etc.)</a:t>
            </a:r>
          </a:p>
        </p:txBody>
      </p:sp>
      <p:grpSp>
        <p:nvGrpSpPr>
          <p:cNvPr id="112" name="Group 111">
            <a:extLst>
              <a:ext uri="{FF2B5EF4-FFF2-40B4-BE49-F238E27FC236}">
                <a16:creationId xmlns:a16="http://schemas.microsoft.com/office/drawing/2014/main" id="{0DF9CCED-698E-7B90-4601-A611845C2611}"/>
              </a:ext>
            </a:extLst>
          </p:cNvPr>
          <p:cNvGrpSpPr/>
          <p:nvPr/>
        </p:nvGrpSpPr>
        <p:grpSpPr>
          <a:xfrm>
            <a:off x="4122292" y="3834652"/>
            <a:ext cx="3962401" cy="1976144"/>
            <a:chOff x="4122292" y="4193747"/>
            <a:chExt cx="3962401" cy="1282382"/>
          </a:xfrm>
        </p:grpSpPr>
        <p:cxnSp>
          <p:nvCxnSpPr>
            <p:cNvPr id="109" name="Straight Connector 108">
              <a:extLst>
                <a:ext uri="{FF2B5EF4-FFF2-40B4-BE49-F238E27FC236}">
                  <a16:creationId xmlns:a16="http://schemas.microsoft.com/office/drawing/2014/main" id="{629E8F55-4B7A-E80D-E14C-F110A84C0F4E}"/>
                </a:ext>
              </a:extLst>
            </p:cNvPr>
            <p:cNvCxnSpPr>
              <a:cxnSpLocks/>
            </p:cNvCxnSpPr>
            <p:nvPr/>
          </p:nvCxnSpPr>
          <p:spPr>
            <a:xfrm rot="5400000">
              <a:off x="3481101" y="4834938"/>
              <a:ext cx="12823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A31D89F-F037-453E-D18D-60474002D51E}"/>
                </a:ext>
              </a:extLst>
            </p:cNvPr>
            <p:cNvCxnSpPr>
              <a:cxnSpLocks/>
            </p:cNvCxnSpPr>
            <p:nvPr/>
          </p:nvCxnSpPr>
          <p:spPr>
            <a:xfrm rot="5400000">
              <a:off x="7443502" y="4834939"/>
              <a:ext cx="12823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1" name="Oval 90">
            <a:extLst>
              <a:ext uri="{FF2B5EF4-FFF2-40B4-BE49-F238E27FC236}">
                <a16:creationId xmlns:a16="http://schemas.microsoft.com/office/drawing/2014/main" id="{0E74CB8C-9905-7828-95C0-E6A23033088B}"/>
              </a:ext>
            </a:extLst>
          </p:cNvPr>
          <p:cNvSpPr/>
          <p:nvPr/>
        </p:nvSpPr>
        <p:spPr>
          <a:xfrm>
            <a:off x="4601498" y="2386062"/>
            <a:ext cx="629378" cy="629378"/>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2" name="Footer Placeholder 2">
            <a:extLst>
              <a:ext uri="{FF2B5EF4-FFF2-40B4-BE49-F238E27FC236}">
                <a16:creationId xmlns:a16="http://schemas.microsoft.com/office/drawing/2014/main" id="{EA7031F5-5CED-6CCA-6219-78AD8AACE502}"/>
              </a:ext>
            </a:extLst>
          </p:cNvPr>
          <p:cNvSpPr txBox="1">
            <a:spLocks/>
          </p:cNvSpPr>
          <p:nvPr/>
        </p:nvSpPr>
        <p:spPr>
          <a:xfrm>
            <a:off x="5559078" y="2146754"/>
            <a:ext cx="2046409"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Buyer has payment rates far greater than smaller practice can obtain</a:t>
            </a:r>
          </a:p>
        </p:txBody>
      </p:sp>
      <p:sp>
        <p:nvSpPr>
          <p:cNvPr id="94" name="Oval 93">
            <a:extLst>
              <a:ext uri="{FF2B5EF4-FFF2-40B4-BE49-F238E27FC236}">
                <a16:creationId xmlns:a16="http://schemas.microsoft.com/office/drawing/2014/main" id="{19F26680-56C6-F796-3684-112138FBB6CC}"/>
              </a:ext>
            </a:extLst>
          </p:cNvPr>
          <p:cNvSpPr/>
          <p:nvPr/>
        </p:nvSpPr>
        <p:spPr>
          <a:xfrm>
            <a:off x="8563898" y="2386061"/>
            <a:ext cx="629378" cy="629378"/>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5" name="Footer Placeholder 2">
            <a:extLst>
              <a:ext uri="{FF2B5EF4-FFF2-40B4-BE49-F238E27FC236}">
                <a16:creationId xmlns:a16="http://schemas.microsoft.com/office/drawing/2014/main" id="{2AEED7CE-E1D7-EE8D-45B1-2B65CD74690D}"/>
              </a:ext>
            </a:extLst>
          </p:cNvPr>
          <p:cNvSpPr txBox="1">
            <a:spLocks/>
          </p:cNvSpPr>
          <p:nvPr/>
        </p:nvSpPr>
        <p:spPr>
          <a:xfrm>
            <a:off x="9521478" y="1869755"/>
            <a:ext cx="2046409" cy="166199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After allocating operating expenses, could see net increase in “take home pay” &amp; benefits</a:t>
            </a:r>
          </a:p>
        </p:txBody>
      </p:sp>
      <p:grpSp>
        <p:nvGrpSpPr>
          <p:cNvPr id="120" name="Group 119">
            <a:extLst>
              <a:ext uri="{FF2B5EF4-FFF2-40B4-BE49-F238E27FC236}">
                <a16:creationId xmlns:a16="http://schemas.microsoft.com/office/drawing/2014/main" id="{49326B21-EDE7-0E87-6392-7F24059DF402}"/>
              </a:ext>
            </a:extLst>
          </p:cNvPr>
          <p:cNvGrpSpPr/>
          <p:nvPr/>
        </p:nvGrpSpPr>
        <p:grpSpPr>
          <a:xfrm>
            <a:off x="639097" y="1957051"/>
            <a:ext cx="2965178" cy="1299665"/>
            <a:chOff x="639097" y="1831527"/>
            <a:chExt cx="2586163" cy="1299665"/>
          </a:xfrm>
        </p:grpSpPr>
        <p:sp>
          <p:nvSpPr>
            <p:cNvPr id="117" name="Footer Placeholder 2">
              <a:extLst>
                <a:ext uri="{FF2B5EF4-FFF2-40B4-BE49-F238E27FC236}">
                  <a16:creationId xmlns:a16="http://schemas.microsoft.com/office/drawing/2014/main" id="{E066D698-C995-4B11-DCCB-4A23D1BD5300}"/>
                </a:ext>
              </a:extLst>
            </p:cNvPr>
            <p:cNvSpPr txBox="1">
              <a:spLocks/>
            </p:cNvSpPr>
            <p:nvPr/>
          </p:nvSpPr>
          <p:spPr>
            <a:xfrm>
              <a:off x="639097" y="1831527"/>
              <a:ext cx="2586163" cy="61555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Offers Access to Better Paying Contracts</a:t>
              </a:r>
            </a:p>
          </p:txBody>
        </p:sp>
        <p:sp>
          <p:nvSpPr>
            <p:cNvPr id="119" name="Footer Placeholder 2">
              <a:extLst>
                <a:ext uri="{FF2B5EF4-FFF2-40B4-BE49-F238E27FC236}">
                  <a16:creationId xmlns:a16="http://schemas.microsoft.com/office/drawing/2014/main" id="{AC1C20C0-7427-ACA4-4776-ED3532BB245C}"/>
                </a:ext>
              </a:extLst>
            </p:cNvPr>
            <p:cNvSpPr txBox="1">
              <a:spLocks/>
            </p:cNvSpPr>
            <p:nvPr/>
          </p:nvSpPr>
          <p:spPr>
            <a:xfrm>
              <a:off x="639097" y="2392528"/>
              <a:ext cx="2525617" cy="738664"/>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rPr>
                <a:t>Net effect is higher compensation for Pediatricians</a:t>
              </a:r>
            </a:p>
          </p:txBody>
        </p:sp>
      </p:grpSp>
      <p:sp>
        <p:nvSpPr>
          <p:cNvPr id="127" name="Footer Placeholder 2">
            <a:extLst>
              <a:ext uri="{FF2B5EF4-FFF2-40B4-BE49-F238E27FC236}">
                <a16:creationId xmlns:a16="http://schemas.microsoft.com/office/drawing/2014/main" id="{65DEAF60-5A23-F550-72DB-92C46893BC42}"/>
              </a:ext>
            </a:extLst>
          </p:cNvPr>
          <p:cNvSpPr txBox="1">
            <a:spLocks/>
          </p:cNvSpPr>
          <p:nvPr/>
        </p:nvSpPr>
        <p:spPr>
          <a:xfrm>
            <a:off x="4667867"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04</a:t>
            </a:r>
          </a:p>
        </p:txBody>
      </p:sp>
      <p:sp>
        <p:nvSpPr>
          <p:cNvPr id="128" name="Footer Placeholder 2">
            <a:extLst>
              <a:ext uri="{FF2B5EF4-FFF2-40B4-BE49-F238E27FC236}">
                <a16:creationId xmlns:a16="http://schemas.microsoft.com/office/drawing/2014/main" id="{FD8AC861-AD03-4DB4-81D2-3EA9E459E155}"/>
              </a:ext>
            </a:extLst>
          </p:cNvPr>
          <p:cNvSpPr txBox="1">
            <a:spLocks/>
          </p:cNvSpPr>
          <p:nvPr/>
        </p:nvSpPr>
        <p:spPr>
          <a:xfrm>
            <a:off x="8630267"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05</a:t>
            </a:r>
          </a:p>
        </p:txBody>
      </p:sp>
      <p:sp>
        <p:nvSpPr>
          <p:cNvPr id="129" name="Footer Placeholder 2">
            <a:extLst>
              <a:ext uri="{FF2B5EF4-FFF2-40B4-BE49-F238E27FC236}">
                <a16:creationId xmlns:a16="http://schemas.microsoft.com/office/drawing/2014/main" id="{B70490B3-3E9D-FEF4-518C-9A63FFF98A20}"/>
              </a:ext>
            </a:extLst>
          </p:cNvPr>
          <p:cNvSpPr txBox="1">
            <a:spLocks/>
          </p:cNvSpPr>
          <p:nvPr/>
        </p:nvSpPr>
        <p:spPr>
          <a:xfrm>
            <a:off x="705466"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03</a:t>
            </a:r>
          </a:p>
        </p:txBody>
      </p:sp>
      <p:sp>
        <p:nvSpPr>
          <p:cNvPr id="125" name="Footer Placeholder 2">
            <a:extLst>
              <a:ext uri="{FF2B5EF4-FFF2-40B4-BE49-F238E27FC236}">
                <a16:creationId xmlns:a16="http://schemas.microsoft.com/office/drawing/2014/main" id="{442E693A-E831-4D80-4816-D7577201A5CE}"/>
              </a:ext>
            </a:extLst>
          </p:cNvPr>
          <p:cNvSpPr txBox="1">
            <a:spLocks/>
          </p:cNvSpPr>
          <p:nvPr/>
        </p:nvSpPr>
        <p:spPr>
          <a:xfrm>
            <a:off x="4667867" y="1861662"/>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01</a:t>
            </a:r>
          </a:p>
        </p:txBody>
      </p:sp>
      <p:sp>
        <p:nvSpPr>
          <p:cNvPr id="126" name="Footer Placeholder 2">
            <a:extLst>
              <a:ext uri="{FF2B5EF4-FFF2-40B4-BE49-F238E27FC236}">
                <a16:creationId xmlns:a16="http://schemas.microsoft.com/office/drawing/2014/main" id="{B5BCCF13-3993-B038-D43C-58ECF9595711}"/>
              </a:ext>
            </a:extLst>
          </p:cNvPr>
          <p:cNvSpPr txBox="1">
            <a:spLocks/>
          </p:cNvSpPr>
          <p:nvPr/>
        </p:nvSpPr>
        <p:spPr>
          <a:xfrm>
            <a:off x="8630267" y="1861662"/>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02</a:t>
            </a:r>
          </a:p>
        </p:txBody>
      </p:sp>
      <p:cxnSp>
        <p:nvCxnSpPr>
          <p:cNvPr id="136" name="Straight Connector 135">
            <a:extLst>
              <a:ext uri="{FF2B5EF4-FFF2-40B4-BE49-F238E27FC236}">
                <a16:creationId xmlns:a16="http://schemas.microsoft.com/office/drawing/2014/main" id="{59F28536-CE8F-CE13-03C7-AEC260AB077E}"/>
              </a:ext>
            </a:extLst>
          </p:cNvPr>
          <p:cNvCxnSpPr>
            <a:cxnSpLocks/>
          </p:cNvCxnSpPr>
          <p:nvPr/>
        </p:nvCxnSpPr>
        <p:spPr>
          <a:xfrm>
            <a:off x="8084693" y="1916344"/>
            <a:ext cx="0" cy="19098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1F18BAFD-0728-3FD8-EED1-1AB13ADC41DA}"/>
              </a:ext>
            </a:extLst>
          </p:cNvPr>
          <p:cNvGrpSpPr/>
          <p:nvPr/>
        </p:nvGrpSpPr>
        <p:grpSpPr>
          <a:xfrm>
            <a:off x="3483548" y="3501734"/>
            <a:ext cx="102616" cy="102145"/>
            <a:chOff x="3398838" y="4310011"/>
            <a:chExt cx="346075" cy="344488"/>
          </a:xfrm>
        </p:grpSpPr>
        <p:sp>
          <p:nvSpPr>
            <p:cNvPr id="145" name="Freeform 461">
              <a:extLst>
                <a:ext uri="{FF2B5EF4-FFF2-40B4-BE49-F238E27FC236}">
                  <a16:creationId xmlns:a16="http://schemas.microsoft.com/office/drawing/2014/main" id="{B24CE005-F153-7D66-7AE0-5B3277E08027}"/>
                </a:ext>
              </a:extLst>
            </p:cNvPr>
            <p:cNvSpPr>
              <a:spLocks/>
            </p:cNvSpPr>
            <p:nvPr/>
          </p:nvSpPr>
          <p:spPr bwMode="auto">
            <a:xfrm>
              <a:off x="3398838" y="4310011"/>
              <a:ext cx="173038" cy="344488"/>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6" name="Freeform 462">
              <a:extLst>
                <a:ext uri="{FF2B5EF4-FFF2-40B4-BE49-F238E27FC236}">
                  <a16:creationId xmlns:a16="http://schemas.microsoft.com/office/drawing/2014/main" id="{3481BBF3-BE79-0D35-6B25-2BEE87861373}"/>
                </a:ext>
              </a:extLst>
            </p:cNvPr>
            <p:cNvSpPr>
              <a:spLocks/>
            </p:cNvSpPr>
            <p:nvPr/>
          </p:nvSpPr>
          <p:spPr bwMode="auto">
            <a:xfrm>
              <a:off x="3571875" y="4310011"/>
              <a:ext cx="173038" cy="344488"/>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152" name="Diamond 151">
            <a:extLst>
              <a:ext uri="{FF2B5EF4-FFF2-40B4-BE49-F238E27FC236}">
                <a16:creationId xmlns:a16="http://schemas.microsoft.com/office/drawing/2014/main" id="{56EE2C0F-1BF1-B650-07FD-3FD9039EA0EB}"/>
              </a:ext>
            </a:extLst>
          </p:cNvPr>
          <p:cNvSpPr/>
          <p:nvPr/>
        </p:nvSpPr>
        <p:spPr>
          <a:xfrm>
            <a:off x="7863582" y="3613540"/>
            <a:ext cx="442220" cy="4422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Diamond 152">
            <a:extLst>
              <a:ext uri="{FF2B5EF4-FFF2-40B4-BE49-F238E27FC236}">
                <a16:creationId xmlns:a16="http://schemas.microsoft.com/office/drawing/2014/main" id="{C06AC6A5-CE96-83D8-270B-DD3A40C09408}"/>
              </a:ext>
            </a:extLst>
          </p:cNvPr>
          <p:cNvSpPr/>
          <p:nvPr/>
        </p:nvSpPr>
        <p:spPr>
          <a:xfrm>
            <a:off x="3901180" y="3613540"/>
            <a:ext cx="442220" cy="4422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4" name="Group 153">
            <a:extLst>
              <a:ext uri="{FF2B5EF4-FFF2-40B4-BE49-F238E27FC236}">
                <a16:creationId xmlns:a16="http://schemas.microsoft.com/office/drawing/2014/main" id="{7D5CF886-499B-2DC9-33A9-798EDA5F887F}"/>
              </a:ext>
            </a:extLst>
          </p:cNvPr>
          <p:cNvGrpSpPr/>
          <p:nvPr/>
        </p:nvGrpSpPr>
        <p:grpSpPr>
          <a:xfrm>
            <a:off x="4764667" y="2547896"/>
            <a:ext cx="303040" cy="305710"/>
            <a:chOff x="9161463" y="2163763"/>
            <a:chExt cx="360363" cy="363538"/>
          </a:xfrm>
          <a:solidFill>
            <a:schemeClr val="bg1"/>
          </a:solidFill>
        </p:grpSpPr>
        <p:sp>
          <p:nvSpPr>
            <p:cNvPr id="155" name="Freeform 1692">
              <a:extLst>
                <a:ext uri="{FF2B5EF4-FFF2-40B4-BE49-F238E27FC236}">
                  <a16:creationId xmlns:a16="http://schemas.microsoft.com/office/drawing/2014/main" id="{D713335A-5CB4-0DBE-8429-E450C7A8FF38}"/>
                </a:ext>
              </a:extLst>
            </p:cNvPr>
            <p:cNvSpPr>
              <a:spLocks noEditPoints="1"/>
            </p:cNvSpPr>
            <p:nvPr/>
          </p:nvSpPr>
          <p:spPr bwMode="auto">
            <a:xfrm>
              <a:off x="9161463" y="2163763"/>
              <a:ext cx="360363" cy="363538"/>
            </a:xfrm>
            <a:custGeom>
              <a:avLst/>
              <a:gdLst>
                <a:gd name="T0" fmla="*/ 49 w 96"/>
                <a:gd name="T1" fmla="*/ 97 h 97"/>
                <a:gd name="T2" fmla="*/ 47 w 96"/>
                <a:gd name="T3" fmla="*/ 95 h 97"/>
                <a:gd name="T4" fmla="*/ 49 w 96"/>
                <a:gd name="T5" fmla="*/ 93 h 97"/>
                <a:gd name="T6" fmla="*/ 75 w 96"/>
                <a:gd name="T7" fmla="*/ 83 h 97"/>
                <a:gd name="T8" fmla="*/ 78 w 96"/>
                <a:gd name="T9" fmla="*/ 84 h 97"/>
                <a:gd name="T10" fmla="*/ 78 w 96"/>
                <a:gd name="T11" fmla="*/ 87 h 97"/>
                <a:gd name="T12" fmla="*/ 49 w 96"/>
                <a:gd name="T13" fmla="*/ 97 h 97"/>
                <a:gd name="T14" fmla="*/ 49 w 96"/>
                <a:gd name="T15" fmla="*/ 97 h 97"/>
                <a:gd name="T16" fmla="*/ 38 w 96"/>
                <a:gd name="T17" fmla="*/ 96 h 97"/>
                <a:gd name="T18" fmla="*/ 37 w 96"/>
                <a:gd name="T19" fmla="*/ 96 h 97"/>
                <a:gd name="T20" fmla="*/ 11 w 96"/>
                <a:gd name="T21" fmla="*/ 80 h 97"/>
                <a:gd name="T22" fmla="*/ 11 w 96"/>
                <a:gd name="T23" fmla="*/ 77 h 97"/>
                <a:gd name="T24" fmla="*/ 14 w 96"/>
                <a:gd name="T25" fmla="*/ 77 h 97"/>
                <a:gd name="T26" fmla="*/ 38 w 96"/>
                <a:gd name="T27" fmla="*/ 92 h 97"/>
                <a:gd name="T28" fmla="*/ 40 w 96"/>
                <a:gd name="T29" fmla="*/ 94 h 97"/>
                <a:gd name="T30" fmla="*/ 38 w 96"/>
                <a:gd name="T31" fmla="*/ 96 h 97"/>
                <a:gd name="T32" fmla="*/ 85 w 96"/>
                <a:gd name="T33" fmla="*/ 79 h 97"/>
                <a:gd name="T34" fmla="*/ 83 w 96"/>
                <a:gd name="T35" fmla="*/ 79 h 97"/>
                <a:gd name="T36" fmla="*/ 83 w 96"/>
                <a:gd name="T37" fmla="*/ 76 h 97"/>
                <a:gd name="T38" fmla="*/ 92 w 96"/>
                <a:gd name="T39" fmla="*/ 49 h 97"/>
                <a:gd name="T40" fmla="*/ 94 w 96"/>
                <a:gd name="T41" fmla="*/ 47 h 97"/>
                <a:gd name="T42" fmla="*/ 96 w 96"/>
                <a:gd name="T43" fmla="*/ 49 h 97"/>
                <a:gd name="T44" fmla="*/ 96 w 96"/>
                <a:gd name="T45" fmla="*/ 49 h 97"/>
                <a:gd name="T46" fmla="*/ 86 w 96"/>
                <a:gd name="T47" fmla="*/ 78 h 97"/>
                <a:gd name="T48" fmla="*/ 85 w 96"/>
                <a:gd name="T49" fmla="*/ 79 h 97"/>
                <a:gd name="T50" fmla="*/ 7 w 96"/>
                <a:gd name="T51" fmla="*/ 71 h 97"/>
                <a:gd name="T52" fmla="*/ 5 w 96"/>
                <a:gd name="T53" fmla="*/ 70 h 97"/>
                <a:gd name="T54" fmla="*/ 0 w 96"/>
                <a:gd name="T55" fmla="*/ 49 h 97"/>
                <a:gd name="T56" fmla="*/ 1 w 96"/>
                <a:gd name="T57" fmla="*/ 39 h 97"/>
                <a:gd name="T58" fmla="*/ 3 w 96"/>
                <a:gd name="T59" fmla="*/ 38 h 97"/>
                <a:gd name="T60" fmla="*/ 5 w 96"/>
                <a:gd name="T61" fmla="*/ 40 h 97"/>
                <a:gd name="T62" fmla="*/ 4 w 96"/>
                <a:gd name="T63" fmla="*/ 49 h 97"/>
                <a:gd name="T64" fmla="*/ 8 w 96"/>
                <a:gd name="T65" fmla="*/ 68 h 97"/>
                <a:gd name="T66" fmla="*/ 7 w 96"/>
                <a:gd name="T67" fmla="*/ 71 h 97"/>
                <a:gd name="T68" fmla="*/ 7 w 96"/>
                <a:gd name="T69" fmla="*/ 71 h 97"/>
                <a:gd name="T70" fmla="*/ 93 w 96"/>
                <a:gd name="T71" fmla="*/ 40 h 97"/>
                <a:gd name="T72" fmla="*/ 91 w 96"/>
                <a:gd name="T73" fmla="*/ 38 h 97"/>
                <a:gd name="T74" fmla="*/ 75 w 96"/>
                <a:gd name="T75" fmla="*/ 14 h 97"/>
                <a:gd name="T76" fmla="*/ 75 w 96"/>
                <a:gd name="T77" fmla="*/ 12 h 97"/>
                <a:gd name="T78" fmla="*/ 78 w 96"/>
                <a:gd name="T79" fmla="*/ 11 h 97"/>
                <a:gd name="T80" fmla="*/ 95 w 96"/>
                <a:gd name="T81" fmla="*/ 37 h 97"/>
                <a:gd name="T82" fmla="*/ 93 w 96"/>
                <a:gd name="T83" fmla="*/ 40 h 97"/>
                <a:gd name="T84" fmla="*/ 93 w 96"/>
                <a:gd name="T85" fmla="*/ 40 h 97"/>
                <a:gd name="T86" fmla="*/ 6 w 96"/>
                <a:gd name="T87" fmla="*/ 31 h 97"/>
                <a:gd name="T88" fmla="*/ 6 w 96"/>
                <a:gd name="T89" fmla="*/ 31 h 97"/>
                <a:gd name="T90" fmla="*/ 5 w 96"/>
                <a:gd name="T91" fmla="*/ 28 h 97"/>
                <a:gd name="T92" fmla="*/ 26 w 96"/>
                <a:gd name="T93" fmla="*/ 6 h 97"/>
                <a:gd name="T94" fmla="*/ 29 w 96"/>
                <a:gd name="T95" fmla="*/ 7 h 97"/>
                <a:gd name="T96" fmla="*/ 28 w 96"/>
                <a:gd name="T97" fmla="*/ 10 h 97"/>
                <a:gd name="T98" fmla="*/ 8 w 96"/>
                <a:gd name="T99" fmla="*/ 30 h 97"/>
                <a:gd name="T100" fmla="*/ 6 w 96"/>
                <a:gd name="T101" fmla="*/ 31 h 97"/>
                <a:gd name="T102" fmla="*/ 67 w 96"/>
                <a:gd name="T103" fmla="*/ 9 h 97"/>
                <a:gd name="T104" fmla="*/ 66 w 96"/>
                <a:gd name="T105" fmla="*/ 9 h 97"/>
                <a:gd name="T106" fmla="*/ 38 w 96"/>
                <a:gd name="T107" fmla="*/ 6 h 97"/>
                <a:gd name="T108" fmla="*/ 36 w 96"/>
                <a:gd name="T109" fmla="*/ 5 h 97"/>
                <a:gd name="T110" fmla="*/ 37 w 96"/>
                <a:gd name="T111" fmla="*/ 2 h 97"/>
                <a:gd name="T112" fmla="*/ 68 w 96"/>
                <a:gd name="T113" fmla="*/ 5 h 97"/>
                <a:gd name="T114" fmla="*/ 69 w 96"/>
                <a:gd name="T115" fmla="*/ 8 h 97"/>
                <a:gd name="T116" fmla="*/ 67 w 96"/>
                <a:gd name="T117" fmla="*/ 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7">
                  <a:moveTo>
                    <a:pt x="49" y="97"/>
                  </a:moveTo>
                  <a:cubicBezTo>
                    <a:pt x="48" y="97"/>
                    <a:pt x="47" y="96"/>
                    <a:pt x="47" y="95"/>
                  </a:cubicBezTo>
                  <a:cubicBezTo>
                    <a:pt x="47" y="94"/>
                    <a:pt x="48" y="93"/>
                    <a:pt x="49" y="93"/>
                  </a:cubicBezTo>
                  <a:cubicBezTo>
                    <a:pt x="59" y="93"/>
                    <a:pt x="68" y="89"/>
                    <a:pt x="75" y="83"/>
                  </a:cubicBezTo>
                  <a:cubicBezTo>
                    <a:pt x="76" y="83"/>
                    <a:pt x="78" y="83"/>
                    <a:pt x="78" y="84"/>
                  </a:cubicBezTo>
                  <a:cubicBezTo>
                    <a:pt x="79" y="85"/>
                    <a:pt x="79" y="86"/>
                    <a:pt x="78" y="87"/>
                  </a:cubicBezTo>
                  <a:cubicBezTo>
                    <a:pt x="70" y="93"/>
                    <a:pt x="60" y="97"/>
                    <a:pt x="49" y="97"/>
                  </a:cubicBezTo>
                  <a:cubicBezTo>
                    <a:pt x="49" y="97"/>
                    <a:pt x="49" y="97"/>
                    <a:pt x="49" y="97"/>
                  </a:cubicBezTo>
                  <a:close/>
                  <a:moveTo>
                    <a:pt x="38" y="96"/>
                  </a:moveTo>
                  <a:cubicBezTo>
                    <a:pt x="38" y="96"/>
                    <a:pt x="38" y="96"/>
                    <a:pt x="37" y="96"/>
                  </a:cubicBezTo>
                  <a:cubicBezTo>
                    <a:pt x="27" y="94"/>
                    <a:pt x="18" y="88"/>
                    <a:pt x="11" y="80"/>
                  </a:cubicBezTo>
                  <a:cubicBezTo>
                    <a:pt x="10" y="79"/>
                    <a:pt x="11" y="78"/>
                    <a:pt x="11" y="77"/>
                  </a:cubicBezTo>
                  <a:cubicBezTo>
                    <a:pt x="12" y="76"/>
                    <a:pt x="13" y="76"/>
                    <a:pt x="14" y="77"/>
                  </a:cubicBezTo>
                  <a:cubicBezTo>
                    <a:pt x="20" y="85"/>
                    <a:pt x="29" y="90"/>
                    <a:pt x="38" y="92"/>
                  </a:cubicBezTo>
                  <a:cubicBezTo>
                    <a:pt x="39" y="92"/>
                    <a:pt x="40" y="93"/>
                    <a:pt x="40" y="94"/>
                  </a:cubicBezTo>
                  <a:cubicBezTo>
                    <a:pt x="40" y="95"/>
                    <a:pt x="39" y="96"/>
                    <a:pt x="38" y="96"/>
                  </a:cubicBezTo>
                  <a:close/>
                  <a:moveTo>
                    <a:pt x="85" y="79"/>
                  </a:moveTo>
                  <a:cubicBezTo>
                    <a:pt x="84" y="79"/>
                    <a:pt x="84" y="79"/>
                    <a:pt x="83" y="79"/>
                  </a:cubicBezTo>
                  <a:cubicBezTo>
                    <a:pt x="82" y="78"/>
                    <a:pt x="82" y="77"/>
                    <a:pt x="83" y="76"/>
                  </a:cubicBezTo>
                  <a:cubicBezTo>
                    <a:pt x="89" y="68"/>
                    <a:pt x="92" y="59"/>
                    <a:pt x="92" y="49"/>
                  </a:cubicBezTo>
                  <a:cubicBezTo>
                    <a:pt x="92" y="48"/>
                    <a:pt x="93" y="47"/>
                    <a:pt x="94" y="47"/>
                  </a:cubicBezTo>
                  <a:cubicBezTo>
                    <a:pt x="95" y="47"/>
                    <a:pt x="96" y="48"/>
                    <a:pt x="96" y="49"/>
                  </a:cubicBezTo>
                  <a:cubicBezTo>
                    <a:pt x="96" y="49"/>
                    <a:pt x="96" y="49"/>
                    <a:pt x="96" y="49"/>
                  </a:cubicBezTo>
                  <a:cubicBezTo>
                    <a:pt x="96" y="60"/>
                    <a:pt x="93" y="70"/>
                    <a:pt x="86" y="78"/>
                  </a:cubicBezTo>
                  <a:cubicBezTo>
                    <a:pt x="86" y="79"/>
                    <a:pt x="85" y="79"/>
                    <a:pt x="85" y="79"/>
                  </a:cubicBezTo>
                  <a:close/>
                  <a:moveTo>
                    <a:pt x="7" y="71"/>
                  </a:moveTo>
                  <a:cubicBezTo>
                    <a:pt x="6" y="71"/>
                    <a:pt x="5" y="71"/>
                    <a:pt x="5" y="70"/>
                  </a:cubicBezTo>
                  <a:cubicBezTo>
                    <a:pt x="2" y="63"/>
                    <a:pt x="0" y="56"/>
                    <a:pt x="0" y="49"/>
                  </a:cubicBezTo>
                  <a:cubicBezTo>
                    <a:pt x="0" y="46"/>
                    <a:pt x="0" y="43"/>
                    <a:pt x="1" y="39"/>
                  </a:cubicBezTo>
                  <a:cubicBezTo>
                    <a:pt x="1" y="38"/>
                    <a:pt x="2" y="38"/>
                    <a:pt x="3" y="38"/>
                  </a:cubicBezTo>
                  <a:cubicBezTo>
                    <a:pt x="4" y="38"/>
                    <a:pt x="5" y="39"/>
                    <a:pt x="5" y="40"/>
                  </a:cubicBezTo>
                  <a:cubicBezTo>
                    <a:pt x="4" y="43"/>
                    <a:pt x="4" y="46"/>
                    <a:pt x="4" y="49"/>
                  </a:cubicBezTo>
                  <a:cubicBezTo>
                    <a:pt x="4" y="56"/>
                    <a:pt x="5" y="62"/>
                    <a:pt x="8" y="68"/>
                  </a:cubicBezTo>
                  <a:cubicBezTo>
                    <a:pt x="9" y="69"/>
                    <a:pt x="8" y="70"/>
                    <a:pt x="7" y="71"/>
                  </a:cubicBezTo>
                  <a:cubicBezTo>
                    <a:pt x="7" y="71"/>
                    <a:pt x="7" y="71"/>
                    <a:pt x="7" y="71"/>
                  </a:cubicBezTo>
                  <a:close/>
                  <a:moveTo>
                    <a:pt x="93" y="40"/>
                  </a:moveTo>
                  <a:cubicBezTo>
                    <a:pt x="92" y="40"/>
                    <a:pt x="91" y="39"/>
                    <a:pt x="91" y="38"/>
                  </a:cubicBezTo>
                  <a:cubicBezTo>
                    <a:pt x="88" y="29"/>
                    <a:pt x="83" y="20"/>
                    <a:pt x="75" y="14"/>
                  </a:cubicBezTo>
                  <a:cubicBezTo>
                    <a:pt x="74" y="14"/>
                    <a:pt x="74" y="13"/>
                    <a:pt x="75" y="12"/>
                  </a:cubicBezTo>
                  <a:cubicBezTo>
                    <a:pt x="76" y="11"/>
                    <a:pt x="77" y="11"/>
                    <a:pt x="78" y="11"/>
                  </a:cubicBezTo>
                  <a:cubicBezTo>
                    <a:pt x="86" y="18"/>
                    <a:pt x="92" y="27"/>
                    <a:pt x="95" y="37"/>
                  </a:cubicBezTo>
                  <a:cubicBezTo>
                    <a:pt x="95" y="38"/>
                    <a:pt x="94" y="39"/>
                    <a:pt x="93" y="40"/>
                  </a:cubicBezTo>
                  <a:cubicBezTo>
                    <a:pt x="93" y="40"/>
                    <a:pt x="93" y="40"/>
                    <a:pt x="93" y="40"/>
                  </a:cubicBezTo>
                  <a:close/>
                  <a:moveTo>
                    <a:pt x="6" y="31"/>
                  </a:moveTo>
                  <a:cubicBezTo>
                    <a:pt x="6" y="31"/>
                    <a:pt x="6" y="31"/>
                    <a:pt x="6" y="31"/>
                  </a:cubicBezTo>
                  <a:cubicBezTo>
                    <a:pt x="5" y="30"/>
                    <a:pt x="4" y="29"/>
                    <a:pt x="5" y="28"/>
                  </a:cubicBezTo>
                  <a:cubicBezTo>
                    <a:pt x="9" y="19"/>
                    <a:pt x="17" y="11"/>
                    <a:pt x="26" y="6"/>
                  </a:cubicBezTo>
                  <a:cubicBezTo>
                    <a:pt x="27" y="6"/>
                    <a:pt x="28" y="6"/>
                    <a:pt x="29" y="7"/>
                  </a:cubicBezTo>
                  <a:cubicBezTo>
                    <a:pt x="29" y="8"/>
                    <a:pt x="29" y="9"/>
                    <a:pt x="28" y="10"/>
                  </a:cubicBezTo>
                  <a:cubicBezTo>
                    <a:pt x="19" y="14"/>
                    <a:pt x="12" y="21"/>
                    <a:pt x="8" y="30"/>
                  </a:cubicBezTo>
                  <a:cubicBezTo>
                    <a:pt x="8" y="31"/>
                    <a:pt x="7" y="31"/>
                    <a:pt x="6" y="31"/>
                  </a:cubicBezTo>
                  <a:close/>
                  <a:moveTo>
                    <a:pt x="67" y="9"/>
                  </a:moveTo>
                  <a:cubicBezTo>
                    <a:pt x="67" y="9"/>
                    <a:pt x="66" y="9"/>
                    <a:pt x="66" y="9"/>
                  </a:cubicBezTo>
                  <a:cubicBezTo>
                    <a:pt x="57" y="5"/>
                    <a:pt x="47" y="4"/>
                    <a:pt x="38" y="6"/>
                  </a:cubicBezTo>
                  <a:cubicBezTo>
                    <a:pt x="37" y="6"/>
                    <a:pt x="36" y="6"/>
                    <a:pt x="36" y="5"/>
                  </a:cubicBezTo>
                  <a:cubicBezTo>
                    <a:pt x="35" y="4"/>
                    <a:pt x="36" y="2"/>
                    <a:pt x="37" y="2"/>
                  </a:cubicBezTo>
                  <a:cubicBezTo>
                    <a:pt x="47" y="0"/>
                    <a:pt x="58" y="1"/>
                    <a:pt x="68" y="5"/>
                  </a:cubicBezTo>
                  <a:cubicBezTo>
                    <a:pt x="69" y="6"/>
                    <a:pt x="69" y="7"/>
                    <a:pt x="69" y="8"/>
                  </a:cubicBezTo>
                  <a:cubicBezTo>
                    <a:pt x="68" y="9"/>
                    <a:pt x="68" y="9"/>
                    <a:pt x="6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6" name="Freeform 1693">
              <a:extLst>
                <a:ext uri="{FF2B5EF4-FFF2-40B4-BE49-F238E27FC236}">
                  <a16:creationId xmlns:a16="http://schemas.microsoft.com/office/drawing/2014/main" id="{DDADB192-6E21-6C80-42ED-2B48719F8FE7}"/>
                </a:ext>
              </a:extLst>
            </p:cNvPr>
            <p:cNvSpPr>
              <a:spLocks/>
            </p:cNvSpPr>
            <p:nvPr/>
          </p:nvSpPr>
          <p:spPr bwMode="auto">
            <a:xfrm>
              <a:off x="9282113" y="2282825"/>
              <a:ext cx="134938" cy="134938"/>
            </a:xfrm>
            <a:custGeom>
              <a:avLst/>
              <a:gdLst>
                <a:gd name="T0" fmla="*/ 2 w 36"/>
                <a:gd name="T1" fmla="*/ 36 h 36"/>
                <a:gd name="T2" fmla="*/ 0 w 36"/>
                <a:gd name="T3" fmla="*/ 36 h 36"/>
                <a:gd name="T4" fmla="*/ 0 w 36"/>
                <a:gd name="T5" fmla="*/ 33 h 36"/>
                <a:gd name="T6" fmla="*/ 32 w 36"/>
                <a:gd name="T7" fmla="*/ 1 h 36"/>
                <a:gd name="T8" fmla="*/ 35 w 36"/>
                <a:gd name="T9" fmla="*/ 1 h 36"/>
                <a:gd name="T10" fmla="*/ 35 w 36"/>
                <a:gd name="T11" fmla="*/ 4 h 36"/>
                <a:gd name="T12" fmla="*/ 3 w 36"/>
                <a:gd name="T13" fmla="*/ 36 h 36"/>
                <a:gd name="T14" fmla="*/ 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 y="36"/>
                  </a:moveTo>
                  <a:cubicBezTo>
                    <a:pt x="1" y="36"/>
                    <a:pt x="1" y="36"/>
                    <a:pt x="0" y="36"/>
                  </a:cubicBezTo>
                  <a:cubicBezTo>
                    <a:pt x="0" y="35"/>
                    <a:pt x="0" y="34"/>
                    <a:pt x="0" y="33"/>
                  </a:cubicBezTo>
                  <a:cubicBezTo>
                    <a:pt x="32" y="1"/>
                    <a:pt x="32" y="1"/>
                    <a:pt x="32" y="1"/>
                  </a:cubicBezTo>
                  <a:cubicBezTo>
                    <a:pt x="33" y="0"/>
                    <a:pt x="34" y="0"/>
                    <a:pt x="35" y="1"/>
                  </a:cubicBezTo>
                  <a:cubicBezTo>
                    <a:pt x="36" y="2"/>
                    <a:pt x="36" y="3"/>
                    <a:pt x="35" y="4"/>
                  </a:cubicBezTo>
                  <a:cubicBezTo>
                    <a:pt x="3" y="36"/>
                    <a:pt x="3" y="36"/>
                    <a:pt x="3" y="36"/>
                  </a:cubicBezTo>
                  <a:cubicBezTo>
                    <a:pt x="3" y="36"/>
                    <a:pt x="2" y="36"/>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1694">
              <a:extLst>
                <a:ext uri="{FF2B5EF4-FFF2-40B4-BE49-F238E27FC236}">
                  <a16:creationId xmlns:a16="http://schemas.microsoft.com/office/drawing/2014/main" id="{2A79BE6E-21EB-D8B5-E6F8-AB76CAD35554}"/>
                </a:ext>
              </a:extLst>
            </p:cNvPr>
            <p:cNvSpPr>
              <a:spLocks noEditPoints="1"/>
            </p:cNvSpPr>
            <p:nvPr/>
          </p:nvSpPr>
          <p:spPr bwMode="auto">
            <a:xfrm>
              <a:off x="9274175" y="2276475"/>
              <a:ext cx="60325" cy="58738"/>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4"/>
                    <a:pt x="3" y="0"/>
                    <a:pt x="8" y="0"/>
                  </a:cubicBezTo>
                  <a:cubicBezTo>
                    <a:pt x="12" y="0"/>
                    <a:pt x="16" y="4"/>
                    <a:pt x="16" y="8"/>
                  </a:cubicBezTo>
                  <a:cubicBezTo>
                    <a:pt x="16" y="13"/>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8" name="Freeform 1695">
              <a:extLst>
                <a:ext uri="{FF2B5EF4-FFF2-40B4-BE49-F238E27FC236}">
                  <a16:creationId xmlns:a16="http://schemas.microsoft.com/office/drawing/2014/main" id="{C94B2F4B-FC64-68C2-6E97-E5BBF519B015}"/>
                </a:ext>
              </a:extLst>
            </p:cNvPr>
            <p:cNvSpPr>
              <a:spLocks noEditPoints="1"/>
            </p:cNvSpPr>
            <p:nvPr/>
          </p:nvSpPr>
          <p:spPr bwMode="auto">
            <a:xfrm>
              <a:off x="9364663" y="2365375"/>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4"/>
                    <a:pt x="3" y="0"/>
                    <a:pt x="8" y="0"/>
                  </a:cubicBezTo>
                  <a:cubicBezTo>
                    <a:pt x="12" y="0"/>
                    <a:pt x="16" y="4"/>
                    <a:pt x="16" y="8"/>
                  </a:cubicBezTo>
                  <a:cubicBezTo>
                    <a:pt x="16" y="13"/>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59" name="Group 158">
            <a:extLst>
              <a:ext uri="{FF2B5EF4-FFF2-40B4-BE49-F238E27FC236}">
                <a16:creationId xmlns:a16="http://schemas.microsoft.com/office/drawing/2014/main" id="{E0BEA727-5B75-D69F-8E7F-A651F45A9190}"/>
              </a:ext>
            </a:extLst>
          </p:cNvPr>
          <p:cNvGrpSpPr/>
          <p:nvPr/>
        </p:nvGrpSpPr>
        <p:grpSpPr>
          <a:xfrm>
            <a:off x="8731508" y="2553023"/>
            <a:ext cx="294159" cy="295454"/>
            <a:chOff x="8440738" y="1444625"/>
            <a:chExt cx="360363" cy="361950"/>
          </a:xfrm>
          <a:solidFill>
            <a:schemeClr val="bg1"/>
          </a:solidFill>
        </p:grpSpPr>
        <p:sp>
          <p:nvSpPr>
            <p:cNvPr id="160" name="Freeform 1490">
              <a:extLst>
                <a:ext uri="{FF2B5EF4-FFF2-40B4-BE49-F238E27FC236}">
                  <a16:creationId xmlns:a16="http://schemas.microsoft.com/office/drawing/2014/main" id="{4DADB6B8-5C5F-FD0B-D223-7C3500EDBCB4}"/>
                </a:ext>
              </a:extLst>
            </p:cNvPr>
            <p:cNvSpPr>
              <a:spLocks/>
            </p:cNvSpPr>
            <p:nvPr/>
          </p:nvSpPr>
          <p:spPr bwMode="auto">
            <a:xfrm>
              <a:off x="8515350" y="1504950"/>
              <a:ext cx="209550" cy="15875"/>
            </a:xfrm>
            <a:custGeom>
              <a:avLst/>
              <a:gdLst>
                <a:gd name="T0" fmla="*/ 54 w 56"/>
                <a:gd name="T1" fmla="*/ 4 h 4"/>
                <a:gd name="T2" fmla="*/ 2 w 56"/>
                <a:gd name="T3" fmla="*/ 4 h 4"/>
                <a:gd name="T4" fmla="*/ 0 w 56"/>
                <a:gd name="T5" fmla="*/ 2 h 4"/>
                <a:gd name="T6" fmla="*/ 2 w 56"/>
                <a:gd name="T7" fmla="*/ 0 h 4"/>
                <a:gd name="T8" fmla="*/ 54 w 56"/>
                <a:gd name="T9" fmla="*/ 0 h 4"/>
                <a:gd name="T10" fmla="*/ 56 w 56"/>
                <a:gd name="T11" fmla="*/ 2 h 4"/>
                <a:gd name="T12" fmla="*/ 54 w 5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6" h="4">
                  <a:moveTo>
                    <a:pt x="54" y="4"/>
                  </a:moveTo>
                  <a:cubicBezTo>
                    <a:pt x="2" y="4"/>
                    <a:pt x="2" y="4"/>
                    <a:pt x="2" y="4"/>
                  </a:cubicBezTo>
                  <a:cubicBezTo>
                    <a:pt x="1" y="4"/>
                    <a:pt x="0" y="3"/>
                    <a:pt x="0" y="2"/>
                  </a:cubicBezTo>
                  <a:cubicBezTo>
                    <a:pt x="0" y="1"/>
                    <a:pt x="1" y="0"/>
                    <a:pt x="2" y="0"/>
                  </a:cubicBezTo>
                  <a:cubicBezTo>
                    <a:pt x="54" y="0"/>
                    <a:pt x="54" y="0"/>
                    <a:pt x="54" y="0"/>
                  </a:cubicBezTo>
                  <a:cubicBezTo>
                    <a:pt x="55" y="0"/>
                    <a:pt x="56" y="1"/>
                    <a:pt x="56" y="2"/>
                  </a:cubicBezTo>
                  <a:cubicBezTo>
                    <a:pt x="56" y="3"/>
                    <a:pt x="55" y="4"/>
                    <a:pt x="5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1" name="Freeform 1491">
              <a:extLst>
                <a:ext uri="{FF2B5EF4-FFF2-40B4-BE49-F238E27FC236}">
                  <a16:creationId xmlns:a16="http://schemas.microsoft.com/office/drawing/2014/main" id="{4600AB33-35EF-E8AB-9A07-DA1E1765354E}"/>
                </a:ext>
              </a:extLst>
            </p:cNvPr>
            <p:cNvSpPr>
              <a:spLocks noEditPoints="1"/>
            </p:cNvSpPr>
            <p:nvPr/>
          </p:nvSpPr>
          <p:spPr bwMode="auto">
            <a:xfrm>
              <a:off x="8515350" y="1444625"/>
              <a:ext cx="209550" cy="188913"/>
            </a:xfrm>
            <a:custGeom>
              <a:avLst/>
              <a:gdLst>
                <a:gd name="T0" fmla="*/ 28 w 56"/>
                <a:gd name="T1" fmla="*/ 50 h 50"/>
                <a:gd name="T2" fmla="*/ 26 w 56"/>
                <a:gd name="T3" fmla="*/ 49 h 50"/>
                <a:gd name="T4" fmla="*/ 0 w 56"/>
                <a:gd name="T5" fmla="*/ 19 h 50"/>
                <a:gd name="T6" fmla="*/ 0 w 56"/>
                <a:gd name="T7" fmla="*/ 17 h 50"/>
                <a:gd name="T8" fmla="*/ 12 w 56"/>
                <a:gd name="T9" fmla="*/ 1 h 50"/>
                <a:gd name="T10" fmla="*/ 14 w 56"/>
                <a:gd name="T11" fmla="*/ 0 h 50"/>
                <a:gd name="T12" fmla="*/ 42 w 56"/>
                <a:gd name="T13" fmla="*/ 0 h 50"/>
                <a:gd name="T14" fmla="*/ 44 w 56"/>
                <a:gd name="T15" fmla="*/ 1 h 50"/>
                <a:gd name="T16" fmla="*/ 56 w 56"/>
                <a:gd name="T17" fmla="*/ 17 h 50"/>
                <a:gd name="T18" fmla="*/ 56 w 56"/>
                <a:gd name="T19" fmla="*/ 19 h 50"/>
                <a:gd name="T20" fmla="*/ 30 w 56"/>
                <a:gd name="T21" fmla="*/ 49 h 50"/>
                <a:gd name="T22" fmla="*/ 28 w 56"/>
                <a:gd name="T23" fmla="*/ 50 h 50"/>
                <a:gd name="T24" fmla="*/ 5 w 56"/>
                <a:gd name="T25" fmla="*/ 18 h 50"/>
                <a:gd name="T26" fmla="*/ 28 w 56"/>
                <a:gd name="T27" fmla="*/ 45 h 50"/>
                <a:gd name="T28" fmla="*/ 51 w 56"/>
                <a:gd name="T29" fmla="*/ 18 h 50"/>
                <a:gd name="T30" fmla="*/ 41 w 56"/>
                <a:gd name="T31" fmla="*/ 4 h 50"/>
                <a:gd name="T32" fmla="*/ 15 w 56"/>
                <a:gd name="T33" fmla="*/ 4 h 50"/>
                <a:gd name="T34" fmla="*/ 5 w 56"/>
                <a:gd name="T35"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0">
                  <a:moveTo>
                    <a:pt x="28" y="50"/>
                  </a:moveTo>
                  <a:cubicBezTo>
                    <a:pt x="27" y="50"/>
                    <a:pt x="27" y="50"/>
                    <a:pt x="26" y="49"/>
                  </a:cubicBezTo>
                  <a:cubicBezTo>
                    <a:pt x="0" y="19"/>
                    <a:pt x="0" y="19"/>
                    <a:pt x="0" y="19"/>
                  </a:cubicBezTo>
                  <a:cubicBezTo>
                    <a:pt x="0" y="19"/>
                    <a:pt x="0" y="18"/>
                    <a:pt x="0" y="17"/>
                  </a:cubicBezTo>
                  <a:cubicBezTo>
                    <a:pt x="12" y="1"/>
                    <a:pt x="12" y="1"/>
                    <a:pt x="12" y="1"/>
                  </a:cubicBezTo>
                  <a:cubicBezTo>
                    <a:pt x="13" y="0"/>
                    <a:pt x="13" y="0"/>
                    <a:pt x="14" y="0"/>
                  </a:cubicBezTo>
                  <a:cubicBezTo>
                    <a:pt x="42" y="0"/>
                    <a:pt x="42" y="0"/>
                    <a:pt x="42" y="0"/>
                  </a:cubicBezTo>
                  <a:cubicBezTo>
                    <a:pt x="43" y="0"/>
                    <a:pt x="43" y="0"/>
                    <a:pt x="44" y="1"/>
                  </a:cubicBezTo>
                  <a:cubicBezTo>
                    <a:pt x="56" y="17"/>
                    <a:pt x="56" y="17"/>
                    <a:pt x="56" y="17"/>
                  </a:cubicBezTo>
                  <a:cubicBezTo>
                    <a:pt x="56" y="18"/>
                    <a:pt x="56" y="19"/>
                    <a:pt x="56" y="19"/>
                  </a:cubicBezTo>
                  <a:cubicBezTo>
                    <a:pt x="30" y="49"/>
                    <a:pt x="30" y="49"/>
                    <a:pt x="30" y="49"/>
                  </a:cubicBezTo>
                  <a:cubicBezTo>
                    <a:pt x="29" y="50"/>
                    <a:pt x="29" y="50"/>
                    <a:pt x="28" y="50"/>
                  </a:cubicBezTo>
                  <a:close/>
                  <a:moveTo>
                    <a:pt x="5" y="18"/>
                  </a:moveTo>
                  <a:cubicBezTo>
                    <a:pt x="28" y="45"/>
                    <a:pt x="28" y="45"/>
                    <a:pt x="28" y="45"/>
                  </a:cubicBezTo>
                  <a:cubicBezTo>
                    <a:pt x="51" y="18"/>
                    <a:pt x="51" y="18"/>
                    <a:pt x="51" y="18"/>
                  </a:cubicBezTo>
                  <a:cubicBezTo>
                    <a:pt x="41" y="4"/>
                    <a:pt x="41" y="4"/>
                    <a:pt x="41" y="4"/>
                  </a:cubicBezTo>
                  <a:cubicBezTo>
                    <a:pt x="15" y="4"/>
                    <a:pt x="15" y="4"/>
                    <a:pt x="15" y="4"/>
                  </a:cubicBez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2" name="Freeform 1492">
              <a:extLst>
                <a:ext uri="{FF2B5EF4-FFF2-40B4-BE49-F238E27FC236}">
                  <a16:creationId xmlns:a16="http://schemas.microsoft.com/office/drawing/2014/main" id="{BCA58B55-848D-6347-964C-AF207BFB7585}"/>
                </a:ext>
              </a:extLst>
            </p:cNvPr>
            <p:cNvSpPr>
              <a:spLocks noEditPoints="1"/>
            </p:cNvSpPr>
            <p:nvPr/>
          </p:nvSpPr>
          <p:spPr bwMode="auto">
            <a:xfrm>
              <a:off x="8650288" y="1746250"/>
              <a:ext cx="104775" cy="60325"/>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3" name="Freeform 1493">
              <a:extLst>
                <a:ext uri="{FF2B5EF4-FFF2-40B4-BE49-F238E27FC236}">
                  <a16:creationId xmlns:a16="http://schemas.microsoft.com/office/drawing/2014/main" id="{7E88A23C-BE71-2F73-C7F3-4F1FDC11594B}"/>
                </a:ext>
              </a:extLst>
            </p:cNvPr>
            <p:cNvSpPr>
              <a:spLocks/>
            </p:cNvSpPr>
            <p:nvPr/>
          </p:nvSpPr>
          <p:spPr bwMode="auto">
            <a:xfrm>
              <a:off x="8666163" y="1539875"/>
              <a:ext cx="134938" cy="220663"/>
            </a:xfrm>
            <a:custGeom>
              <a:avLst/>
              <a:gdLst>
                <a:gd name="T0" fmla="*/ 18 w 36"/>
                <a:gd name="T1" fmla="*/ 59 h 59"/>
                <a:gd name="T2" fmla="*/ 16 w 36"/>
                <a:gd name="T3" fmla="*/ 57 h 59"/>
                <a:gd name="T4" fmla="*/ 16 w 36"/>
                <a:gd name="T5" fmla="*/ 51 h 59"/>
                <a:gd name="T6" fmla="*/ 17 w 36"/>
                <a:gd name="T7" fmla="*/ 49 h 59"/>
                <a:gd name="T8" fmla="*/ 32 w 36"/>
                <a:gd name="T9" fmla="*/ 34 h 59"/>
                <a:gd name="T10" fmla="*/ 32 w 36"/>
                <a:gd name="T11" fmla="*/ 5 h 59"/>
                <a:gd name="T12" fmla="*/ 31 w 36"/>
                <a:gd name="T13" fmla="*/ 5 h 59"/>
                <a:gd name="T14" fmla="*/ 26 w 36"/>
                <a:gd name="T15" fmla="*/ 27 h 59"/>
                <a:gd name="T16" fmla="*/ 25 w 36"/>
                <a:gd name="T17" fmla="*/ 28 h 59"/>
                <a:gd name="T18" fmla="*/ 14 w 36"/>
                <a:gd name="T19" fmla="*/ 40 h 59"/>
                <a:gd name="T20" fmla="*/ 11 w 36"/>
                <a:gd name="T21" fmla="*/ 41 h 59"/>
                <a:gd name="T22" fmla="*/ 10 w 36"/>
                <a:gd name="T23" fmla="*/ 38 h 59"/>
                <a:gd name="T24" fmla="*/ 13 w 36"/>
                <a:gd name="T25" fmla="*/ 26 h 59"/>
                <a:gd name="T26" fmla="*/ 12 w 36"/>
                <a:gd name="T27" fmla="*/ 23 h 59"/>
                <a:gd name="T28" fmla="*/ 10 w 36"/>
                <a:gd name="T29" fmla="*/ 24 h 59"/>
                <a:gd name="T30" fmla="*/ 4 w 36"/>
                <a:gd name="T31" fmla="*/ 39 h 59"/>
                <a:gd name="T32" fmla="*/ 4 w 36"/>
                <a:gd name="T33" fmla="*/ 57 h 59"/>
                <a:gd name="T34" fmla="*/ 2 w 36"/>
                <a:gd name="T35" fmla="*/ 59 h 59"/>
                <a:gd name="T36" fmla="*/ 0 w 36"/>
                <a:gd name="T37" fmla="*/ 57 h 59"/>
                <a:gd name="T38" fmla="*/ 0 w 36"/>
                <a:gd name="T39" fmla="*/ 39 h 59"/>
                <a:gd name="T40" fmla="*/ 0 w 36"/>
                <a:gd name="T41" fmla="*/ 38 h 59"/>
                <a:gd name="T42" fmla="*/ 6 w 36"/>
                <a:gd name="T43" fmla="*/ 22 h 59"/>
                <a:gd name="T44" fmla="*/ 14 w 36"/>
                <a:gd name="T45" fmla="*/ 19 h 59"/>
                <a:gd name="T46" fmla="*/ 17 w 36"/>
                <a:gd name="T47" fmla="*/ 27 h 59"/>
                <a:gd name="T48" fmla="*/ 16 w 36"/>
                <a:gd name="T49" fmla="*/ 33 h 59"/>
                <a:gd name="T50" fmla="*/ 22 w 36"/>
                <a:gd name="T51" fmla="*/ 26 h 59"/>
                <a:gd name="T52" fmla="*/ 29 w 36"/>
                <a:gd name="T53" fmla="*/ 2 h 59"/>
                <a:gd name="T54" fmla="*/ 35 w 36"/>
                <a:gd name="T55" fmla="*/ 1 h 59"/>
                <a:gd name="T56" fmla="*/ 36 w 36"/>
                <a:gd name="T57" fmla="*/ 3 h 59"/>
                <a:gd name="T58" fmla="*/ 36 w 36"/>
                <a:gd name="T59" fmla="*/ 35 h 59"/>
                <a:gd name="T60" fmla="*/ 35 w 36"/>
                <a:gd name="T61" fmla="*/ 36 h 59"/>
                <a:gd name="T62" fmla="*/ 20 w 36"/>
                <a:gd name="T63" fmla="*/ 52 h 59"/>
                <a:gd name="T64" fmla="*/ 20 w 36"/>
                <a:gd name="T65" fmla="*/ 57 h 59"/>
                <a:gd name="T66" fmla="*/ 18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18" y="59"/>
                  </a:moveTo>
                  <a:cubicBezTo>
                    <a:pt x="17" y="59"/>
                    <a:pt x="16" y="58"/>
                    <a:pt x="16" y="57"/>
                  </a:cubicBezTo>
                  <a:cubicBezTo>
                    <a:pt x="16" y="51"/>
                    <a:pt x="16" y="51"/>
                    <a:pt x="16" y="51"/>
                  </a:cubicBezTo>
                  <a:cubicBezTo>
                    <a:pt x="16" y="50"/>
                    <a:pt x="16" y="50"/>
                    <a:pt x="17" y="49"/>
                  </a:cubicBezTo>
                  <a:cubicBezTo>
                    <a:pt x="17" y="49"/>
                    <a:pt x="28" y="38"/>
                    <a:pt x="32" y="34"/>
                  </a:cubicBezTo>
                  <a:cubicBezTo>
                    <a:pt x="32" y="5"/>
                    <a:pt x="32" y="5"/>
                    <a:pt x="32" y="5"/>
                  </a:cubicBezTo>
                  <a:cubicBezTo>
                    <a:pt x="32" y="5"/>
                    <a:pt x="31" y="5"/>
                    <a:pt x="31" y="5"/>
                  </a:cubicBezTo>
                  <a:cubicBezTo>
                    <a:pt x="29" y="7"/>
                    <a:pt x="26" y="11"/>
                    <a:pt x="26" y="27"/>
                  </a:cubicBezTo>
                  <a:cubicBezTo>
                    <a:pt x="26" y="28"/>
                    <a:pt x="26" y="28"/>
                    <a:pt x="25" y="28"/>
                  </a:cubicBezTo>
                  <a:cubicBezTo>
                    <a:pt x="14" y="40"/>
                    <a:pt x="14" y="40"/>
                    <a:pt x="14" y="40"/>
                  </a:cubicBezTo>
                  <a:cubicBezTo>
                    <a:pt x="13" y="41"/>
                    <a:pt x="12" y="41"/>
                    <a:pt x="11" y="41"/>
                  </a:cubicBezTo>
                  <a:cubicBezTo>
                    <a:pt x="10" y="40"/>
                    <a:pt x="10" y="39"/>
                    <a:pt x="10" y="38"/>
                  </a:cubicBezTo>
                  <a:cubicBezTo>
                    <a:pt x="13" y="26"/>
                    <a:pt x="13" y="26"/>
                    <a:pt x="13" y="26"/>
                  </a:cubicBezTo>
                  <a:cubicBezTo>
                    <a:pt x="13" y="24"/>
                    <a:pt x="13" y="23"/>
                    <a:pt x="12" y="23"/>
                  </a:cubicBezTo>
                  <a:cubicBezTo>
                    <a:pt x="11" y="23"/>
                    <a:pt x="10" y="23"/>
                    <a:pt x="10" y="24"/>
                  </a:cubicBezTo>
                  <a:cubicBezTo>
                    <a:pt x="8" y="27"/>
                    <a:pt x="5" y="36"/>
                    <a:pt x="4" y="39"/>
                  </a:cubicBezTo>
                  <a:cubicBezTo>
                    <a:pt x="4" y="57"/>
                    <a:pt x="4" y="57"/>
                    <a:pt x="4" y="57"/>
                  </a:cubicBezTo>
                  <a:cubicBezTo>
                    <a:pt x="4" y="58"/>
                    <a:pt x="3" y="59"/>
                    <a:pt x="2" y="59"/>
                  </a:cubicBezTo>
                  <a:cubicBezTo>
                    <a:pt x="1" y="59"/>
                    <a:pt x="0" y="58"/>
                    <a:pt x="0" y="57"/>
                  </a:cubicBezTo>
                  <a:cubicBezTo>
                    <a:pt x="0" y="39"/>
                    <a:pt x="0" y="39"/>
                    <a:pt x="0" y="39"/>
                  </a:cubicBezTo>
                  <a:cubicBezTo>
                    <a:pt x="0" y="39"/>
                    <a:pt x="0" y="39"/>
                    <a:pt x="0" y="38"/>
                  </a:cubicBezTo>
                  <a:cubicBezTo>
                    <a:pt x="0" y="38"/>
                    <a:pt x="4" y="26"/>
                    <a:pt x="6" y="22"/>
                  </a:cubicBezTo>
                  <a:cubicBezTo>
                    <a:pt x="8" y="19"/>
                    <a:pt x="12" y="18"/>
                    <a:pt x="14" y="19"/>
                  </a:cubicBezTo>
                  <a:cubicBezTo>
                    <a:pt x="16" y="20"/>
                    <a:pt x="18" y="23"/>
                    <a:pt x="17" y="27"/>
                  </a:cubicBezTo>
                  <a:cubicBezTo>
                    <a:pt x="16" y="33"/>
                    <a:pt x="16" y="33"/>
                    <a:pt x="16" y="33"/>
                  </a:cubicBezTo>
                  <a:cubicBezTo>
                    <a:pt x="22" y="26"/>
                    <a:pt x="22" y="26"/>
                    <a:pt x="22" y="26"/>
                  </a:cubicBezTo>
                  <a:cubicBezTo>
                    <a:pt x="22" y="13"/>
                    <a:pt x="24" y="5"/>
                    <a:pt x="29" y="2"/>
                  </a:cubicBezTo>
                  <a:cubicBezTo>
                    <a:pt x="32" y="0"/>
                    <a:pt x="34" y="1"/>
                    <a:pt x="35" y="1"/>
                  </a:cubicBezTo>
                  <a:cubicBezTo>
                    <a:pt x="35" y="1"/>
                    <a:pt x="36" y="2"/>
                    <a:pt x="36" y="3"/>
                  </a:cubicBezTo>
                  <a:cubicBezTo>
                    <a:pt x="36" y="35"/>
                    <a:pt x="36" y="35"/>
                    <a:pt x="36" y="35"/>
                  </a:cubicBezTo>
                  <a:cubicBezTo>
                    <a:pt x="36" y="36"/>
                    <a:pt x="36" y="36"/>
                    <a:pt x="35" y="36"/>
                  </a:cubicBezTo>
                  <a:cubicBezTo>
                    <a:pt x="33" y="39"/>
                    <a:pt x="23" y="49"/>
                    <a:pt x="20" y="52"/>
                  </a:cubicBezTo>
                  <a:cubicBezTo>
                    <a:pt x="20" y="57"/>
                    <a:pt x="20" y="57"/>
                    <a:pt x="20" y="57"/>
                  </a:cubicBezTo>
                  <a:cubicBezTo>
                    <a:pt x="20" y="58"/>
                    <a:pt x="19" y="59"/>
                    <a:pt x="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1494">
              <a:extLst>
                <a:ext uri="{FF2B5EF4-FFF2-40B4-BE49-F238E27FC236}">
                  <a16:creationId xmlns:a16="http://schemas.microsoft.com/office/drawing/2014/main" id="{BA6C9038-7B5F-8D44-6944-F87007EA18A2}"/>
                </a:ext>
              </a:extLst>
            </p:cNvPr>
            <p:cNvSpPr>
              <a:spLocks noEditPoints="1"/>
            </p:cNvSpPr>
            <p:nvPr/>
          </p:nvSpPr>
          <p:spPr bwMode="auto">
            <a:xfrm>
              <a:off x="8485188" y="1746250"/>
              <a:ext cx="104775" cy="60325"/>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5" name="Freeform 1495">
              <a:extLst>
                <a:ext uri="{FF2B5EF4-FFF2-40B4-BE49-F238E27FC236}">
                  <a16:creationId xmlns:a16="http://schemas.microsoft.com/office/drawing/2014/main" id="{1768B29C-B7BA-487A-4688-C2FBE397D2BE}"/>
                </a:ext>
              </a:extLst>
            </p:cNvPr>
            <p:cNvSpPr>
              <a:spLocks/>
            </p:cNvSpPr>
            <p:nvPr/>
          </p:nvSpPr>
          <p:spPr bwMode="auto">
            <a:xfrm>
              <a:off x="8440738" y="1539875"/>
              <a:ext cx="134938" cy="220663"/>
            </a:xfrm>
            <a:custGeom>
              <a:avLst/>
              <a:gdLst>
                <a:gd name="T0" fmla="*/ 34 w 36"/>
                <a:gd name="T1" fmla="*/ 59 h 59"/>
                <a:gd name="T2" fmla="*/ 32 w 36"/>
                <a:gd name="T3" fmla="*/ 57 h 59"/>
                <a:gd name="T4" fmla="*/ 32 w 36"/>
                <a:gd name="T5" fmla="*/ 39 h 59"/>
                <a:gd name="T6" fmla="*/ 26 w 36"/>
                <a:gd name="T7" fmla="*/ 24 h 59"/>
                <a:gd name="T8" fmla="*/ 24 w 36"/>
                <a:gd name="T9" fmla="*/ 23 h 59"/>
                <a:gd name="T10" fmla="*/ 23 w 36"/>
                <a:gd name="T11" fmla="*/ 26 h 59"/>
                <a:gd name="T12" fmla="*/ 26 w 36"/>
                <a:gd name="T13" fmla="*/ 38 h 59"/>
                <a:gd name="T14" fmla="*/ 25 w 36"/>
                <a:gd name="T15" fmla="*/ 41 h 59"/>
                <a:gd name="T16" fmla="*/ 22 w 36"/>
                <a:gd name="T17" fmla="*/ 40 h 59"/>
                <a:gd name="T18" fmla="*/ 11 w 36"/>
                <a:gd name="T19" fmla="*/ 28 h 59"/>
                <a:gd name="T20" fmla="*/ 10 w 36"/>
                <a:gd name="T21" fmla="*/ 27 h 59"/>
                <a:gd name="T22" fmla="*/ 5 w 36"/>
                <a:gd name="T23" fmla="*/ 5 h 59"/>
                <a:gd name="T24" fmla="*/ 4 w 36"/>
                <a:gd name="T25" fmla="*/ 5 h 59"/>
                <a:gd name="T26" fmla="*/ 4 w 36"/>
                <a:gd name="T27" fmla="*/ 34 h 59"/>
                <a:gd name="T28" fmla="*/ 19 w 36"/>
                <a:gd name="T29" fmla="*/ 49 h 59"/>
                <a:gd name="T30" fmla="*/ 20 w 36"/>
                <a:gd name="T31" fmla="*/ 51 h 59"/>
                <a:gd name="T32" fmla="*/ 20 w 36"/>
                <a:gd name="T33" fmla="*/ 57 h 59"/>
                <a:gd name="T34" fmla="*/ 18 w 36"/>
                <a:gd name="T35" fmla="*/ 59 h 59"/>
                <a:gd name="T36" fmla="*/ 16 w 36"/>
                <a:gd name="T37" fmla="*/ 57 h 59"/>
                <a:gd name="T38" fmla="*/ 16 w 36"/>
                <a:gd name="T39" fmla="*/ 52 h 59"/>
                <a:gd name="T40" fmla="*/ 1 w 36"/>
                <a:gd name="T41" fmla="*/ 37 h 59"/>
                <a:gd name="T42" fmla="*/ 0 w 36"/>
                <a:gd name="T43" fmla="*/ 35 h 59"/>
                <a:gd name="T44" fmla="*/ 0 w 36"/>
                <a:gd name="T45" fmla="*/ 3 h 59"/>
                <a:gd name="T46" fmla="*/ 1 w 36"/>
                <a:gd name="T47" fmla="*/ 1 h 59"/>
                <a:gd name="T48" fmla="*/ 7 w 36"/>
                <a:gd name="T49" fmla="*/ 2 h 59"/>
                <a:gd name="T50" fmla="*/ 14 w 36"/>
                <a:gd name="T51" fmla="*/ 26 h 59"/>
                <a:gd name="T52" fmla="*/ 20 w 36"/>
                <a:gd name="T53" fmla="*/ 33 h 59"/>
                <a:gd name="T54" fmla="*/ 19 w 36"/>
                <a:gd name="T55" fmla="*/ 27 h 59"/>
                <a:gd name="T56" fmla="*/ 22 w 36"/>
                <a:gd name="T57" fmla="*/ 19 h 59"/>
                <a:gd name="T58" fmla="*/ 30 w 36"/>
                <a:gd name="T59" fmla="*/ 22 h 59"/>
                <a:gd name="T60" fmla="*/ 36 w 36"/>
                <a:gd name="T61" fmla="*/ 38 h 59"/>
                <a:gd name="T62" fmla="*/ 36 w 36"/>
                <a:gd name="T63" fmla="*/ 39 h 59"/>
                <a:gd name="T64" fmla="*/ 36 w 36"/>
                <a:gd name="T65" fmla="*/ 57 h 59"/>
                <a:gd name="T66" fmla="*/ 34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34" y="59"/>
                  </a:moveTo>
                  <a:cubicBezTo>
                    <a:pt x="33" y="59"/>
                    <a:pt x="32" y="58"/>
                    <a:pt x="32" y="57"/>
                  </a:cubicBezTo>
                  <a:cubicBezTo>
                    <a:pt x="32" y="39"/>
                    <a:pt x="32" y="39"/>
                    <a:pt x="32" y="39"/>
                  </a:cubicBezTo>
                  <a:cubicBezTo>
                    <a:pt x="31" y="36"/>
                    <a:pt x="28" y="27"/>
                    <a:pt x="26" y="24"/>
                  </a:cubicBezTo>
                  <a:cubicBezTo>
                    <a:pt x="25" y="23"/>
                    <a:pt x="25" y="23"/>
                    <a:pt x="24" y="23"/>
                  </a:cubicBezTo>
                  <a:cubicBezTo>
                    <a:pt x="23" y="23"/>
                    <a:pt x="23" y="24"/>
                    <a:pt x="23" y="26"/>
                  </a:cubicBezTo>
                  <a:cubicBezTo>
                    <a:pt x="26" y="38"/>
                    <a:pt x="26" y="38"/>
                    <a:pt x="26" y="38"/>
                  </a:cubicBezTo>
                  <a:cubicBezTo>
                    <a:pt x="26" y="39"/>
                    <a:pt x="26" y="40"/>
                    <a:pt x="25" y="41"/>
                  </a:cubicBezTo>
                  <a:cubicBezTo>
                    <a:pt x="24" y="41"/>
                    <a:pt x="23" y="41"/>
                    <a:pt x="22" y="40"/>
                  </a:cubicBezTo>
                  <a:cubicBezTo>
                    <a:pt x="11" y="28"/>
                    <a:pt x="11" y="28"/>
                    <a:pt x="11" y="28"/>
                  </a:cubicBezTo>
                  <a:cubicBezTo>
                    <a:pt x="10" y="28"/>
                    <a:pt x="10" y="28"/>
                    <a:pt x="10" y="27"/>
                  </a:cubicBezTo>
                  <a:cubicBezTo>
                    <a:pt x="10" y="11"/>
                    <a:pt x="7" y="7"/>
                    <a:pt x="5" y="5"/>
                  </a:cubicBezTo>
                  <a:cubicBezTo>
                    <a:pt x="5" y="5"/>
                    <a:pt x="4" y="5"/>
                    <a:pt x="4" y="5"/>
                  </a:cubicBezTo>
                  <a:cubicBezTo>
                    <a:pt x="4" y="34"/>
                    <a:pt x="4" y="34"/>
                    <a:pt x="4" y="34"/>
                  </a:cubicBezTo>
                  <a:cubicBezTo>
                    <a:pt x="9" y="38"/>
                    <a:pt x="19" y="49"/>
                    <a:pt x="19" y="49"/>
                  </a:cubicBezTo>
                  <a:cubicBezTo>
                    <a:pt x="20" y="50"/>
                    <a:pt x="20" y="50"/>
                    <a:pt x="20" y="51"/>
                  </a:cubicBezTo>
                  <a:cubicBezTo>
                    <a:pt x="20" y="57"/>
                    <a:pt x="20" y="57"/>
                    <a:pt x="20" y="57"/>
                  </a:cubicBezTo>
                  <a:cubicBezTo>
                    <a:pt x="20" y="58"/>
                    <a:pt x="19" y="59"/>
                    <a:pt x="18" y="59"/>
                  </a:cubicBezTo>
                  <a:cubicBezTo>
                    <a:pt x="17" y="59"/>
                    <a:pt x="16" y="58"/>
                    <a:pt x="16" y="57"/>
                  </a:cubicBezTo>
                  <a:cubicBezTo>
                    <a:pt x="16" y="52"/>
                    <a:pt x="16" y="52"/>
                    <a:pt x="16" y="52"/>
                  </a:cubicBezTo>
                  <a:cubicBezTo>
                    <a:pt x="14" y="49"/>
                    <a:pt x="4" y="39"/>
                    <a:pt x="1" y="37"/>
                  </a:cubicBezTo>
                  <a:cubicBezTo>
                    <a:pt x="0" y="36"/>
                    <a:pt x="0" y="36"/>
                    <a:pt x="0" y="35"/>
                  </a:cubicBezTo>
                  <a:cubicBezTo>
                    <a:pt x="0" y="3"/>
                    <a:pt x="0" y="3"/>
                    <a:pt x="0" y="3"/>
                  </a:cubicBezTo>
                  <a:cubicBezTo>
                    <a:pt x="0" y="2"/>
                    <a:pt x="1" y="1"/>
                    <a:pt x="1" y="1"/>
                  </a:cubicBezTo>
                  <a:cubicBezTo>
                    <a:pt x="2" y="1"/>
                    <a:pt x="4" y="0"/>
                    <a:pt x="7" y="2"/>
                  </a:cubicBezTo>
                  <a:cubicBezTo>
                    <a:pt x="12" y="5"/>
                    <a:pt x="14" y="13"/>
                    <a:pt x="14" y="26"/>
                  </a:cubicBezTo>
                  <a:cubicBezTo>
                    <a:pt x="20" y="33"/>
                    <a:pt x="20" y="33"/>
                    <a:pt x="20" y="33"/>
                  </a:cubicBezTo>
                  <a:cubicBezTo>
                    <a:pt x="19" y="27"/>
                    <a:pt x="19" y="27"/>
                    <a:pt x="19" y="27"/>
                  </a:cubicBezTo>
                  <a:cubicBezTo>
                    <a:pt x="18" y="23"/>
                    <a:pt x="20" y="20"/>
                    <a:pt x="22" y="19"/>
                  </a:cubicBezTo>
                  <a:cubicBezTo>
                    <a:pt x="24" y="18"/>
                    <a:pt x="28" y="19"/>
                    <a:pt x="30" y="22"/>
                  </a:cubicBezTo>
                  <a:cubicBezTo>
                    <a:pt x="32" y="26"/>
                    <a:pt x="36" y="38"/>
                    <a:pt x="36" y="38"/>
                  </a:cubicBezTo>
                  <a:cubicBezTo>
                    <a:pt x="36" y="39"/>
                    <a:pt x="36" y="39"/>
                    <a:pt x="36" y="39"/>
                  </a:cubicBezTo>
                  <a:cubicBezTo>
                    <a:pt x="36" y="57"/>
                    <a:pt x="36" y="57"/>
                    <a:pt x="36" y="57"/>
                  </a:cubicBezTo>
                  <a:cubicBezTo>
                    <a:pt x="36" y="58"/>
                    <a:pt x="35" y="59"/>
                    <a:pt x="3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6" name="Freeform 1496">
              <a:extLst>
                <a:ext uri="{FF2B5EF4-FFF2-40B4-BE49-F238E27FC236}">
                  <a16:creationId xmlns:a16="http://schemas.microsoft.com/office/drawing/2014/main" id="{C213FE64-0724-7C21-8849-114B50A1509F}"/>
                </a:ext>
              </a:extLst>
            </p:cNvPr>
            <p:cNvSpPr>
              <a:spLocks/>
            </p:cNvSpPr>
            <p:nvPr/>
          </p:nvSpPr>
          <p:spPr bwMode="auto">
            <a:xfrm>
              <a:off x="8559800" y="1444625"/>
              <a:ext cx="68263" cy="188913"/>
            </a:xfrm>
            <a:custGeom>
              <a:avLst/>
              <a:gdLst>
                <a:gd name="T0" fmla="*/ 16 w 18"/>
                <a:gd name="T1" fmla="*/ 50 h 50"/>
                <a:gd name="T2" fmla="*/ 14 w 18"/>
                <a:gd name="T3" fmla="*/ 49 h 50"/>
                <a:gd name="T4" fmla="*/ 4 w 18"/>
                <a:gd name="T5" fmla="*/ 19 h 50"/>
                <a:gd name="T6" fmla="*/ 0 w 18"/>
                <a:gd name="T7" fmla="*/ 2 h 50"/>
                <a:gd name="T8" fmla="*/ 2 w 18"/>
                <a:gd name="T9" fmla="*/ 0 h 50"/>
                <a:gd name="T10" fmla="*/ 4 w 18"/>
                <a:gd name="T11" fmla="*/ 2 h 50"/>
                <a:gd name="T12" fmla="*/ 8 w 18"/>
                <a:gd name="T13" fmla="*/ 18 h 50"/>
                <a:gd name="T14" fmla="*/ 18 w 18"/>
                <a:gd name="T15" fmla="*/ 47 h 50"/>
                <a:gd name="T16" fmla="*/ 17 w 18"/>
                <a:gd name="T17" fmla="*/ 50 h 50"/>
                <a:gd name="T18" fmla="*/ 16 w 1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0">
                  <a:moveTo>
                    <a:pt x="16" y="50"/>
                  </a:moveTo>
                  <a:cubicBezTo>
                    <a:pt x="15" y="50"/>
                    <a:pt x="14" y="49"/>
                    <a:pt x="14" y="49"/>
                  </a:cubicBezTo>
                  <a:cubicBezTo>
                    <a:pt x="4" y="19"/>
                    <a:pt x="4" y="19"/>
                    <a:pt x="4" y="19"/>
                  </a:cubicBezTo>
                  <a:cubicBezTo>
                    <a:pt x="0" y="2"/>
                    <a:pt x="0" y="2"/>
                    <a:pt x="0" y="2"/>
                  </a:cubicBezTo>
                  <a:cubicBezTo>
                    <a:pt x="0" y="1"/>
                    <a:pt x="0" y="0"/>
                    <a:pt x="2" y="0"/>
                  </a:cubicBezTo>
                  <a:cubicBezTo>
                    <a:pt x="3" y="0"/>
                    <a:pt x="4" y="0"/>
                    <a:pt x="4" y="2"/>
                  </a:cubicBezTo>
                  <a:cubicBezTo>
                    <a:pt x="8" y="18"/>
                    <a:pt x="8" y="18"/>
                    <a:pt x="8" y="18"/>
                  </a:cubicBezTo>
                  <a:cubicBezTo>
                    <a:pt x="18" y="47"/>
                    <a:pt x="18" y="47"/>
                    <a:pt x="18" y="47"/>
                  </a:cubicBezTo>
                  <a:cubicBezTo>
                    <a:pt x="18" y="48"/>
                    <a:pt x="18" y="50"/>
                    <a:pt x="17" y="50"/>
                  </a:cubicBezTo>
                  <a:cubicBezTo>
                    <a:pt x="16" y="50"/>
                    <a:pt x="16" y="50"/>
                    <a:pt x="1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7" name="Freeform 1497">
              <a:extLst>
                <a:ext uri="{FF2B5EF4-FFF2-40B4-BE49-F238E27FC236}">
                  <a16:creationId xmlns:a16="http://schemas.microsoft.com/office/drawing/2014/main" id="{24E265CB-6DCD-C624-AA53-A8D8DE9CEE69}"/>
                </a:ext>
              </a:extLst>
            </p:cNvPr>
            <p:cNvSpPr>
              <a:spLocks/>
            </p:cNvSpPr>
            <p:nvPr/>
          </p:nvSpPr>
          <p:spPr bwMode="auto">
            <a:xfrm>
              <a:off x="8612188" y="1444625"/>
              <a:ext cx="68263" cy="188913"/>
            </a:xfrm>
            <a:custGeom>
              <a:avLst/>
              <a:gdLst>
                <a:gd name="T0" fmla="*/ 2 w 18"/>
                <a:gd name="T1" fmla="*/ 50 h 50"/>
                <a:gd name="T2" fmla="*/ 2 w 18"/>
                <a:gd name="T3" fmla="*/ 50 h 50"/>
                <a:gd name="T4" fmla="*/ 0 w 18"/>
                <a:gd name="T5" fmla="*/ 47 h 50"/>
                <a:gd name="T6" fmla="*/ 10 w 18"/>
                <a:gd name="T7" fmla="*/ 17 h 50"/>
                <a:gd name="T8" fmla="*/ 14 w 18"/>
                <a:gd name="T9" fmla="*/ 2 h 50"/>
                <a:gd name="T10" fmla="*/ 16 w 18"/>
                <a:gd name="T11" fmla="*/ 0 h 50"/>
                <a:gd name="T12" fmla="*/ 18 w 18"/>
                <a:gd name="T13" fmla="*/ 2 h 50"/>
                <a:gd name="T14" fmla="*/ 14 w 18"/>
                <a:gd name="T15" fmla="*/ 18 h 50"/>
                <a:gd name="T16" fmla="*/ 4 w 18"/>
                <a:gd name="T17" fmla="*/ 49 h 50"/>
                <a:gd name="T18" fmla="*/ 2 w 1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0">
                  <a:moveTo>
                    <a:pt x="2" y="50"/>
                  </a:moveTo>
                  <a:cubicBezTo>
                    <a:pt x="2" y="50"/>
                    <a:pt x="2" y="50"/>
                    <a:pt x="2" y="50"/>
                  </a:cubicBezTo>
                  <a:cubicBezTo>
                    <a:pt x="0" y="50"/>
                    <a:pt x="0" y="48"/>
                    <a:pt x="0" y="47"/>
                  </a:cubicBezTo>
                  <a:cubicBezTo>
                    <a:pt x="10" y="17"/>
                    <a:pt x="10" y="17"/>
                    <a:pt x="10" y="17"/>
                  </a:cubicBezTo>
                  <a:cubicBezTo>
                    <a:pt x="14" y="2"/>
                    <a:pt x="14" y="2"/>
                    <a:pt x="14" y="2"/>
                  </a:cubicBezTo>
                  <a:cubicBezTo>
                    <a:pt x="14" y="0"/>
                    <a:pt x="15" y="0"/>
                    <a:pt x="16" y="0"/>
                  </a:cubicBezTo>
                  <a:cubicBezTo>
                    <a:pt x="18" y="0"/>
                    <a:pt x="18" y="1"/>
                    <a:pt x="18" y="2"/>
                  </a:cubicBezTo>
                  <a:cubicBezTo>
                    <a:pt x="14" y="18"/>
                    <a:pt x="14" y="18"/>
                    <a:pt x="14" y="18"/>
                  </a:cubicBezTo>
                  <a:cubicBezTo>
                    <a:pt x="4" y="49"/>
                    <a:pt x="4" y="49"/>
                    <a:pt x="4" y="49"/>
                  </a:cubicBezTo>
                  <a:cubicBezTo>
                    <a:pt x="4" y="49"/>
                    <a:pt x="3" y="50"/>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68" name="Group 167">
            <a:extLst>
              <a:ext uri="{FF2B5EF4-FFF2-40B4-BE49-F238E27FC236}">
                <a16:creationId xmlns:a16="http://schemas.microsoft.com/office/drawing/2014/main" id="{F6A933DD-A1EF-7487-1263-186EF1BCBFB1}"/>
              </a:ext>
            </a:extLst>
          </p:cNvPr>
          <p:cNvGrpSpPr/>
          <p:nvPr/>
        </p:nvGrpSpPr>
        <p:grpSpPr>
          <a:xfrm>
            <a:off x="825937" y="4932675"/>
            <a:ext cx="255698" cy="245863"/>
            <a:chOff x="2678113" y="3297239"/>
            <a:chExt cx="330201" cy="317500"/>
          </a:xfrm>
        </p:grpSpPr>
        <p:sp>
          <p:nvSpPr>
            <p:cNvPr id="169" name="Rectangle 94">
              <a:extLst>
                <a:ext uri="{FF2B5EF4-FFF2-40B4-BE49-F238E27FC236}">
                  <a16:creationId xmlns:a16="http://schemas.microsoft.com/office/drawing/2014/main" id="{85621C90-999E-5514-755F-B26AF5FA1AE9}"/>
                </a:ext>
              </a:extLst>
            </p:cNvPr>
            <p:cNvSpPr>
              <a:spLocks noChangeArrowheads="1"/>
            </p:cNvSpPr>
            <p:nvPr/>
          </p:nvSpPr>
          <p:spPr bwMode="auto">
            <a:xfrm>
              <a:off x="2678113" y="3297239"/>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0" name="Line 95">
              <a:extLst>
                <a:ext uri="{FF2B5EF4-FFF2-40B4-BE49-F238E27FC236}">
                  <a16:creationId xmlns:a16="http://schemas.microsoft.com/office/drawing/2014/main" id="{CF29B3CC-A912-1A32-9950-31D2AD1C79FC}"/>
                </a:ext>
              </a:extLst>
            </p:cNvPr>
            <p:cNvSpPr>
              <a:spLocks noChangeShapeType="1"/>
            </p:cNvSpPr>
            <p:nvPr/>
          </p:nvSpPr>
          <p:spPr bwMode="auto">
            <a:xfrm>
              <a:off x="2782888" y="3297239"/>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1" name="Line 96">
              <a:extLst>
                <a:ext uri="{FF2B5EF4-FFF2-40B4-BE49-F238E27FC236}">
                  <a16:creationId xmlns:a16="http://schemas.microsoft.com/office/drawing/2014/main" id="{ECA6E3E7-DD6F-628A-38E0-A7FB662F1CE0}"/>
                </a:ext>
              </a:extLst>
            </p:cNvPr>
            <p:cNvSpPr>
              <a:spLocks noChangeShapeType="1"/>
            </p:cNvSpPr>
            <p:nvPr/>
          </p:nvSpPr>
          <p:spPr bwMode="auto">
            <a:xfrm>
              <a:off x="2708276" y="3297239"/>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2" name="Rectangle 97">
              <a:extLst>
                <a:ext uri="{FF2B5EF4-FFF2-40B4-BE49-F238E27FC236}">
                  <a16:creationId xmlns:a16="http://schemas.microsoft.com/office/drawing/2014/main" id="{1A1B5BAA-72DF-105C-2404-FA3616B7FBD3}"/>
                </a:ext>
              </a:extLst>
            </p:cNvPr>
            <p:cNvSpPr>
              <a:spLocks noChangeArrowheads="1"/>
            </p:cNvSpPr>
            <p:nvPr/>
          </p:nvSpPr>
          <p:spPr bwMode="auto">
            <a:xfrm>
              <a:off x="2708276" y="3341689"/>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3" name="Line 98">
              <a:extLst>
                <a:ext uri="{FF2B5EF4-FFF2-40B4-BE49-F238E27FC236}">
                  <a16:creationId xmlns:a16="http://schemas.microsoft.com/office/drawing/2014/main" id="{E1234279-6B17-8B4A-293F-95348CAD8AF2}"/>
                </a:ext>
              </a:extLst>
            </p:cNvPr>
            <p:cNvSpPr>
              <a:spLocks noChangeShapeType="1"/>
            </p:cNvSpPr>
            <p:nvPr/>
          </p:nvSpPr>
          <p:spPr bwMode="auto">
            <a:xfrm>
              <a:off x="2813051" y="3341689"/>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4" name="Line 99">
              <a:extLst>
                <a:ext uri="{FF2B5EF4-FFF2-40B4-BE49-F238E27FC236}">
                  <a16:creationId xmlns:a16="http://schemas.microsoft.com/office/drawing/2014/main" id="{48D29816-E6A1-EFB4-2F8A-87C860648076}"/>
                </a:ext>
              </a:extLst>
            </p:cNvPr>
            <p:cNvSpPr>
              <a:spLocks noChangeShapeType="1"/>
            </p:cNvSpPr>
            <p:nvPr/>
          </p:nvSpPr>
          <p:spPr bwMode="auto">
            <a:xfrm>
              <a:off x="2738438" y="3341689"/>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5" name="Rectangle 100">
              <a:extLst>
                <a:ext uri="{FF2B5EF4-FFF2-40B4-BE49-F238E27FC236}">
                  <a16:creationId xmlns:a16="http://schemas.microsoft.com/office/drawing/2014/main" id="{C38AFF3B-54A1-E79E-486E-97CD121EF6B1}"/>
                </a:ext>
              </a:extLst>
            </p:cNvPr>
            <p:cNvSpPr>
              <a:spLocks noChangeArrowheads="1"/>
            </p:cNvSpPr>
            <p:nvPr/>
          </p:nvSpPr>
          <p:spPr bwMode="auto">
            <a:xfrm>
              <a:off x="2692401" y="3387726"/>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6" name="Line 101">
              <a:extLst>
                <a:ext uri="{FF2B5EF4-FFF2-40B4-BE49-F238E27FC236}">
                  <a16:creationId xmlns:a16="http://schemas.microsoft.com/office/drawing/2014/main" id="{3BBA98FF-B141-C623-67F6-F88ACBFAACB1}"/>
                </a:ext>
              </a:extLst>
            </p:cNvPr>
            <p:cNvSpPr>
              <a:spLocks noChangeShapeType="1"/>
            </p:cNvSpPr>
            <p:nvPr/>
          </p:nvSpPr>
          <p:spPr bwMode="auto">
            <a:xfrm>
              <a:off x="2798763" y="3387726"/>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7" name="Line 102">
              <a:extLst>
                <a:ext uri="{FF2B5EF4-FFF2-40B4-BE49-F238E27FC236}">
                  <a16:creationId xmlns:a16="http://schemas.microsoft.com/office/drawing/2014/main" id="{68F3EDA5-B11D-EFAF-E078-0420BAB41360}"/>
                </a:ext>
              </a:extLst>
            </p:cNvPr>
            <p:cNvSpPr>
              <a:spLocks noChangeShapeType="1"/>
            </p:cNvSpPr>
            <p:nvPr/>
          </p:nvSpPr>
          <p:spPr bwMode="auto">
            <a:xfrm>
              <a:off x="2722563" y="3387726"/>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8" name="Rectangle 103">
              <a:extLst>
                <a:ext uri="{FF2B5EF4-FFF2-40B4-BE49-F238E27FC236}">
                  <a16:creationId xmlns:a16="http://schemas.microsoft.com/office/drawing/2014/main" id="{D6308BFF-AE5A-3B8A-2397-E9E3DE61A720}"/>
                </a:ext>
              </a:extLst>
            </p:cNvPr>
            <p:cNvSpPr>
              <a:spLocks noChangeArrowheads="1"/>
            </p:cNvSpPr>
            <p:nvPr/>
          </p:nvSpPr>
          <p:spPr bwMode="auto">
            <a:xfrm>
              <a:off x="2678113" y="3432176"/>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9" name="Line 104">
              <a:extLst>
                <a:ext uri="{FF2B5EF4-FFF2-40B4-BE49-F238E27FC236}">
                  <a16:creationId xmlns:a16="http://schemas.microsoft.com/office/drawing/2014/main" id="{35351A5F-C70D-EF98-080D-717B7017401D}"/>
                </a:ext>
              </a:extLst>
            </p:cNvPr>
            <p:cNvSpPr>
              <a:spLocks noChangeShapeType="1"/>
            </p:cNvSpPr>
            <p:nvPr/>
          </p:nvSpPr>
          <p:spPr bwMode="auto">
            <a:xfrm>
              <a:off x="2782888" y="3432176"/>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0" name="Line 105">
              <a:extLst>
                <a:ext uri="{FF2B5EF4-FFF2-40B4-BE49-F238E27FC236}">
                  <a16:creationId xmlns:a16="http://schemas.microsoft.com/office/drawing/2014/main" id="{8D64DBB7-18DF-221F-A992-E829860402FB}"/>
                </a:ext>
              </a:extLst>
            </p:cNvPr>
            <p:cNvSpPr>
              <a:spLocks noChangeShapeType="1"/>
            </p:cNvSpPr>
            <p:nvPr/>
          </p:nvSpPr>
          <p:spPr bwMode="auto">
            <a:xfrm>
              <a:off x="2708276" y="3432176"/>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1" name="Rectangle 106">
              <a:extLst>
                <a:ext uri="{FF2B5EF4-FFF2-40B4-BE49-F238E27FC236}">
                  <a16:creationId xmlns:a16="http://schemas.microsoft.com/office/drawing/2014/main" id="{40C8BEE8-F27E-7BFB-108B-53B6F2350B51}"/>
                </a:ext>
              </a:extLst>
            </p:cNvPr>
            <p:cNvSpPr>
              <a:spLocks noChangeArrowheads="1"/>
            </p:cNvSpPr>
            <p:nvPr/>
          </p:nvSpPr>
          <p:spPr bwMode="auto">
            <a:xfrm>
              <a:off x="2692401" y="3478214"/>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2" name="Line 107">
              <a:extLst>
                <a:ext uri="{FF2B5EF4-FFF2-40B4-BE49-F238E27FC236}">
                  <a16:creationId xmlns:a16="http://schemas.microsoft.com/office/drawing/2014/main" id="{DB5D8FD4-4661-37E9-751A-B1FBDAFBF2F1}"/>
                </a:ext>
              </a:extLst>
            </p:cNvPr>
            <p:cNvSpPr>
              <a:spLocks noChangeShapeType="1"/>
            </p:cNvSpPr>
            <p:nvPr/>
          </p:nvSpPr>
          <p:spPr bwMode="auto">
            <a:xfrm>
              <a:off x="27987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3" name="Line 108">
              <a:extLst>
                <a:ext uri="{FF2B5EF4-FFF2-40B4-BE49-F238E27FC236}">
                  <a16:creationId xmlns:a16="http://schemas.microsoft.com/office/drawing/2014/main" id="{72B1A64E-4649-0D08-2403-85655687D5EF}"/>
                </a:ext>
              </a:extLst>
            </p:cNvPr>
            <p:cNvSpPr>
              <a:spLocks noChangeShapeType="1"/>
            </p:cNvSpPr>
            <p:nvPr/>
          </p:nvSpPr>
          <p:spPr bwMode="auto">
            <a:xfrm>
              <a:off x="27225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4" name="Rectangle 109">
              <a:extLst>
                <a:ext uri="{FF2B5EF4-FFF2-40B4-BE49-F238E27FC236}">
                  <a16:creationId xmlns:a16="http://schemas.microsoft.com/office/drawing/2014/main" id="{20BEAE8B-E4FC-5FB3-8C6A-CD9CBB996A59}"/>
                </a:ext>
              </a:extLst>
            </p:cNvPr>
            <p:cNvSpPr>
              <a:spLocks noChangeArrowheads="1"/>
            </p:cNvSpPr>
            <p:nvPr/>
          </p:nvSpPr>
          <p:spPr bwMode="auto">
            <a:xfrm>
              <a:off x="2678113" y="3524251"/>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5" name="Line 110">
              <a:extLst>
                <a:ext uri="{FF2B5EF4-FFF2-40B4-BE49-F238E27FC236}">
                  <a16:creationId xmlns:a16="http://schemas.microsoft.com/office/drawing/2014/main" id="{F59A413D-1C5B-9B17-BEC0-83968F880FEA}"/>
                </a:ext>
              </a:extLst>
            </p:cNvPr>
            <p:cNvSpPr>
              <a:spLocks noChangeShapeType="1"/>
            </p:cNvSpPr>
            <p:nvPr/>
          </p:nvSpPr>
          <p:spPr bwMode="auto">
            <a:xfrm>
              <a:off x="2782888"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6" name="Line 111">
              <a:extLst>
                <a:ext uri="{FF2B5EF4-FFF2-40B4-BE49-F238E27FC236}">
                  <a16:creationId xmlns:a16="http://schemas.microsoft.com/office/drawing/2014/main" id="{A68C2526-0FCF-58A1-23E9-F97974038E49}"/>
                </a:ext>
              </a:extLst>
            </p:cNvPr>
            <p:cNvSpPr>
              <a:spLocks noChangeShapeType="1"/>
            </p:cNvSpPr>
            <p:nvPr/>
          </p:nvSpPr>
          <p:spPr bwMode="auto">
            <a:xfrm>
              <a:off x="2708276"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7" name="Rectangle 112">
              <a:extLst>
                <a:ext uri="{FF2B5EF4-FFF2-40B4-BE49-F238E27FC236}">
                  <a16:creationId xmlns:a16="http://schemas.microsoft.com/office/drawing/2014/main" id="{192813C5-6E06-7ECF-57F9-8AF9F1178852}"/>
                </a:ext>
              </a:extLst>
            </p:cNvPr>
            <p:cNvSpPr>
              <a:spLocks noChangeArrowheads="1"/>
            </p:cNvSpPr>
            <p:nvPr/>
          </p:nvSpPr>
          <p:spPr bwMode="auto">
            <a:xfrm>
              <a:off x="2692401" y="3568701"/>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8" name="Line 113">
              <a:extLst>
                <a:ext uri="{FF2B5EF4-FFF2-40B4-BE49-F238E27FC236}">
                  <a16:creationId xmlns:a16="http://schemas.microsoft.com/office/drawing/2014/main" id="{1C0B748F-4940-8C06-5AA2-9D3B12FE69B3}"/>
                </a:ext>
              </a:extLst>
            </p:cNvPr>
            <p:cNvSpPr>
              <a:spLocks noChangeShapeType="1"/>
            </p:cNvSpPr>
            <p:nvPr/>
          </p:nvSpPr>
          <p:spPr bwMode="auto">
            <a:xfrm>
              <a:off x="27987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9" name="Line 114">
              <a:extLst>
                <a:ext uri="{FF2B5EF4-FFF2-40B4-BE49-F238E27FC236}">
                  <a16:creationId xmlns:a16="http://schemas.microsoft.com/office/drawing/2014/main" id="{D9410D7A-BAB9-BA97-7D1C-984E57B54CE0}"/>
                </a:ext>
              </a:extLst>
            </p:cNvPr>
            <p:cNvSpPr>
              <a:spLocks noChangeShapeType="1"/>
            </p:cNvSpPr>
            <p:nvPr/>
          </p:nvSpPr>
          <p:spPr bwMode="auto">
            <a:xfrm>
              <a:off x="27225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0" name="Rectangle 115">
              <a:extLst>
                <a:ext uri="{FF2B5EF4-FFF2-40B4-BE49-F238E27FC236}">
                  <a16:creationId xmlns:a16="http://schemas.microsoft.com/office/drawing/2014/main" id="{D368839A-28E4-5A84-88DF-9BAA5F82A5A3}"/>
                </a:ext>
              </a:extLst>
            </p:cNvPr>
            <p:cNvSpPr>
              <a:spLocks noChangeArrowheads="1"/>
            </p:cNvSpPr>
            <p:nvPr/>
          </p:nvSpPr>
          <p:spPr bwMode="auto">
            <a:xfrm>
              <a:off x="2857501" y="3478214"/>
              <a:ext cx="136525"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1" name="Line 116">
              <a:extLst>
                <a:ext uri="{FF2B5EF4-FFF2-40B4-BE49-F238E27FC236}">
                  <a16:creationId xmlns:a16="http://schemas.microsoft.com/office/drawing/2014/main" id="{EF89013B-60B5-1B09-CBB7-755371125EBF}"/>
                </a:ext>
              </a:extLst>
            </p:cNvPr>
            <p:cNvSpPr>
              <a:spLocks noChangeShapeType="1"/>
            </p:cNvSpPr>
            <p:nvPr/>
          </p:nvSpPr>
          <p:spPr bwMode="auto">
            <a:xfrm>
              <a:off x="28876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2" name="Line 117">
              <a:extLst>
                <a:ext uri="{FF2B5EF4-FFF2-40B4-BE49-F238E27FC236}">
                  <a16:creationId xmlns:a16="http://schemas.microsoft.com/office/drawing/2014/main" id="{5BA16F73-B449-37C4-334E-3FE3990371F8}"/>
                </a:ext>
              </a:extLst>
            </p:cNvPr>
            <p:cNvSpPr>
              <a:spLocks noChangeShapeType="1"/>
            </p:cNvSpPr>
            <p:nvPr/>
          </p:nvSpPr>
          <p:spPr bwMode="auto">
            <a:xfrm>
              <a:off x="29638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3" name="Rectangle 118">
              <a:extLst>
                <a:ext uri="{FF2B5EF4-FFF2-40B4-BE49-F238E27FC236}">
                  <a16:creationId xmlns:a16="http://schemas.microsoft.com/office/drawing/2014/main" id="{1201490D-9AF6-7165-AB59-A0B1508C8E65}"/>
                </a:ext>
              </a:extLst>
            </p:cNvPr>
            <p:cNvSpPr>
              <a:spLocks noChangeArrowheads="1"/>
            </p:cNvSpPr>
            <p:nvPr/>
          </p:nvSpPr>
          <p:spPr bwMode="auto">
            <a:xfrm>
              <a:off x="2873376" y="3524251"/>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4" name="Line 119">
              <a:extLst>
                <a:ext uri="{FF2B5EF4-FFF2-40B4-BE49-F238E27FC236}">
                  <a16:creationId xmlns:a16="http://schemas.microsoft.com/office/drawing/2014/main" id="{132C733E-7E9B-FB27-D1DE-950477303F95}"/>
                </a:ext>
              </a:extLst>
            </p:cNvPr>
            <p:cNvSpPr>
              <a:spLocks noChangeShapeType="1"/>
            </p:cNvSpPr>
            <p:nvPr/>
          </p:nvSpPr>
          <p:spPr bwMode="auto">
            <a:xfrm>
              <a:off x="2903538"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5" name="Line 120">
              <a:extLst>
                <a:ext uri="{FF2B5EF4-FFF2-40B4-BE49-F238E27FC236}">
                  <a16:creationId xmlns:a16="http://schemas.microsoft.com/office/drawing/2014/main" id="{9A53AEE8-CA28-8925-8EB0-58FFAACCDF8F}"/>
                </a:ext>
              </a:extLst>
            </p:cNvPr>
            <p:cNvSpPr>
              <a:spLocks noChangeShapeType="1"/>
            </p:cNvSpPr>
            <p:nvPr/>
          </p:nvSpPr>
          <p:spPr bwMode="auto">
            <a:xfrm>
              <a:off x="2978151"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6" name="Rectangle 121">
              <a:extLst>
                <a:ext uri="{FF2B5EF4-FFF2-40B4-BE49-F238E27FC236}">
                  <a16:creationId xmlns:a16="http://schemas.microsoft.com/office/drawing/2014/main" id="{4EBC8F08-5D2D-C578-6B0F-F5F4767DEF43}"/>
                </a:ext>
              </a:extLst>
            </p:cNvPr>
            <p:cNvSpPr>
              <a:spLocks noChangeArrowheads="1"/>
            </p:cNvSpPr>
            <p:nvPr/>
          </p:nvSpPr>
          <p:spPr bwMode="auto">
            <a:xfrm>
              <a:off x="2857501" y="3568701"/>
              <a:ext cx="136525"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7" name="Line 122">
              <a:extLst>
                <a:ext uri="{FF2B5EF4-FFF2-40B4-BE49-F238E27FC236}">
                  <a16:creationId xmlns:a16="http://schemas.microsoft.com/office/drawing/2014/main" id="{7110489C-8122-ECDC-E784-3DAFC9867FC7}"/>
                </a:ext>
              </a:extLst>
            </p:cNvPr>
            <p:cNvSpPr>
              <a:spLocks noChangeShapeType="1"/>
            </p:cNvSpPr>
            <p:nvPr/>
          </p:nvSpPr>
          <p:spPr bwMode="auto">
            <a:xfrm>
              <a:off x="28876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8" name="Line 123">
              <a:extLst>
                <a:ext uri="{FF2B5EF4-FFF2-40B4-BE49-F238E27FC236}">
                  <a16:creationId xmlns:a16="http://schemas.microsoft.com/office/drawing/2014/main" id="{B8B2ECDF-710C-9E10-BA38-5B2D770B9A66}"/>
                </a:ext>
              </a:extLst>
            </p:cNvPr>
            <p:cNvSpPr>
              <a:spLocks noChangeShapeType="1"/>
            </p:cNvSpPr>
            <p:nvPr/>
          </p:nvSpPr>
          <p:spPr bwMode="auto">
            <a:xfrm>
              <a:off x="29638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99" name="Group 198">
            <a:extLst>
              <a:ext uri="{FF2B5EF4-FFF2-40B4-BE49-F238E27FC236}">
                <a16:creationId xmlns:a16="http://schemas.microsoft.com/office/drawing/2014/main" id="{B636F16B-F36C-D4D3-BFD3-CEA48E60EEC2}"/>
              </a:ext>
            </a:extLst>
          </p:cNvPr>
          <p:cNvGrpSpPr/>
          <p:nvPr/>
        </p:nvGrpSpPr>
        <p:grpSpPr>
          <a:xfrm>
            <a:off x="4780007" y="4955033"/>
            <a:ext cx="272360" cy="201147"/>
            <a:chOff x="7731125" y="3375025"/>
            <a:chExt cx="346075" cy="255588"/>
          </a:xfrm>
        </p:grpSpPr>
        <p:sp>
          <p:nvSpPr>
            <p:cNvPr id="200" name="Freeform 231">
              <a:extLst>
                <a:ext uri="{FF2B5EF4-FFF2-40B4-BE49-F238E27FC236}">
                  <a16:creationId xmlns:a16="http://schemas.microsoft.com/office/drawing/2014/main" id="{451E7EA7-FACF-B47D-16E3-8171EC8E5643}"/>
                </a:ext>
              </a:extLst>
            </p:cNvPr>
            <p:cNvSpPr>
              <a:spLocks/>
            </p:cNvSpPr>
            <p:nvPr/>
          </p:nvSpPr>
          <p:spPr bwMode="auto">
            <a:xfrm>
              <a:off x="7731125" y="3419475"/>
              <a:ext cx="346075" cy="60325"/>
            </a:xfrm>
            <a:custGeom>
              <a:avLst/>
              <a:gdLst>
                <a:gd name="T0" fmla="*/ 92 w 92"/>
                <a:gd name="T1" fmla="*/ 8 h 16"/>
                <a:gd name="T2" fmla="*/ 84 w 92"/>
                <a:gd name="T3" fmla="*/ 16 h 16"/>
                <a:gd name="T4" fmla="*/ 8 w 92"/>
                <a:gd name="T5" fmla="*/ 16 h 16"/>
                <a:gd name="T6" fmla="*/ 0 w 92"/>
                <a:gd name="T7" fmla="*/ 8 h 16"/>
                <a:gd name="T8" fmla="*/ 8 w 92"/>
                <a:gd name="T9" fmla="*/ 0 h 16"/>
                <a:gd name="T10" fmla="*/ 84 w 92"/>
                <a:gd name="T11" fmla="*/ 0 h 16"/>
                <a:gd name="T12" fmla="*/ 92 w 92"/>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92" h="16">
                  <a:moveTo>
                    <a:pt x="92" y="8"/>
                  </a:moveTo>
                  <a:cubicBezTo>
                    <a:pt x="92" y="12"/>
                    <a:pt x="88" y="16"/>
                    <a:pt x="84" y="16"/>
                  </a:cubicBezTo>
                  <a:cubicBezTo>
                    <a:pt x="8" y="16"/>
                    <a:pt x="8" y="16"/>
                    <a:pt x="8" y="16"/>
                  </a:cubicBezTo>
                  <a:cubicBezTo>
                    <a:pt x="4" y="16"/>
                    <a:pt x="0" y="12"/>
                    <a:pt x="0" y="8"/>
                  </a:cubicBezTo>
                  <a:cubicBezTo>
                    <a:pt x="0" y="4"/>
                    <a:pt x="4" y="0"/>
                    <a:pt x="8" y="0"/>
                  </a:cubicBezTo>
                  <a:cubicBezTo>
                    <a:pt x="84" y="0"/>
                    <a:pt x="84" y="0"/>
                    <a:pt x="84" y="0"/>
                  </a:cubicBezTo>
                  <a:cubicBezTo>
                    <a:pt x="88" y="0"/>
                    <a:pt x="92" y="4"/>
                    <a:pt x="92" y="8"/>
                  </a:cubicBez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1" name="Freeform 232">
              <a:extLst>
                <a:ext uri="{FF2B5EF4-FFF2-40B4-BE49-F238E27FC236}">
                  <a16:creationId xmlns:a16="http://schemas.microsoft.com/office/drawing/2014/main" id="{7A0E8C30-DC57-6747-323D-311EF1734C9F}"/>
                </a:ext>
              </a:extLst>
            </p:cNvPr>
            <p:cNvSpPr>
              <a:spLocks/>
            </p:cNvSpPr>
            <p:nvPr/>
          </p:nvSpPr>
          <p:spPr bwMode="auto">
            <a:xfrm>
              <a:off x="7881938" y="3389313"/>
              <a:ext cx="150813" cy="30163"/>
            </a:xfrm>
            <a:custGeom>
              <a:avLst/>
              <a:gdLst>
                <a:gd name="T0" fmla="*/ 85 w 95"/>
                <a:gd name="T1" fmla="*/ 0 h 19"/>
                <a:gd name="T2" fmla="*/ 9 w 95"/>
                <a:gd name="T3" fmla="*/ 0 h 19"/>
                <a:gd name="T4" fmla="*/ 0 w 95"/>
                <a:gd name="T5" fmla="*/ 19 h 19"/>
                <a:gd name="T6" fmla="*/ 95 w 95"/>
                <a:gd name="T7" fmla="*/ 19 h 19"/>
                <a:gd name="T8" fmla="*/ 85 w 95"/>
                <a:gd name="T9" fmla="*/ 0 h 19"/>
              </a:gdLst>
              <a:ahLst/>
              <a:cxnLst>
                <a:cxn ang="0">
                  <a:pos x="T0" y="T1"/>
                </a:cxn>
                <a:cxn ang="0">
                  <a:pos x="T2" y="T3"/>
                </a:cxn>
                <a:cxn ang="0">
                  <a:pos x="T4" y="T5"/>
                </a:cxn>
                <a:cxn ang="0">
                  <a:pos x="T6" y="T7"/>
                </a:cxn>
                <a:cxn ang="0">
                  <a:pos x="T8" y="T9"/>
                </a:cxn>
              </a:cxnLst>
              <a:rect l="0" t="0" r="r" b="b"/>
              <a:pathLst>
                <a:path w="95" h="19">
                  <a:moveTo>
                    <a:pt x="85" y="0"/>
                  </a:moveTo>
                  <a:lnTo>
                    <a:pt x="9" y="0"/>
                  </a:lnTo>
                  <a:lnTo>
                    <a:pt x="0" y="19"/>
                  </a:lnTo>
                  <a:lnTo>
                    <a:pt x="95" y="19"/>
                  </a:lnTo>
                  <a:lnTo>
                    <a:pt x="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2" name="Oval 233">
              <a:extLst>
                <a:ext uri="{FF2B5EF4-FFF2-40B4-BE49-F238E27FC236}">
                  <a16:creationId xmlns:a16="http://schemas.microsoft.com/office/drawing/2014/main" id="{8466A4E1-2529-85ED-FA0A-D12451EEB4CA}"/>
                </a:ext>
              </a:extLst>
            </p:cNvPr>
            <p:cNvSpPr>
              <a:spLocks noChangeArrowheads="1"/>
            </p:cNvSpPr>
            <p:nvPr/>
          </p:nvSpPr>
          <p:spPr bwMode="auto">
            <a:xfrm>
              <a:off x="7747000" y="3584575"/>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3" name="Oval 234">
              <a:extLst>
                <a:ext uri="{FF2B5EF4-FFF2-40B4-BE49-F238E27FC236}">
                  <a16:creationId xmlns:a16="http://schemas.microsoft.com/office/drawing/2014/main" id="{8A3340D9-EE21-185C-6432-73DC1CC5C3FE}"/>
                </a:ext>
              </a:extLst>
            </p:cNvPr>
            <p:cNvSpPr>
              <a:spLocks noChangeArrowheads="1"/>
            </p:cNvSpPr>
            <p:nvPr/>
          </p:nvSpPr>
          <p:spPr bwMode="auto">
            <a:xfrm>
              <a:off x="8016875" y="3584575"/>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4" name="Line 235">
              <a:extLst>
                <a:ext uri="{FF2B5EF4-FFF2-40B4-BE49-F238E27FC236}">
                  <a16:creationId xmlns:a16="http://schemas.microsoft.com/office/drawing/2014/main" id="{FA2B42D8-2351-78A8-1F5E-746A78342892}"/>
                </a:ext>
              </a:extLst>
            </p:cNvPr>
            <p:cNvSpPr>
              <a:spLocks noChangeShapeType="1"/>
            </p:cNvSpPr>
            <p:nvPr/>
          </p:nvSpPr>
          <p:spPr bwMode="auto">
            <a:xfrm flipV="1">
              <a:off x="7788275" y="3479800"/>
              <a:ext cx="239713" cy="115888"/>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5" name="Line 236">
              <a:extLst>
                <a:ext uri="{FF2B5EF4-FFF2-40B4-BE49-F238E27FC236}">
                  <a16:creationId xmlns:a16="http://schemas.microsoft.com/office/drawing/2014/main" id="{9F282C27-C2E6-ABAD-EECA-D4B9FEEAA99D}"/>
                </a:ext>
              </a:extLst>
            </p:cNvPr>
            <p:cNvSpPr>
              <a:spLocks noChangeShapeType="1"/>
            </p:cNvSpPr>
            <p:nvPr/>
          </p:nvSpPr>
          <p:spPr bwMode="auto">
            <a:xfrm flipH="1" flipV="1">
              <a:off x="7788275" y="3479800"/>
              <a:ext cx="231775" cy="11271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6" name="Freeform 237">
              <a:extLst>
                <a:ext uri="{FF2B5EF4-FFF2-40B4-BE49-F238E27FC236}">
                  <a16:creationId xmlns:a16="http://schemas.microsoft.com/office/drawing/2014/main" id="{BBD179CB-F0E0-EB4C-75C7-91B605ED6BFE}"/>
                </a:ext>
              </a:extLst>
            </p:cNvPr>
            <p:cNvSpPr>
              <a:spLocks/>
            </p:cNvSpPr>
            <p:nvPr/>
          </p:nvSpPr>
          <p:spPr bwMode="auto">
            <a:xfrm>
              <a:off x="7747000" y="3375025"/>
              <a:ext cx="90488" cy="44450"/>
            </a:xfrm>
            <a:custGeom>
              <a:avLst/>
              <a:gdLst>
                <a:gd name="T0" fmla="*/ 0 w 24"/>
                <a:gd name="T1" fmla="*/ 6 h 12"/>
                <a:gd name="T2" fmla="*/ 6 w 24"/>
                <a:gd name="T3" fmla="*/ 0 h 12"/>
                <a:gd name="T4" fmla="*/ 18 w 24"/>
                <a:gd name="T5" fmla="*/ 0 h 12"/>
                <a:gd name="T6" fmla="*/ 24 w 24"/>
                <a:gd name="T7" fmla="*/ 6 h 12"/>
                <a:gd name="T8" fmla="*/ 18 w 24"/>
                <a:gd name="T9" fmla="*/ 12 h 12"/>
                <a:gd name="T10" fmla="*/ 6 w 24"/>
                <a:gd name="T11" fmla="*/ 12 h 12"/>
                <a:gd name="T12" fmla="*/ 0 w 24"/>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0" y="6"/>
                  </a:moveTo>
                  <a:cubicBezTo>
                    <a:pt x="0" y="3"/>
                    <a:pt x="3" y="0"/>
                    <a:pt x="6" y="0"/>
                  </a:cubicBezTo>
                  <a:cubicBezTo>
                    <a:pt x="18" y="0"/>
                    <a:pt x="18" y="0"/>
                    <a:pt x="18" y="0"/>
                  </a:cubicBezTo>
                  <a:cubicBezTo>
                    <a:pt x="21" y="0"/>
                    <a:pt x="24" y="3"/>
                    <a:pt x="24" y="6"/>
                  </a:cubicBezTo>
                  <a:cubicBezTo>
                    <a:pt x="24" y="9"/>
                    <a:pt x="21" y="12"/>
                    <a:pt x="18" y="12"/>
                  </a:cubicBezTo>
                  <a:cubicBezTo>
                    <a:pt x="6" y="12"/>
                    <a:pt x="6" y="12"/>
                    <a:pt x="6" y="12"/>
                  </a:cubicBezTo>
                  <a:cubicBezTo>
                    <a:pt x="3" y="12"/>
                    <a:pt x="0" y="9"/>
                    <a:pt x="0" y="6"/>
                  </a:cubicBez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7" name="Line 238">
              <a:extLst>
                <a:ext uri="{FF2B5EF4-FFF2-40B4-BE49-F238E27FC236}">
                  <a16:creationId xmlns:a16="http://schemas.microsoft.com/office/drawing/2014/main" id="{AC98E6EF-89DC-CA7D-B153-ACF3747F2129}"/>
                </a:ext>
              </a:extLst>
            </p:cNvPr>
            <p:cNvSpPr>
              <a:spLocks noChangeShapeType="1"/>
            </p:cNvSpPr>
            <p:nvPr/>
          </p:nvSpPr>
          <p:spPr bwMode="auto">
            <a:xfrm>
              <a:off x="7791450" y="3600450"/>
              <a:ext cx="2254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08" name="Group 207">
            <a:extLst>
              <a:ext uri="{FF2B5EF4-FFF2-40B4-BE49-F238E27FC236}">
                <a16:creationId xmlns:a16="http://schemas.microsoft.com/office/drawing/2014/main" id="{77F96FEB-AF66-C9FA-1F9A-F645003BFF69}"/>
              </a:ext>
            </a:extLst>
          </p:cNvPr>
          <p:cNvGrpSpPr/>
          <p:nvPr/>
        </p:nvGrpSpPr>
        <p:grpSpPr>
          <a:xfrm>
            <a:off x="8757828" y="4928697"/>
            <a:ext cx="241519" cy="253819"/>
            <a:chOff x="8447088" y="2527300"/>
            <a:chExt cx="342900" cy="360363"/>
          </a:xfrm>
          <a:solidFill>
            <a:schemeClr val="bg1"/>
          </a:solidFill>
        </p:grpSpPr>
        <p:sp>
          <p:nvSpPr>
            <p:cNvPr id="209" name="Freeform 829">
              <a:extLst>
                <a:ext uri="{FF2B5EF4-FFF2-40B4-BE49-F238E27FC236}">
                  <a16:creationId xmlns:a16="http://schemas.microsoft.com/office/drawing/2014/main" id="{6EE6BCED-56E5-9ED3-4E81-4078110820D9}"/>
                </a:ext>
              </a:extLst>
            </p:cNvPr>
            <p:cNvSpPr>
              <a:spLocks noEditPoints="1"/>
            </p:cNvSpPr>
            <p:nvPr/>
          </p:nvSpPr>
          <p:spPr bwMode="auto">
            <a:xfrm>
              <a:off x="8447088" y="2527300"/>
              <a:ext cx="342900" cy="360363"/>
            </a:xfrm>
            <a:custGeom>
              <a:avLst/>
              <a:gdLst>
                <a:gd name="T0" fmla="*/ 52 w 91"/>
                <a:gd name="T1" fmla="*/ 96 h 96"/>
                <a:gd name="T2" fmla="*/ 2 w 91"/>
                <a:gd name="T3" fmla="*/ 96 h 96"/>
                <a:gd name="T4" fmla="*/ 0 w 91"/>
                <a:gd name="T5" fmla="*/ 94 h 96"/>
                <a:gd name="T6" fmla="*/ 2 w 91"/>
                <a:gd name="T7" fmla="*/ 92 h 96"/>
                <a:gd name="T8" fmla="*/ 6 w 91"/>
                <a:gd name="T9" fmla="*/ 91 h 96"/>
                <a:gd name="T10" fmla="*/ 7 w 91"/>
                <a:gd name="T11" fmla="*/ 81 h 96"/>
                <a:gd name="T12" fmla="*/ 10 w 91"/>
                <a:gd name="T13" fmla="*/ 70 h 96"/>
                <a:gd name="T14" fmla="*/ 14 w 91"/>
                <a:gd name="T15" fmla="*/ 68 h 96"/>
                <a:gd name="T16" fmla="*/ 32 w 91"/>
                <a:gd name="T17" fmla="*/ 68 h 96"/>
                <a:gd name="T18" fmla="*/ 36 w 91"/>
                <a:gd name="T19" fmla="*/ 2 h 96"/>
                <a:gd name="T20" fmla="*/ 37 w 91"/>
                <a:gd name="T21" fmla="*/ 1 h 96"/>
                <a:gd name="T22" fmla="*/ 38 w 91"/>
                <a:gd name="T23" fmla="*/ 0 h 96"/>
                <a:gd name="T24" fmla="*/ 88 w 91"/>
                <a:gd name="T25" fmla="*/ 0 h 96"/>
                <a:gd name="T26" fmla="*/ 90 w 91"/>
                <a:gd name="T27" fmla="*/ 2 h 96"/>
                <a:gd name="T28" fmla="*/ 80 w 91"/>
                <a:gd name="T29" fmla="*/ 86 h 96"/>
                <a:gd name="T30" fmla="*/ 76 w 91"/>
                <a:gd name="T31" fmla="*/ 88 h 96"/>
                <a:gd name="T32" fmla="*/ 69 w 91"/>
                <a:gd name="T33" fmla="*/ 86 h 96"/>
                <a:gd name="T34" fmla="*/ 66 w 91"/>
                <a:gd name="T35" fmla="*/ 77 h 96"/>
                <a:gd name="T36" fmla="*/ 66 w 91"/>
                <a:gd name="T37" fmla="*/ 72 h 96"/>
                <a:gd name="T38" fmla="*/ 64 w 91"/>
                <a:gd name="T39" fmla="*/ 72 h 96"/>
                <a:gd name="T40" fmla="*/ 62 w 91"/>
                <a:gd name="T41" fmla="*/ 72 h 96"/>
                <a:gd name="T42" fmla="*/ 61 w 91"/>
                <a:gd name="T43" fmla="*/ 80 h 96"/>
                <a:gd name="T44" fmla="*/ 58 w 91"/>
                <a:gd name="T45" fmla="*/ 94 h 96"/>
                <a:gd name="T46" fmla="*/ 52 w 91"/>
                <a:gd name="T47" fmla="*/ 96 h 96"/>
                <a:gd name="T48" fmla="*/ 10 w 91"/>
                <a:gd name="T49" fmla="*/ 92 h 96"/>
                <a:gd name="T50" fmla="*/ 52 w 91"/>
                <a:gd name="T51" fmla="*/ 92 h 96"/>
                <a:gd name="T52" fmla="*/ 56 w 91"/>
                <a:gd name="T53" fmla="*/ 91 h 96"/>
                <a:gd name="T54" fmla="*/ 57 w 91"/>
                <a:gd name="T55" fmla="*/ 81 h 96"/>
                <a:gd name="T56" fmla="*/ 60 w 91"/>
                <a:gd name="T57" fmla="*/ 70 h 96"/>
                <a:gd name="T58" fmla="*/ 64 w 91"/>
                <a:gd name="T59" fmla="*/ 68 h 96"/>
                <a:gd name="T60" fmla="*/ 69 w 91"/>
                <a:gd name="T61" fmla="*/ 70 h 96"/>
                <a:gd name="T62" fmla="*/ 70 w 91"/>
                <a:gd name="T63" fmla="*/ 77 h 96"/>
                <a:gd name="T64" fmla="*/ 72 w 91"/>
                <a:gd name="T65" fmla="*/ 83 h 96"/>
                <a:gd name="T66" fmla="*/ 76 w 91"/>
                <a:gd name="T67" fmla="*/ 84 h 96"/>
                <a:gd name="T68" fmla="*/ 77 w 91"/>
                <a:gd name="T69" fmla="*/ 83 h 96"/>
                <a:gd name="T70" fmla="*/ 86 w 91"/>
                <a:gd name="T71" fmla="*/ 4 h 96"/>
                <a:gd name="T72" fmla="*/ 40 w 91"/>
                <a:gd name="T73" fmla="*/ 4 h 96"/>
                <a:gd name="T74" fmla="*/ 36 w 91"/>
                <a:gd name="T75" fmla="*/ 70 h 96"/>
                <a:gd name="T76" fmla="*/ 34 w 91"/>
                <a:gd name="T77" fmla="*/ 72 h 96"/>
                <a:gd name="T78" fmla="*/ 14 w 91"/>
                <a:gd name="T79" fmla="*/ 72 h 96"/>
                <a:gd name="T80" fmla="*/ 13 w 91"/>
                <a:gd name="T81" fmla="*/ 72 h 96"/>
                <a:gd name="T82" fmla="*/ 11 w 91"/>
                <a:gd name="T83" fmla="*/ 80 h 96"/>
                <a:gd name="T84" fmla="*/ 10 w 91"/>
                <a:gd name="T85"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 h="96">
                  <a:moveTo>
                    <a:pt x="52" y="96"/>
                  </a:moveTo>
                  <a:cubicBezTo>
                    <a:pt x="2" y="96"/>
                    <a:pt x="2" y="96"/>
                    <a:pt x="2" y="96"/>
                  </a:cubicBezTo>
                  <a:cubicBezTo>
                    <a:pt x="1" y="96"/>
                    <a:pt x="0" y="95"/>
                    <a:pt x="0" y="94"/>
                  </a:cubicBezTo>
                  <a:cubicBezTo>
                    <a:pt x="0" y="93"/>
                    <a:pt x="1" y="92"/>
                    <a:pt x="2" y="92"/>
                  </a:cubicBezTo>
                  <a:cubicBezTo>
                    <a:pt x="4" y="92"/>
                    <a:pt x="5" y="92"/>
                    <a:pt x="6" y="91"/>
                  </a:cubicBezTo>
                  <a:cubicBezTo>
                    <a:pt x="8" y="89"/>
                    <a:pt x="8" y="84"/>
                    <a:pt x="7" y="81"/>
                  </a:cubicBezTo>
                  <a:cubicBezTo>
                    <a:pt x="7" y="76"/>
                    <a:pt x="7" y="72"/>
                    <a:pt x="10" y="70"/>
                  </a:cubicBezTo>
                  <a:cubicBezTo>
                    <a:pt x="11" y="69"/>
                    <a:pt x="12" y="68"/>
                    <a:pt x="14" y="68"/>
                  </a:cubicBezTo>
                  <a:cubicBezTo>
                    <a:pt x="32" y="68"/>
                    <a:pt x="32" y="68"/>
                    <a:pt x="32" y="68"/>
                  </a:cubicBezTo>
                  <a:cubicBezTo>
                    <a:pt x="36" y="46"/>
                    <a:pt x="36" y="2"/>
                    <a:pt x="36" y="2"/>
                  </a:cubicBezTo>
                  <a:cubicBezTo>
                    <a:pt x="36" y="1"/>
                    <a:pt x="36" y="1"/>
                    <a:pt x="37" y="1"/>
                  </a:cubicBezTo>
                  <a:cubicBezTo>
                    <a:pt x="37" y="0"/>
                    <a:pt x="37" y="0"/>
                    <a:pt x="38" y="0"/>
                  </a:cubicBezTo>
                  <a:cubicBezTo>
                    <a:pt x="88" y="0"/>
                    <a:pt x="88" y="0"/>
                    <a:pt x="88" y="0"/>
                  </a:cubicBezTo>
                  <a:cubicBezTo>
                    <a:pt x="89" y="0"/>
                    <a:pt x="90" y="1"/>
                    <a:pt x="90" y="2"/>
                  </a:cubicBezTo>
                  <a:cubicBezTo>
                    <a:pt x="90" y="9"/>
                    <a:pt x="91" y="75"/>
                    <a:pt x="80" y="86"/>
                  </a:cubicBezTo>
                  <a:cubicBezTo>
                    <a:pt x="79" y="87"/>
                    <a:pt x="78" y="88"/>
                    <a:pt x="76" y="88"/>
                  </a:cubicBezTo>
                  <a:cubicBezTo>
                    <a:pt x="73" y="88"/>
                    <a:pt x="70" y="87"/>
                    <a:pt x="69" y="86"/>
                  </a:cubicBezTo>
                  <a:cubicBezTo>
                    <a:pt x="66" y="83"/>
                    <a:pt x="66" y="80"/>
                    <a:pt x="66" y="77"/>
                  </a:cubicBezTo>
                  <a:cubicBezTo>
                    <a:pt x="66" y="75"/>
                    <a:pt x="66" y="73"/>
                    <a:pt x="66" y="72"/>
                  </a:cubicBezTo>
                  <a:cubicBezTo>
                    <a:pt x="65" y="72"/>
                    <a:pt x="65" y="72"/>
                    <a:pt x="64" y="72"/>
                  </a:cubicBezTo>
                  <a:cubicBezTo>
                    <a:pt x="63" y="72"/>
                    <a:pt x="63" y="72"/>
                    <a:pt x="62" y="72"/>
                  </a:cubicBezTo>
                  <a:cubicBezTo>
                    <a:pt x="61" y="74"/>
                    <a:pt x="61" y="77"/>
                    <a:pt x="61" y="80"/>
                  </a:cubicBezTo>
                  <a:cubicBezTo>
                    <a:pt x="61" y="85"/>
                    <a:pt x="61" y="91"/>
                    <a:pt x="58" y="94"/>
                  </a:cubicBezTo>
                  <a:cubicBezTo>
                    <a:pt x="57" y="95"/>
                    <a:pt x="55" y="96"/>
                    <a:pt x="52" y="96"/>
                  </a:cubicBezTo>
                  <a:close/>
                  <a:moveTo>
                    <a:pt x="10" y="92"/>
                  </a:moveTo>
                  <a:cubicBezTo>
                    <a:pt x="52" y="92"/>
                    <a:pt x="52" y="92"/>
                    <a:pt x="52" y="92"/>
                  </a:cubicBezTo>
                  <a:cubicBezTo>
                    <a:pt x="54" y="92"/>
                    <a:pt x="55" y="92"/>
                    <a:pt x="56" y="91"/>
                  </a:cubicBezTo>
                  <a:cubicBezTo>
                    <a:pt x="57" y="89"/>
                    <a:pt x="57" y="84"/>
                    <a:pt x="57" y="81"/>
                  </a:cubicBezTo>
                  <a:cubicBezTo>
                    <a:pt x="57" y="76"/>
                    <a:pt x="57" y="72"/>
                    <a:pt x="60" y="70"/>
                  </a:cubicBezTo>
                  <a:cubicBezTo>
                    <a:pt x="61" y="69"/>
                    <a:pt x="62" y="68"/>
                    <a:pt x="64" y="68"/>
                  </a:cubicBezTo>
                  <a:cubicBezTo>
                    <a:pt x="66" y="68"/>
                    <a:pt x="68" y="69"/>
                    <a:pt x="69" y="70"/>
                  </a:cubicBezTo>
                  <a:cubicBezTo>
                    <a:pt x="70" y="72"/>
                    <a:pt x="70" y="74"/>
                    <a:pt x="70" y="77"/>
                  </a:cubicBezTo>
                  <a:cubicBezTo>
                    <a:pt x="70" y="79"/>
                    <a:pt x="70" y="82"/>
                    <a:pt x="72" y="83"/>
                  </a:cubicBezTo>
                  <a:cubicBezTo>
                    <a:pt x="72" y="84"/>
                    <a:pt x="74" y="84"/>
                    <a:pt x="76" y="84"/>
                  </a:cubicBezTo>
                  <a:cubicBezTo>
                    <a:pt x="76" y="84"/>
                    <a:pt x="77" y="84"/>
                    <a:pt x="77" y="83"/>
                  </a:cubicBezTo>
                  <a:cubicBezTo>
                    <a:pt x="85" y="75"/>
                    <a:pt x="86" y="25"/>
                    <a:pt x="86" y="4"/>
                  </a:cubicBezTo>
                  <a:cubicBezTo>
                    <a:pt x="40" y="4"/>
                    <a:pt x="40" y="4"/>
                    <a:pt x="40" y="4"/>
                  </a:cubicBezTo>
                  <a:cubicBezTo>
                    <a:pt x="40" y="13"/>
                    <a:pt x="40" y="51"/>
                    <a:pt x="36" y="70"/>
                  </a:cubicBezTo>
                  <a:cubicBezTo>
                    <a:pt x="36" y="71"/>
                    <a:pt x="35" y="72"/>
                    <a:pt x="34" y="72"/>
                  </a:cubicBezTo>
                  <a:cubicBezTo>
                    <a:pt x="14" y="72"/>
                    <a:pt x="14" y="72"/>
                    <a:pt x="14" y="72"/>
                  </a:cubicBezTo>
                  <a:cubicBezTo>
                    <a:pt x="13" y="72"/>
                    <a:pt x="13" y="72"/>
                    <a:pt x="13" y="72"/>
                  </a:cubicBezTo>
                  <a:cubicBezTo>
                    <a:pt x="11" y="74"/>
                    <a:pt x="11" y="77"/>
                    <a:pt x="11" y="80"/>
                  </a:cubicBezTo>
                  <a:cubicBezTo>
                    <a:pt x="12" y="84"/>
                    <a:pt x="12" y="89"/>
                    <a:pt x="1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0" name="Rectangle 830">
              <a:extLst>
                <a:ext uri="{FF2B5EF4-FFF2-40B4-BE49-F238E27FC236}">
                  <a16:creationId xmlns:a16="http://schemas.microsoft.com/office/drawing/2014/main" id="{AF9DA211-BAE7-FB13-E020-D5B01FAD9128}"/>
                </a:ext>
              </a:extLst>
            </p:cNvPr>
            <p:cNvSpPr>
              <a:spLocks noChangeArrowheads="1"/>
            </p:cNvSpPr>
            <p:nvPr/>
          </p:nvSpPr>
          <p:spPr bwMode="auto">
            <a:xfrm>
              <a:off x="8575675" y="2782888"/>
              <a:ext cx="1127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1" name="Rectangle 831">
              <a:extLst>
                <a:ext uri="{FF2B5EF4-FFF2-40B4-BE49-F238E27FC236}">
                  <a16:creationId xmlns:a16="http://schemas.microsoft.com/office/drawing/2014/main" id="{6A824561-33C6-3CC5-6389-7EE9A7982390}"/>
                </a:ext>
              </a:extLst>
            </p:cNvPr>
            <p:cNvSpPr>
              <a:spLocks noChangeArrowheads="1"/>
            </p:cNvSpPr>
            <p:nvPr/>
          </p:nvSpPr>
          <p:spPr bwMode="auto">
            <a:xfrm>
              <a:off x="8669338" y="2843213"/>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2" name="Freeform 832">
              <a:extLst>
                <a:ext uri="{FF2B5EF4-FFF2-40B4-BE49-F238E27FC236}">
                  <a16:creationId xmlns:a16="http://schemas.microsoft.com/office/drawing/2014/main" id="{183D413B-B265-6089-E9FA-97125D2101D7}"/>
                </a:ext>
              </a:extLst>
            </p:cNvPr>
            <p:cNvSpPr>
              <a:spLocks/>
            </p:cNvSpPr>
            <p:nvPr/>
          </p:nvSpPr>
          <p:spPr bwMode="auto">
            <a:xfrm>
              <a:off x="8628063" y="2571750"/>
              <a:ext cx="44450"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3" name="Freeform 833">
              <a:extLst>
                <a:ext uri="{FF2B5EF4-FFF2-40B4-BE49-F238E27FC236}">
                  <a16:creationId xmlns:a16="http://schemas.microsoft.com/office/drawing/2014/main" id="{8C1A06D9-32AE-C685-6A1A-52B891DF6290}"/>
                </a:ext>
              </a:extLst>
            </p:cNvPr>
            <p:cNvSpPr>
              <a:spLocks/>
            </p:cNvSpPr>
            <p:nvPr/>
          </p:nvSpPr>
          <p:spPr bwMode="auto">
            <a:xfrm>
              <a:off x="8642350" y="2601913"/>
              <a:ext cx="98425" cy="14288"/>
            </a:xfrm>
            <a:custGeom>
              <a:avLst/>
              <a:gdLst>
                <a:gd name="T0" fmla="*/ 24 w 26"/>
                <a:gd name="T1" fmla="*/ 4 h 4"/>
                <a:gd name="T2" fmla="*/ 2 w 26"/>
                <a:gd name="T3" fmla="*/ 4 h 4"/>
                <a:gd name="T4" fmla="*/ 0 w 26"/>
                <a:gd name="T5" fmla="*/ 2 h 4"/>
                <a:gd name="T6" fmla="*/ 2 w 26"/>
                <a:gd name="T7" fmla="*/ 0 h 4"/>
                <a:gd name="T8" fmla="*/ 24 w 26"/>
                <a:gd name="T9" fmla="*/ 0 h 4"/>
                <a:gd name="T10" fmla="*/ 26 w 26"/>
                <a:gd name="T11" fmla="*/ 2 h 4"/>
                <a:gd name="T12" fmla="*/ 24 w 2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6" h="4">
                  <a:moveTo>
                    <a:pt x="24" y="4"/>
                  </a:moveTo>
                  <a:cubicBezTo>
                    <a:pt x="2" y="4"/>
                    <a:pt x="2" y="4"/>
                    <a:pt x="2" y="4"/>
                  </a:cubicBezTo>
                  <a:cubicBezTo>
                    <a:pt x="1" y="4"/>
                    <a:pt x="0" y="3"/>
                    <a:pt x="0" y="2"/>
                  </a:cubicBezTo>
                  <a:cubicBezTo>
                    <a:pt x="0" y="1"/>
                    <a:pt x="1" y="0"/>
                    <a:pt x="2" y="0"/>
                  </a:cubicBezTo>
                  <a:cubicBezTo>
                    <a:pt x="24" y="0"/>
                    <a:pt x="24" y="0"/>
                    <a:pt x="24" y="0"/>
                  </a:cubicBezTo>
                  <a:cubicBezTo>
                    <a:pt x="25" y="0"/>
                    <a:pt x="26" y="1"/>
                    <a:pt x="26" y="2"/>
                  </a:cubicBezTo>
                  <a:cubicBezTo>
                    <a:pt x="26" y="3"/>
                    <a:pt x="25" y="4"/>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4" name="Freeform 834">
              <a:extLst>
                <a:ext uri="{FF2B5EF4-FFF2-40B4-BE49-F238E27FC236}">
                  <a16:creationId xmlns:a16="http://schemas.microsoft.com/office/drawing/2014/main" id="{C649B203-11CD-9C2C-B3E3-75A14AE9D141}"/>
                </a:ext>
              </a:extLst>
            </p:cNvPr>
            <p:cNvSpPr>
              <a:spLocks/>
            </p:cNvSpPr>
            <p:nvPr/>
          </p:nvSpPr>
          <p:spPr bwMode="auto">
            <a:xfrm>
              <a:off x="8620125" y="2632075"/>
              <a:ext cx="112713" cy="14288"/>
            </a:xfrm>
            <a:custGeom>
              <a:avLst/>
              <a:gdLst>
                <a:gd name="T0" fmla="*/ 28 w 30"/>
                <a:gd name="T1" fmla="*/ 4 h 4"/>
                <a:gd name="T2" fmla="*/ 2 w 30"/>
                <a:gd name="T3" fmla="*/ 4 h 4"/>
                <a:gd name="T4" fmla="*/ 0 w 30"/>
                <a:gd name="T5" fmla="*/ 2 h 4"/>
                <a:gd name="T6" fmla="*/ 2 w 30"/>
                <a:gd name="T7" fmla="*/ 0 h 4"/>
                <a:gd name="T8" fmla="*/ 28 w 30"/>
                <a:gd name="T9" fmla="*/ 0 h 4"/>
                <a:gd name="T10" fmla="*/ 30 w 30"/>
                <a:gd name="T11" fmla="*/ 2 h 4"/>
                <a:gd name="T12" fmla="*/ 28 w 3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28" y="4"/>
                  </a:moveTo>
                  <a:cubicBezTo>
                    <a:pt x="2" y="4"/>
                    <a:pt x="2" y="4"/>
                    <a:pt x="2" y="4"/>
                  </a:cubicBezTo>
                  <a:cubicBezTo>
                    <a:pt x="1" y="4"/>
                    <a:pt x="0" y="3"/>
                    <a:pt x="0" y="2"/>
                  </a:cubicBezTo>
                  <a:cubicBezTo>
                    <a:pt x="0" y="1"/>
                    <a:pt x="1" y="0"/>
                    <a:pt x="2" y="0"/>
                  </a:cubicBezTo>
                  <a:cubicBezTo>
                    <a:pt x="28" y="0"/>
                    <a:pt x="28" y="0"/>
                    <a:pt x="28" y="0"/>
                  </a:cubicBezTo>
                  <a:cubicBezTo>
                    <a:pt x="29" y="0"/>
                    <a:pt x="30" y="1"/>
                    <a:pt x="30" y="2"/>
                  </a:cubicBezTo>
                  <a:cubicBezTo>
                    <a:pt x="30" y="3"/>
                    <a:pt x="29" y="4"/>
                    <a:pt x="2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5" name="Freeform 835">
              <a:extLst>
                <a:ext uri="{FF2B5EF4-FFF2-40B4-BE49-F238E27FC236}">
                  <a16:creationId xmlns:a16="http://schemas.microsoft.com/office/drawing/2014/main" id="{443CBD87-0307-9CF2-0275-9422370663B3}"/>
                </a:ext>
              </a:extLst>
            </p:cNvPr>
            <p:cNvSpPr>
              <a:spLocks/>
            </p:cNvSpPr>
            <p:nvPr/>
          </p:nvSpPr>
          <p:spPr bwMode="auto">
            <a:xfrm>
              <a:off x="8620125" y="2662238"/>
              <a:ext cx="120650"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6" name="Freeform 836">
              <a:extLst>
                <a:ext uri="{FF2B5EF4-FFF2-40B4-BE49-F238E27FC236}">
                  <a16:creationId xmlns:a16="http://schemas.microsoft.com/office/drawing/2014/main" id="{BF827CD6-C56F-E2AD-1070-95A3F041C9AD}"/>
                </a:ext>
              </a:extLst>
            </p:cNvPr>
            <p:cNvSpPr>
              <a:spLocks/>
            </p:cNvSpPr>
            <p:nvPr/>
          </p:nvSpPr>
          <p:spPr bwMode="auto">
            <a:xfrm>
              <a:off x="8620125" y="2692400"/>
              <a:ext cx="104775"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7" name="Freeform 837">
              <a:extLst>
                <a:ext uri="{FF2B5EF4-FFF2-40B4-BE49-F238E27FC236}">
                  <a16:creationId xmlns:a16="http://schemas.microsoft.com/office/drawing/2014/main" id="{819F4FD8-E1D9-820C-D544-0BE34E534AF0}"/>
                </a:ext>
              </a:extLst>
            </p:cNvPr>
            <p:cNvSpPr>
              <a:spLocks/>
            </p:cNvSpPr>
            <p:nvPr/>
          </p:nvSpPr>
          <p:spPr bwMode="auto">
            <a:xfrm>
              <a:off x="8612188" y="2722563"/>
              <a:ext cx="120650"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8" name="Freeform 838">
              <a:extLst>
                <a:ext uri="{FF2B5EF4-FFF2-40B4-BE49-F238E27FC236}">
                  <a16:creationId xmlns:a16="http://schemas.microsoft.com/office/drawing/2014/main" id="{3A9AF33A-854C-64D3-093B-343D769727A6}"/>
                </a:ext>
              </a:extLst>
            </p:cNvPr>
            <p:cNvSpPr>
              <a:spLocks/>
            </p:cNvSpPr>
            <p:nvPr/>
          </p:nvSpPr>
          <p:spPr bwMode="auto">
            <a:xfrm>
              <a:off x="8605838" y="2752725"/>
              <a:ext cx="134938" cy="14288"/>
            </a:xfrm>
            <a:custGeom>
              <a:avLst/>
              <a:gdLst>
                <a:gd name="T0" fmla="*/ 34 w 36"/>
                <a:gd name="T1" fmla="*/ 4 h 4"/>
                <a:gd name="T2" fmla="*/ 2 w 36"/>
                <a:gd name="T3" fmla="*/ 4 h 4"/>
                <a:gd name="T4" fmla="*/ 0 w 36"/>
                <a:gd name="T5" fmla="*/ 2 h 4"/>
                <a:gd name="T6" fmla="*/ 2 w 36"/>
                <a:gd name="T7" fmla="*/ 0 h 4"/>
                <a:gd name="T8" fmla="*/ 34 w 36"/>
                <a:gd name="T9" fmla="*/ 0 h 4"/>
                <a:gd name="T10" fmla="*/ 36 w 36"/>
                <a:gd name="T11" fmla="*/ 2 h 4"/>
                <a:gd name="T12" fmla="*/ 34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4"/>
                  </a:moveTo>
                  <a:cubicBezTo>
                    <a:pt x="2" y="4"/>
                    <a:pt x="2" y="4"/>
                    <a:pt x="2" y="4"/>
                  </a:cubicBezTo>
                  <a:cubicBezTo>
                    <a:pt x="1" y="4"/>
                    <a:pt x="0" y="3"/>
                    <a:pt x="0" y="2"/>
                  </a:cubicBezTo>
                  <a:cubicBezTo>
                    <a:pt x="0" y="1"/>
                    <a:pt x="1" y="0"/>
                    <a:pt x="2" y="0"/>
                  </a:cubicBezTo>
                  <a:cubicBezTo>
                    <a:pt x="34" y="0"/>
                    <a:pt x="34" y="0"/>
                    <a:pt x="34" y="0"/>
                  </a:cubicBezTo>
                  <a:cubicBezTo>
                    <a:pt x="35" y="0"/>
                    <a:pt x="36" y="1"/>
                    <a:pt x="36" y="2"/>
                  </a:cubicBezTo>
                  <a:cubicBezTo>
                    <a:pt x="36" y="3"/>
                    <a:pt x="35" y="4"/>
                    <a:pt x="3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5" name="Straight Connector 4">
            <a:extLst>
              <a:ext uri="{FF2B5EF4-FFF2-40B4-BE49-F238E27FC236}">
                <a16:creationId xmlns:a16="http://schemas.microsoft.com/office/drawing/2014/main" id="{31D12AF1-A84C-826A-F656-9F4AB882D2BC}"/>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27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2E98A54-4EAA-6288-4E10-BADCFAA6AB73}"/>
              </a:ext>
            </a:extLst>
          </p:cNvPr>
          <p:cNvPicPr>
            <a:picLocks noChangeAspect="1"/>
          </p:cNvPicPr>
          <p:nvPr/>
        </p:nvPicPr>
        <p:blipFill rotWithShape="1">
          <a:blip r:embed="rId2">
            <a:extLst>
              <a:ext uri="{28A0092B-C50C-407E-A947-70E740481C1C}">
                <a14:useLocalDpi xmlns:a14="http://schemas.microsoft.com/office/drawing/2010/main" val="0"/>
              </a:ext>
            </a:extLst>
          </a:blip>
          <a:srcRect t="31142" b="31142"/>
          <a:stretch/>
        </p:blipFill>
        <p:spPr>
          <a:xfrm flipH="1">
            <a:off x="0" y="2624819"/>
            <a:ext cx="12192000" cy="3429000"/>
          </a:xfrm>
          <a:prstGeom prst="rect">
            <a:avLst/>
          </a:prstGeom>
        </p:spPr>
      </p:pic>
      <p:sp>
        <p:nvSpPr>
          <p:cNvPr id="16" name="Rectangle 15">
            <a:extLst>
              <a:ext uri="{FF2B5EF4-FFF2-40B4-BE49-F238E27FC236}">
                <a16:creationId xmlns:a16="http://schemas.microsoft.com/office/drawing/2014/main" id="{8647B3D2-B938-7D77-03AC-38B506EA39CA}"/>
              </a:ext>
            </a:extLst>
          </p:cNvPr>
          <p:cNvSpPr/>
          <p:nvPr/>
        </p:nvSpPr>
        <p:spPr>
          <a:xfrm>
            <a:off x="0" y="2620738"/>
            <a:ext cx="12192000" cy="3437162"/>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5709C35F-FB5D-17C9-698F-FB482BA6FFD4}"/>
              </a:ext>
            </a:extLst>
          </p:cNvPr>
          <p:cNvSpPr>
            <a:spLocks noGrp="1"/>
          </p:cNvSpPr>
          <p:nvPr>
            <p:ph type="title"/>
          </p:nvPr>
        </p:nvSpPr>
        <p:spPr>
          <a:xfrm>
            <a:off x="639096" y="632763"/>
            <a:ext cx="4295755" cy="942565"/>
          </a:xfrm>
        </p:spPr>
        <p:txBody>
          <a:bodyPr/>
          <a:lstStyle/>
          <a:p>
            <a:r>
              <a:rPr lang="id-ID" dirty="0" err="1"/>
              <a:t>Exit</a:t>
            </a:r>
            <a:r>
              <a:rPr lang="id-ID" dirty="0"/>
              <a:t> </a:t>
            </a:r>
            <a:r>
              <a:rPr lang="id-ID" dirty="0" err="1"/>
              <a:t>Strategy</a:t>
            </a:r>
            <a:r>
              <a:rPr lang="id-ID" dirty="0"/>
              <a:t> </a:t>
            </a:r>
            <a:r>
              <a:rPr lang="id-ID" dirty="0" err="1"/>
              <a:t>Options</a:t>
            </a:r>
            <a:br>
              <a:rPr lang="id-ID" dirty="0"/>
            </a:br>
            <a:r>
              <a:rPr lang="id-ID" sz="2800" b="0" i="1" dirty="0" err="1"/>
              <a:t>External</a:t>
            </a:r>
            <a:r>
              <a:rPr lang="id-ID" sz="2800" b="0" i="1" dirty="0"/>
              <a:t> </a:t>
            </a:r>
            <a:r>
              <a:rPr lang="id-ID" sz="2800" b="0" i="1" dirty="0" err="1"/>
              <a:t>Options</a:t>
            </a:r>
            <a:endParaRPr lang="id-ID" sz="2800" b="0" i="1" dirty="0"/>
          </a:p>
        </p:txBody>
      </p:sp>
      <p:sp>
        <p:nvSpPr>
          <p:cNvPr id="3" name="Footer Placeholder 2">
            <a:extLst>
              <a:ext uri="{FF2B5EF4-FFF2-40B4-BE49-F238E27FC236}">
                <a16:creationId xmlns:a16="http://schemas.microsoft.com/office/drawing/2014/main" id="{F7152880-3741-17AF-0065-A690B0F1578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50AE7C8-070D-34D1-6205-1C287EE847FE}"/>
              </a:ext>
            </a:extLst>
          </p:cNvPr>
          <p:cNvSpPr>
            <a:spLocks noGrp="1"/>
          </p:cNvSpPr>
          <p:nvPr>
            <p:ph type="sldNum" sz="quarter" idx="12"/>
          </p:nvPr>
        </p:nvSpPr>
        <p:spPr/>
        <p:txBody>
          <a:bodyPr/>
          <a:lstStyle/>
          <a:p>
            <a:fld id="{FF528CE4-BB7A-453B-9BA8-EFC0298A1600}" type="slidenum">
              <a:rPr lang="en-ID" smtClean="0"/>
              <a:pPr/>
              <a:t>24</a:t>
            </a:fld>
            <a:endParaRPr lang="en-ID" dirty="0"/>
          </a:p>
        </p:txBody>
      </p:sp>
      <p:sp>
        <p:nvSpPr>
          <p:cNvPr id="12" name="Rectangle 11">
            <a:extLst>
              <a:ext uri="{FF2B5EF4-FFF2-40B4-BE49-F238E27FC236}">
                <a16:creationId xmlns:a16="http://schemas.microsoft.com/office/drawing/2014/main" id="{859E74F9-EA82-9357-7F52-7171EA0B141D}"/>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 name="Group 12">
            <a:extLst>
              <a:ext uri="{FF2B5EF4-FFF2-40B4-BE49-F238E27FC236}">
                <a16:creationId xmlns:a16="http://schemas.microsoft.com/office/drawing/2014/main" id="{5AA7F341-5299-53D6-9E7C-1215EE21B583}"/>
              </a:ext>
            </a:extLst>
          </p:cNvPr>
          <p:cNvGrpSpPr/>
          <p:nvPr/>
        </p:nvGrpSpPr>
        <p:grpSpPr>
          <a:xfrm>
            <a:off x="10364103" y="6274022"/>
            <a:ext cx="1188799" cy="440296"/>
            <a:chOff x="10364103" y="6274022"/>
            <a:chExt cx="1188799" cy="440296"/>
          </a:xfrm>
        </p:grpSpPr>
        <p:pic>
          <p:nvPicPr>
            <p:cNvPr id="14" name="Picture 2">
              <a:extLst>
                <a:ext uri="{FF2B5EF4-FFF2-40B4-BE49-F238E27FC236}">
                  <a16:creationId xmlns:a16="http://schemas.microsoft.com/office/drawing/2014/main" id="{48FF11E9-0DC6-0B01-ABFA-84E864B61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11BDA11-17E2-CF5C-A586-D7CBC214D2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18B06014-44CA-CAFF-B272-02263BACEC68}"/>
              </a:ext>
            </a:extLst>
          </p:cNvPr>
          <p:cNvSpPr/>
          <p:nvPr/>
        </p:nvSpPr>
        <p:spPr>
          <a:xfrm>
            <a:off x="639096" y="2043091"/>
            <a:ext cx="10913804" cy="3267097"/>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Footer Placeholder 2">
            <a:extLst>
              <a:ext uri="{FF2B5EF4-FFF2-40B4-BE49-F238E27FC236}">
                <a16:creationId xmlns:a16="http://schemas.microsoft.com/office/drawing/2014/main" id="{296F0B5A-9117-BAEF-5EE8-4C0663597DEE}"/>
              </a:ext>
            </a:extLst>
          </p:cNvPr>
          <p:cNvSpPr txBox="1">
            <a:spLocks/>
          </p:cNvSpPr>
          <p:nvPr/>
        </p:nvSpPr>
        <p:spPr>
          <a:xfrm>
            <a:off x="6183086" y="857824"/>
            <a:ext cx="5740935"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2"/>
                </a:solidFill>
              </a:rPr>
              <a:t>Combined/ Managed Services</a:t>
            </a:r>
          </a:p>
        </p:txBody>
      </p:sp>
      <p:cxnSp>
        <p:nvCxnSpPr>
          <p:cNvPr id="22" name="Straight Connector 21">
            <a:extLst>
              <a:ext uri="{FF2B5EF4-FFF2-40B4-BE49-F238E27FC236}">
                <a16:creationId xmlns:a16="http://schemas.microsoft.com/office/drawing/2014/main" id="{80B029E5-A2D5-1BB8-D9E5-1C30DE274165}"/>
              </a:ext>
            </a:extLst>
          </p:cNvPr>
          <p:cNvCxnSpPr/>
          <p:nvPr/>
        </p:nvCxnSpPr>
        <p:spPr>
          <a:xfrm>
            <a:off x="5558968" y="800100"/>
            <a:ext cx="0" cy="673277"/>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3BC1E87-20D6-2A23-AD5B-EA95DEDB00D5}"/>
              </a:ext>
            </a:extLst>
          </p:cNvPr>
          <p:cNvGrpSpPr/>
          <p:nvPr/>
        </p:nvGrpSpPr>
        <p:grpSpPr>
          <a:xfrm>
            <a:off x="971550" y="2380343"/>
            <a:ext cx="1437821" cy="974361"/>
            <a:chOff x="971550" y="2380343"/>
            <a:chExt cx="1437821" cy="974361"/>
          </a:xfrm>
        </p:grpSpPr>
        <p:sp>
          <p:nvSpPr>
            <p:cNvPr id="23" name="TextBox 22">
              <a:extLst>
                <a:ext uri="{FF2B5EF4-FFF2-40B4-BE49-F238E27FC236}">
                  <a16:creationId xmlns:a16="http://schemas.microsoft.com/office/drawing/2014/main" id="{99FCB663-B3E7-DFAA-EE82-2A2AED420FC2}"/>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01</a:t>
              </a:r>
              <a:endParaRPr lang="id-ID" sz="2400" b="1" i="1" dirty="0">
                <a:solidFill>
                  <a:prstClr val="white">
                    <a:lumMod val="85000"/>
                  </a:prstClr>
                </a:solidFill>
                <a:latin typeface="Lato"/>
              </a:endParaRPr>
            </a:p>
          </p:txBody>
        </p:sp>
        <p:sp>
          <p:nvSpPr>
            <p:cNvPr id="24" name="TextBox 23">
              <a:extLst>
                <a:ext uri="{FF2B5EF4-FFF2-40B4-BE49-F238E27FC236}">
                  <a16:creationId xmlns:a16="http://schemas.microsoft.com/office/drawing/2014/main" id="{63E90A32-491A-474C-A441-09066A0FB38D}"/>
                </a:ext>
              </a:extLst>
            </p:cNvPr>
            <p:cNvSpPr txBox="1"/>
            <p:nvPr/>
          </p:nvSpPr>
          <p:spPr>
            <a:xfrm>
              <a:off x="971550" y="2893039"/>
              <a:ext cx="1437821" cy="461665"/>
            </a:xfrm>
            <a:prstGeom prst="rect">
              <a:avLst/>
            </a:prstGeom>
            <a:noFill/>
          </p:spPr>
          <p:txBody>
            <a:bodyPr wrap="square" lIns="0" tIns="0" rIns="0" bIns="0" rtlCol="0">
              <a:spAutoFit/>
            </a:bodyPr>
            <a:lstStyle/>
            <a:p>
              <a:r>
                <a:rPr lang="en-US" sz="1500" dirty="0">
                  <a:solidFill>
                    <a:srgbClr val="34576B"/>
                  </a:solidFill>
                </a:rPr>
                <a:t>Popular in </a:t>
              </a:r>
              <a:br>
                <a:rPr lang="en-US" sz="1500" dirty="0">
                  <a:solidFill>
                    <a:srgbClr val="34576B"/>
                  </a:solidFill>
                </a:rPr>
              </a:br>
              <a:r>
                <a:rPr lang="en-US" sz="1500" dirty="0">
                  <a:solidFill>
                    <a:srgbClr val="34576B"/>
                  </a:solidFill>
                </a:rPr>
                <a:t>various regions</a:t>
              </a:r>
            </a:p>
          </p:txBody>
        </p:sp>
      </p:grpSp>
      <p:grpSp>
        <p:nvGrpSpPr>
          <p:cNvPr id="31" name="Group 30">
            <a:extLst>
              <a:ext uri="{FF2B5EF4-FFF2-40B4-BE49-F238E27FC236}">
                <a16:creationId xmlns:a16="http://schemas.microsoft.com/office/drawing/2014/main" id="{2A55F850-2D61-8BDE-A83F-017808D44048}"/>
              </a:ext>
            </a:extLst>
          </p:cNvPr>
          <p:cNvGrpSpPr/>
          <p:nvPr/>
        </p:nvGrpSpPr>
        <p:grpSpPr>
          <a:xfrm>
            <a:off x="2733766" y="2380343"/>
            <a:ext cx="1437821" cy="1205193"/>
            <a:chOff x="971550" y="2380343"/>
            <a:chExt cx="1437821" cy="1205193"/>
          </a:xfrm>
        </p:grpSpPr>
        <p:sp>
          <p:nvSpPr>
            <p:cNvPr id="32" name="TextBox 31">
              <a:extLst>
                <a:ext uri="{FF2B5EF4-FFF2-40B4-BE49-F238E27FC236}">
                  <a16:creationId xmlns:a16="http://schemas.microsoft.com/office/drawing/2014/main" id="{75A9E1A6-6F59-EDD4-A85F-6F98B4B062A9}"/>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02</a:t>
              </a:r>
              <a:endParaRPr lang="id-ID" sz="2400" b="1" i="1" dirty="0">
                <a:solidFill>
                  <a:prstClr val="white">
                    <a:lumMod val="85000"/>
                  </a:prstClr>
                </a:solidFill>
                <a:latin typeface="Lato"/>
              </a:endParaRPr>
            </a:p>
          </p:txBody>
        </p:sp>
        <p:sp>
          <p:nvSpPr>
            <p:cNvPr id="33" name="TextBox 32">
              <a:extLst>
                <a:ext uri="{FF2B5EF4-FFF2-40B4-BE49-F238E27FC236}">
                  <a16:creationId xmlns:a16="http://schemas.microsoft.com/office/drawing/2014/main" id="{FF7BF5CC-3A98-3B2F-0D07-CF505894B1C1}"/>
                </a:ext>
              </a:extLst>
            </p:cNvPr>
            <p:cNvSpPr txBox="1"/>
            <p:nvPr/>
          </p:nvSpPr>
          <p:spPr>
            <a:xfrm>
              <a:off x="971550" y="2893039"/>
              <a:ext cx="1437821" cy="692497"/>
            </a:xfrm>
            <a:prstGeom prst="rect">
              <a:avLst/>
            </a:prstGeom>
            <a:noFill/>
          </p:spPr>
          <p:txBody>
            <a:bodyPr wrap="square" lIns="0" tIns="0" rIns="0" bIns="0" rtlCol="0">
              <a:spAutoFit/>
            </a:bodyPr>
            <a:lstStyle/>
            <a:p>
              <a:r>
                <a:rPr lang="en-US" sz="1500" dirty="0">
                  <a:solidFill>
                    <a:srgbClr val="34576B"/>
                  </a:solidFill>
                </a:rPr>
                <a:t>Usually has multiple specialties</a:t>
              </a:r>
            </a:p>
          </p:txBody>
        </p:sp>
      </p:grpSp>
      <p:grpSp>
        <p:nvGrpSpPr>
          <p:cNvPr id="34" name="Group 33">
            <a:extLst>
              <a:ext uri="{FF2B5EF4-FFF2-40B4-BE49-F238E27FC236}">
                <a16:creationId xmlns:a16="http://schemas.microsoft.com/office/drawing/2014/main" id="{A4378139-A093-7746-9484-DA6CB6A6558D}"/>
              </a:ext>
            </a:extLst>
          </p:cNvPr>
          <p:cNvGrpSpPr/>
          <p:nvPr/>
        </p:nvGrpSpPr>
        <p:grpSpPr>
          <a:xfrm>
            <a:off x="4495982" y="2380343"/>
            <a:ext cx="1437821" cy="1666858"/>
            <a:chOff x="971550" y="2380343"/>
            <a:chExt cx="1437821" cy="1666858"/>
          </a:xfrm>
        </p:grpSpPr>
        <p:sp>
          <p:nvSpPr>
            <p:cNvPr id="35" name="TextBox 34">
              <a:extLst>
                <a:ext uri="{FF2B5EF4-FFF2-40B4-BE49-F238E27FC236}">
                  <a16:creationId xmlns:a16="http://schemas.microsoft.com/office/drawing/2014/main" id="{3226F565-164E-CB07-C6C3-D6C42322D9A5}"/>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03</a:t>
              </a:r>
              <a:endParaRPr lang="id-ID" sz="2400" b="1" i="1" dirty="0">
                <a:solidFill>
                  <a:prstClr val="white">
                    <a:lumMod val="85000"/>
                  </a:prstClr>
                </a:solidFill>
                <a:latin typeface="Lato"/>
              </a:endParaRPr>
            </a:p>
          </p:txBody>
        </p:sp>
        <p:sp>
          <p:nvSpPr>
            <p:cNvPr id="36" name="TextBox 35">
              <a:extLst>
                <a:ext uri="{FF2B5EF4-FFF2-40B4-BE49-F238E27FC236}">
                  <a16:creationId xmlns:a16="http://schemas.microsoft.com/office/drawing/2014/main" id="{296FD8DA-CD94-3152-5C8F-99CCFE7D81D9}"/>
                </a:ext>
              </a:extLst>
            </p:cNvPr>
            <p:cNvSpPr txBox="1"/>
            <p:nvPr/>
          </p:nvSpPr>
          <p:spPr>
            <a:xfrm>
              <a:off x="971550" y="2893039"/>
              <a:ext cx="1437821" cy="1154162"/>
            </a:xfrm>
            <a:prstGeom prst="rect">
              <a:avLst/>
            </a:prstGeom>
            <a:noFill/>
          </p:spPr>
          <p:txBody>
            <a:bodyPr wrap="square" lIns="0" tIns="0" rIns="0" bIns="0" rtlCol="0">
              <a:spAutoFit/>
            </a:bodyPr>
            <a:lstStyle/>
            <a:p>
              <a:r>
                <a:rPr lang="en-US" sz="1500" dirty="0">
                  <a:solidFill>
                    <a:srgbClr val="34576B"/>
                  </a:solidFill>
                </a:rPr>
                <a:t>“Strength in numbers” to leverage best locality for payments</a:t>
              </a:r>
            </a:p>
          </p:txBody>
        </p:sp>
      </p:grpSp>
      <p:grpSp>
        <p:nvGrpSpPr>
          <p:cNvPr id="37" name="Group 36">
            <a:extLst>
              <a:ext uri="{FF2B5EF4-FFF2-40B4-BE49-F238E27FC236}">
                <a16:creationId xmlns:a16="http://schemas.microsoft.com/office/drawing/2014/main" id="{6B4F0D45-B0AF-3AEE-A300-D928182ADE0F}"/>
              </a:ext>
            </a:extLst>
          </p:cNvPr>
          <p:cNvGrpSpPr/>
          <p:nvPr/>
        </p:nvGrpSpPr>
        <p:grpSpPr>
          <a:xfrm>
            <a:off x="6258198" y="2380343"/>
            <a:ext cx="1437821" cy="2821020"/>
            <a:chOff x="971550" y="2380343"/>
            <a:chExt cx="1437821" cy="2821020"/>
          </a:xfrm>
        </p:grpSpPr>
        <p:sp>
          <p:nvSpPr>
            <p:cNvPr id="38" name="TextBox 37">
              <a:extLst>
                <a:ext uri="{FF2B5EF4-FFF2-40B4-BE49-F238E27FC236}">
                  <a16:creationId xmlns:a16="http://schemas.microsoft.com/office/drawing/2014/main" id="{2C7CA978-4D9C-025C-7E06-252E310AE0C5}"/>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04</a:t>
              </a:r>
              <a:endParaRPr lang="id-ID" sz="2400" b="1" i="1" dirty="0">
                <a:solidFill>
                  <a:prstClr val="white">
                    <a:lumMod val="85000"/>
                  </a:prstClr>
                </a:solidFill>
                <a:latin typeface="Lato"/>
              </a:endParaRPr>
            </a:p>
          </p:txBody>
        </p:sp>
        <p:sp>
          <p:nvSpPr>
            <p:cNvPr id="39" name="TextBox 38">
              <a:extLst>
                <a:ext uri="{FF2B5EF4-FFF2-40B4-BE49-F238E27FC236}">
                  <a16:creationId xmlns:a16="http://schemas.microsoft.com/office/drawing/2014/main" id="{0AA78874-AAC2-DCF1-0B9C-D67B51EBAD09}"/>
                </a:ext>
              </a:extLst>
            </p:cNvPr>
            <p:cNvSpPr txBox="1"/>
            <p:nvPr/>
          </p:nvSpPr>
          <p:spPr>
            <a:xfrm>
              <a:off x="971550" y="2893039"/>
              <a:ext cx="1437821" cy="2308324"/>
            </a:xfrm>
            <a:prstGeom prst="rect">
              <a:avLst/>
            </a:prstGeom>
            <a:noFill/>
          </p:spPr>
          <p:txBody>
            <a:bodyPr wrap="square" lIns="0" tIns="0" rIns="0" bIns="0" rtlCol="0">
              <a:spAutoFit/>
            </a:bodyPr>
            <a:lstStyle/>
            <a:p>
              <a:r>
                <a:rPr lang="en-US" sz="1500" dirty="0">
                  <a:solidFill>
                    <a:srgbClr val="34576B"/>
                  </a:solidFill>
                </a:rPr>
                <a:t>Black box analysis to determine “added margin” stemming from increased payment rates and reduction of administrative costs</a:t>
              </a:r>
            </a:p>
          </p:txBody>
        </p:sp>
      </p:grpSp>
      <p:grpSp>
        <p:nvGrpSpPr>
          <p:cNvPr id="40" name="Group 39">
            <a:extLst>
              <a:ext uri="{FF2B5EF4-FFF2-40B4-BE49-F238E27FC236}">
                <a16:creationId xmlns:a16="http://schemas.microsoft.com/office/drawing/2014/main" id="{D894573E-2ACB-2637-1866-02184B027F31}"/>
              </a:ext>
            </a:extLst>
          </p:cNvPr>
          <p:cNvGrpSpPr/>
          <p:nvPr/>
        </p:nvGrpSpPr>
        <p:grpSpPr>
          <a:xfrm>
            <a:off x="8020414" y="2380343"/>
            <a:ext cx="1437821" cy="1666858"/>
            <a:chOff x="971550" y="2380343"/>
            <a:chExt cx="1437821" cy="1666858"/>
          </a:xfrm>
        </p:grpSpPr>
        <p:sp>
          <p:nvSpPr>
            <p:cNvPr id="41" name="TextBox 40">
              <a:extLst>
                <a:ext uri="{FF2B5EF4-FFF2-40B4-BE49-F238E27FC236}">
                  <a16:creationId xmlns:a16="http://schemas.microsoft.com/office/drawing/2014/main" id="{BE3E5631-900A-74AC-4497-780F316729CD}"/>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05</a:t>
              </a:r>
              <a:endParaRPr lang="id-ID" sz="2400" b="1" i="1" dirty="0">
                <a:solidFill>
                  <a:prstClr val="white">
                    <a:lumMod val="85000"/>
                  </a:prstClr>
                </a:solidFill>
                <a:latin typeface="Lato"/>
              </a:endParaRPr>
            </a:p>
          </p:txBody>
        </p:sp>
        <p:sp>
          <p:nvSpPr>
            <p:cNvPr id="42" name="TextBox 41">
              <a:extLst>
                <a:ext uri="{FF2B5EF4-FFF2-40B4-BE49-F238E27FC236}">
                  <a16:creationId xmlns:a16="http://schemas.microsoft.com/office/drawing/2014/main" id="{E053B0E6-0D2E-E864-14E5-78A2E895B2BD}"/>
                </a:ext>
              </a:extLst>
            </p:cNvPr>
            <p:cNvSpPr txBox="1"/>
            <p:nvPr/>
          </p:nvSpPr>
          <p:spPr>
            <a:xfrm>
              <a:off x="971550" y="2893039"/>
              <a:ext cx="1437821" cy="1154162"/>
            </a:xfrm>
            <a:prstGeom prst="rect">
              <a:avLst/>
            </a:prstGeom>
            <a:noFill/>
          </p:spPr>
          <p:txBody>
            <a:bodyPr wrap="square" lIns="0" tIns="0" rIns="0" bIns="0" rtlCol="0">
              <a:spAutoFit/>
            </a:bodyPr>
            <a:lstStyle/>
            <a:p>
              <a:r>
                <a:rPr lang="en-US" sz="1500" dirty="0">
                  <a:solidFill>
                    <a:srgbClr val="34576B"/>
                  </a:solidFill>
                </a:rPr>
                <a:t>Normally no cash/equity when transaction occurs</a:t>
              </a:r>
            </a:p>
          </p:txBody>
        </p:sp>
      </p:grpSp>
      <p:grpSp>
        <p:nvGrpSpPr>
          <p:cNvPr id="43" name="Group 42">
            <a:extLst>
              <a:ext uri="{FF2B5EF4-FFF2-40B4-BE49-F238E27FC236}">
                <a16:creationId xmlns:a16="http://schemas.microsoft.com/office/drawing/2014/main" id="{FAF2B727-119C-9273-1CA2-6C20EFB5F8D7}"/>
              </a:ext>
            </a:extLst>
          </p:cNvPr>
          <p:cNvGrpSpPr/>
          <p:nvPr/>
        </p:nvGrpSpPr>
        <p:grpSpPr>
          <a:xfrm>
            <a:off x="9782631" y="2380343"/>
            <a:ext cx="1437821" cy="1666858"/>
            <a:chOff x="971550" y="2380343"/>
            <a:chExt cx="1437821" cy="1666858"/>
          </a:xfrm>
        </p:grpSpPr>
        <p:sp>
          <p:nvSpPr>
            <p:cNvPr id="44" name="TextBox 43">
              <a:extLst>
                <a:ext uri="{FF2B5EF4-FFF2-40B4-BE49-F238E27FC236}">
                  <a16:creationId xmlns:a16="http://schemas.microsoft.com/office/drawing/2014/main" id="{8407D9CA-35A8-2D4B-F412-52BA092F9438}"/>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06</a:t>
              </a:r>
              <a:endParaRPr lang="id-ID" sz="2400" b="1" i="1" dirty="0">
                <a:solidFill>
                  <a:prstClr val="white">
                    <a:lumMod val="85000"/>
                  </a:prstClr>
                </a:solidFill>
                <a:latin typeface="Lato"/>
              </a:endParaRPr>
            </a:p>
          </p:txBody>
        </p:sp>
        <p:sp>
          <p:nvSpPr>
            <p:cNvPr id="45" name="TextBox 44">
              <a:extLst>
                <a:ext uri="{FF2B5EF4-FFF2-40B4-BE49-F238E27FC236}">
                  <a16:creationId xmlns:a16="http://schemas.microsoft.com/office/drawing/2014/main" id="{971CE21F-C290-5938-C321-0A48EAB6304C}"/>
                </a:ext>
              </a:extLst>
            </p:cNvPr>
            <p:cNvSpPr txBox="1"/>
            <p:nvPr/>
          </p:nvSpPr>
          <p:spPr>
            <a:xfrm>
              <a:off x="971550" y="2893039"/>
              <a:ext cx="1437821" cy="1154162"/>
            </a:xfrm>
            <a:prstGeom prst="rect">
              <a:avLst/>
            </a:prstGeom>
            <a:noFill/>
          </p:spPr>
          <p:txBody>
            <a:bodyPr wrap="square" lIns="0" tIns="0" rIns="0" bIns="0" rtlCol="0">
              <a:spAutoFit/>
            </a:bodyPr>
            <a:lstStyle/>
            <a:p>
              <a:r>
                <a:rPr lang="en-US" sz="1500" dirty="0">
                  <a:solidFill>
                    <a:srgbClr val="34576B"/>
                  </a:solidFill>
                </a:rPr>
                <a:t>Usually some involvement of private equity lurking in the background</a:t>
              </a:r>
            </a:p>
          </p:txBody>
        </p:sp>
      </p:grpSp>
      <p:sp>
        <p:nvSpPr>
          <p:cNvPr id="46" name="Rectangle 45">
            <a:extLst>
              <a:ext uri="{FF2B5EF4-FFF2-40B4-BE49-F238E27FC236}">
                <a16:creationId xmlns:a16="http://schemas.microsoft.com/office/drawing/2014/main" id="{B6A9FF40-8AD2-43F7-A383-E2AD4D7BF77F}"/>
              </a:ext>
            </a:extLst>
          </p:cNvPr>
          <p:cNvSpPr/>
          <p:nvPr/>
        </p:nvSpPr>
        <p:spPr>
          <a:xfrm>
            <a:off x="6258198"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47" name="Rectangle 46">
            <a:extLst>
              <a:ext uri="{FF2B5EF4-FFF2-40B4-BE49-F238E27FC236}">
                <a16:creationId xmlns:a16="http://schemas.microsoft.com/office/drawing/2014/main" id="{E0F4EE63-3337-8E89-145F-5382895DE255}"/>
              </a:ext>
            </a:extLst>
          </p:cNvPr>
          <p:cNvSpPr/>
          <p:nvPr/>
        </p:nvSpPr>
        <p:spPr>
          <a:xfrm>
            <a:off x="4495982"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48" name="Rectangle 47">
            <a:extLst>
              <a:ext uri="{FF2B5EF4-FFF2-40B4-BE49-F238E27FC236}">
                <a16:creationId xmlns:a16="http://schemas.microsoft.com/office/drawing/2014/main" id="{D1F8F6C6-C5AC-3CF0-ACF4-F84F4336436C}"/>
              </a:ext>
            </a:extLst>
          </p:cNvPr>
          <p:cNvSpPr/>
          <p:nvPr/>
        </p:nvSpPr>
        <p:spPr>
          <a:xfrm>
            <a:off x="278398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49" name="Rectangle 48">
            <a:extLst>
              <a:ext uri="{FF2B5EF4-FFF2-40B4-BE49-F238E27FC236}">
                <a16:creationId xmlns:a16="http://schemas.microsoft.com/office/drawing/2014/main" id="{51A85B49-7FBD-54A3-532A-84ECD5B25934}"/>
              </a:ext>
            </a:extLst>
          </p:cNvPr>
          <p:cNvSpPr/>
          <p:nvPr/>
        </p:nvSpPr>
        <p:spPr>
          <a:xfrm>
            <a:off x="97155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50" name="Rectangle 49">
            <a:extLst>
              <a:ext uri="{FF2B5EF4-FFF2-40B4-BE49-F238E27FC236}">
                <a16:creationId xmlns:a16="http://schemas.microsoft.com/office/drawing/2014/main" id="{BB8CE212-7EAB-9EAC-77DF-0FA0F0CC6369}"/>
              </a:ext>
            </a:extLst>
          </p:cNvPr>
          <p:cNvSpPr/>
          <p:nvPr/>
        </p:nvSpPr>
        <p:spPr>
          <a:xfrm>
            <a:off x="8020414"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51" name="Rectangle 50">
            <a:extLst>
              <a:ext uri="{FF2B5EF4-FFF2-40B4-BE49-F238E27FC236}">
                <a16:creationId xmlns:a16="http://schemas.microsoft.com/office/drawing/2014/main" id="{DA2EF8AD-D5EE-8F73-AD4F-F39E0F735B82}"/>
              </a:ext>
            </a:extLst>
          </p:cNvPr>
          <p:cNvSpPr/>
          <p:nvPr/>
        </p:nvSpPr>
        <p:spPr>
          <a:xfrm>
            <a:off x="9782630" y="528534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5" name="Straight Connector 4">
            <a:extLst>
              <a:ext uri="{FF2B5EF4-FFF2-40B4-BE49-F238E27FC236}">
                <a16:creationId xmlns:a16="http://schemas.microsoft.com/office/drawing/2014/main" id="{024F5FAF-0DE2-43A1-3E4E-280A02F12181}"/>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6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F843FB9B-8AD2-A61C-FE72-9696162DB86C}"/>
              </a:ext>
            </a:extLst>
          </p:cNvPr>
          <p:cNvPicPr>
            <a:picLocks noChangeAspect="1"/>
          </p:cNvPicPr>
          <p:nvPr/>
        </p:nvPicPr>
        <p:blipFill>
          <a:blip r:embed="rId2">
            <a:extLst>
              <a:ext uri="{28A0092B-C50C-407E-A947-70E740481C1C}">
                <a14:useLocalDpi xmlns:a14="http://schemas.microsoft.com/office/drawing/2010/main" val="0"/>
              </a:ext>
            </a:extLst>
          </a:blip>
          <a:srcRect l="32943" r="32943"/>
          <a:stretch/>
        </p:blipFill>
        <p:spPr>
          <a:xfrm>
            <a:off x="0" y="0"/>
            <a:ext cx="8318150" cy="6857998"/>
          </a:xfrm>
          <a:custGeom>
            <a:avLst/>
            <a:gdLst>
              <a:gd name="connsiteX0" fmla="*/ 0 w 8318150"/>
              <a:gd name="connsiteY0" fmla="*/ 0 h 6857998"/>
              <a:gd name="connsiteX1" fmla="*/ 8318150 w 8318150"/>
              <a:gd name="connsiteY1" fmla="*/ 0 h 6857998"/>
              <a:gd name="connsiteX2" fmla="*/ 8318150 w 8318150"/>
              <a:gd name="connsiteY2" fmla="*/ 6857998 h 6857998"/>
              <a:gd name="connsiteX3" fmla="*/ 0 w 831815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8318150" h="6857998">
                <a:moveTo>
                  <a:pt x="0" y="0"/>
                </a:moveTo>
                <a:lnTo>
                  <a:pt x="8318150" y="0"/>
                </a:lnTo>
                <a:lnTo>
                  <a:pt x="8318150" y="6857998"/>
                </a:lnTo>
                <a:lnTo>
                  <a:pt x="0" y="6857998"/>
                </a:lnTo>
                <a:close/>
              </a:path>
            </a:pathLst>
          </a:custGeom>
        </p:spPr>
      </p:pic>
      <p:sp>
        <p:nvSpPr>
          <p:cNvPr id="59" name="Rectangle 58">
            <a:extLst>
              <a:ext uri="{FF2B5EF4-FFF2-40B4-BE49-F238E27FC236}">
                <a16:creationId xmlns:a16="http://schemas.microsoft.com/office/drawing/2014/main" id="{3DEE90DB-DDE1-1825-4BF3-742773C4F5A3}"/>
              </a:ext>
            </a:extLst>
          </p:cNvPr>
          <p:cNvSpPr/>
          <p:nvPr/>
        </p:nvSpPr>
        <p:spPr>
          <a:xfrm>
            <a:off x="0" y="-2"/>
            <a:ext cx="8318150" cy="685799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EF795601-C893-2267-5A3C-CEE1E7A68209}"/>
              </a:ext>
            </a:extLst>
          </p:cNvPr>
          <p:cNvSpPr/>
          <p:nvPr/>
        </p:nvSpPr>
        <p:spPr>
          <a:xfrm>
            <a:off x="3505199" y="4644298"/>
            <a:ext cx="8062913" cy="1413602"/>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0" rIns="720000" bIns="0" rtlCol="0" anchor="ctr"/>
          <a:lstStyle/>
          <a:p>
            <a:r>
              <a:rPr lang="en-ID" sz="2000" i="1" dirty="0">
                <a:solidFill>
                  <a:srgbClr val="34576B"/>
                </a:solidFill>
              </a:rPr>
              <a:t>Stakeholders should compare the expected annual increase versus the lost equity to determine how many years to “break even”</a:t>
            </a:r>
          </a:p>
        </p:txBody>
      </p:sp>
      <p:sp>
        <p:nvSpPr>
          <p:cNvPr id="23" name="Title 1">
            <a:extLst>
              <a:ext uri="{FF2B5EF4-FFF2-40B4-BE49-F238E27FC236}">
                <a16:creationId xmlns:a16="http://schemas.microsoft.com/office/drawing/2014/main" id="{996F0519-F751-9E99-1E7C-BB35AC9AAEFE}"/>
              </a:ext>
            </a:extLst>
          </p:cNvPr>
          <p:cNvSpPr>
            <a:spLocks noGrp="1"/>
          </p:cNvSpPr>
          <p:nvPr>
            <p:ph type="title"/>
          </p:nvPr>
        </p:nvSpPr>
        <p:spPr>
          <a:xfrm>
            <a:off x="639097" y="1977579"/>
            <a:ext cx="2205703" cy="2466898"/>
          </a:xfrm>
        </p:spPr>
        <p:txBody>
          <a:bodyPr lIns="0" tIns="0" rIns="0" bIns="0" anchor="t" anchorCtr="0">
            <a:noAutofit/>
          </a:bodyPr>
          <a:lstStyle/>
          <a:p>
            <a:r>
              <a:rPr lang="en-US" sz="3200" dirty="0">
                <a:solidFill>
                  <a:srgbClr val="FFFFFF"/>
                </a:solidFill>
              </a:rPr>
              <a:t>MSO Strategy</a:t>
            </a:r>
            <a:endParaRPr lang="id-ID" sz="3200" dirty="0">
              <a:solidFill>
                <a:schemeClr val="bg1"/>
              </a:solidFill>
            </a:endParaRPr>
          </a:p>
        </p:txBody>
      </p:sp>
      <p:sp>
        <p:nvSpPr>
          <p:cNvPr id="24" name="Rectangle 23">
            <a:extLst>
              <a:ext uri="{FF2B5EF4-FFF2-40B4-BE49-F238E27FC236}">
                <a16:creationId xmlns:a16="http://schemas.microsoft.com/office/drawing/2014/main" id="{8F1891F9-D5E9-203A-A218-ABFE6EC89AA1}"/>
              </a:ext>
            </a:extLst>
          </p:cNvPr>
          <p:cNvSpPr/>
          <p:nvPr/>
        </p:nvSpPr>
        <p:spPr>
          <a:xfrm>
            <a:off x="623887" y="1557338"/>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31" name="Footer Placeholder 2">
            <a:extLst>
              <a:ext uri="{FF2B5EF4-FFF2-40B4-BE49-F238E27FC236}">
                <a16:creationId xmlns:a16="http://schemas.microsoft.com/office/drawing/2014/main" id="{6B79C595-7420-65A6-0989-3CD4EB0E50D2}"/>
              </a:ext>
            </a:extLst>
          </p:cNvPr>
          <p:cNvSpPr>
            <a:spLocks noGrp="1"/>
          </p:cNvSpPr>
          <p:nvPr>
            <p:ph type="ftr" sz="quarter" idx="11"/>
          </p:nvPr>
        </p:nvSpPr>
        <p:spPr>
          <a:xfrm>
            <a:off x="1145662" y="6412083"/>
            <a:ext cx="4114800" cy="1615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Lato"/>
                <a:ea typeface="+mn-ea"/>
                <a:cs typeface="+mn-cs"/>
              </a:rPr>
              <a:t>www.PediatricSupport.com </a:t>
            </a:r>
          </a:p>
        </p:txBody>
      </p:sp>
      <p:sp>
        <p:nvSpPr>
          <p:cNvPr id="32" name="Slide Number Placeholder 3">
            <a:extLst>
              <a:ext uri="{FF2B5EF4-FFF2-40B4-BE49-F238E27FC236}">
                <a16:creationId xmlns:a16="http://schemas.microsoft.com/office/drawing/2014/main" id="{8DE98E30-20E1-B664-E002-3C25EF655822}"/>
              </a:ext>
            </a:extLst>
          </p:cNvPr>
          <p:cNvSpPr txBox="1">
            <a:spLocks/>
          </p:cNvSpPr>
          <p:nvPr/>
        </p:nvSpPr>
        <p:spPr>
          <a:xfrm>
            <a:off x="639097" y="6412083"/>
            <a:ext cx="332453" cy="1615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FF528CE4-BB7A-453B-9BA8-EFC0298A1600}" type="slidenum">
              <a:rPr lang="en-ID" sz="1050" smtClean="0">
                <a:solidFill>
                  <a:prstClr val="white"/>
                </a:solidFill>
                <a:latin typeface="Lato"/>
              </a:rPr>
              <a:pPr algn="l">
                <a:defRPr/>
              </a:pPr>
              <a:t>25</a:t>
            </a:fld>
            <a:endParaRPr lang="en-ID" sz="1050" dirty="0">
              <a:solidFill>
                <a:prstClr val="white"/>
              </a:solidFill>
              <a:latin typeface="Lato"/>
            </a:endParaRPr>
          </a:p>
        </p:txBody>
      </p:sp>
      <p:pic>
        <p:nvPicPr>
          <p:cNvPr id="33" name="Picture 2">
            <a:extLst>
              <a:ext uri="{FF2B5EF4-FFF2-40B4-BE49-F238E27FC236}">
                <a16:creationId xmlns:a16="http://schemas.microsoft.com/office/drawing/2014/main" id="{3AF98DCE-244A-EABE-1872-9FCE4635D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FCC3F860-5FBB-4263-F607-781000BA6729}"/>
              </a:ext>
            </a:extLst>
          </p:cNvPr>
          <p:cNvSpPr/>
          <p:nvPr/>
        </p:nvSpPr>
        <p:spPr>
          <a:xfrm>
            <a:off x="11428412" y="4644298"/>
            <a:ext cx="139700" cy="1413602"/>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6402D2-15CD-AE7A-8345-7E8B0C82D637}"/>
              </a:ext>
            </a:extLst>
          </p:cNvPr>
          <p:cNvSpPr/>
          <p:nvPr/>
        </p:nvSpPr>
        <p:spPr>
          <a:xfrm>
            <a:off x="6703059" y="790159"/>
            <a:ext cx="4865053" cy="1484671"/>
          </a:xfrm>
          <a:prstGeom prst="rect">
            <a:avLst/>
          </a:prstGeom>
          <a:solidFill>
            <a:srgbClr val="B2D4E3"/>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i="1" dirty="0">
              <a:solidFill>
                <a:srgbClr val="34576B"/>
              </a:solidFill>
            </a:endParaRPr>
          </a:p>
        </p:txBody>
      </p:sp>
      <p:sp>
        <p:nvSpPr>
          <p:cNvPr id="15" name="Freeform: Shape 14">
            <a:extLst>
              <a:ext uri="{FF2B5EF4-FFF2-40B4-BE49-F238E27FC236}">
                <a16:creationId xmlns:a16="http://schemas.microsoft.com/office/drawing/2014/main" id="{9B0D64BD-E6A5-DC56-C6AB-D1E3D64FD30F}"/>
              </a:ext>
            </a:extLst>
          </p:cNvPr>
          <p:cNvSpPr/>
          <p:nvPr/>
        </p:nvSpPr>
        <p:spPr>
          <a:xfrm>
            <a:off x="7155457" y="1209601"/>
            <a:ext cx="2914716" cy="664797"/>
          </a:xfrm>
          <a:custGeom>
            <a:avLst/>
            <a:gdLst>
              <a:gd name="connsiteX0" fmla="*/ 0 w 3804013"/>
              <a:gd name="connsiteY0" fmla="*/ 0 h 1835864"/>
              <a:gd name="connsiteX1" fmla="*/ 3804013 w 3804013"/>
              <a:gd name="connsiteY1" fmla="*/ 0 h 1835864"/>
              <a:gd name="connsiteX2" fmla="*/ 3804013 w 3804013"/>
              <a:gd name="connsiteY2" fmla="*/ 1835864 h 1835864"/>
              <a:gd name="connsiteX3" fmla="*/ 0 w 3804013"/>
              <a:gd name="connsiteY3" fmla="*/ 1835864 h 1835864"/>
              <a:gd name="connsiteX4" fmla="*/ 0 w 3804013"/>
              <a:gd name="connsiteY4" fmla="*/ 0 h 18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013" h="1835864">
                <a:moveTo>
                  <a:pt x="0" y="0"/>
                </a:moveTo>
                <a:lnTo>
                  <a:pt x="3804013" y="0"/>
                </a:lnTo>
                <a:lnTo>
                  <a:pt x="3804013" y="1835864"/>
                </a:lnTo>
                <a:lnTo>
                  <a:pt x="0" y="18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lvl="0" indent="0" algn="l" defTabSz="1689100">
              <a:lnSpc>
                <a:spcPct val="90000"/>
              </a:lnSpc>
              <a:spcBef>
                <a:spcPct val="0"/>
              </a:spcBef>
              <a:spcAft>
                <a:spcPct val="35000"/>
              </a:spcAft>
              <a:buNone/>
            </a:pPr>
            <a:r>
              <a:rPr lang="en-US" sz="2400" b="1" kern="1200" dirty="0">
                <a:solidFill>
                  <a:srgbClr val="34576B"/>
                </a:solidFill>
              </a:rPr>
              <a:t>Access to higher payment rates</a:t>
            </a:r>
          </a:p>
        </p:txBody>
      </p:sp>
      <p:grpSp>
        <p:nvGrpSpPr>
          <p:cNvPr id="7" name="Group 6">
            <a:extLst>
              <a:ext uri="{FF2B5EF4-FFF2-40B4-BE49-F238E27FC236}">
                <a16:creationId xmlns:a16="http://schemas.microsoft.com/office/drawing/2014/main" id="{6D3CD264-9D86-AEEC-44A9-E0EDB66F663E}"/>
              </a:ext>
            </a:extLst>
          </p:cNvPr>
          <p:cNvGrpSpPr/>
          <p:nvPr/>
        </p:nvGrpSpPr>
        <p:grpSpPr>
          <a:xfrm>
            <a:off x="10250319" y="1062251"/>
            <a:ext cx="940487" cy="940487"/>
            <a:chOff x="10250319" y="1062251"/>
            <a:chExt cx="940487" cy="940487"/>
          </a:xfrm>
        </p:grpSpPr>
        <p:sp>
          <p:nvSpPr>
            <p:cNvPr id="35" name="Oval 34">
              <a:extLst>
                <a:ext uri="{FF2B5EF4-FFF2-40B4-BE49-F238E27FC236}">
                  <a16:creationId xmlns:a16="http://schemas.microsoft.com/office/drawing/2014/main" id="{5840790D-67FD-F492-D4EE-FCD3E5C05FD1}"/>
                </a:ext>
              </a:extLst>
            </p:cNvPr>
            <p:cNvSpPr/>
            <p:nvPr/>
          </p:nvSpPr>
          <p:spPr>
            <a:xfrm>
              <a:off x="10250319" y="1062251"/>
              <a:ext cx="940487" cy="940487"/>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pic>
          <p:nvPicPr>
            <p:cNvPr id="39" name="Graphic 38" descr="Money envelope outline">
              <a:extLst>
                <a:ext uri="{FF2B5EF4-FFF2-40B4-BE49-F238E27FC236}">
                  <a16:creationId xmlns:a16="http://schemas.microsoft.com/office/drawing/2014/main" id="{EA315B22-AF2B-B639-5C44-A46D56FFA9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4017" y="1135949"/>
              <a:ext cx="793090" cy="793090"/>
            </a:xfrm>
            <a:prstGeom prst="rect">
              <a:avLst/>
            </a:prstGeom>
          </p:spPr>
        </p:pic>
      </p:grpSp>
      <p:sp>
        <p:nvSpPr>
          <p:cNvPr id="28" name="Rectangle 27">
            <a:extLst>
              <a:ext uri="{FF2B5EF4-FFF2-40B4-BE49-F238E27FC236}">
                <a16:creationId xmlns:a16="http://schemas.microsoft.com/office/drawing/2014/main" id="{A9D4D224-FF2A-D645-6173-495556CCDE44}"/>
              </a:ext>
            </a:extLst>
          </p:cNvPr>
          <p:cNvSpPr/>
          <p:nvPr/>
        </p:nvSpPr>
        <p:spPr>
          <a:xfrm>
            <a:off x="6703667" y="2663804"/>
            <a:ext cx="4864445" cy="1484671"/>
          </a:xfrm>
          <a:prstGeom prst="rect">
            <a:avLst/>
          </a:prstGeom>
          <a:solidFill>
            <a:srgbClr val="FAB994"/>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i="1" dirty="0">
              <a:solidFill>
                <a:srgbClr val="34576B"/>
              </a:solidFill>
            </a:endParaRPr>
          </a:p>
        </p:txBody>
      </p:sp>
      <p:sp>
        <p:nvSpPr>
          <p:cNvPr id="17" name="Freeform: Shape 16">
            <a:extLst>
              <a:ext uri="{FF2B5EF4-FFF2-40B4-BE49-F238E27FC236}">
                <a16:creationId xmlns:a16="http://schemas.microsoft.com/office/drawing/2014/main" id="{4E340870-6735-206F-FC97-063846D92C7B}"/>
              </a:ext>
            </a:extLst>
          </p:cNvPr>
          <p:cNvSpPr/>
          <p:nvPr/>
        </p:nvSpPr>
        <p:spPr>
          <a:xfrm>
            <a:off x="7176345" y="3073741"/>
            <a:ext cx="2896526" cy="664797"/>
          </a:xfrm>
          <a:custGeom>
            <a:avLst/>
            <a:gdLst>
              <a:gd name="connsiteX0" fmla="*/ 0 w 3804013"/>
              <a:gd name="connsiteY0" fmla="*/ 0 h 1835864"/>
              <a:gd name="connsiteX1" fmla="*/ 3804013 w 3804013"/>
              <a:gd name="connsiteY1" fmla="*/ 0 h 1835864"/>
              <a:gd name="connsiteX2" fmla="*/ 3804013 w 3804013"/>
              <a:gd name="connsiteY2" fmla="*/ 1835864 h 1835864"/>
              <a:gd name="connsiteX3" fmla="*/ 0 w 3804013"/>
              <a:gd name="connsiteY3" fmla="*/ 1835864 h 1835864"/>
              <a:gd name="connsiteX4" fmla="*/ 0 w 3804013"/>
              <a:gd name="connsiteY4" fmla="*/ 0 h 18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013" h="1835864">
                <a:moveTo>
                  <a:pt x="0" y="0"/>
                </a:moveTo>
                <a:lnTo>
                  <a:pt x="3804013" y="0"/>
                </a:lnTo>
                <a:lnTo>
                  <a:pt x="3804013" y="1835864"/>
                </a:lnTo>
                <a:lnTo>
                  <a:pt x="0" y="18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lvl="0" indent="0" algn="l" defTabSz="1689100">
              <a:lnSpc>
                <a:spcPct val="90000"/>
              </a:lnSpc>
              <a:spcBef>
                <a:spcPct val="0"/>
              </a:spcBef>
              <a:spcAft>
                <a:spcPct val="35000"/>
              </a:spcAft>
              <a:buNone/>
            </a:pPr>
            <a:r>
              <a:rPr lang="en-US" sz="2400" b="1" kern="1200" dirty="0">
                <a:solidFill>
                  <a:srgbClr val="34576B"/>
                </a:solidFill>
              </a:rPr>
              <a:t>Give up equity in existing practice</a:t>
            </a:r>
          </a:p>
        </p:txBody>
      </p:sp>
      <p:grpSp>
        <p:nvGrpSpPr>
          <p:cNvPr id="6" name="Group 5">
            <a:extLst>
              <a:ext uri="{FF2B5EF4-FFF2-40B4-BE49-F238E27FC236}">
                <a16:creationId xmlns:a16="http://schemas.microsoft.com/office/drawing/2014/main" id="{3E55F8AA-ED95-5A30-5F84-F336547947F7}"/>
              </a:ext>
            </a:extLst>
          </p:cNvPr>
          <p:cNvGrpSpPr/>
          <p:nvPr/>
        </p:nvGrpSpPr>
        <p:grpSpPr>
          <a:xfrm>
            <a:off x="10251668" y="2935896"/>
            <a:ext cx="940487" cy="940487"/>
            <a:chOff x="10251668" y="2935896"/>
            <a:chExt cx="940487" cy="940487"/>
          </a:xfrm>
        </p:grpSpPr>
        <p:sp>
          <p:nvSpPr>
            <p:cNvPr id="36" name="Oval 35">
              <a:extLst>
                <a:ext uri="{FF2B5EF4-FFF2-40B4-BE49-F238E27FC236}">
                  <a16:creationId xmlns:a16="http://schemas.microsoft.com/office/drawing/2014/main" id="{113F4157-B7C6-DD90-1192-29A0F83D0D04}"/>
                </a:ext>
              </a:extLst>
            </p:cNvPr>
            <p:cNvSpPr/>
            <p:nvPr/>
          </p:nvSpPr>
          <p:spPr>
            <a:xfrm>
              <a:off x="10251668" y="2935896"/>
              <a:ext cx="940487" cy="940487"/>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pic>
          <p:nvPicPr>
            <p:cNvPr id="40" name="Graphic 39" descr="Weights Uneven outline">
              <a:extLst>
                <a:ext uri="{FF2B5EF4-FFF2-40B4-BE49-F238E27FC236}">
                  <a16:creationId xmlns:a16="http://schemas.microsoft.com/office/drawing/2014/main" id="{B844CE86-0C38-4D7A-173B-2A138E9B6E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62500" y="3046728"/>
              <a:ext cx="718822" cy="718822"/>
            </a:xfrm>
            <a:prstGeom prst="rect">
              <a:avLst/>
            </a:prstGeom>
          </p:spPr>
        </p:pic>
      </p:grpSp>
      <p:grpSp>
        <p:nvGrpSpPr>
          <p:cNvPr id="4" name="Group 3">
            <a:extLst>
              <a:ext uri="{FF2B5EF4-FFF2-40B4-BE49-F238E27FC236}">
                <a16:creationId xmlns:a16="http://schemas.microsoft.com/office/drawing/2014/main" id="{1F66E89E-7DC7-3468-8BEA-587228E3654B}"/>
              </a:ext>
            </a:extLst>
          </p:cNvPr>
          <p:cNvGrpSpPr/>
          <p:nvPr/>
        </p:nvGrpSpPr>
        <p:grpSpPr>
          <a:xfrm>
            <a:off x="3505199" y="528320"/>
            <a:ext cx="2537461" cy="3854138"/>
            <a:chOff x="2870621" y="528320"/>
            <a:chExt cx="2537461" cy="3854138"/>
          </a:xfrm>
        </p:grpSpPr>
        <p:sp>
          <p:nvSpPr>
            <p:cNvPr id="48" name="Freeform: Shape 47">
              <a:extLst>
                <a:ext uri="{FF2B5EF4-FFF2-40B4-BE49-F238E27FC236}">
                  <a16:creationId xmlns:a16="http://schemas.microsoft.com/office/drawing/2014/main" id="{4EACB3A5-9855-C87E-4C7B-80A438DA3081}"/>
                </a:ext>
              </a:extLst>
            </p:cNvPr>
            <p:cNvSpPr/>
            <p:nvPr/>
          </p:nvSpPr>
          <p:spPr>
            <a:xfrm>
              <a:off x="2870621" y="528320"/>
              <a:ext cx="2037675" cy="2636987"/>
            </a:xfrm>
            <a:custGeom>
              <a:avLst/>
              <a:gdLst>
                <a:gd name="connsiteX0" fmla="*/ 1140626 w 2281251"/>
                <a:gd name="connsiteY0" fmla="*/ 0 h 3347238"/>
                <a:gd name="connsiteX1" fmla="*/ 2281251 w 2281251"/>
                <a:gd name="connsiteY1" fmla="*/ 1037239 h 3347238"/>
                <a:gd name="connsiteX2" fmla="*/ 1710938 w 2281251"/>
                <a:gd name="connsiteY2" fmla="*/ 1037239 h 3347238"/>
                <a:gd name="connsiteX3" fmla="*/ 1710938 w 2281251"/>
                <a:gd name="connsiteY3" fmla="*/ 2538844 h 3347238"/>
                <a:gd name="connsiteX4" fmla="*/ 570313 w 2281251"/>
                <a:gd name="connsiteY4" fmla="*/ 3347238 h 3347238"/>
                <a:gd name="connsiteX5" fmla="*/ 570313 w 2281251"/>
                <a:gd name="connsiteY5" fmla="*/ 1037239 h 3347238"/>
                <a:gd name="connsiteX6" fmla="*/ 0 w 2281251"/>
                <a:gd name="connsiteY6" fmla="*/ 1037239 h 334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251" h="3347238">
                  <a:moveTo>
                    <a:pt x="1140626" y="0"/>
                  </a:moveTo>
                  <a:lnTo>
                    <a:pt x="2281251" y="1037239"/>
                  </a:lnTo>
                  <a:lnTo>
                    <a:pt x="1710938" y="1037239"/>
                  </a:lnTo>
                  <a:lnTo>
                    <a:pt x="1710938" y="2538844"/>
                  </a:lnTo>
                  <a:lnTo>
                    <a:pt x="570313" y="3347238"/>
                  </a:lnTo>
                  <a:lnTo>
                    <a:pt x="570313" y="1037239"/>
                  </a:lnTo>
                  <a:lnTo>
                    <a:pt x="0" y="1037239"/>
                  </a:lnTo>
                  <a:close/>
                </a:path>
              </a:pathLst>
            </a:custGeom>
            <a:solidFill>
              <a:srgbClr val="B2D4E3"/>
            </a:solidFill>
            <a:ln>
              <a:noFill/>
            </a:ln>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wrap="square">
              <a:noAutofit/>
            </a:bodyPr>
            <a:lstStyle/>
            <a:p>
              <a:endParaRPr lang="en-US"/>
            </a:p>
          </p:txBody>
        </p:sp>
        <p:sp>
          <p:nvSpPr>
            <p:cNvPr id="49" name="Freeform: Shape 48">
              <a:extLst>
                <a:ext uri="{FF2B5EF4-FFF2-40B4-BE49-F238E27FC236}">
                  <a16:creationId xmlns:a16="http://schemas.microsoft.com/office/drawing/2014/main" id="{E88B864E-8838-BAD9-C0F9-104CFAA1BA84}"/>
                </a:ext>
              </a:extLst>
            </p:cNvPr>
            <p:cNvSpPr/>
            <p:nvPr/>
          </p:nvSpPr>
          <p:spPr>
            <a:xfrm flipH="1" flipV="1">
              <a:off x="3370407" y="1745471"/>
              <a:ext cx="2037675" cy="2636987"/>
            </a:xfrm>
            <a:custGeom>
              <a:avLst/>
              <a:gdLst>
                <a:gd name="connsiteX0" fmla="*/ 1140626 w 2281251"/>
                <a:gd name="connsiteY0" fmla="*/ 0 h 3347238"/>
                <a:gd name="connsiteX1" fmla="*/ 2281251 w 2281251"/>
                <a:gd name="connsiteY1" fmla="*/ 1037239 h 3347238"/>
                <a:gd name="connsiteX2" fmla="*/ 1710938 w 2281251"/>
                <a:gd name="connsiteY2" fmla="*/ 1037239 h 3347238"/>
                <a:gd name="connsiteX3" fmla="*/ 1710938 w 2281251"/>
                <a:gd name="connsiteY3" fmla="*/ 2538844 h 3347238"/>
                <a:gd name="connsiteX4" fmla="*/ 570313 w 2281251"/>
                <a:gd name="connsiteY4" fmla="*/ 3347238 h 3347238"/>
                <a:gd name="connsiteX5" fmla="*/ 570313 w 2281251"/>
                <a:gd name="connsiteY5" fmla="*/ 1037239 h 3347238"/>
                <a:gd name="connsiteX6" fmla="*/ 0 w 2281251"/>
                <a:gd name="connsiteY6" fmla="*/ 1037239 h 334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251" h="3347238">
                  <a:moveTo>
                    <a:pt x="1140626" y="0"/>
                  </a:moveTo>
                  <a:lnTo>
                    <a:pt x="2281251" y="1037239"/>
                  </a:lnTo>
                  <a:lnTo>
                    <a:pt x="1710938" y="1037239"/>
                  </a:lnTo>
                  <a:lnTo>
                    <a:pt x="1710938" y="2538844"/>
                  </a:lnTo>
                  <a:lnTo>
                    <a:pt x="570313" y="3347238"/>
                  </a:lnTo>
                  <a:lnTo>
                    <a:pt x="570313" y="1037239"/>
                  </a:lnTo>
                  <a:lnTo>
                    <a:pt x="0" y="1037239"/>
                  </a:lnTo>
                  <a:close/>
                </a:path>
              </a:pathLst>
            </a:custGeom>
            <a:solidFill>
              <a:srgbClr val="FAB994"/>
            </a:solidFill>
            <a:ln>
              <a:noFill/>
            </a:ln>
            <a:effectLst>
              <a:outerShdw blurRad="127000" dist="63500" dir="5400000" algn="t" rotWithShape="0">
                <a:prstClr val="black">
                  <a:alpha val="20000"/>
                </a:prstClr>
              </a:outerShdw>
            </a:effectLst>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wrap="square">
              <a:noAutofit/>
            </a:bodyPr>
            <a:lstStyle/>
            <a:p>
              <a:endParaRPr lang="en-US"/>
            </a:p>
          </p:txBody>
        </p:sp>
      </p:grpSp>
      <p:sp>
        <p:nvSpPr>
          <p:cNvPr id="60" name="Rectangle 59">
            <a:extLst>
              <a:ext uri="{FF2B5EF4-FFF2-40B4-BE49-F238E27FC236}">
                <a16:creationId xmlns:a16="http://schemas.microsoft.com/office/drawing/2014/main" id="{4C0BED94-34ED-CDD5-70AC-27201C2E3A2D}"/>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280008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2E98A54-4EAA-6288-4E10-BADCFAA6AB73}"/>
              </a:ext>
            </a:extLst>
          </p:cNvPr>
          <p:cNvPicPr>
            <a:picLocks noChangeAspect="1"/>
          </p:cNvPicPr>
          <p:nvPr/>
        </p:nvPicPr>
        <p:blipFill rotWithShape="1">
          <a:blip r:embed="rId2">
            <a:extLst>
              <a:ext uri="{28A0092B-C50C-407E-A947-70E740481C1C}">
                <a14:useLocalDpi xmlns:a14="http://schemas.microsoft.com/office/drawing/2010/main" val="0"/>
              </a:ext>
            </a:extLst>
          </a:blip>
          <a:srcRect t="31142" b="31142"/>
          <a:stretch/>
        </p:blipFill>
        <p:spPr>
          <a:xfrm flipH="1">
            <a:off x="0" y="2624819"/>
            <a:ext cx="12192000" cy="3429000"/>
          </a:xfrm>
          <a:prstGeom prst="rect">
            <a:avLst/>
          </a:prstGeom>
        </p:spPr>
      </p:pic>
      <p:sp>
        <p:nvSpPr>
          <p:cNvPr id="16" name="Rectangle 15">
            <a:extLst>
              <a:ext uri="{FF2B5EF4-FFF2-40B4-BE49-F238E27FC236}">
                <a16:creationId xmlns:a16="http://schemas.microsoft.com/office/drawing/2014/main" id="{8647B3D2-B938-7D77-03AC-38B506EA39CA}"/>
              </a:ext>
            </a:extLst>
          </p:cNvPr>
          <p:cNvSpPr/>
          <p:nvPr/>
        </p:nvSpPr>
        <p:spPr>
          <a:xfrm>
            <a:off x="15260" y="2607499"/>
            <a:ext cx="12192000" cy="3437162"/>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5709C35F-FB5D-17C9-698F-FB482BA6FFD4}"/>
              </a:ext>
            </a:extLst>
          </p:cNvPr>
          <p:cNvSpPr>
            <a:spLocks noGrp="1"/>
          </p:cNvSpPr>
          <p:nvPr>
            <p:ph type="title"/>
          </p:nvPr>
        </p:nvSpPr>
        <p:spPr>
          <a:xfrm>
            <a:off x="639096" y="632763"/>
            <a:ext cx="4295755" cy="942565"/>
          </a:xfrm>
        </p:spPr>
        <p:txBody>
          <a:bodyPr/>
          <a:lstStyle/>
          <a:p>
            <a:r>
              <a:rPr lang="id-ID" dirty="0" err="1"/>
              <a:t>Exit</a:t>
            </a:r>
            <a:r>
              <a:rPr lang="id-ID" dirty="0"/>
              <a:t> </a:t>
            </a:r>
            <a:r>
              <a:rPr lang="id-ID" dirty="0" err="1"/>
              <a:t>Strategy</a:t>
            </a:r>
            <a:r>
              <a:rPr lang="id-ID" dirty="0"/>
              <a:t> </a:t>
            </a:r>
            <a:r>
              <a:rPr lang="id-ID" dirty="0" err="1"/>
              <a:t>Options</a:t>
            </a:r>
            <a:br>
              <a:rPr lang="id-ID" dirty="0"/>
            </a:br>
            <a:r>
              <a:rPr lang="id-ID" sz="2800" b="0" i="1" dirty="0" err="1"/>
              <a:t>External</a:t>
            </a:r>
            <a:r>
              <a:rPr lang="id-ID" sz="2800" b="0" i="1" dirty="0"/>
              <a:t> </a:t>
            </a:r>
            <a:r>
              <a:rPr lang="id-ID" sz="2800" b="0" i="1" dirty="0" err="1"/>
              <a:t>Options</a:t>
            </a:r>
            <a:endParaRPr lang="id-ID" sz="2800" b="0" i="1" dirty="0"/>
          </a:p>
        </p:txBody>
      </p:sp>
      <p:sp>
        <p:nvSpPr>
          <p:cNvPr id="3" name="Footer Placeholder 2">
            <a:extLst>
              <a:ext uri="{FF2B5EF4-FFF2-40B4-BE49-F238E27FC236}">
                <a16:creationId xmlns:a16="http://schemas.microsoft.com/office/drawing/2014/main" id="{F7152880-3741-17AF-0065-A690B0F1578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50AE7C8-070D-34D1-6205-1C287EE847FE}"/>
              </a:ext>
            </a:extLst>
          </p:cNvPr>
          <p:cNvSpPr>
            <a:spLocks noGrp="1"/>
          </p:cNvSpPr>
          <p:nvPr>
            <p:ph type="sldNum" sz="quarter" idx="12"/>
          </p:nvPr>
        </p:nvSpPr>
        <p:spPr/>
        <p:txBody>
          <a:bodyPr/>
          <a:lstStyle/>
          <a:p>
            <a:fld id="{FF528CE4-BB7A-453B-9BA8-EFC0298A1600}" type="slidenum">
              <a:rPr lang="en-ID" smtClean="0"/>
              <a:pPr/>
              <a:t>26</a:t>
            </a:fld>
            <a:endParaRPr lang="en-ID" dirty="0"/>
          </a:p>
        </p:txBody>
      </p:sp>
      <p:sp>
        <p:nvSpPr>
          <p:cNvPr id="12" name="Rectangle 11">
            <a:extLst>
              <a:ext uri="{FF2B5EF4-FFF2-40B4-BE49-F238E27FC236}">
                <a16:creationId xmlns:a16="http://schemas.microsoft.com/office/drawing/2014/main" id="{859E74F9-EA82-9357-7F52-7171EA0B141D}"/>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 name="Group 12">
            <a:extLst>
              <a:ext uri="{FF2B5EF4-FFF2-40B4-BE49-F238E27FC236}">
                <a16:creationId xmlns:a16="http://schemas.microsoft.com/office/drawing/2014/main" id="{5AA7F341-5299-53D6-9E7C-1215EE21B583}"/>
              </a:ext>
            </a:extLst>
          </p:cNvPr>
          <p:cNvGrpSpPr/>
          <p:nvPr/>
        </p:nvGrpSpPr>
        <p:grpSpPr>
          <a:xfrm>
            <a:off x="10364103" y="6274022"/>
            <a:ext cx="1188799" cy="440296"/>
            <a:chOff x="10364103" y="6274022"/>
            <a:chExt cx="1188799" cy="440296"/>
          </a:xfrm>
        </p:grpSpPr>
        <p:pic>
          <p:nvPicPr>
            <p:cNvPr id="14" name="Picture 2">
              <a:extLst>
                <a:ext uri="{FF2B5EF4-FFF2-40B4-BE49-F238E27FC236}">
                  <a16:creationId xmlns:a16="http://schemas.microsoft.com/office/drawing/2014/main" id="{48FF11E9-0DC6-0B01-ABFA-84E864B61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11BDA11-17E2-CF5C-A586-D7CBC214D2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18B06014-44CA-CAFF-B272-02263BACEC68}"/>
              </a:ext>
            </a:extLst>
          </p:cNvPr>
          <p:cNvSpPr/>
          <p:nvPr/>
        </p:nvSpPr>
        <p:spPr>
          <a:xfrm>
            <a:off x="639096" y="2043091"/>
            <a:ext cx="10913804" cy="3793113"/>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Footer Placeholder 2">
            <a:extLst>
              <a:ext uri="{FF2B5EF4-FFF2-40B4-BE49-F238E27FC236}">
                <a16:creationId xmlns:a16="http://schemas.microsoft.com/office/drawing/2014/main" id="{296F0B5A-9117-BAEF-5EE8-4C0663597DEE}"/>
              </a:ext>
            </a:extLst>
          </p:cNvPr>
          <p:cNvSpPr txBox="1">
            <a:spLocks/>
          </p:cNvSpPr>
          <p:nvPr/>
        </p:nvSpPr>
        <p:spPr>
          <a:xfrm>
            <a:off x="6183086" y="857824"/>
            <a:ext cx="5551714"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tx2"/>
                </a:solidFill>
              </a:rPr>
              <a:t>Private Equity-backed firms</a:t>
            </a:r>
          </a:p>
        </p:txBody>
      </p:sp>
      <p:cxnSp>
        <p:nvCxnSpPr>
          <p:cNvPr id="22" name="Straight Connector 21">
            <a:extLst>
              <a:ext uri="{FF2B5EF4-FFF2-40B4-BE49-F238E27FC236}">
                <a16:creationId xmlns:a16="http://schemas.microsoft.com/office/drawing/2014/main" id="{80B029E5-A2D5-1BB8-D9E5-1C30DE274165}"/>
              </a:ext>
            </a:extLst>
          </p:cNvPr>
          <p:cNvCxnSpPr/>
          <p:nvPr/>
        </p:nvCxnSpPr>
        <p:spPr>
          <a:xfrm>
            <a:off x="5558968" y="800100"/>
            <a:ext cx="0" cy="673277"/>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51A85B49-7FBD-54A3-532A-84ECD5B25934}"/>
              </a:ext>
            </a:extLst>
          </p:cNvPr>
          <p:cNvSpPr/>
          <p:nvPr/>
        </p:nvSpPr>
        <p:spPr>
          <a:xfrm>
            <a:off x="913946" y="578857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nvGrpSpPr>
          <p:cNvPr id="27" name="Group 26">
            <a:extLst>
              <a:ext uri="{FF2B5EF4-FFF2-40B4-BE49-F238E27FC236}">
                <a16:creationId xmlns:a16="http://schemas.microsoft.com/office/drawing/2014/main" id="{D3BC1E87-20D6-2A23-AD5B-EA95DEDB00D5}"/>
              </a:ext>
            </a:extLst>
          </p:cNvPr>
          <p:cNvGrpSpPr/>
          <p:nvPr/>
        </p:nvGrpSpPr>
        <p:grpSpPr>
          <a:xfrm>
            <a:off x="913946" y="2380343"/>
            <a:ext cx="1029155" cy="1112860"/>
            <a:chOff x="971550" y="2380343"/>
            <a:chExt cx="854807" cy="1112860"/>
          </a:xfrm>
        </p:grpSpPr>
        <p:sp>
          <p:nvSpPr>
            <p:cNvPr id="23" name="TextBox 22">
              <a:extLst>
                <a:ext uri="{FF2B5EF4-FFF2-40B4-BE49-F238E27FC236}">
                  <a16:creationId xmlns:a16="http://schemas.microsoft.com/office/drawing/2014/main" id="{99FCB663-B3E7-DFAA-EE82-2A2AED420FC2}"/>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01</a:t>
              </a:r>
              <a:endParaRPr lang="id-ID" sz="2400" b="1" i="1" dirty="0">
                <a:solidFill>
                  <a:prstClr val="white">
                    <a:lumMod val="85000"/>
                  </a:prstClr>
                </a:solidFill>
                <a:latin typeface="Lato"/>
              </a:endParaRPr>
            </a:p>
          </p:txBody>
        </p:sp>
        <p:sp>
          <p:nvSpPr>
            <p:cNvPr id="24" name="TextBox 23">
              <a:extLst>
                <a:ext uri="{FF2B5EF4-FFF2-40B4-BE49-F238E27FC236}">
                  <a16:creationId xmlns:a16="http://schemas.microsoft.com/office/drawing/2014/main" id="{63E90A32-491A-474C-A441-09066A0FB38D}"/>
                </a:ext>
              </a:extLst>
            </p:cNvPr>
            <p:cNvSpPr txBox="1"/>
            <p:nvPr/>
          </p:nvSpPr>
          <p:spPr>
            <a:xfrm>
              <a:off x="971551" y="2893039"/>
              <a:ext cx="854806" cy="600164"/>
            </a:xfrm>
            <a:prstGeom prst="rect">
              <a:avLst/>
            </a:prstGeom>
            <a:noFill/>
          </p:spPr>
          <p:txBody>
            <a:bodyPr wrap="square" lIns="0" tIns="0" rIns="0" bIns="0" rtlCol="0">
              <a:spAutoFit/>
            </a:bodyPr>
            <a:lstStyle/>
            <a:p>
              <a:r>
                <a:rPr lang="en-US" sz="1300" dirty="0">
                  <a:solidFill>
                    <a:srgbClr val="34576B"/>
                  </a:solidFill>
                </a:rPr>
                <a:t>Relatively new to pediatrics</a:t>
              </a:r>
            </a:p>
          </p:txBody>
        </p:sp>
      </p:grpSp>
      <p:grpSp>
        <p:nvGrpSpPr>
          <p:cNvPr id="5" name="Group 4">
            <a:extLst>
              <a:ext uri="{FF2B5EF4-FFF2-40B4-BE49-F238E27FC236}">
                <a16:creationId xmlns:a16="http://schemas.microsoft.com/office/drawing/2014/main" id="{C3107E26-BC3F-61F6-4A8D-31D475E17064}"/>
              </a:ext>
            </a:extLst>
          </p:cNvPr>
          <p:cNvGrpSpPr/>
          <p:nvPr/>
        </p:nvGrpSpPr>
        <p:grpSpPr>
          <a:xfrm>
            <a:off x="2359921" y="2380343"/>
            <a:ext cx="1133929" cy="2313189"/>
            <a:chOff x="971550" y="2380343"/>
            <a:chExt cx="941831" cy="2313189"/>
          </a:xfrm>
        </p:grpSpPr>
        <p:sp>
          <p:nvSpPr>
            <p:cNvPr id="6" name="TextBox 5">
              <a:extLst>
                <a:ext uri="{FF2B5EF4-FFF2-40B4-BE49-F238E27FC236}">
                  <a16:creationId xmlns:a16="http://schemas.microsoft.com/office/drawing/2014/main" id="{004F2E38-CB0A-B153-05D8-78F1328B1A32}"/>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02</a:t>
              </a:r>
              <a:endParaRPr lang="id-ID" sz="2400" b="1" i="1" dirty="0">
                <a:solidFill>
                  <a:prstClr val="white">
                    <a:lumMod val="85000"/>
                  </a:prstClr>
                </a:solidFill>
                <a:latin typeface="Lato"/>
              </a:endParaRPr>
            </a:p>
          </p:txBody>
        </p:sp>
        <p:sp>
          <p:nvSpPr>
            <p:cNvPr id="7" name="TextBox 6">
              <a:extLst>
                <a:ext uri="{FF2B5EF4-FFF2-40B4-BE49-F238E27FC236}">
                  <a16:creationId xmlns:a16="http://schemas.microsoft.com/office/drawing/2014/main" id="{9C41A0F4-1DB7-7283-52B3-CD5B5507B9DA}"/>
                </a:ext>
              </a:extLst>
            </p:cNvPr>
            <p:cNvSpPr txBox="1"/>
            <p:nvPr/>
          </p:nvSpPr>
          <p:spPr>
            <a:xfrm>
              <a:off x="971550" y="2893039"/>
              <a:ext cx="941831" cy="1800493"/>
            </a:xfrm>
            <a:prstGeom prst="rect">
              <a:avLst/>
            </a:prstGeom>
            <a:noFill/>
          </p:spPr>
          <p:txBody>
            <a:bodyPr wrap="square" lIns="0" tIns="0" rIns="0" bIns="0" rtlCol="0">
              <a:spAutoFit/>
            </a:bodyPr>
            <a:lstStyle/>
            <a:p>
              <a:r>
                <a:rPr lang="en-US" sz="1300" dirty="0">
                  <a:solidFill>
                    <a:srgbClr val="34576B"/>
                  </a:solidFill>
                </a:rPr>
                <a:t>These organizations have actively pursued opportunities to acquire pediatric practices in recent years.</a:t>
              </a:r>
            </a:p>
          </p:txBody>
        </p:sp>
      </p:grpSp>
      <p:grpSp>
        <p:nvGrpSpPr>
          <p:cNvPr id="8" name="Group 7">
            <a:extLst>
              <a:ext uri="{FF2B5EF4-FFF2-40B4-BE49-F238E27FC236}">
                <a16:creationId xmlns:a16="http://schemas.microsoft.com/office/drawing/2014/main" id="{2CC6624C-A565-D129-9C94-D84DA0EDF3FD}"/>
              </a:ext>
            </a:extLst>
          </p:cNvPr>
          <p:cNvGrpSpPr/>
          <p:nvPr/>
        </p:nvGrpSpPr>
        <p:grpSpPr>
          <a:xfrm>
            <a:off x="3910670" y="2380343"/>
            <a:ext cx="1519155" cy="3113408"/>
            <a:chOff x="971550" y="2380343"/>
            <a:chExt cx="1261796" cy="3113408"/>
          </a:xfrm>
        </p:grpSpPr>
        <p:sp>
          <p:nvSpPr>
            <p:cNvPr id="9" name="TextBox 8">
              <a:extLst>
                <a:ext uri="{FF2B5EF4-FFF2-40B4-BE49-F238E27FC236}">
                  <a16:creationId xmlns:a16="http://schemas.microsoft.com/office/drawing/2014/main" id="{95868748-E7A4-61CA-1E0B-5AB8AACCB070}"/>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03</a:t>
              </a:r>
              <a:endParaRPr lang="id-ID" sz="2400" b="1" i="1" dirty="0">
                <a:solidFill>
                  <a:prstClr val="white">
                    <a:lumMod val="85000"/>
                  </a:prstClr>
                </a:solidFill>
                <a:latin typeface="Lato"/>
              </a:endParaRPr>
            </a:p>
          </p:txBody>
        </p:sp>
        <p:sp>
          <p:nvSpPr>
            <p:cNvPr id="10" name="TextBox 9">
              <a:extLst>
                <a:ext uri="{FF2B5EF4-FFF2-40B4-BE49-F238E27FC236}">
                  <a16:creationId xmlns:a16="http://schemas.microsoft.com/office/drawing/2014/main" id="{18D4CBB3-7C45-19E8-5478-6BC6635BD6C2}"/>
                </a:ext>
              </a:extLst>
            </p:cNvPr>
            <p:cNvSpPr txBox="1"/>
            <p:nvPr/>
          </p:nvSpPr>
          <p:spPr>
            <a:xfrm>
              <a:off x="971550" y="2893039"/>
              <a:ext cx="1261796" cy="2600712"/>
            </a:xfrm>
            <a:prstGeom prst="rect">
              <a:avLst/>
            </a:prstGeom>
            <a:noFill/>
          </p:spPr>
          <p:txBody>
            <a:bodyPr wrap="square" lIns="0" tIns="0" rIns="0" bIns="0" rtlCol="0">
              <a:spAutoFit/>
            </a:bodyPr>
            <a:lstStyle/>
            <a:p>
              <a:r>
                <a:rPr lang="en-US" sz="1300" dirty="0">
                  <a:solidFill>
                    <a:srgbClr val="34576B"/>
                  </a:solidFill>
                </a:rPr>
                <a:t>Private equity-backed firms have their own set of advantages and disadvantages, and careful evaluation on a case-by-case basis is crucial to ensure compatibility with the practice's culture and expected future financial performance</a:t>
              </a:r>
              <a:r>
                <a:rPr lang="en-US" sz="1200" dirty="0"/>
                <a:t>.</a:t>
              </a:r>
            </a:p>
          </p:txBody>
        </p:sp>
      </p:grpSp>
      <p:grpSp>
        <p:nvGrpSpPr>
          <p:cNvPr id="11" name="Group 10">
            <a:extLst>
              <a:ext uri="{FF2B5EF4-FFF2-40B4-BE49-F238E27FC236}">
                <a16:creationId xmlns:a16="http://schemas.microsoft.com/office/drawing/2014/main" id="{C55D2C54-60E6-0D13-08CF-3FC098715826}"/>
              </a:ext>
            </a:extLst>
          </p:cNvPr>
          <p:cNvGrpSpPr/>
          <p:nvPr/>
        </p:nvGrpSpPr>
        <p:grpSpPr>
          <a:xfrm>
            <a:off x="5846645" y="2380343"/>
            <a:ext cx="2665292" cy="3113408"/>
            <a:chOff x="971549" y="2380343"/>
            <a:chExt cx="2213768" cy="3113408"/>
          </a:xfrm>
        </p:grpSpPr>
        <p:sp>
          <p:nvSpPr>
            <p:cNvPr id="18" name="TextBox 17">
              <a:extLst>
                <a:ext uri="{FF2B5EF4-FFF2-40B4-BE49-F238E27FC236}">
                  <a16:creationId xmlns:a16="http://schemas.microsoft.com/office/drawing/2014/main" id="{97C37D33-C766-0268-ACAC-56B558ED8A15}"/>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04</a:t>
              </a:r>
              <a:endParaRPr lang="id-ID" sz="2400" b="1" i="1" dirty="0">
                <a:solidFill>
                  <a:prstClr val="white">
                    <a:lumMod val="85000"/>
                  </a:prstClr>
                </a:solidFill>
                <a:latin typeface="Lato"/>
              </a:endParaRPr>
            </a:p>
          </p:txBody>
        </p:sp>
        <p:sp>
          <p:nvSpPr>
            <p:cNvPr id="21" name="TextBox 20">
              <a:extLst>
                <a:ext uri="{FF2B5EF4-FFF2-40B4-BE49-F238E27FC236}">
                  <a16:creationId xmlns:a16="http://schemas.microsoft.com/office/drawing/2014/main" id="{2B88636B-E1D1-E660-F84B-0CB3E7FC1985}"/>
                </a:ext>
              </a:extLst>
            </p:cNvPr>
            <p:cNvSpPr txBox="1"/>
            <p:nvPr/>
          </p:nvSpPr>
          <p:spPr>
            <a:xfrm>
              <a:off x="971549" y="2893039"/>
              <a:ext cx="2213768" cy="2600712"/>
            </a:xfrm>
            <a:prstGeom prst="rect">
              <a:avLst/>
            </a:prstGeom>
            <a:noFill/>
          </p:spPr>
          <p:txBody>
            <a:bodyPr wrap="square" lIns="0" tIns="0" rIns="0" bIns="0" rtlCol="0">
              <a:spAutoFit/>
            </a:bodyPr>
            <a:lstStyle/>
            <a:p>
              <a:r>
                <a:rPr lang="en-US" sz="1300" dirty="0">
                  <a:solidFill>
                    <a:srgbClr val="34576B"/>
                  </a:solidFill>
                </a:rPr>
                <a:t>Valuations in these situations focus on Earnings Before Interest, Taxes, &amp; Amortization (EBITA), often resulting in higher pediatric practice valuations thanks to commonly accepted financial models. </a:t>
              </a:r>
            </a:p>
            <a:p>
              <a:br>
                <a:rPr lang="en-US" sz="1300" dirty="0">
                  <a:solidFill>
                    <a:srgbClr val="34576B"/>
                  </a:solidFill>
                </a:rPr>
              </a:br>
              <a:r>
                <a:rPr lang="en-US" sz="1300" dirty="0">
                  <a:solidFill>
                    <a:srgbClr val="34576B"/>
                  </a:solidFill>
                </a:rPr>
                <a:t>If a practice's estimated EBITA is $200,000, a private equity-backed firm may be willing to pay several multiples of that amount, potentially ranging from 4 to 6 times EBITDA, or even higher in rare cases.</a:t>
              </a:r>
            </a:p>
          </p:txBody>
        </p:sp>
      </p:grpSp>
      <p:grpSp>
        <p:nvGrpSpPr>
          <p:cNvPr id="25" name="Group 24">
            <a:extLst>
              <a:ext uri="{FF2B5EF4-FFF2-40B4-BE49-F238E27FC236}">
                <a16:creationId xmlns:a16="http://schemas.microsoft.com/office/drawing/2014/main" id="{DE8F595F-624A-4F8F-3699-C6CCE82C024F}"/>
              </a:ext>
            </a:extLst>
          </p:cNvPr>
          <p:cNvGrpSpPr/>
          <p:nvPr/>
        </p:nvGrpSpPr>
        <p:grpSpPr>
          <a:xfrm>
            <a:off x="8928755" y="2380343"/>
            <a:ext cx="2349298" cy="2913353"/>
            <a:chOff x="971549" y="2380343"/>
            <a:chExt cx="1951306" cy="2913353"/>
          </a:xfrm>
        </p:grpSpPr>
        <p:sp>
          <p:nvSpPr>
            <p:cNvPr id="26" name="TextBox 25">
              <a:extLst>
                <a:ext uri="{FF2B5EF4-FFF2-40B4-BE49-F238E27FC236}">
                  <a16:creationId xmlns:a16="http://schemas.microsoft.com/office/drawing/2014/main" id="{178727DF-B8B9-EC08-A277-FC604A66F1D8}"/>
                </a:ext>
              </a:extLst>
            </p:cNvPr>
            <p:cNvSpPr txBox="1"/>
            <p:nvPr/>
          </p:nvSpPr>
          <p:spPr>
            <a:xfrm>
              <a:off x="971550" y="2380343"/>
              <a:ext cx="784679" cy="369332"/>
            </a:xfrm>
            <a:prstGeom prst="rect">
              <a:avLst/>
            </a:prstGeom>
            <a:noFill/>
          </p:spPr>
          <p:txBody>
            <a:bodyPr wrap="square" lIns="0" tIns="0" rIns="0" bIns="0" rtlCol="0">
              <a:spAutoFit/>
            </a:bodyPr>
            <a:lstStyle/>
            <a:p>
              <a:r>
                <a:rPr lang="en-US" sz="2400" b="1" i="1" dirty="0">
                  <a:solidFill>
                    <a:prstClr val="white">
                      <a:lumMod val="85000"/>
                    </a:prstClr>
                  </a:solidFill>
                  <a:latin typeface="Lato"/>
                </a:rPr>
                <a:t>05</a:t>
              </a:r>
              <a:endParaRPr lang="id-ID" sz="2400" b="1" i="1" dirty="0">
                <a:solidFill>
                  <a:prstClr val="white">
                    <a:lumMod val="85000"/>
                  </a:prstClr>
                </a:solidFill>
                <a:latin typeface="Lato"/>
              </a:endParaRPr>
            </a:p>
          </p:txBody>
        </p:sp>
        <p:sp>
          <p:nvSpPr>
            <p:cNvPr id="28" name="TextBox 27">
              <a:extLst>
                <a:ext uri="{FF2B5EF4-FFF2-40B4-BE49-F238E27FC236}">
                  <a16:creationId xmlns:a16="http://schemas.microsoft.com/office/drawing/2014/main" id="{1A13021E-7F65-D01B-0F2B-3094E74DB9B8}"/>
                </a:ext>
              </a:extLst>
            </p:cNvPr>
            <p:cNvSpPr txBox="1"/>
            <p:nvPr/>
          </p:nvSpPr>
          <p:spPr>
            <a:xfrm>
              <a:off x="971549" y="2893039"/>
              <a:ext cx="1951306" cy="2400657"/>
            </a:xfrm>
            <a:prstGeom prst="rect">
              <a:avLst/>
            </a:prstGeom>
            <a:noFill/>
          </p:spPr>
          <p:txBody>
            <a:bodyPr wrap="square" lIns="0" tIns="0" rIns="0" bIns="0" rtlCol="0">
              <a:spAutoFit/>
            </a:bodyPr>
            <a:lstStyle/>
            <a:p>
              <a:r>
                <a:rPr lang="en-US" sz="1300" dirty="0">
                  <a:solidFill>
                    <a:srgbClr val="34576B"/>
                  </a:solidFill>
                </a:rPr>
                <a:t>Additional complexities arise with private equity-backed investments, such as long-term plans, future employment contracts, non-compete covenants, and operational issues. PMI's published "Roadmap For Buying/Selling A Pediatric Practice" is recommended as a resource to help practices navigate such opportunities effectively.</a:t>
              </a:r>
            </a:p>
          </p:txBody>
        </p:sp>
      </p:grpSp>
      <p:sp>
        <p:nvSpPr>
          <p:cNvPr id="55" name="Rectangle 54">
            <a:extLst>
              <a:ext uri="{FF2B5EF4-FFF2-40B4-BE49-F238E27FC236}">
                <a16:creationId xmlns:a16="http://schemas.microsoft.com/office/drawing/2014/main" id="{98E1D871-8D5E-6659-C8F5-F113284D8311}"/>
              </a:ext>
            </a:extLst>
          </p:cNvPr>
          <p:cNvSpPr/>
          <p:nvPr/>
        </p:nvSpPr>
        <p:spPr>
          <a:xfrm>
            <a:off x="2359921" y="578857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56" name="Rectangle 55">
            <a:extLst>
              <a:ext uri="{FF2B5EF4-FFF2-40B4-BE49-F238E27FC236}">
                <a16:creationId xmlns:a16="http://schemas.microsoft.com/office/drawing/2014/main" id="{738871AA-C1C0-10F0-DF94-9A8DA56705C0}"/>
              </a:ext>
            </a:extLst>
          </p:cNvPr>
          <p:cNvSpPr/>
          <p:nvPr/>
        </p:nvSpPr>
        <p:spPr>
          <a:xfrm>
            <a:off x="3910670" y="578857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57" name="Rectangle 56">
            <a:extLst>
              <a:ext uri="{FF2B5EF4-FFF2-40B4-BE49-F238E27FC236}">
                <a16:creationId xmlns:a16="http://schemas.microsoft.com/office/drawing/2014/main" id="{6CE1BD60-42E2-C66C-4362-DE1AC7D33025}"/>
              </a:ext>
            </a:extLst>
          </p:cNvPr>
          <p:cNvSpPr/>
          <p:nvPr/>
        </p:nvSpPr>
        <p:spPr>
          <a:xfrm>
            <a:off x="5842718" y="578857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58" name="Rectangle 57">
            <a:extLst>
              <a:ext uri="{FF2B5EF4-FFF2-40B4-BE49-F238E27FC236}">
                <a16:creationId xmlns:a16="http://schemas.microsoft.com/office/drawing/2014/main" id="{8076F973-AF1E-3C9E-61FD-DD2AC1037B38}"/>
              </a:ext>
            </a:extLst>
          </p:cNvPr>
          <p:cNvSpPr/>
          <p:nvPr/>
        </p:nvSpPr>
        <p:spPr>
          <a:xfrm>
            <a:off x="8928755" y="578857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29" name="Straight Connector 28">
            <a:extLst>
              <a:ext uri="{FF2B5EF4-FFF2-40B4-BE49-F238E27FC236}">
                <a16:creationId xmlns:a16="http://schemas.microsoft.com/office/drawing/2014/main" id="{1466ED71-8969-0764-939E-2FF72B98173B}"/>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31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3FB046E-5667-0EBA-0B54-F5BA6EC0B11E}"/>
              </a:ext>
            </a:extLst>
          </p:cNvPr>
          <p:cNvPicPr>
            <a:picLocks noChangeAspect="1"/>
          </p:cNvPicPr>
          <p:nvPr/>
        </p:nvPicPr>
        <p:blipFill>
          <a:blip r:embed="rId2">
            <a:extLst>
              <a:ext uri="{28A0092B-C50C-407E-A947-70E740481C1C}">
                <a14:useLocalDpi xmlns:a14="http://schemas.microsoft.com/office/drawing/2010/main" val="0"/>
              </a:ext>
            </a:extLst>
          </a:blip>
          <a:srcRect t="31142" b="31142"/>
          <a:stretch/>
        </p:blipFill>
        <p:spPr>
          <a:xfrm>
            <a:off x="0" y="0"/>
            <a:ext cx="12192000" cy="3429000"/>
          </a:xfrm>
          <a:prstGeom prst="rect">
            <a:avLst/>
          </a:prstGeom>
        </p:spPr>
      </p:pic>
      <p:sp>
        <p:nvSpPr>
          <p:cNvPr id="25" name="Rectangle 24">
            <a:extLst>
              <a:ext uri="{FF2B5EF4-FFF2-40B4-BE49-F238E27FC236}">
                <a16:creationId xmlns:a16="http://schemas.microsoft.com/office/drawing/2014/main" id="{73F65EBB-5F10-D3F2-94F2-F9302240F662}"/>
              </a:ext>
            </a:extLst>
          </p:cNvPr>
          <p:cNvSpPr/>
          <p:nvPr/>
        </p:nvSpPr>
        <p:spPr>
          <a:xfrm>
            <a:off x="0" y="-41603"/>
            <a:ext cx="12192000" cy="345488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78E16524-B924-2839-DAC5-54504F0BF6F4}"/>
              </a:ext>
            </a:extLst>
          </p:cNvPr>
          <p:cNvSpPr>
            <a:spLocks noGrp="1"/>
          </p:cNvSpPr>
          <p:nvPr>
            <p:ph type="title"/>
          </p:nvPr>
        </p:nvSpPr>
        <p:spPr>
          <a:xfrm>
            <a:off x="639097" y="3823466"/>
            <a:ext cx="2865077" cy="2172298"/>
          </a:xfrm>
        </p:spPr>
        <p:txBody>
          <a:bodyPr>
            <a:normAutofit/>
          </a:bodyPr>
          <a:lstStyle/>
          <a:p>
            <a:r>
              <a:rPr lang="en-US" dirty="0"/>
              <a:t>How </a:t>
            </a:r>
            <a:br>
              <a:rPr lang="en-US" dirty="0"/>
            </a:br>
            <a:r>
              <a:rPr lang="en-US" dirty="0"/>
              <a:t>PE-Backed Firms Deliver Profits</a:t>
            </a:r>
          </a:p>
        </p:txBody>
      </p:sp>
      <p:sp>
        <p:nvSpPr>
          <p:cNvPr id="3" name="Footer Placeholder 2">
            <a:extLst>
              <a:ext uri="{FF2B5EF4-FFF2-40B4-BE49-F238E27FC236}">
                <a16:creationId xmlns:a16="http://schemas.microsoft.com/office/drawing/2014/main" id="{5F422FC3-9F79-AA42-BD0D-0AC8E07D54A7}"/>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E7B1729F-11A6-BA7D-287A-F7F2A0D48CC7}"/>
              </a:ext>
            </a:extLst>
          </p:cNvPr>
          <p:cNvSpPr>
            <a:spLocks noGrp="1"/>
          </p:cNvSpPr>
          <p:nvPr>
            <p:ph type="sldNum" sz="quarter" idx="12"/>
          </p:nvPr>
        </p:nvSpPr>
        <p:spPr/>
        <p:txBody>
          <a:bodyPr/>
          <a:lstStyle/>
          <a:p>
            <a:fld id="{FF528CE4-BB7A-453B-9BA8-EFC0298A1600}" type="slidenum">
              <a:rPr lang="en-ID" smtClean="0"/>
              <a:pPr/>
              <a:t>27</a:t>
            </a:fld>
            <a:endParaRPr lang="en-ID" dirty="0"/>
          </a:p>
        </p:txBody>
      </p:sp>
      <p:sp>
        <p:nvSpPr>
          <p:cNvPr id="5" name="Rectangle 4">
            <a:extLst>
              <a:ext uri="{FF2B5EF4-FFF2-40B4-BE49-F238E27FC236}">
                <a16:creationId xmlns:a16="http://schemas.microsoft.com/office/drawing/2014/main" id="{51A52427-214E-9488-856D-AF6A19410116}"/>
              </a:ext>
            </a:extLst>
          </p:cNvPr>
          <p:cNvSpPr/>
          <p:nvPr/>
        </p:nvSpPr>
        <p:spPr>
          <a:xfrm>
            <a:off x="4388629" y="798286"/>
            <a:ext cx="3414742" cy="5259614"/>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366EFEB0-6C38-4415-E845-E19D873E9D5C}"/>
              </a:ext>
            </a:extLst>
          </p:cNvPr>
          <p:cNvSpPr/>
          <p:nvPr/>
        </p:nvSpPr>
        <p:spPr>
          <a:xfrm>
            <a:off x="8138161" y="798286"/>
            <a:ext cx="3414742" cy="5259614"/>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Rectangle 6">
            <a:extLst>
              <a:ext uri="{FF2B5EF4-FFF2-40B4-BE49-F238E27FC236}">
                <a16:creationId xmlns:a16="http://schemas.microsoft.com/office/drawing/2014/main" id="{8A9F92D3-5EBE-834C-2D19-5E1362A2572C}"/>
              </a:ext>
            </a:extLst>
          </p:cNvPr>
          <p:cNvSpPr/>
          <p:nvPr/>
        </p:nvSpPr>
        <p:spPr>
          <a:xfrm>
            <a:off x="639097" y="3375514"/>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Footer Placeholder 2">
            <a:extLst>
              <a:ext uri="{FF2B5EF4-FFF2-40B4-BE49-F238E27FC236}">
                <a16:creationId xmlns:a16="http://schemas.microsoft.com/office/drawing/2014/main" id="{A0E18FE6-B44C-6D12-B5DE-611BC2C38051}"/>
              </a:ext>
            </a:extLst>
          </p:cNvPr>
          <p:cNvSpPr txBox="1">
            <a:spLocks/>
          </p:cNvSpPr>
          <p:nvPr/>
        </p:nvSpPr>
        <p:spPr>
          <a:xfrm>
            <a:off x="4762500" y="2728639"/>
            <a:ext cx="2776764"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34576B"/>
                </a:solidFill>
              </a:rPr>
              <a:t>Practice Acquisitions</a:t>
            </a:r>
          </a:p>
        </p:txBody>
      </p:sp>
      <p:sp>
        <p:nvSpPr>
          <p:cNvPr id="9" name="Footer Placeholder 2">
            <a:extLst>
              <a:ext uri="{FF2B5EF4-FFF2-40B4-BE49-F238E27FC236}">
                <a16:creationId xmlns:a16="http://schemas.microsoft.com/office/drawing/2014/main" id="{8C18AD76-D3B3-24EA-3EC9-8180A49235F6}"/>
              </a:ext>
            </a:extLst>
          </p:cNvPr>
          <p:cNvSpPr txBox="1">
            <a:spLocks/>
          </p:cNvSpPr>
          <p:nvPr/>
        </p:nvSpPr>
        <p:spPr>
          <a:xfrm>
            <a:off x="4762500" y="3399168"/>
            <a:ext cx="2776764" cy="738664"/>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Expanded Services / Location / Market share / Provider Counts</a:t>
            </a:r>
          </a:p>
        </p:txBody>
      </p:sp>
      <p:cxnSp>
        <p:nvCxnSpPr>
          <p:cNvPr id="11" name="Straight Connector 10">
            <a:extLst>
              <a:ext uri="{FF2B5EF4-FFF2-40B4-BE49-F238E27FC236}">
                <a16:creationId xmlns:a16="http://schemas.microsoft.com/office/drawing/2014/main" id="{2BDB64C8-C61C-374D-06DD-0D7D3FC1BD91}"/>
              </a:ext>
            </a:extLst>
          </p:cNvPr>
          <p:cNvCxnSpPr/>
          <p:nvPr/>
        </p:nvCxnSpPr>
        <p:spPr>
          <a:xfrm>
            <a:off x="4762500" y="3187014"/>
            <a:ext cx="2776764" cy="0"/>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86703158-E46F-DB81-58BF-C2F1CE913491}"/>
              </a:ext>
            </a:extLst>
          </p:cNvPr>
          <p:cNvSpPr txBox="1">
            <a:spLocks/>
          </p:cNvSpPr>
          <p:nvPr/>
        </p:nvSpPr>
        <p:spPr>
          <a:xfrm>
            <a:off x="8457150" y="2728639"/>
            <a:ext cx="2776764" cy="1646605"/>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b="1" dirty="0">
                <a:solidFill>
                  <a:srgbClr val="375C72"/>
                </a:solidFill>
              </a:rPr>
              <a:t>At Risk Capitated Contracts with state Medicaid programs</a:t>
            </a:r>
          </a:p>
          <a:p>
            <a:pPr marL="285750" indent="-285750">
              <a:spcAft>
                <a:spcPts val="600"/>
              </a:spcAft>
              <a:buFont typeface="Arial" panose="020B0604020202020204" pitchFamily="34" charset="0"/>
              <a:buChar char="•"/>
            </a:pPr>
            <a:r>
              <a:rPr lang="en-US" sz="1400" dirty="0">
                <a:solidFill>
                  <a:srgbClr val="375C72"/>
                </a:solidFill>
              </a:rPr>
              <a:t>Approximately 50% of all US children receive care through Medicaid and/or the Children’s Health Insurance Program (CHIP).  </a:t>
            </a:r>
          </a:p>
        </p:txBody>
      </p:sp>
      <p:cxnSp>
        <p:nvCxnSpPr>
          <p:cNvPr id="13" name="Straight Connector 12">
            <a:extLst>
              <a:ext uri="{FF2B5EF4-FFF2-40B4-BE49-F238E27FC236}">
                <a16:creationId xmlns:a16="http://schemas.microsoft.com/office/drawing/2014/main" id="{6E195858-F178-6F1A-2AEA-90FD9C15C7B0}"/>
              </a:ext>
            </a:extLst>
          </p:cNvPr>
          <p:cNvCxnSpPr>
            <a:cxnSpLocks/>
          </p:cNvCxnSpPr>
          <p:nvPr/>
        </p:nvCxnSpPr>
        <p:spPr>
          <a:xfrm>
            <a:off x="8457150" y="4664407"/>
            <a:ext cx="2776764" cy="0"/>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C49748C3-FA71-CBA3-53AA-8616F2D99B3A}"/>
              </a:ext>
            </a:extLst>
          </p:cNvPr>
          <p:cNvSpPr txBox="1">
            <a:spLocks/>
          </p:cNvSpPr>
          <p:nvPr/>
        </p:nvSpPr>
        <p:spPr>
          <a:xfrm>
            <a:off x="4762500" y="2208859"/>
            <a:ext cx="2776764" cy="276999"/>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Horizontal Strategies</a:t>
            </a:r>
          </a:p>
        </p:txBody>
      </p:sp>
      <p:sp>
        <p:nvSpPr>
          <p:cNvPr id="15" name="Footer Placeholder 2">
            <a:extLst>
              <a:ext uri="{FF2B5EF4-FFF2-40B4-BE49-F238E27FC236}">
                <a16:creationId xmlns:a16="http://schemas.microsoft.com/office/drawing/2014/main" id="{D7273621-B889-B10B-748D-AF6D4878AA62}"/>
              </a:ext>
            </a:extLst>
          </p:cNvPr>
          <p:cNvSpPr txBox="1">
            <a:spLocks/>
          </p:cNvSpPr>
          <p:nvPr/>
        </p:nvSpPr>
        <p:spPr>
          <a:xfrm>
            <a:off x="8457150" y="2208859"/>
            <a:ext cx="2776764" cy="276999"/>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Vertical Strategies</a:t>
            </a:r>
          </a:p>
        </p:txBody>
      </p:sp>
      <p:sp>
        <p:nvSpPr>
          <p:cNvPr id="16" name="Footer Placeholder 2">
            <a:extLst>
              <a:ext uri="{FF2B5EF4-FFF2-40B4-BE49-F238E27FC236}">
                <a16:creationId xmlns:a16="http://schemas.microsoft.com/office/drawing/2014/main" id="{6A80BF22-14FD-DA21-CA21-69713B9C216F}"/>
              </a:ext>
            </a:extLst>
          </p:cNvPr>
          <p:cNvSpPr txBox="1">
            <a:spLocks/>
          </p:cNvSpPr>
          <p:nvPr/>
        </p:nvSpPr>
        <p:spPr>
          <a:xfrm>
            <a:off x="8457150" y="4876626"/>
            <a:ext cx="2776764" cy="738664"/>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Big money in it…for the states and those who organize such efforts…</a:t>
            </a:r>
          </a:p>
        </p:txBody>
      </p:sp>
      <p:sp>
        <p:nvSpPr>
          <p:cNvPr id="18" name="Rectangle 17">
            <a:extLst>
              <a:ext uri="{FF2B5EF4-FFF2-40B4-BE49-F238E27FC236}">
                <a16:creationId xmlns:a16="http://schemas.microsoft.com/office/drawing/2014/main" id="{73E4A93A-C810-15FB-B4DE-6F056AB978F9}"/>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2" name="Group 21">
            <a:extLst>
              <a:ext uri="{FF2B5EF4-FFF2-40B4-BE49-F238E27FC236}">
                <a16:creationId xmlns:a16="http://schemas.microsoft.com/office/drawing/2014/main" id="{ED2CB5CC-91C7-F0D5-031A-8A5050BE07A5}"/>
              </a:ext>
            </a:extLst>
          </p:cNvPr>
          <p:cNvGrpSpPr/>
          <p:nvPr/>
        </p:nvGrpSpPr>
        <p:grpSpPr>
          <a:xfrm>
            <a:off x="10364103" y="6274022"/>
            <a:ext cx="1188799" cy="440296"/>
            <a:chOff x="10364103" y="6274022"/>
            <a:chExt cx="1188799" cy="440296"/>
          </a:xfrm>
        </p:grpSpPr>
        <p:pic>
          <p:nvPicPr>
            <p:cNvPr id="23" name="Picture 2">
              <a:extLst>
                <a:ext uri="{FF2B5EF4-FFF2-40B4-BE49-F238E27FC236}">
                  <a16:creationId xmlns:a16="http://schemas.microsoft.com/office/drawing/2014/main" id="{161074C7-315F-74CE-3D65-FF90F6011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E89355C-E05A-18FF-DEC4-77EE733E961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Oval 25">
            <a:extLst>
              <a:ext uri="{FF2B5EF4-FFF2-40B4-BE49-F238E27FC236}">
                <a16:creationId xmlns:a16="http://schemas.microsoft.com/office/drawing/2014/main" id="{B82E98E6-3E64-7B7E-523D-19B54F8F50E6}"/>
              </a:ext>
            </a:extLst>
          </p:cNvPr>
          <p:cNvSpPr/>
          <p:nvPr/>
        </p:nvSpPr>
        <p:spPr>
          <a:xfrm>
            <a:off x="4762500" y="1079361"/>
            <a:ext cx="775315" cy="775315"/>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27" name="Oval 26">
            <a:extLst>
              <a:ext uri="{FF2B5EF4-FFF2-40B4-BE49-F238E27FC236}">
                <a16:creationId xmlns:a16="http://schemas.microsoft.com/office/drawing/2014/main" id="{B7C66C03-8313-421A-F6EB-D3F50ABEDF4B}"/>
              </a:ext>
            </a:extLst>
          </p:cNvPr>
          <p:cNvSpPr/>
          <p:nvPr/>
        </p:nvSpPr>
        <p:spPr>
          <a:xfrm>
            <a:off x="8457150" y="1079361"/>
            <a:ext cx="775315" cy="775315"/>
          </a:xfrm>
          <a:prstGeom prst="ellipse">
            <a:avLst/>
          </a:prstGeom>
          <a:solidFill>
            <a:srgbClr val="CBD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29" name="Picture 28">
            <a:extLst>
              <a:ext uri="{FF2B5EF4-FFF2-40B4-BE49-F238E27FC236}">
                <a16:creationId xmlns:a16="http://schemas.microsoft.com/office/drawing/2014/main" id="{4EAE3B23-0EC4-471D-E858-E7F044B5FAD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8625985" y="1248196"/>
            <a:ext cx="437645" cy="437645"/>
          </a:xfrm>
          <a:prstGeom prst="rect">
            <a:avLst/>
          </a:prstGeom>
        </p:spPr>
      </p:pic>
      <p:pic>
        <p:nvPicPr>
          <p:cNvPr id="30" name="Picture 29">
            <a:extLst>
              <a:ext uri="{FF2B5EF4-FFF2-40B4-BE49-F238E27FC236}">
                <a16:creationId xmlns:a16="http://schemas.microsoft.com/office/drawing/2014/main" id="{B5CA4828-1E23-E6B3-545A-2B411E67230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rot="2700000" flipH="1">
            <a:off x="4931334" y="1248196"/>
            <a:ext cx="437645" cy="437645"/>
          </a:xfrm>
          <a:prstGeom prst="rect">
            <a:avLst/>
          </a:prstGeom>
        </p:spPr>
      </p:pic>
      <p:cxnSp>
        <p:nvCxnSpPr>
          <p:cNvPr id="10" name="Straight Connector 9">
            <a:extLst>
              <a:ext uri="{FF2B5EF4-FFF2-40B4-BE49-F238E27FC236}">
                <a16:creationId xmlns:a16="http://schemas.microsoft.com/office/drawing/2014/main" id="{2311815B-7B6D-AB7F-EF6E-F5A06586874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143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935F6B-C0F9-8C8F-5317-A00460822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686" b="24686"/>
          <a:stretch/>
        </p:blipFill>
        <p:spPr bwMode="auto">
          <a:xfrm>
            <a:off x="0" y="0"/>
            <a:ext cx="12192000" cy="46029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45D8DE3-F0F8-EA52-C864-1E55A52D884A}"/>
              </a:ext>
            </a:extLst>
          </p:cNvPr>
          <p:cNvSpPr/>
          <p:nvPr/>
        </p:nvSpPr>
        <p:spPr>
          <a:xfrm>
            <a:off x="0" y="-1"/>
            <a:ext cx="12192000" cy="4602997"/>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E51316B6-1B99-C2EC-B37E-5DD212EE360E}"/>
              </a:ext>
            </a:extLst>
          </p:cNvPr>
          <p:cNvSpPr/>
          <p:nvPr/>
        </p:nvSpPr>
        <p:spPr>
          <a:xfrm>
            <a:off x="5929519" y="2067476"/>
            <a:ext cx="5515913" cy="3130549"/>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3" name="Footer Placeholder 2">
            <a:extLst>
              <a:ext uri="{FF2B5EF4-FFF2-40B4-BE49-F238E27FC236}">
                <a16:creationId xmlns:a16="http://schemas.microsoft.com/office/drawing/2014/main" id="{AD5020BA-3325-10CD-7A0E-10329D85CE9F}"/>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1D3E0BA2-86BE-48A2-0412-EB826FB20609}"/>
              </a:ext>
            </a:extLst>
          </p:cNvPr>
          <p:cNvSpPr>
            <a:spLocks noGrp="1"/>
          </p:cNvSpPr>
          <p:nvPr>
            <p:ph type="sldNum" sz="quarter" idx="12"/>
          </p:nvPr>
        </p:nvSpPr>
        <p:spPr/>
        <p:txBody>
          <a:bodyPr/>
          <a:lstStyle/>
          <a:p>
            <a:fld id="{FF528CE4-BB7A-453B-9BA8-EFC0298A1600}" type="slidenum">
              <a:rPr lang="en-ID" smtClean="0"/>
              <a:pPr/>
              <a:t>28</a:t>
            </a:fld>
            <a:endParaRPr lang="en-ID" dirty="0"/>
          </a:p>
        </p:txBody>
      </p:sp>
      <p:grpSp>
        <p:nvGrpSpPr>
          <p:cNvPr id="5" name="Group 4">
            <a:extLst>
              <a:ext uri="{FF2B5EF4-FFF2-40B4-BE49-F238E27FC236}">
                <a16:creationId xmlns:a16="http://schemas.microsoft.com/office/drawing/2014/main" id="{9C7C1188-BB01-E6DC-28D5-888E8626D160}"/>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7DCA06FB-42EC-F8B6-17D4-348B51BA3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A95F014-DAC4-60A5-E7FC-EF0C3B61DD4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35E22BD3-8B0C-3DEA-277A-9D86B9ADB379}"/>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D15B488C-04B6-5574-BCDC-CBDCC13561FD}"/>
              </a:ext>
            </a:extLst>
          </p:cNvPr>
          <p:cNvSpPr txBox="1"/>
          <p:nvPr/>
        </p:nvSpPr>
        <p:spPr>
          <a:xfrm>
            <a:off x="1350495" y="115325"/>
            <a:ext cx="5515913" cy="44319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strike="noStrike" kern="1200" cap="none" spc="0" normalizeH="0" baseline="0" noProof="0" dirty="0">
                <a:ln>
                  <a:noFill/>
                </a:ln>
                <a:solidFill>
                  <a:srgbClr val="ADB68B"/>
                </a:solidFill>
                <a:effectLst/>
                <a:uLnTx/>
                <a:uFillTx/>
                <a:latin typeface="Lato"/>
                <a:ea typeface="+mn-ea"/>
                <a:cs typeface="+mn-cs"/>
              </a:rPr>
              <a:t>E</a:t>
            </a:r>
            <a:r>
              <a:rPr kumimoji="0" lang="en-US" sz="4000" i="0" strike="noStrike" kern="1200" cap="none" spc="0" normalizeH="0" baseline="0" noProof="0" dirty="0">
                <a:ln>
                  <a:noFill/>
                </a:ln>
                <a:solidFill>
                  <a:srgbClr val="97C4C9"/>
                </a:solidFill>
                <a:effectLst/>
                <a:uLnTx/>
                <a:uFillTx/>
                <a:latin typeface="Lato"/>
                <a:ea typeface="+mn-ea"/>
                <a:cs typeface="+mn-cs"/>
              </a:rPr>
              <a:t>arnings</a:t>
            </a:r>
            <a:r>
              <a:rPr kumimoji="0" lang="en-US" sz="4800" i="0" strike="noStrike" kern="1200" cap="none" spc="0" normalizeH="0" baseline="0" noProof="0" dirty="0">
                <a:ln>
                  <a:noFill/>
                </a:ln>
                <a:solidFill>
                  <a:srgbClr val="97C4C9"/>
                </a:solidFill>
                <a:effectLst/>
                <a:uLnTx/>
                <a:uFillTx/>
                <a:latin typeface="Lat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strike="noStrike" kern="1200" cap="none" spc="0" normalizeH="0" baseline="0" noProof="0" dirty="0">
                <a:ln>
                  <a:noFill/>
                </a:ln>
                <a:solidFill>
                  <a:srgbClr val="ADB68B"/>
                </a:solidFill>
                <a:effectLst/>
                <a:uLnTx/>
                <a:uFillTx/>
                <a:latin typeface="Lato"/>
                <a:ea typeface="+mn-ea"/>
                <a:cs typeface="+mn-cs"/>
              </a:rPr>
              <a:t>B</a:t>
            </a:r>
            <a:r>
              <a:rPr kumimoji="0" lang="en-US" sz="4000" i="0" strike="noStrike" kern="1200" cap="none" spc="0" normalizeH="0" baseline="0" noProof="0" dirty="0">
                <a:ln>
                  <a:noFill/>
                </a:ln>
                <a:solidFill>
                  <a:srgbClr val="97C4C9"/>
                </a:solidFill>
                <a:effectLst/>
                <a:uLnTx/>
                <a:uFillTx/>
                <a:latin typeface="Lato"/>
                <a:ea typeface="+mn-ea"/>
                <a:cs typeface="+mn-cs"/>
              </a:rPr>
              <a:t>efore</a:t>
            </a:r>
            <a:endParaRPr kumimoji="0" lang="en-US" sz="4800" i="0" strike="noStrike" kern="1200" cap="none" spc="0" normalizeH="0" baseline="0" noProof="0" dirty="0">
              <a:ln>
                <a:noFill/>
              </a:ln>
              <a:solidFill>
                <a:srgbClr val="97C4C9"/>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ADB68B"/>
                </a:solidFill>
                <a:latin typeface="Lato"/>
              </a:rPr>
              <a:t>I</a:t>
            </a:r>
            <a:r>
              <a:rPr lang="en-US" sz="4000" dirty="0">
                <a:solidFill>
                  <a:srgbClr val="97C4C9"/>
                </a:solidFill>
                <a:latin typeface="Lato"/>
              </a:rPr>
              <a:t>nterest</a:t>
            </a:r>
            <a:endParaRPr lang="en-US" sz="4800" dirty="0">
              <a:solidFill>
                <a:srgbClr val="97C4C9"/>
              </a:solidFill>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strike="noStrike" kern="1200" cap="none" spc="0" normalizeH="0" baseline="0" noProof="0" dirty="0">
                <a:ln>
                  <a:noFill/>
                </a:ln>
                <a:solidFill>
                  <a:srgbClr val="ADB68B"/>
                </a:solidFill>
                <a:effectLst/>
                <a:uLnTx/>
                <a:uFillTx/>
                <a:latin typeface="Lato"/>
                <a:ea typeface="+mn-ea"/>
                <a:cs typeface="+mn-cs"/>
              </a:rPr>
              <a:t>T</a:t>
            </a:r>
            <a:r>
              <a:rPr kumimoji="0" lang="en-US" sz="4000" i="0" strike="noStrike" kern="1200" cap="none" spc="0" normalizeH="0" baseline="0" noProof="0" dirty="0">
                <a:ln>
                  <a:noFill/>
                </a:ln>
                <a:solidFill>
                  <a:srgbClr val="97C4C9"/>
                </a:solidFill>
                <a:effectLst/>
                <a:uLnTx/>
                <a:uFillTx/>
                <a:latin typeface="Lato"/>
                <a:ea typeface="+mn-ea"/>
                <a:cs typeface="+mn-cs"/>
              </a:rPr>
              <a:t>axes</a:t>
            </a:r>
            <a:endParaRPr kumimoji="0" lang="en-US" sz="4800" i="0" strike="noStrike" kern="1200" cap="none" spc="0" normalizeH="0" baseline="0" noProof="0" dirty="0">
              <a:ln>
                <a:noFill/>
              </a:ln>
              <a:solidFill>
                <a:srgbClr val="97C4C9"/>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ADB68B"/>
                </a:solidFill>
                <a:latin typeface="Lato"/>
              </a:rPr>
              <a:t>D</a:t>
            </a:r>
            <a:r>
              <a:rPr lang="en-US" sz="4000" dirty="0">
                <a:solidFill>
                  <a:srgbClr val="97C4C9"/>
                </a:solidFill>
                <a:latin typeface="Lato"/>
              </a:rPr>
              <a:t>epreciation</a:t>
            </a:r>
            <a:r>
              <a:rPr lang="en-US" sz="4800" dirty="0">
                <a:solidFill>
                  <a:srgbClr val="97C4C9"/>
                </a:solidFill>
                <a:latin typeface="Lato"/>
              </a:rPr>
              <a:t> </a:t>
            </a:r>
            <a:r>
              <a:rPr lang="en-US" sz="4000" dirty="0">
                <a:solidFill>
                  <a:srgbClr val="97C4C9"/>
                </a:solidFill>
                <a:latin typeface="Lato"/>
              </a:rPr>
              <a:t>&amp;</a:t>
            </a:r>
            <a:endParaRPr lang="en-US" sz="4800" dirty="0">
              <a:solidFill>
                <a:srgbClr val="97C4C9"/>
              </a:solidFill>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strike="noStrike" kern="1200" cap="none" spc="0" normalizeH="0" baseline="0" noProof="0" dirty="0">
                <a:ln>
                  <a:noFill/>
                </a:ln>
                <a:solidFill>
                  <a:srgbClr val="ADB68B"/>
                </a:solidFill>
                <a:effectLst/>
                <a:uLnTx/>
                <a:uFillTx/>
                <a:latin typeface="Lato"/>
                <a:ea typeface="+mn-ea"/>
                <a:cs typeface="+mn-cs"/>
              </a:rPr>
              <a:t>A</a:t>
            </a:r>
            <a:r>
              <a:rPr kumimoji="0" lang="en-US" sz="4000" i="0" strike="noStrike" kern="1200" cap="none" spc="0" normalizeH="0" baseline="0" noProof="0" dirty="0">
                <a:ln>
                  <a:noFill/>
                </a:ln>
                <a:solidFill>
                  <a:srgbClr val="97C4C9"/>
                </a:solidFill>
                <a:effectLst/>
                <a:uLnTx/>
                <a:uFillTx/>
                <a:latin typeface="Lato"/>
                <a:ea typeface="+mn-ea"/>
                <a:cs typeface="+mn-cs"/>
              </a:rPr>
              <a:t>mortization</a:t>
            </a:r>
            <a:endParaRPr kumimoji="0" lang="en-US" sz="4800" i="0" strike="noStrike" kern="1200" cap="none" spc="0" normalizeH="0" baseline="0" noProof="0" dirty="0">
              <a:ln>
                <a:noFill/>
              </a:ln>
              <a:solidFill>
                <a:srgbClr val="97C4C9"/>
              </a:solidFill>
              <a:effectLst/>
              <a:uLnTx/>
              <a:uFillTx/>
              <a:latin typeface="Lato"/>
              <a:ea typeface="+mn-ea"/>
              <a:cs typeface="+mn-cs"/>
            </a:endParaRPr>
          </a:p>
        </p:txBody>
      </p:sp>
      <p:cxnSp>
        <p:nvCxnSpPr>
          <p:cNvPr id="8" name="Straight Connector 7">
            <a:extLst>
              <a:ext uri="{FF2B5EF4-FFF2-40B4-BE49-F238E27FC236}">
                <a16:creationId xmlns:a16="http://schemas.microsoft.com/office/drawing/2014/main" id="{6B3DC69F-8CF9-0579-14A7-2AACCF522AA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4B48DA9-27DC-FB04-BC5B-D4EF5797232A}"/>
              </a:ext>
            </a:extLst>
          </p:cNvPr>
          <p:cNvSpPr txBox="1"/>
          <p:nvPr/>
        </p:nvSpPr>
        <p:spPr>
          <a:xfrm>
            <a:off x="6491397" y="2606602"/>
            <a:ext cx="4731815" cy="1938992"/>
          </a:xfrm>
          <a:prstGeom prst="rect">
            <a:avLst/>
          </a:prstGeom>
          <a:noFill/>
        </p:spPr>
        <p:txBody>
          <a:bodyPr wrap="square" rtlCol="0">
            <a:spAutoFit/>
          </a:bodyPr>
          <a:lstStyle/>
          <a:p>
            <a:r>
              <a:rPr lang="en-US" sz="2400" dirty="0">
                <a:solidFill>
                  <a:srgbClr val="375C72"/>
                </a:solidFill>
              </a:rPr>
              <a:t>By considering depreciation and amortization as well as taxes and debt payment costs, EBITDA attempts to represent the cash profit generated by the practice</a:t>
            </a:r>
          </a:p>
        </p:txBody>
      </p:sp>
    </p:spTree>
    <p:extLst>
      <p:ext uri="{BB962C8B-B14F-4D97-AF65-F5344CB8AC3E}">
        <p14:creationId xmlns:p14="http://schemas.microsoft.com/office/powerpoint/2010/main" val="3024898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3;p36">
            <a:extLst>
              <a:ext uri="{FF2B5EF4-FFF2-40B4-BE49-F238E27FC236}">
                <a16:creationId xmlns:a16="http://schemas.microsoft.com/office/drawing/2014/main" id="{B25BB157-949B-11C8-06A0-E4F29D6CE565}"/>
              </a:ext>
            </a:extLst>
          </p:cNvPr>
          <p:cNvPicPr preferRelativeResize="0"/>
          <p:nvPr/>
        </p:nvPicPr>
        <p:blipFill rotWithShape="1">
          <a:blip r:embed="rId2">
            <a:extLst>
              <a:ext uri="{28A0092B-C50C-407E-A947-70E740481C1C}">
                <a14:useLocalDpi xmlns:a14="http://schemas.microsoft.com/office/drawing/2010/main" val="0"/>
              </a:ext>
            </a:extLst>
          </a:blip>
          <a:srcRect l="4472" r="4472"/>
          <a:stretch/>
        </p:blipFill>
        <p:spPr>
          <a:xfrm>
            <a:off x="-1" y="-1"/>
            <a:ext cx="8318150" cy="6812279"/>
          </a:xfrm>
          <a:prstGeom prst="rect">
            <a:avLst/>
          </a:prstGeom>
        </p:spPr>
      </p:pic>
      <p:sp>
        <p:nvSpPr>
          <p:cNvPr id="5" name="Rectangle 4">
            <a:extLst>
              <a:ext uri="{FF2B5EF4-FFF2-40B4-BE49-F238E27FC236}">
                <a16:creationId xmlns:a16="http://schemas.microsoft.com/office/drawing/2014/main" id="{F327F435-B27E-12C7-A7D9-DC40AEA781DA}"/>
              </a:ext>
            </a:extLst>
          </p:cNvPr>
          <p:cNvSpPr/>
          <p:nvPr/>
        </p:nvSpPr>
        <p:spPr>
          <a:xfrm>
            <a:off x="-2" y="-6136"/>
            <a:ext cx="8318150" cy="681227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EFF646CA-4693-C247-0100-C7BA4706A7D5}"/>
              </a:ext>
            </a:extLst>
          </p:cNvPr>
          <p:cNvSpPr>
            <a:spLocks noGrp="1"/>
          </p:cNvSpPr>
          <p:nvPr>
            <p:ph type="title"/>
          </p:nvPr>
        </p:nvSpPr>
        <p:spPr>
          <a:xfrm>
            <a:off x="639096" y="1107256"/>
            <a:ext cx="4494378" cy="1871662"/>
          </a:xfrm>
        </p:spPr>
        <p:txBody>
          <a:bodyPr>
            <a:normAutofit/>
          </a:bodyPr>
          <a:lstStyle/>
          <a:p>
            <a:r>
              <a:rPr lang="en-US" sz="4400" dirty="0">
                <a:solidFill>
                  <a:schemeClr val="bg1"/>
                </a:solidFill>
              </a:rPr>
              <a:t>How PE-Backed Firms Deliver Profits</a:t>
            </a:r>
          </a:p>
        </p:txBody>
      </p:sp>
      <p:sp>
        <p:nvSpPr>
          <p:cNvPr id="3" name="Footer Placeholder 2">
            <a:extLst>
              <a:ext uri="{FF2B5EF4-FFF2-40B4-BE49-F238E27FC236}">
                <a16:creationId xmlns:a16="http://schemas.microsoft.com/office/drawing/2014/main" id="{CEC8A91D-09B5-DE22-7A52-162DE60290E9}"/>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56709971-E610-B143-FF80-8F57A0B97792}"/>
              </a:ext>
            </a:extLst>
          </p:cNvPr>
          <p:cNvSpPr>
            <a:spLocks noGrp="1"/>
          </p:cNvSpPr>
          <p:nvPr>
            <p:ph type="sldNum" sz="quarter" idx="12"/>
          </p:nvPr>
        </p:nvSpPr>
        <p:spPr/>
        <p:txBody>
          <a:bodyPr/>
          <a:lstStyle/>
          <a:p>
            <a:fld id="{FF528CE4-BB7A-453B-9BA8-EFC0298A1600}" type="slidenum">
              <a:rPr lang="en-ID" smtClean="0">
                <a:solidFill>
                  <a:schemeClr val="bg1"/>
                </a:solidFill>
              </a:rPr>
              <a:pPr/>
              <a:t>29</a:t>
            </a:fld>
            <a:endParaRPr lang="en-ID" dirty="0">
              <a:solidFill>
                <a:schemeClr val="bg1"/>
              </a:solidFill>
            </a:endParaRPr>
          </a:p>
        </p:txBody>
      </p:sp>
      <p:sp>
        <p:nvSpPr>
          <p:cNvPr id="6" name="Rectangle 5">
            <a:extLst>
              <a:ext uri="{FF2B5EF4-FFF2-40B4-BE49-F238E27FC236}">
                <a16:creationId xmlns:a16="http://schemas.microsoft.com/office/drawing/2014/main" id="{33A65C5E-A727-B09E-2446-AF53697B9FB7}"/>
              </a:ext>
            </a:extLst>
          </p:cNvPr>
          <p:cNvSpPr/>
          <p:nvPr/>
        </p:nvSpPr>
        <p:spPr>
          <a:xfrm>
            <a:off x="639097" y="3407266"/>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9" name="Google Shape;233;p36">
            <a:extLst>
              <a:ext uri="{FF2B5EF4-FFF2-40B4-BE49-F238E27FC236}">
                <a16:creationId xmlns:a16="http://schemas.microsoft.com/office/drawing/2014/main" id="{06FC5977-2C3C-E285-9A79-F8C671A0D6EA}"/>
              </a:ext>
            </a:extLst>
          </p:cNvPr>
          <p:cNvPicPr preferRelativeResize="0"/>
          <p:nvPr/>
        </p:nvPicPr>
        <p:blipFill rotWithShape="1">
          <a:blip r:embed="rId3">
            <a:alphaModFix/>
          </a:blip>
          <a:srcRect l="2290" r="2290"/>
          <a:stretch/>
        </p:blipFill>
        <p:spPr>
          <a:xfrm>
            <a:off x="5998280" y="2493169"/>
            <a:ext cx="5093254" cy="3202611"/>
          </a:xfrm>
          <a:prstGeom prst="rect">
            <a:avLst/>
          </a:prstGeom>
          <a:noFill/>
          <a:ln>
            <a:noFill/>
          </a:ln>
        </p:spPr>
      </p:pic>
      <p:grpSp>
        <p:nvGrpSpPr>
          <p:cNvPr id="12" name="Group 11">
            <a:extLst>
              <a:ext uri="{FF2B5EF4-FFF2-40B4-BE49-F238E27FC236}">
                <a16:creationId xmlns:a16="http://schemas.microsoft.com/office/drawing/2014/main" id="{5F678785-CB6A-C460-3592-FFDE86C4C5E6}"/>
              </a:ext>
            </a:extLst>
          </p:cNvPr>
          <p:cNvGrpSpPr/>
          <p:nvPr/>
        </p:nvGrpSpPr>
        <p:grpSpPr>
          <a:xfrm>
            <a:off x="4928340" y="2078757"/>
            <a:ext cx="7263660" cy="4283440"/>
            <a:chOff x="4928340" y="2078757"/>
            <a:chExt cx="7263660" cy="4283440"/>
          </a:xfrm>
        </p:grpSpPr>
        <p:pic>
          <p:nvPicPr>
            <p:cNvPr id="8" name="Picture 7">
              <a:extLst>
                <a:ext uri="{FF2B5EF4-FFF2-40B4-BE49-F238E27FC236}">
                  <a16:creationId xmlns:a16="http://schemas.microsoft.com/office/drawing/2014/main" id="{40706520-B832-9ABB-B30B-76F4A928C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340" y="2078757"/>
              <a:ext cx="7263660" cy="4283440"/>
            </a:xfrm>
            <a:prstGeom prst="rect">
              <a:avLst/>
            </a:prstGeom>
          </p:spPr>
        </p:pic>
        <p:sp>
          <p:nvSpPr>
            <p:cNvPr id="10" name="Rectangle 9">
              <a:extLst>
                <a:ext uri="{FF2B5EF4-FFF2-40B4-BE49-F238E27FC236}">
                  <a16:creationId xmlns:a16="http://schemas.microsoft.com/office/drawing/2014/main" id="{B151CAB8-73D8-7ADF-36F9-76E6FF73477F}"/>
                </a:ext>
              </a:extLst>
            </p:cNvPr>
            <p:cNvSpPr/>
            <p:nvPr/>
          </p:nvSpPr>
          <p:spPr>
            <a:xfrm>
              <a:off x="8318150" y="5814060"/>
              <a:ext cx="419100" cy="99060"/>
            </a:xfrm>
            <a:prstGeom prst="rect">
              <a:avLst/>
            </a:prstGeom>
            <a:solidFill>
              <a:srgbClr val="1D1E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Footer Placeholder 2">
            <a:extLst>
              <a:ext uri="{FF2B5EF4-FFF2-40B4-BE49-F238E27FC236}">
                <a16:creationId xmlns:a16="http://schemas.microsoft.com/office/drawing/2014/main" id="{AC117F78-28B4-0E9B-F229-EC351E7AF7EC}"/>
              </a:ext>
            </a:extLst>
          </p:cNvPr>
          <p:cNvSpPr txBox="1">
            <a:spLocks/>
          </p:cNvSpPr>
          <p:nvPr/>
        </p:nvSpPr>
        <p:spPr>
          <a:xfrm>
            <a:off x="639096" y="3937740"/>
            <a:ext cx="4482833" cy="153888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bg1"/>
                </a:solidFill>
              </a:rPr>
              <a:t>Buy practice(s) for X multiple of </a:t>
            </a:r>
            <a:r>
              <a:rPr lang="en-US" sz="2000" b="1" dirty="0">
                <a:solidFill>
                  <a:schemeClr val="bg1"/>
                </a:solidFill>
              </a:rPr>
              <a:t>EBITA/EBITDA</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Sell in 3-5 years for HIGHER multiple with </a:t>
            </a:r>
            <a:r>
              <a:rPr lang="en-US" sz="2000" b="1" dirty="0">
                <a:solidFill>
                  <a:schemeClr val="bg1"/>
                </a:solidFill>
              </a:rPr>
              <a:t>HIGHER EBITA/EBITDA.</a:t>
            </a:r>
          </a:p>
        </p:txBody>
      </p:sp>
      <p:sp>
        <p:nvSpPr>
          <p:cNvPr id="13" name="Rectangle 12">
            <a:extLst>
              <a:ext uri="{FF2B5EF4-FFF2-40B4-BE49-F238E27FC236}">
                <a16:creationId xmlns:a16="http://schemas.microsoft.com/office/drawing/2014/main" id="{658078E6-7F64-9FF6-45FC-C531486B9C39}"/>
              </a:ext>
            </a:extLst>
          </p:cNvPr>
          <p:cNvSpPr/>
          <p:nvPr/>
        </p:nvSpPr>
        <p:spPr>
          <a:xfrm>
            <a:off x="0" y="6806143"/>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4" name="Group 13">
            <a:extLst>
              <a:ext uri="{FF2B5EF4-FFF2-40B4-BE49-F238E27FC236}">
                <a16:creationId xmlns:a16="http://schemas.microsoft.com/office/drawing/2014/main" id="{6FC70079-027E-C4B9-2F9C-55092B96DB71}"/>
              </a:ext>
            </a:extLst>
          </p:cNvPr>
          <p:cNvGrpSpPr/>
          <p:nvPr/>
        </p:nvGrpSpPr>
        <p:grpSpPr>
          <a:xfrm>
            <a:off x="10364103" y="6274022"/>
            <a:ext cx="1188799" cy="440296"/>
            <a:chOff x="10364103" y="6274022"/>
            <a:chExt cx="1188799" cy="440296"/>
          </a:xfrm>
        </p:grpSpPr>
        <p:pic>
          <p:nvPicPr>
            <p:cNvPr id="15" name="Picture 2">
              <a:extLst>
                <a:ext uri="{FF2B5EF4-FFF2-40B4-BE49-F238E27FC236}">
                  <a16:creationId xmlns:a16="http://schemas.microsoft.com/office/drawing/2014/main" id="{EFFA55A6-FF8D-0824-1FBA-F98FA0DD7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420AE06-1517-8DF3-70D8-8210BC90AF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Connector 16">
            <a:extLst>
              <a:ext uri="{FF2B5EF4-FFF2-40B4-BE49-F238E27FC236}">
                <a16:creationId xmlns:a16="http://schemas.microsoft.com/office/drawing/2014/main" id="{AB00D8C5-C10B-9191-B933-A6AEBA2CB90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22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5F32AA-7D95-6FE9-AC9F-3816C93BE259}"/>
              </a:ext>
            </a:extLst>
          </p:cNvPr>
          <p:cNvPicPr>
            <a:picLocks noChangeAspect="1"/>
          </p:cNvPicPr>
          <p:nvPr/>
        </p:nvPicPr>
        <p:blipFill>
          <a:blip r:embed="rId2">
            <a:extLst>
              <a:ext uri="{28A0092B-C50C-407E-A947-70E740481C1C}">
                <a14:useLocalDpi xmlns:a14="http://schemas.microsoft.com/office/drawing/2010/main" val="0"/>
              </a:ext>
            </a:extLst>
          </a:blip>
          <a:srcRect l="21021" r="21021"/>
          <a:stretch/>
        </p:blipFill>
        <p:spPr>
          <a:xfrm>
            <a:off x="-9921" y="0"/>
            <a:ext cx="5294516" cy="6812280"/>
          </a:xfrm>
          <a:prstGeom prst="rect">
            <a:avLst/>
          </a:prstGeom>
        </p:spPr>
      </p:pic>
      <p:sp>
        <p:nvSpPr>
          <p:cNvPr id="3" name="Rectangle 2">
            <a:extLst>
              <a:ext uri="{FF2B5EF4-FFF2-40B4-BE49-F238E27FC236}">
                <a16:creationId xmlns:a16="http://schemas.microsoft.com/office/drawing/2014/main" id="{0FBA6831-4F91-6C32-0CA0-1EEC2C3ACFD5}"/>
              </a:ext>
            </a:extLst>
          </p:cNvPr>
          <p:cNvSpPr/>
          <p:nvPr/>
        </p:nvSpPr>
        <p:spPr>
          <a:xfrm>
            <a:off x="-15934" y="-1269"/>
            <a:ext cx="5294516" cy="6813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6D151B42-AC6A-9D1E-3C98-9A89375A0D4A}"/>
              </a:ext>
            </a:extLst>
          </p:cNvPr>
          <p:cNvSpPr>
            <a:spLocks noGrp="1"/>
          </p:cNvSpPr>
          <p:nvPr>
            <p:ph type="title"/>
          </p:nvPr>
        </p:nvSpPr>
        <p:spPr>
          <a:xfrm>
            <a:off x="706335" y="1766306"/>
            <a:ext cx="3956052" cy="942565"/>
          </a:xfrm>
        </p:spPr>
        <p:txBody>
          <a:bodyPr anchor="t">
            <a:noAutofit/>
          </a:bodyPr>
          <a:lstStyle/>
          <a:p>
            <a:r>
              <a:rPr lang="en-US" b="1" dirty="0">
                <a:solidFill>
                  <a:schemeClr val="bg1"/>
                </a:solidFill>
              </a:rPr>
              <a:t>Today is not a substitute for Legal or Accounting Advice</a:t>
            </a:r>
            <a:endParaRPr lang="en-ID" b="1" dirty="0">
              <a:solidFill>
                <a:schemeClr val="bg1"/>
              </a:solidFill>
            </a:endParaRPr>
          </a:p>
        </p:txBody>
      </p:sp>
      <p:sp>
        <p:nvSpPr>
          <p:cNvPr id="11" name="Footer Placeholder 10">
            <a:extLst>
              <a:ext uri="{FF2B5EF4-FFF2-40B4-BE49-F238E27FC236}">
                <a16:creationId xmlns:a16="http://schemas.microsoft.com/office/drawing/2014/main" id="{B9B8F0EC-75BB-E615-81C7-4874409688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Lato"/>
                <a:ea typeface="+mn-ea"/>
                <a:cs typeface="+mn-cs"/>
              </a:rPr>
              <a:t>www.PediatricSupport.com </a:t>
            </a:r>
          </a:p>
        </p:txBody>
      </p:sp>
      <p:sp>
        <p:nvSpPr>
          <p:cNvPr id="12" name="Slide Number Placeholder 11">
            <a:extLst>
              <a:ext uri="{FF2B5EF4-FFF2-40B4-BE49-F238E27FC236}">
                <a16:creationId xmlns:a16="http://schemas.microsoft.com/office/drawing/2014/main" id="{EB6400F5-EC10-04B6-459F-282E9886F8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1" i="0" u="none" strike="noStrike" kern="1200" cap="none" spc="0" normalizeH="0" baseline="0" noProof="0" smtClean="0">
                <a:ln>
                  <a:noFill/>
                </a:ln>
                <a:solidFill>
                  <a:prstClr val="white"/>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ID" sz="1050" b="1" i="0" u="none" strike="noStrike" kern="1200" cap="none" spc="0" normalizeH="0" baseline="0" noProof="0" dirty="0">
              <a:ln>
                <a:noFill/>
              </a:ln>
              <a:solidFill>
                <a:prstClr val="white"/>
              </a:solidFill>
              <a:effectLst/>
              <a:uLnTx/>
              <a:uFillTx/>
              <a:latin typeface="Lato"/>
              <a:ea typeface="+mn-ea"/>
              <a:cs typeface="+mn-cs"/>
            </a:endParaRPr>
          </a:p>
        </p:txBody>
      </p:sp>
      <p:sp>
        <p:nvSpPr>
          <p:cNvPr id="7" name="Rectangle 6">
            <a:extLst>
              <a:ext uri="{FF2B5EF4-FFF2-40B4-BE49-F238E27FC236}">
                <a16:creationId xmlns:a16="http://schemas.microsoft.com/office/drawing/2014/main" id="{AF7D4043-FB20-7DB4-83D9-D6F1221D30D5}"/>
              </a:ext>
            </a:extLst>
          </p:cNvPr>
          <p:cNvSpPr/>
          <p:nvPr/>
        </p:nvSpPr>
        <p:spPr>
          <a:xfrm>
            <a:off x="-467360" y="465051"/>
            <a:ext cx="351444" cy="351444"/>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8" name="Rectangle 7">
            <a:extLst>
              <a:ext uri="{FF2B5EF4-FFF2-40B4-BE49-F238E27FC236}">
                <a16:creationId xmlns:a16="http://schemas.microsoft.com/office/drawing/2014/main" id="{A72E1AC0-7FAB-AFD5-CC6B-A2A3F208C445}"/>
              </a:ext>
            </a:extLst>
          </p:cNvPr>
          <p:cNvSpPr/>
          <p:nvPr/>
        </p:nvSpPr>
        <p:spPr>
          <a:xfrm>
            <a:off x="-467360" y="915939"/>
            <a:ext cx="351444" cy="351444"/>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9" name="Rectangle 8">
            <a:extLst>
              <a:ext uri="{FF2B5EF4-FFF2-40B4-BE49-F238E27FC236}">
                <a16:creationId xmlns:a16="http://schemas.microsoft.com/office/drawing/2014/main" id="{0024885D-C4CD-DDD8-2E5B-9CB7F62E5313}"/>
              </a:ext>
            </a:extLst>
          </p:cNvPr>
          <p:cNvSpPr/>
          <p:nvPr/>
        </p:nvSpPr>
        <p:spPr>
          <a:xfrm>
            <a:off x="-467360" y="1366827"/>
            <a:ext cx="351444" cy="351444"/>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0" name="Rectangle 9">
            <a:extLst>
              <a:ext uri="{FF2B5EF4-FFF2-40B4-BE49-F238E27FC236}">
                <a16:creationId xmlns:a16="http://schemas.microsoft.com/office/drawing/2014/main" id="{0220A76E-8065-5B88-9677-A874E7C6D0DE}"/>
              </a:ext>
            </a:extLst>
          </p:cNvPr>
          <p:cNvSpPr/>
          <p:nvPr/>
        </p:nvSpPr>
        <p:spPr>
          <a:xfrm>
            <a:off x="-467360" y="1817716"/>
            <a:ext cx="351444" cy="351444"/>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14" name="Straight Connector 13">
            <a:extLst>
              <a:ext uri="{FF2B5EF4-FFF2-40B4-BE49-F238E27FC236}">
                <a16:creationId xmlns:a16="http://schemas.microsoft.com/office/drawing/2014/main" id="{FF415EC0-7B9D-2D7A-60F8-3A283376FAA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F248DE-833A-F631-50C0-D15693C0061F}"/>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nvGrpSpPr>
          <p:cNvPr id="30" name="Group 29">
            <a:extLst>
              <a:ext uri="{FF2B5EF4-FFF2-40B4-BE49-F238E27FC236}">
                <a16:creationId xmlns:a16="http://schemas.microsoft.com/office/drawing/2014/main" id="{A1BD7653-ECAD-B1EA-F7A3-AF78EB0B1A9A}"/>
              </a:ext>
            </a:extLst>
          </p:cNvPr>
          <p:cNvGrpSpPr/>
          <p:nvPr/>
        </p:nvGrpSpPr>
        <p:grpSpPr>
          <a:xfrm>
            <a:off x="6096000" y="1571018"/>
            <a:ext cx="775315" cy="775315"/>
            <a:chOff x="1376355" y="1714587"/>
            <a:chExt cx="975360" cy="975360"/>
          </a:xfrm>
        </p:grpSpPr>
        <p:sp>
          <p:nvSpPr>
            <p:cNvPr id="27" name="Oval 26">
              <a:extLst>
                <a:ext uri="{FF2B5EF4-FFF2-40B4-BE49-F238E27FC236}">
                  <a16:creationId xmlns:a16="http://schemas.microsoft.com/office/drawing/2014/main" id="{D62512FB-F3F7-6C41-7BF9-9E924EC0DC03}"/>
                </a:ext>
              </a:extLst>
            </p:cNvPr>
            <p:cNvSpPr/>
            <p:nvPr/>
          </p:nvSpPr>
          <p:spPr>
            <a:xfrm>
              <a:off x="1376355" y="1714587"/>
              <a:ext cx="975360" cy="975360"/>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nvGrpSpPr>
            <p:cNvPr id="29" name="Group 28">
              <a:extLst>
                <a:ext uri="{FF2B5EF4-FFF2-40B4-BE49-F238E27FC236}">
                  <a16:creationId xmlns:a16="http://schemas.microsoft.com/office/drawing/2014/main" id="{D5FCDDC4-AA78-F811-8F4D-BFF272844377}"/>
                </a:ext>
              </a:extLst>
            </p:cNvPr>
            <p:cNvGrpSpPr/>
            <p:nvPr/>
          </p:nvGrpSpPr>
          <p:grpSpPr>
            <a:xfrm>
              <a:off x="1619320" y="2004739"/>
              <a:ext cx="489431" cy="395057"/>
              <a:chOff x="1687029" y="2202267"/>
              <a:chExt cx="354012" cy="285750"/>
            </a:xfrm>
          </p:grpSpPr>
          <p:sp>
            <p:nvSpPr>
              <p:cNvPr id="18" name="Freeform 1192">
                <a:extLst>
                  <a:ext uri="{FF2B5EF4-FFF2-40B4-BE49-F238E27FC236}">
                    <a16:creationId xmlns:a16="http://schemas.microsoft.com/office/drawing/2014/main" id="{0864D8CA-9A45-676B-1729-29FC9CA91479}"/>
                  </a:ext>
                </a:extLst>
              </p:cNvPr>
              <p:cNvSpPr>
                <a:spLocks/>
              </p:cNvSpPr>
              <p:nvPr/>
            </p:nvSpPr>
            <p:spPr bwMode="auto">
              <a:xfrm>
                <a:off x="1848954" y="2248304"/>
                <a:ext cx="14288" cy="239713"/>
              </a:xfrm>
              <a:custGeom>
                <a:avLst/>
                <a:gdLst>
                  <a:gd name="T0" fmla="*/ 2 w 4"/>
                  <a:gd name="T1" fmla="*/ 64 h 64"/>
                  <a:gd name="T2" fmla="*/ 0 w 4"/>
                  <a:gd name="T3" fmla="*/ 62 h 64"/>
                  <a:gd name="T4" fmla="*/ 0 w 4"/>
                  <a:gd name="T5" fmla="*/ 2 h 64"/>
                  <a:gd name="T6" fmla="*/ 2 w 4"/>
                  <a:gd name="T7" fmla="*/ 0 h 64"/>
                  <a:gd name="T8" fmla="*/ 4 w 4"/>
                  <a:gd name="T9" fmla="*/ 2 h 64"/>
                  <a:gd name="T10" fmla="*/ 4 w 4"/>
                  <a:gd name="T11" fmla="*/ 62 h 64"/>
                  <a:gd name="T12" fmla="*/ 2 w 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2" y="64"/>
                    </a:moveTo>
                    <a:cubicBezTo>
                      <a:pt x="1" y="64"/>
                      <a:pt x="0" y="63"/>
                      <a:pt x="0" y="62"/>
                    </a:cubicBezTo>
                    <a:cubicBezTo>
                      <a:pt x="0" y="2"/>
                      <a:pt x="0" y="2"/>
                      <a:pt x="0" y="2"/>
                    </a:cubicBezTo>
                    <a:cubicBezTo>
                      <a:pt x="0" y="1"/>
                      <a:pt x="1" y="0"/>
                      <a:pt x="2" y="0"/>
                    </a:cubicBezTo>
                    <a:cubicBezTo>
                      <a:pt x="3" y="0"/>
                      <a:pt x="4" y="1"/>
                      <a:pt x="4" y="2"/>
                    </a:cubicBezTo>
                    <a:cubicBezTo>
                      <a:pt x="4" y="62"/>
                      <a:pt x="4" y="62"/>
                      <a:pt x="4" y="62"/>
                    </a:cubicBezTo>
                    <a:cubicBezTo>
                      <a:pt x="4" y="63"/>
                      <a:pt x="3" y="64"/>
                      <a:pt x="2"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19" name="Freeform 1193">
                <a:extLst>
                  <a:ext uri="{FF2B5EF4-FFF2-40B4-BE49-F238E27FC236}">
                    <a16:creationId xmlns:a16="http://schemas.microsoft.com/office/drawing/2014/main" id="{5E52349C-179B-DC20-FA8E-72072D500904}"/>
                  </a:ext>
                </a:extLst>
              </p:cNvPr>
              <p:cNvSpPr>
                <a:spLocks/>
              </p:cNvSpPr>
              <p:nvPr/>
            </p:nvSpPr>
            <p:spPr bwMode="auto">
              <a:xfrm>
                <a:off x="1802916" y="2473729"/>
                <a:ext cx="106363"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0" name="Freeform 1194">
                <a:extLst>
                  <a:ext uri="{FF2B5EF4-FFF2-40B4-BE49-F238E27FC236}">
                    <a16:creationId xmlns:a16="http://schemas.microsoft.com/office/drawing/2014/main" id="{E8150AC6-9BCB-1AEC-3993-45714AB658F7}"/>
                  </a:ext>
                </a:extLst>
              </p:cNvPr>
              <p:cNvSpPr>
                <a:spLocks/>
              </p:cNvSpPr>
              <p:nvPr/>
            </p:nvSpPr>
            <p:spPr bwMode="auto">
              <a:xfrm>
                <a:off x="1687029" y="2218142"/>
                <a:ext cx="120650" cy="134938"/>
              </a:xfrm>
              <a:custGeom>
                <a:avLst/>
                <a:gdLst>
                  <a:gd name="T0" fmla="*/ 2 w 32"/>
                  <a:gd name="T1" fmla="*/ 36 h 36"/>
                  <a:gd name="T2" fmla="*/ 1 w 32"/>
                  <a:gd name="T3" fmla="*/ 36 h 36"/>
                  <a:gd name="T4" fmla="*/ 0 w 32"/>
                  <a:gd name="T5" fmla="*/ 33 h 36"/>
                  <a:gd name="T6" fmla="*/ 14 w 32"/>
                  <a:gd name="T7" fmla="*/ 1 h 36"/>
                  <a:gd name="T8" fmla="*/ 16 w 32"/>
                  <a:gd name="T9" fmla="*/ 0 h 36"/>
                  <a:gd name="T10" fmla="*/ 16 w 32"/>
                  <a:gd name="T11" fmla="*/ 0 h 36"/>
                  <a:gd name="T12" fmla="*/ 18 w 32"/>
                  <a:gd name="T13" fmla="*/ 1 h 36"/>
                  <a:gd name="T14" fmla="*/ 31 w 32"/>
                  <a:gd name="T15" fmla="*/ 33 h 36"/>
                  <a:gd name="T16" fmla="*/ 30 w 32"/>
                  <a:gd name="T17" fmla="*/ 36 h 36"/>
                  <a:gd name="T18" fmla="*/ 28 w 32"/>
                  <a:gd name="T19" fmla="*/ 35 h 36"/>
                  <a:gd name="T20" fmla="*/ 16 w 32"/>
                  <a:gd name="T21" fmla="*/ 7 h 36"/>
                  <a:gd name="T22" fmla="*/ 4 w 32"/>
                  <a:gd name="T23" fmla="*/ 35 h 36"/>
                  <a:gd name="T24" fmla="*/ 2 w 3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6">
                    <a:moveTo>
                      <a:pt x="2" y="36"/>
                    </a:moveTo>
                    <a:cubicBezTo>
                      <a:pt x="2" y="36"/>
                      <a:pt x="2" y="36"/>
                      <a:pt x="1" y="36"/>
                    </a:cubicBezTo>
                    <a:cubicBezTo>
                      <a:pt x="0" y="35"/>
                      <a:pt x="0" y="34"/>
                      <a:pt x="0" y="33"/>
                    </a:cubicBezTo>
                    <a:cubicBezTo>
                      <a:pt x="14" y="1"/>
                      <a:pt x="14" y="1"/>
                      <a:pt x="14" y="1"/>
                    </a:cubicBezTo>
                    <a:cubicBezTo>
                      <a:pt x="14" y="1"/>
                      <a:pt x="15" y="0"/>
                      <a:pt x="16" y="0"/>
                    </a:cubicBezTo>
                    <a:cubicBezTo>
                      <a:pt x="16" y="0"/>
                      <a:pt x="16" y="0"/>
                      <a:pt x="16" y="0"/>
                    </a:cubicBezTo>
                    <a:cubicBezTo>
                      <a:pt x="17" y="0"/>
                      <a:pt x="17" y="1"/>
                      <a:pt x="18" y="1"/>
                    </a:cubicBezTo>
                    <a:cubicBezTo>
                      <a:pt x="31" y="33"/>
                      <a:pt x="31" y="33"/>
                      <a:pt x="31" y="33"/>
                    </a:cubicBezTo>
                    <a:cubicBezTo>
                      <a:pt x="32" y="34"/>
                      <a:pt x="31" y="35"/>
                      <a:pt x="30" y="36"/>
                    </a:cubicBezTo>
                    <a:cubicBezTo>
                      <a:pt x="29" y="36"/>
                      <a:pt x="28" y="36"/>
                      <a:pt x="28" y="35"/>
                    </a:cubicBezTo>
                    <a:cubicBezTo>
                      <a:pt x="16" y="7"/>
                      <a:pt x="16" y="7"/>
                      <a:pt x="16" y="7"/>
                    </a:cubicBezTo>
                    <a:cubicBezTo>
                      <a:pt x="4" y="35"/>
                      <a:pt x="4" y="35"/>
                      <a:pt x="4" y="35"/>
                    </a:cubicBezTo>
                    <a:cubicBezTo>
                      <a:pt x="4" y="36"/>
                      <a:pt x="3" y="36"/>
                      <a:pt x="2"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1" name="Freeform 1195">
                <a:extLst>
                  <a:ext uri="{FF2B5EF4-FFF2-40B4-BE49-F238E27FC236}">
                    <a16:creationId xmlns:a16="http://schemas.microsoft.com/office/drawing/2014/main" id="{207CC5D4-4EE0-D5F5-FE80-03DF3C18056C}"/>
                  </a:ext>
                </a:extLst>
              </p:cNvPr>
              <p:cNvSpPr>
                <a:spLocks noEditPoints="1"/>
              </p:cNvSpPr>
              <p:nvPr/>
            </p:nvSpPr>
            <p:spPr bwMode="auto">
              <a:xfrm>
                <a:off x="1826729" y="2202267"/>
                <a:ext cx="58738"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2" name="Freeform 1196">
                <a:extLst>
                  <a:ext uri="{FF2B5EF4-FFF2-40B4-BE49-F238E27FC236}">
                    <a16:creationId xmlns:a16="http://schemas.microsoft.com/office/drawing/2014/main" id="{55A9E83F-75CB-A33E-D042-B77A4F536919}"/>
                  </a:ext>
                </a:extLst>
              </p:cNvPr>
              <p:cNvSpPr>
                <a:spLocks noEditPoints="1"/>
              </p:cNvSpPr>
              <p:nvPr/>
            </p:nvSpPr>
            <p:spPr bwMode="auto">
              <a:xfrm>
                <a:off x="1687029" y="2337204"/>
                <a:ext cx="115888" cy="71438"/>
              </a:xfrm>
              <a:custGeom>
                <a:avLst/>
                <a:gdLst>
                  <a:gd name="T0" fmla="*/ 16 w 31"/>
                  <a:gd name="T1" fmla="*/ 19 h 19"/>
                  <a:gd name="T2" fmla="*/ 0 w 31"/>
                  <a:gd name="T3" fmla="*/ 2 h 19"/>
                  <a:gd name="T4" fmla="*/ 2 w 31"/>
                  <a:gd name="T5" fmla="*/ 0 h 19"/>
                  <a:gd name="T6" fmla="*/ 29 w 31"/>
                  <a:gd name="T7" fmla="*/ 0 h 19"/>
                  <a:gd name="T8" fmla="*/ 31 w 31"/>
                  <a:gd name="T9" fmla="*/ 2 h 19"/>
                  <a:gd name="T10" fmla="*/ 16 w 31"/>
                  <a:gd name="T11" fmla="*/ 19 h 19"/>
                  <a:gd name="T12" fmla="*/ 4 w 31"/>
                  <a:gd name="T13" fmla="*/ 4 h 19"/>
                  <a:gd name="T14" fmla="*/ 16 w 31"/>
                  <a:gd name="T15" fmla="*/ 15 h 19"/>
                  <a:gd name="T16" fmla="*/ 27 w 31"/>
                  <a:gd name="T17" fmla="*/ 4 h 19"/>
                  <a:gd name="T18" fmla="*/ 4 w 31"/>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9">
                    <a:moveTo>
                      <a:pt x="16" y="19"/>
                    </a:moveTo>
                    <a:cubicBezTo>
                      <a:pt x="7" y="19"/>
                      <a:pt x="0" y="11"/>
                      <a:pt x="0" y="2"/>
                    </a:cubicBezTo>
                    <a:cubicBezTo>
                      <a:pt x="0" y="1"/>
                      <a:pt x="1" y="0"/>
                      <a:pt x="2" y="0"/>
                    </a:cubicBezTo>
                    <a:cubicBezTo>
                      <a:pt x="29" y="0"/>
                      <a:pt x="29" y="0"/>
                      <a:pt x="29" y="0"/>
                    </a:cubicBezTo>
                    <a:cubicBezTo>
                      <a:pt x="31" y="0"/>
                      <a:pt x="31" y="1"/>
                      <a:pt x="31" y="2"/>
                    </a:cubicBezTo>
                    <a:cubicBezTo>
                      <a:pt x="31" y="11"/>
                      <a:pt x="25" y="19"/>
                      <a:pt x="16" y="19"/>
                    </a:cubicBezTo>
                    <a:close/>
                    <a:moveTo>
                      <a:pt x="4" y="4"/>
                    </a:moveTo>
                    <a:cubicBezTo>
                      <a:pt x="5" y="10"/>
                      <a:pt x="10" y="15"/>
                      <a:pt x="16" y="15"/>
                    </a:cubicBezTo>
                    <a:cubicBezTo>
                      <a:pt x="22" y="15"/>
                      <a:pt x="26" y="10"/>
                      <a:pt x="27" y="4"/>
                    </a:cubicBezTo>
                    <a:lnTo>
                      <a:pt x="4"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3" name="Freeform 1197">
                <a:extLst>
                  <a:ext uri="{FF2B5EF4-FFF2-40B4-BE49-F238E27FC236}">
                    <a16:creationId xmlns:a16="http://schemas.microsoft.com/office/drawing/2014/main" id="{57A4E1AF-2C20-76A3-B858-57178F2BF4CC}"/>
                  </a:ext>
                </a:extLst>
              </p:cNvPr>
              <p:cNvSpPr>
                <a:spLocks/>
              </p:cNvSpPr>
              <p:nvPr/>
            </p:nvSpPr>
            <p:spPr bwMode="auto">
              <a:xfrm>
                <a:off x="1920391" y="2218142"/>
                <a:ext cx="120650" cy="134938"/>
              </a:xfrm>
              <a:custGeom>
                <a:avLst/>
                <a:gdLst>
                  <a:gd name="T0" fmla="*/ 2 w 32"/>
                  <a:gd name="T1" fmla="*/ 36 h 36"/>
                  <a:gd name="T2" fmla="*/ 2 w 32"/>
                  <a:gd name="T3" fmla="*/ 36 h 36"/>
                  <a:gd name="T4" fmla="*/ 1 w 32"/>
                  <a:gd name="T5" fmla="*/ 33 h 36"/>
                  <a:gd name="T6" fmla="*/ 14 w 32"/>
                  <a:gd name="T7" fmla="*/ 1 h 36"/>
                  <a:gd name="T8" fmla="*/ 16 w 32"/>
                  <a:gd name="T9" fmla="*/ 0 h 36"/>
                  <a:gd name="T10" fmla="*/ 16 w 32"/>
                  <a:gd name="T11" fmla="*/ 0 h 36"/>
                  <a:gd name="T12" fmla="*/ 18 w 32"/>
                  <a:gd name="T13" fmla="*/ 1 h 36"/>
                  <a:gd name="T14" fmla="*/ 32 w 32"/>
                  <a:gd name="T15" fmla="*/ 33 h 36"/>
                  <a:gd name="T16" fmla="*/ 30 w 32"/>
                  <a:gd name="T17" fmla="*/ 36 h 36"/>
                  <a:gd name="T18" fmla="*/ 28 w 32"/>
                  <a:gd name="T19" fmla="*/ 35 h 36"/>
                  <a:gd name="T20" fmla="*/ 16 w 32"/>
                  <a:gd name="T21" fmla="*/ 7 h 36"/>
                  <a:gd name="T22" fmla="*/ 4 w 32"/>
                  <a:gd name="T23" fmla="*/ 35 h 36"/>
                  <a:gd name="T24" fmla="*/ 2 w 3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6">
                    <a:moveTo>
                      <a:pt x="2" y="36"/>
                    </a:moveTo>
                    <a:cubicBezTo>
                      <a:pt x="2" y="36"/>
                      <a:pt x="2" y="36"/>
                      <a:pt x="2" y="36"/>
                    </a:cubicBezTo>
                    <a:cubicBezTo>
                      <a:pt x="1" y="35"/>
                      <a:pt x="0" y="34"/>
                      <a:pt x="1" y="33"/>
                    </a:cubicBezTo>
                    <a:cubicBezTo>
                      <a:pt x="14" y="1"/>
                      <a:pt x="14" y="1"/>
                      <a:pt x="14" y="1"/>
                    </a:cubicBezTo>
                    <a:cubicBezTo>
                      <a:pt x="15" y="1"/>
                      <a:pt x="15" y="0"/>
                      <a:pt x="16" y="0"/>
                    </a:cubicBezTo>
                    <a:cubicBezTo>
                      <a:pt x="16" y="0"/>
                      <a:pt x="16" y="0"/>
                      <a:pt x="16" y="0"/>
                    </a:cubicBezTo>
                    <a:cubicBezTo>
                      <a:pt x="17" y="0"/>
                      <a:pt x="18" y="1"/>
                      <a:pt x="18" y="1"/>
                    </a:cubicBezTo>
                    <a:cubicBezTo>
                      <a:pt x="32" y="33"/>
                      <a:pt x="32" y="33"/>
                      <a:pt x="32" y="33"/>
                    </a:cubicBezTo>
                    <a:cubicBezTo>
                      <a:pt x="32" y="34"/>
                      <a:pt x="31" y="35"/>
                      <a:pt x="30" y="36"/>
                    </a:cubicBezTo>
                    <a:cubicBezTo>
                      <a:pt x="29" y="36"/>
                      <a:pt x="28" y="36"/>
                      <a:pt x="28" y="35"/>
                    </a:cubicBezTo>
                    <a:cubicBezTo>
                      <a:pt x="16" y="7"/>
                      <a:pt x="16" y="7"/>
                      <a:pt x="16" y="7"/>
                    </a:cubicBezTo>
                    <a:cubicBezTo>
                      <a:pt x="4" y="35"/>
                      <a:pt x="4" y="35"/>
                      <a:pt x="4" y="35"/>
                    </a:cubicBezTo>
                    <a:cubicBezTo>
                      <a:pt x="4" y="36"/>
                      <a:pt x="3" y="36"/>
                      <a:pt x="2"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4" name="Freeform 1198">
                <a:extLst>
                  <a:ext uri="{FF2B5EF4-FFF2-40B4-BE49-F238E27FC236}">
                    <a16:creationId xmlns:a16="http://schemas.microsoft.com/office/drawing/2014/main" id="{F9C196C6-8DBD-3825-F3E7-042A65B5E242}"/>
                  </a:ext>
                </a:extLst>
              </p:cNvPr>
              <p:cNvSpPr>
                <a:spLocks noEditPoints="1"/>
              </p:cNvSpPr>
              <p:nvPr/>
            </p:nvSpPr>
            <p:spPr bwMode="auto">
              <a:xfrm>
                <a:off x="1920391" y="2337204"/>
                <a:ext cx="120650" cy="71438"/>
              </a:xfrm>
              <a:custGeom>
                <a:avLst/>
                <a:gdLst>
                  <a:gd name="T0" fmla="*/ 16 w 32"/>
                  <a:gd name="T1" fmla="*/ 19 h 19"/>
                  <a:gd name="T2" fmla="*/ 0 w 32"/>
                  <a:gd name="T3" fmla="*/ 2 h 19"/>
                  <a:gd name="T4" fmla="*/ 2 w 32"/>
                  <a:gd name="T5" fmla="*/ 0 h 19"/>
                  <a:gd name="T6" fmla="*/ 30 w 32"/>
                  <a:gd name="T7" fmla="*/ 0 h 19"/>
                  <a:gd name="T8" fmla="*/ 32 w 32"/>
                  <a:gd name="T9" fmla="*/ 2 h 19"/>
                  <a:gd name="T10" fmla="*/ 16 w 32"/>
                  <a:gd name="T11" fmla="*/ 19 h 19"/>
                  <a:gd name="T12" fmla="*/ 5 w 32"/>
                  <a:gd name="T13" fmla="*/ 4 h 19"/>
                  <a:gd name="T14" fmla="*/ 16 w 32"/>
                  <a:gd name="T15" fmla="*/ 15 h 19"/>
                  <a:gd name="T16" fmla="*/ 28 w 32"/>
                  <a:gd name="T17" fmla="*/ 4 h 19"/>
                  <a:gd name="T18" fmla="*/ 5 w 32"/>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9">
                    <a:moveTo>
                      <a:pt x="16" y="19"/>
                    </a:moveTo>
                    <a:cubicBezTo>
                      <a:pt x="7" y="19"/>
                      <a:pt x="0" y="11"/>
                      <a:pt x="0" y="2"/>
                    </a:cubicBezTo>
                    <a:cubicBezTo>
                      <a:pt x="0" y="1"/>
                      <a:pt x="1" y="0"/>
                      <a:pt x="2" y="0"/>
                    </a:cubicBezTo>
                    <a:cubicBezTo>
                      <a:pt x="30" y="0"/>
                      <a:pt x="30" y="0"/>
                      <a:pt x="30" y="0"/>
                    </a:cubicBezTo>
                    <a:cubicBezTo>
                      <a:pt x="31" y="0"/>
                      <a:pt x="32" y="1"/>
                      <a:pt x="32" y="2"/>
                    </a:cubicBezTo>
                    <a:cubicBezTo>
                      <a:pt x="32" y="11"/>
                      <a:pt x="25" y="19"/>
                      <a:pt x="16" y="19"/>
                    </a:cubicBezTo>
                    <a:close/>
                    <a:moveTo>
                      <a:pt x="5" y="4"/>
                    </a:moveTo>
                    <a:cubicBezTo>
                      <a:pt x="5" y="10"/>
                      <a:pt x="10" y="15"/>
                      <a:pt x="16" y="15"/>
                    </a:cubicBezTo>
                    <a:cubicBezTo>
                      <a:pt x="22" y="15"/>
                      <a:pt x="27" y="10"/>
                      <a:pt x="28" y="4"/>
                    </a:cubicBezTo>
                    <a:lnTo>
                      <a:pt x="5"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5" name="Freeform 1199">
                <a:extLst>
                  <a:ext uri="{FF2B5EF4-FFF2-40B4-BE49-F238E27FC236}">
                    <a16:creationId xmlns:a16="http://schemas.microsoft.com/office/drawing/2014/main" id="{BAAB7A37-D607-007E-EF76-902E9982CC8A}"/>
                  </a:ext>
                </a:extLst>
              </p:cNvPr>
              <p:cNvSpPr>
                <a:spLocks/>
              </p:cNvSpPr>
              <p:nvPr/>
            </p:nvSpPr>
            <p:spPr bwMode="auto">
              <a:xfrm>
                <a:off x="1717191" y="2218142"/>
                <a:ext cx="123825" cy="14288"/>
              </a:xfrm>
              <a:custGeom>
                <a:avLst/>
                <a:gdLst>
                  <a:gd name="T0" fmla="*/ 31 w 33"/>
                  <a:gd name="T1" fmla="*/ 4 h 4"/>
                  <a:gd name="T2" fmla="*/ 2 w 33"/>
                  <a:gd name="T3" fmla="*/ 4 h 4"/>
                  <a:gd name="T4" fmla="*/ 0 w 33"/>
                  <a:gd name="T5" fmla="*/ 2 h 4"/>
                  <a:gd name="T6" fmla="*/ 2 w 33"/>
                  <a:gd name="T7" fmla="*/ 0 h 4"/>
                  <a:gd name="T8" fmla="*/ 31 w 33"/>
                  <a:gd name="T9" fmla="*/ 0 h 4"/>
                  <a:gd name="T10" fmla="*/ 33 w 33"/>
                  <a:gd name="T11" fmla="*/ 2 h 4"/>
                  <a:gd name="T12" fmla="*/ 31 w 3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3" h="4">
                    <a:moveTo>
                      <a:pt x="31" y="4"/>
                    </a:moveTo>
                    <a:cubicBezTo>
                      <a:pt x="2" y="4"/>
                      <a:pt x="2" y="4"/>
                      <a:pt x="2" y="4"/>
                    </a:cubicBezTo>
                    <a:cubicBezTo>
                      <a:pt x="1" y="4"/>
                      <a:pt x="0" y="3"/>
                      <a:pt x="0" y="2"/>
                    </a:cubicBezTo>
                    <a:cubicBezTo>
                      <a:pt x="0" y="1"/>
                      <a:pt x="1" y="0"/>
                      <a:pt x="2" y="0"/>
                    </a:cubicBezTo>
                    <a:cubicBezTo>
                      <a:pt x="31" y="0"/>
                      <a:pt x="31" y="0"/>
                      <a:pt x="31" y="0"/>
                    </a:cubicBezTo>
                    <a:cubicBezTo>
                      <a:pt x="33" y="0"/>
                      <a:pt x="33" y="1"/>
                      <a:pt x="33" y="2"/>
                    </a:cubicBezTo>
                    <a:cubicBezTo>
                      <a:pt x="33" y="3"/>
                      <a:pt x="33" y="4"/>
                      <a:pt x="31"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26" name="Freeform 1200">
                <a:extLst>
                  <a:ext uri="{FF2B5EF4-FFF2-40B4-BE49-F238E27FC236}">
                    <a16:creationId xmlns:a16="http://schemas.microsoft.com/office/drawing/2014/main" id="{02392B86-93E6-BBDF-0DD6-A9F3B9D4AEF1}"/>
                  </a:ext>
                </a:extLst>
              </p:cNvPr>
              <p:cNvSpPr>
                <a:spLocks/>
              </p:cNvSpPr>
              <p:nvPr/>
            </p:nvSpPr>
            <p:spPr bwMode="auto">
              <a:xfrm>
                <a:off x="1871179" y="2218142"/>
                <a:ext cx="139700" cy="14288"/>
              </a:xfrm>
              <a:custGeom>
                <a:avLst/>
                <a:gdLst>
                  <a:gd name="T0" fmla="*/ 35 w 37"/>
                  <a:gd name="T1" fmla="*/ 4 h 4"/>
                  <a:gd name="T2" fmla="*/ 2 w 37"/>
                  <a:gd name="T3" fmla="*/ 4 h 4"/>
                  <a:gd name="T4" fmla="*/ 0 w 37"/>
                  <a:gd name="T5" fmla="*/ 2 h 4"/>
                  <a:gd name="T6" fmla="*/ 2 w 37"/>
                  <a:gd name="T7" fmla="*/ 0 h 4"/>
                  <a:gd name="T8" fmla="*/ 35 w 37"/>
                  <a:gd name="T9" fmla="*/ 0 h 4"/>
                  <a:gd name="T10" fmla="*/ 37 w 37"/>
                  <a:gd name="T11" fmla="*/ 2 h 4"/>
                  <a:gd name="T12" fmla="*/ 35 w 3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7" h="4">
                    <a:moveTo>
                      <a:pt x="35" y="4"/>
                    </a:moveTo>
                    <a:cubicBezTo>
                      <a:pt x="2" y="4"/>
                      <a:pt x="2" y="4"/>
                      <a:pt x="2" y="4"/>
                    </a:cubicBezTo>
                    <a:cubicBezTo>
                      <a:pt x="0" y="4"/>
                      <a:pt x="0" y="3"/>
                      <a:pt x="0" y="2"/>
                    </a:cubicBezTo>
                    <a:cubicBezTo>
                      <a:pt x="0" y="1"/>
                      <a:pt x="0" y="0"/>
                      <a:pt x="2" y="0"/>
                    </a:cubicBezTo>
                    <a:cubicBezTo>
                      <a:pt x="35" y="0"/>
                      <a:pt x="35" y="0"/>
                      <a:pt x="35" y="0"/>
                    </a:cubicBezTo>
                    <a:cubicBezTo>
                      <a:pt x="36" y="0"/>
                      <a:pt x="37" y="1"/>
                      <a:pt x="37" y="2"/>
                    </a:cubicBezTo>
                    <a:cubicBezTo>
                      <a:pt x="37" y="3"/>
                      <a:pt x="36" y="4"/>
                      <a:pt x="35"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grpSp>
      </p:grpSp>
      <p:sp>
        <p:nvSpPr>
          <p:cNvPr id="4" name="TextBox 3">
            <a:extLst>
              <a:ext uri="{FF2B5EF4-FFF2-40B4-BE49-F238E27FC236}">
                <a16:creationId xmlns:a16="http://schemas.microsoft.com/office/drawing/2014/main" id="{53B29E70-9A7F-01FC-7D7C-9CC0CF9A0B1F}"/>
              </a:ext>
            </a:extLst>
          </p:cNvPr>
          <p:cNvSpPr txBox="1"/>
          <p:nvPr/>
        </p:nvSpPr>
        <p:spPr>
          <a:xfrm>
            <a:off x="7268830" y="1571018"/>
            <a:ext cx="428407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4576B"/>
                </a:solidFill>
                <a:effectLst/>
                <a:uLnTx/>
                <a:uFillTx/>
                <a:latin typeface="Lato"/>
                <a:ea typeface="+mn-ea"/>
                <a:cs typeface="+mn-cs"/>
              </a:rPr>
              <a:t>PMI does not offer legal or accounting services.  As such, all information shared should be reviewed with your attorney to ensure compliance with applicable state and federal laws.</a:t>
            </a:r>
          </a:p>
        </p:txBody>
      </p:sp>
      <p:sp>
        <p:nvSpPr>
          <p:cNvPr id="5" name="TextBox 4">
            <a:extLst>
              <a:ext uri="{FF2B5EF4-FFF2-40B4-BE49-F238E27FC236}">
                <a16:creationId xmlns:a16="http://schemas.microsoft.com/office/drawing/2014/main" id="{C6F8B075-BC81-18CE-AE12-308C62DAEB5C}"/>
              </a:ext>
            </a:extLst>
          </p:cNvPr>
          <p:cNvSpPr txBox="1"/>
          <p:nvPr/>
        </p:nvSpPr>
        <p:spPr>
          <a:xfrm>
            <a:off x="7268830" y="3913309"/>
            <a:ext cx="428407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4576B"/>
                </a:solidFill>
                <a:effectLst/>
                <a:uLnTx/>
                <a:uFillTx/>
                <a:latin typeface="Lato"/>
                <a:ea typeface="+mn-ea"/>
                <a:cs typeface="+mn-cs"/>
              </a:rPr>
              <a:t>Today’s presentation focuses on the operational aspects of practice valuations, mergers and/or acquisitions as a guide to educate you on issues involved.</a:t>
            </a:r>
          </a:p>
        </p:txBody>
      </p:sp>
      <p:grpSp>
        <p:nvGrpSpPr>
          <p:cNvPr id="61" name="Group 60">
            <a:extLst>
              <a:ext uri="{FF2B5EF4-FFF2-40B4-BE49-F238E27FC236}">
                <a16:creationId xmlns:a16="http://schemas.microsoft.com/office/drawing/2014/main" id="{42EB3C6D-2981-7719-FB3F-FA8FB1658AF4}"/>
              </a:ext>
            </a:extLst>
          </p:cNvPr>
          <p:cNvGrpSpPr/>
          <p:nvPr/>
        </p:nvGrpSpPr>
        <p:grpSpPr>
          <a:xfrm>
            <a:off x="6096000" y="3913309"/>
            <a:ext cx="775315" cy="775315"/>
            <a:chOff x="6095999" y="3909723"/>
            <a:chExt cx="775315" cy="775315"/>
          </a:xfrm>
        </p:grpSpPr>
        <p:sp>
          <p:nvSpPr>
            <p:cNvPr id="28" name="Oval 27">
              <a:extLst>
                <a:ext uri="{FF2B5EF4-FFF2-40B4-BE49-F238E27FC236}">
                  <a16:creationId xmlns:a16="http://schemas.microsoft.com/office/drawing/2014/main" id="{37748C0B-8169-2C13-BEC1-BE43E85DDFC4}"/>
                </a:ext>
              </a:extLst>
            </p:cNvPr>
            <p:cNvSpPr/>
            <p:nvPr/>
          </p:nvSpPr>
          <p:spPr>
            <a:xfrm>
              <a:off x="6095999" y="3909723"/>
              <a:ext cx="775315" cy="775315"/>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60" name="Group 59">
              <a:extLst>
                <a:ext uri="{FF2B5EF4-FFF2-40B4-BE49-F238E27FC236}">
                  <a16:creationId xmlns:a16="http://schemas.microsoft.com/office/drawing/2014/main" id="{D0793B15-BF02-A540-7988-2D3C30B800EF}"/>
                </a:ext>
              </a:extLst>
            </p:cNvPr>
            <p:cNvGrpSpPr/>
            <p:nvPr/>
          </p:nvGrpSpPr>
          <p:grpSpPr>
            <a:xfrm>
              <a:off x="6310619" y="4116405"/>
              <a:ext cx="346075" cy="361950"/>
              <a:chOff x="5554663" y="5051425"/>
              <a:chExt cx="346075" cy="361950"/>
            </a:xfrm>
          </p:grpSpPr>
          <p:sp>
            <p:nvSpPr>
              <p:cNvPr id="53" name="Freeform 1585">
                <a:extLst>
                  <a:ext uri="{FF2B5EF4-FFF2-40B4-BE49-F238E27FC236}">
                    <a16:creationId xmlns:a16="http://schemas.microsoft.com/office/drawing/2014/main" id="{537937B6-9251-0E8A-03A9-70DDF2EB03A6}"/>
                  </a:ext>
                </a:extLst>
              </p:cNvPr>
              <p:cNvSpPr>
                <a:spLocks noEditPoints="1"/>
              </p:cNvSpPr>
              <p:nvPr/>
            </p:nvSpPr>
            <p:spPr bwMode="auto">
              <a:xfrm>
                <a:off x="5554663" y="5051425"/>
                <a:ext cx="346075" cy="60325"/>
              </a:xfrm>
              <a:custGeom>
                <a:avLst/>
                <a:gdLst>
                  <a:gd name="T0" fmla="*/ 90 w 92"/>
                  <a:gd name="T1" fmla="*/ 16 h 16"/>
                  <a:gd name="T2" fmla="*/ 2 w 92"/>
                  <a:gd name="T3" fmla="*/ 16 h 16"/>
                  <a:gd name="T4" fmla="*/ 0 w 92"/>
                  <a:gd name="T5" fmla="*/ 14 h 16"/>
                  <a:gd name="T6" fmla="*/ 0 w 92"/>
                  <a:gd name="T7" fmla="*/ 2 h 16"/>
                  <a:gd name="T8" fmla="*/ 2 w 92"/>
                  <a:gd name="T9" fmla="*/ 0 h 16"/>
                  <a:gd name="T10" fmla="*/ 90 w 92"/>
                  <a:gd name="T11" fmla="*/ 0 h 16"/>
                  <a:gd name="T12" fmla="*/ 92 w 92"/>
                  <a:gd name="T13" fmla="*/ 2 h 16"/>
                  <a:gd name="T14" fmla="*/ 92 w 92"/>
                  <a:gd name="T15" fmla="*/ 14 h 16"/>
                  <a:gd name="T16" fmla="*/ 90 w 92"/>
                  <a:gd name="T17" fmla="*/ 16 h 16"/>
                  <a:gd name="T18" fmla="*/ 4 w 92"/>
                  <a:gd name="T19" fmla="*/ 12 h 16"/>
                  <a:gd name="T20" fmla="*/ 88 w 92"/>
                  <a:gd name="T21" fmla="*/ 12 h 16"/>
                  <a:gd name="T22" fmla="*/ 88 w 92"/>
                  <a:gd name="T23" fmla="*/ 4 h 16"/>
                  <a:gd name="T24" fmla="*/ 4 w 92"/>
                  <a:gd name="T25" fmla="*/ 4 h 16"/>
                  <a:gd name="T26" fmla="*/ 4 w 92"/>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6">
                    <a:moveTo>
                      <a:pt x="90" y="16"/>
                    </a:moveTo>
                    <a:cubicBezTo>
                      <a:pt x="2" y="16"/>
                      <a:pt x="2" y="16"/>
                      <a:pt x="2" y="16"/>
                    </a:cubicBezTo>
                    <a:cubicBezTo>
                      <a:pt x="1" y="16"/>
                      <a:pt x="0" y="15"/>
                      <a:pt x="0" y="14"/>
                    </a:cubicBezTo>
                    <a:cubicBezTo>
                      <a:pt x="0" y="2"/>
                      <a:pt x="0" y="2"/>
                      <a:pt x="0" y="2"/>
                    </a:cubicBezTo>
                    <a:cubicBezTo>
                      <a:pt x="0" y="1"/>
                      <a:pt x="1" y="0"/>
                      <a:pt x="2" y="0"/>
                    </a:cubicBezTo>
                    <a:cubicBezTo>
                      <a:pt x="90" y="0"/>
                      <a:pt x="90" y="0"/>
                      <a:pt x="90" y="0"/>
                    </a:cubicBezTo>
                    <a:cubicBezTo>
                      <a:pt x="91" y="0"/>
                      <a:pt x="92" y="1"/>
                      <a:pt x="92" y="2"/>
                    </a:cubicBezTo>
                    <a:cubicBezTo>
                      <a:pt x="92" y="14"/>
                      <a:pt x="92" y="14"/>
                      <a:pt x="92" y="14"/>
                    </a:cubicBezTo>
                    <a:cubicBezTo>
                      <a:pt x="92" y="15"/>
                      <a:pt x="91" y="16"/>
                      <a:pt x="90" y="16"/>
                    </a:cubicBezTo>
                    <a:close/>
                    <a:moveTo>
                      <a:pt x="4" y="12"/>
                    </a:moveTo>
                    <a:cubicBezTo>
                      <a:pt x="88" y="12"/>
                      <a:pt x="88" y="12"/>
                      <a:pt x="88" y="12"/>
                    </a:cubicBezTo>
                    <a:cubicBezTo>
                      <a:pt x="88" y="4"/>
                      <a:pt x="88" y="4"/>
                      <a:pt x="88" y="4"/>
                    </a:cubicBezTo>
                    <a:cubicBezTo>
                      <a:pt x="4" y="4"/>
                      <a:pt x="4" y="4"/>
                      <a:pt x="4" y="4"/>
                    </a:cubicBezTo>
                    <a:lnTo>
                      <a:pt x="4"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1586">
                <a:extLst>
                  <a:ext uri="{FF2B5EF4-FFF2-40B4-BE49-F238E27FC236}">
                    <a16:creationId xmlns:a16="http://schemas.microsoft.com/office/drawing/2014/main" id="{F172043B-041F-6CFB-D806-B33617BD8772}"/>
                  </a:ext>
                </a:extLst>
              </p:cNvPr>
              <p:cNvSpPr>
                <a:spLocks/>
              </p:cNvSpPr>
              <p:nvPr/>
            </p:nvSpPr>
            <p:spPr bwMode="auto">
              <a:xfrm>
                <a:off x="5554663" y="5307013"/>
                <a:ext cx="346075" cy="15875"/>
              </a:xfrm>
              <a:custGeom>
                <a:avLst/>
                <a:gdLst>
                  <a:gd name="T0" fmla="*/ 90 w 92"/>
                  <a:gd name="T1" fmla="*/ 4 h 4"/>
                  <a:gd name="T2" fmla="*/ 2 w 92"/>
                  <a:gd name="T3" fmla="*/ 4 h 4"/>
                  <a:gd name="T4" fmla="*/ 0 w 92"/>
                  <a:gd name="T5" fmla="*/ 2 h 4"/>
                  <a:gd name="T6" fmla="*/ 2 w 92"/>
                  <a:gd name="T7" fmla="*/ 0 h 4"/>
                  <a:gd name="T8" fmla="*/ 90 w 92"/>
                  <a:gd name="T9" fmla="*/ 0 h 4"/>
                  <a:gd name="T10" fmla="*/ 92 w 92"/>
                  <a:gd name="T11" fmla="*/ 2 h 4"/>
                  <a:gd name="T12" fmla="*/ 90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90" y="4"/>
                    </a:moveTo>
                    <a:cubicBezTo>
                      <a:pt x="2" y="4"/>
                      <a:pt x="2" y="4"/>
                      <a:pt x="2" y="4"/>
                    </a:cubicBezTo>
                    <a:cubicBezTo>
                      <a:pt x="1" y="4"/>
                      <a:pt x="0" y="3"/>
                      <a:pt x="0" y="2"/>
                    </a:cubicBezTo>
                    <a:cubicBezTo>
                      <a:pt x="0" y="1"/>
                      <a:pt x="1" y="0"/>
                      <a:pt x="2" y="0"/>
                    </a:cubicBezTo>
                    <a:cubicBezTo>
                      <a:pt x="90" y="0"/>
                      <a:pt x="90" y="0"/>
                      <a:pt x="90" y="0"/>
                    </a:cubicBezTo>
                    <a:cubicBezTo>
                      <a:pt x="91" y="0"/>
                      <a:pt x="92" y="1"/>
                      <a:pt x="92" y="2"/>
                    </a:cubicBezTo>
                    <a:cubicBezTo>
                      <a:pt x="92" y="3"/>
                      <a:pt x="91" y="4"/>
                      <a:pt x="90"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1587">
                <a:extLst>
                  <a:ext uri="{FF2B5EF4-FFF2-40B4-BE49-F238E27FC236}">
                    <a16:creationId xmlns:a16="http://schemas.microsoft.com/office/drawing/2014/main" id="{0FA3DB58-DCA3-3C19-3FBE-E1E1FA8E173E}"/>
                  </a:ext>
                </a:extLst>
              </p:cNvPr>
              <p:cNvSpPr>
                <a:spLocks noEditPoints="1"/>
              </p:cNvSpPr>
              <p:nvPr/>
            </p:nvSpPr>
            <p:spPr bwMode="auto">
              <a:xfrm>
                <a:off x="5584825" y="5097463"/>
                <a:ext cx="285750" cy="225425"/>
              </a:xfrm>
              <a:custGeom>
                <a:avLst/>
                <a:gdLst>
                  <a:gd name="T0" fmla="*/ 74 w 76"/>
                  <a:gd name="T1" fmla="*/ 60 h 60"/>
                  <a:gd name="T2" fmla="*/ 2 w 76"/>
                  <a:gd name="T3" fmla="*/ 60 h 60"/>
                  <a:gd name="T4" fmla="*/ 0 w 76"/>
                  <a:gd name="T5" fmla="*/ 58 h 60"/>
                  <a:gd name="T6" fmla="*/ 0 w 76"/>
                  <a:gd name="T7" fmla="*/ 2 h 60"/>
                  <a:gd name="T8" fmla="*/ 2 w 76"/>
                  <a:gd name="T9" fmla="*/ 0 h 60"/>
                  <a:gd name="T10" fmla="*/ 74 w 76"/>
                  <a:gd name="T11" fmla="*/ 0 h 60"/>
                  <a:gd name="T12" fmla="*/ 76 w 76"/>
                  <a:gd name="T13" fmla="*/ 2 h 60"/>
                  <a:gd name="T14" fmla="*/ 76 w 76"/>
                  <a:gd name="T15" fmla="*/ 58 h 60"/>
                  <a:gd name="T16" fmla="*/ 74 w 76"/>
                  <a:gd name="T17" fmla="*/ 60 h 60"/>
                  <a:gd name="T18" fmla="*/ 4 w 76"/>
                  <a:gd name="T19" fmla="*/ 56 h 60"/>
                  <a:gd name="T20" fmla="*/ 72 w 76"/>
                  <a:gd name="T21" fmla="*/ 56 h 60"/>
                  <a:gd name="T22" fmla="*/ 72 w 76"/>
                  <a:gd name="T23" fmla="*/ 4 h 60"/>
                  <a:gd name="T24" fmla="*/ 4 w 76"/>
                  <a:gd name="T25" fmla="*/ 4 h 60"/>
                  <a:gd name="T26" fmla="*/ 4 w 76"/>
                  <a:gd name="T2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60">
                    <a:moveTo>
                      <a:pt x="74" y="60"/>
                    </a:moveTo>
                    <a:cubicBezTo>
                      <a:pt x="2" y="60"/>
                      <a:pt x="2" y="60"/>
                      <a:pt x="2" y="60"/>
                    </a:cubicBezTo>
                    <a:cubicBezTo>
                      <a:pt x="1" y="60"/>
                      <a:pt x="0" y="59"/>
                      <a:pt x="0" y="58"/>
                    </a:cubicBezTo>
                    <a:cubicBezTo>
                      <a:pt x="0" y="2"/>
                      <a:pt x="0" y="2"/>
                      <a:pt x="0" y="2"/>
                    </a:cubicBezTo>
                    <a:cubicBezTo>
                      <a:pt x="0" y="1"/>
                      <a:pt x="1" y="0"/>
                      <a:pt x="2" y="0"/>
                    </a:cubicBezTo>
                    <a:cubicBezTo>
                      <a:pt x="74" y="0"/>
                      <a:pt x="74" y="0"/>
                      <a:pt x="74" y="0"/>
                    </a:cubicBezTo>
                    <a:cubicBezTo>
                      <a:pt x="75" y="0"/>
                      <a:pt x="76" y="1"/>
                      <a:pt x="76" y="2"/>
                    </a:cubicBezTo>
                    <a:cubicBezTo>
                      <a:pt x="76" y="58"/>
                      <a:pt x="76" y="58"/>
                      <a:pt x="76" y="58"/>
                    </a:cubicBezTo>
                    <a:cubicBezTo>
                      <a:pt x="76" y="59"/>
                      <a:pt x="75" y="60"/>
                      <a:pt x="74" y="60"/>
                    </a:cubicBezTo>
                    <a:close/>
                    <a:moveTo>
                      <a:pt x="4" y="56"/>
                    </a:moveTo>
                    <a:cubicBezTo>
                      <a:pt x="72" y="56"/>
                      <a:pt x="72" y="56"/>
                      <a:pt x="72" y="56"/>
                    </a:cubicBezTo>
                    <a:cubicBezTo>
                      <a:pt x="72" y="4"/>
                      <a:pt x="72" y="4"/>
                      <a:pt x="72" y="4"/>
                    </a:cubicBezTo>
                    <a:cubicBezTo>
                      <a:pt x="4" y="4"/>
                      <a:pt x="4" y="4"/>
                      <a:pt x="4" y="4"/>
                    </a:cubicBezTo>
                    <a:lnTo>
                      <a:pt x="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6" name="Rectangle 1588">
                <a:extLst>
                  <a:ext uri="{FF2B5EF4-FFF2-40B4-BE49-F238E27FC236}">
                    <a16:creationId xmlns:a16="http://schemas.microsoft.com/office/drawing/2014/main" id="{DC877C71-76A7-C4F7-BDA9-1025679D4859}"/>
                  </a:ext>
                </a:extLst>
              </p:cNvPr>
              <p:cNvSpPr>
                <a:spLocks noChangeArrowheads="1"/>
              </p:cNvSpPr>
              <p:nvPr/>
            </p:nvSpPr>
            <p:spPr bwMode="auto">
              <a:xfrm>
                <a:off x="5719763" y="5314950"/>
                <a:ext cx="15875" cy="460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7" name="Freeform 1589">
                <a:extLst>
                  <a:ext uri="{FF2B5EF4-FFF2-40B4-BE49-F238E27FC236}">
                    <a16:creationId xmlns:a16="http://schemas.microsoft.com/office/drawing/2014/main" id="{24E23B9C-3482-DF45-2F47-E1E9515238B9}"/>
                  </a:ext>
                </a:extLst>
              </p:cNvPr>
              <p:cNvSpPr>
                <a:spLocks noEditPoints="1"/>
              </p:cNvSpPr>
              <p:nvPr/>
            </p:nvSpPr>
            <p:spPr bwMode="auto">
              <a:xfrm>
                <a:off x="5697538" y="5353050"/>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1590">
                <a:extLst>
                  <a:ext uri="{FF2B5EF4-FFF2-40B4-BE49-F238E27FC236}">
                    <a16:creationId xmlns:a16="http://schemas.microsoft.com/office/drawing/2014/main" id="{C9B0AD9F-5A40-7C92-31AD-821724D7AD01}"/>
                  </a:ext>
                </a:extLst>
              </p:cNvPr>
              <p:cNvSpPr>
                <a:spLocks noEditPoints="1"/>
              </p:cNvSpPr>
              <p:nvPr/>
            </p:nvSpPr>
            <p:spPr bwMode="auto">
              <a:xfrm>
                <a:off x="5697538" y="5172075"/>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3"/>
                      <a:pt x="0" y="8"/>
                    </a:cubicBezTo>
                    <a:cubicBezTo>
                      <a:pt x="0" y="4"/>
                      <a:pt x="4" y="0"/>
                      <a:pt x="8" y="0"/>
                    </a:cubicBezTo>
                    <a:cubicBezTo>
                      <a:pt x="12" y="0"/>
                      <a:pt x="16" y="4"/>
                      <a:pt x="16" y="8"/>
                    </a:cubicBezTo>
                    <a:cubicBezTo>
                      <a:pt x="16" y="13"/>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1591">
                <a:extLst>
                  <a:ext uri="{FF2B5EF4-FFF2-40B4-BE49-F238E27FC236}">
                    <a16:creationId xmlns:a16="http://schemas.microsoft.com/office/drawing/2014/main" id="{BF0B3BBA-0E64-8D3A-5C15-64FA7ADE34FC}"/>
                  </a:ext>
                </a:extLst>
              </p:cNvPr>
              <p:cNvSpPr>
                <a:spLocks noEditPoints="1"/>
              </p:cNvSpPr>
              <p:nvPr/>
            </p:nvSpPr>
            <p:spPr bwMode="auto">
              <a:xfrm>
                <a:off x="5653088" y="5127625"/>
                <a:ext cx="150813" cy="149225"/>
              </a:xfrm>
              <a:custGeom>
                <a:avLst/>
                <a:gdLst>
                  <a:gd name="T0" fmla="*/ 16 w 40"/>
                  <a:gd name="T1" fmla="*/ 40 h 40"/>
                  <a:gd name="T2" fmla="*/ 14 w 40"/>
                  <a:gd name="T3" fmla="*/ 35 h 40"/>
                  <a:gd name="T4" fmla="*/ 7 w 40"/>
                  <a:gd name="T5" fmla="*/ 34 h 40"/>
                  <a:gd name="T6" fmla="*/ 1 w 40"/>
                  <a:gd name="T7" fmla="*/ 27 h 40"/>
                  <a:gd name="T8" fmla="*/ 4 w 40"/>
                  <a:gd name="T9" fmla="*/ 22 h 40"/>
                  <a:gd name="T10" fmla="*/ 4 w 40"/>
                  <a:gd name="T11" fmla="*/ 18 h 40"/>
                  <a:gd name="T12" fmla="*/ 0 w 40"/>
                  <a:gd name="T13" fmla="*/ 15 h 40"/>
                  <a:gd name="T14" fmla="*/ 5 w 40"/>
                  <a:gd name="T15" fmla="*/ 7 h 40"/>
                  <a:gd name="T16" fmla="*/ 10 w 40"/>
                  <a:gd name="T17" fmla="*/ 8 h 40"/>
                  <a:gd name="T18" fmla="*/ 14 w 40"/>
                  <a:gd name="T19" fmla="*/ 2 h 40"/>
                  <a:gd name="T20" fmla="*/ 24 w 40"/>
                  <a:gd name="T21" fmla="*/ 0 h 40"/>
                  <a:gd name="T22" fmla="*/ 26 w 40"/>
                  <a:gd name="T23" fmla="*/ 5 h 40"/>
                  <a:gd name="T24" fmla="*/ 33 w 40"/>
                  <a:gd name="T25" fmla="*/ 6 h 40"/>
                  <a:gd name="T26" fmla="*/ 35 w 40"/>
                  <a:gd name="T27" fmla="*/ 7 h 40"/>
                  <a:gd name="T28" fmla="*/ 39 w 40"/>
                  <a:gd name="T29" fmla="*/ 16 h 40"/>
                  <a:gd name="T30" fmla="*/ 36 w 40"/>
                  <a:gd name="T31" fmla="*/ 20 h 40"/>
                  <a:gd name="T32" fmla="*/ 39 w 40"/>
                  <a:gd name="T33" fmla="*/ 24 h 40"/>
                  <a:gd name="T34" fmla="*/ 35 w 40"/>
                  <a:gd name="T35" fmla="*/ 34 h 40"/>
                  <a:gd name="T36" fmla="*/ 33 w 40"/>
                  <a:gd name="T37" fmla="*/ 34 h 40"/>
                  <a:gd name="T38" fmla="*/ 26 w 40"/>
                  <a:gd name="T39" fmla="*/ 35 h 40"/>
                  <a:gd name="T40" fmla="*/ 24 w 40"/>
                  <a:gd name="T41" fmla="*/ 40 h 40"/>
                  <a:gd name="T42" fmla="*/ 22 w 40"/>
                  <a:gd name="T43" fmla="*/ 36 h 40"/>
                  <a:gd name="T44" fmla="*/ 24 w 40"/>
                  <a:gd name="T45" fmla="*/ 32 h 40"/>
                  <a:gd name="T46" fmla="*/ 31 w 40"/>
                  <a:gd name="T47" fmla="*/ 29 h 40"/>
                  <a:gd name="T48" fmla="*/ 35 w 40"/>
                  <a:gd name="T49" fmla="*/ 26 h 40"/>
                  <a:gd name="T50" fmla="*/ 32 w 40"/>
                  <a:gd name="T51" fmla="*/ 23 h 40"/>
                  <a:gd name="T52" fmla="*/ 32 w 40"/>
                  <a:gd name="T53" fmla="*/ 17 h 40"/>
                  <a:gd name="T54" fmla="*/ 35 w 40"/>
                  <a:gd name="T55" fmla="*/ 14 h 40"/>
                  <a:gd name="T56" fmla="*/ 31 w 40"/>
                  <a:gd name="T57" fmla="*/ 12 h 40"/>
                  <a:gd name="T58" fmla="*/ 24 w 40"/>
                  <a:gd name="T59" fmla="*/ 9 h 40"/>
                  <a:gd name="T60" fmla="*/ 22 w 40"/>
                  <a:gd name="T61" fmla="*/ 4 h 40"/>
                  <a:gd name="T62" fmla="*/ 18 w 40"/>
                  <a:gd name="T63" fmla="*/ 7 h 40"/>
                  <a:gd name="T64" fmla="*/ 12 w 40"/>
                  <a:gd name="T65" fmla="*/ 11 h 40"/>
                  <a:gd name="T66" fmla="*/ 7 w 40"/>
                  <a:gd name="T67" fmla="*/ 10 h 40"/>
                  <a:gd name="T68" fmla="*/ 7 w 40"/>
                  <a:gd name="T69" fmla="*/ 15 h 40"/>
                  <a:gd name="T70" fmla="*/ 8 w 40"/>
                  <a:gd name="T71" fmla="*/ 20 h 40"/>
                  <a:gd name="T72" fmla="*/ 7 w 40"/>
                  <a:gd name="T73" fmla="*/ 25 h 40"/>
                  <a:gd name="T74" fmla="*/ 7 w 40"/>
                  <a:gd name="T75" fmla="*/ 30 h 40"/>
                  <a:gd name="T76" fmla="*/ 12 w 40"/>
                  <a:gd name="T77" fmla="*/ 29 h 40"/>
                  <a:gd name="T78" fmla="*/ 18 w 40"/>
                  <a:gd name="T79"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6" y="35"/>
                      <a:pt x="5" y="35"/>
                      <a:pt x="5" y="34"/>
                    </a:cubicBezTo>
                    <a:cubicBezTo>
                      <a:pt x="1" y="27"/>
                      <a:pt x="1" y="27"/>
                      <a:pt x="1" y="27"/>
                    </a:cubicBezTo>
                    <a:cubicBezTo>
                      <a:pt x="0" y="26"/>
                      <a:pt x="0" y="25"/>
                      <a:pt x="1" y="24"/>
                    </a:cubicBezTo>
                    <a:cubicBezTo>
                      <a:pt x="4" y="22"/>
                      <a:pt x="4" y="22"/>
                      <a:pt x="4" y="22"/>
                    </a:cubicBezTo>
                    <a:cubicBezTo>
                      <a:pt x="4" y="22"/>
                      <a:pt x="4" y="21"/>
                      <a:pt x="4" y="20"/>
                    </a:cubicBezTo>
                    <a:cubicBezTo>
                      <a:pt x="4" y="19"/>
                      <a:pt x="4" y="19"/>
                      <a:pt x="4" y="18"/>
                    </a:cubicBezTo>
                    <a:cubicBezTo>
                      <a:pt x="1" y="16"/>
                      <a:pt x="1" y="16"/>
                      <a:pt x="1" y="16"/>
                    </a:cubicBezTo>
                    <a:cubicBezTo>
                      <a:pt x="1" y="16"/>
                      <a:pt x="1" y="16"/>
                      <a:pt x="0" y="15"/>
                    </a:cubicBezTo>
                    <a:cubicBezTo>
                      <a:pt x="0" y="15"/>
                      <a:pt x="0" y="14"/>
                      <a:pt x="1" y="14"/>
                    </a:cubicBezTo>
                    <a:cubicBezTo>
                      <a:pt x="5" y="7"/>
                      <a:pt x="5" y="7"/>
                      <a:pt x="5" y="7"/>
                    </a:cubicBezTo>
                    <a:cubicBezTo>
                      <a:pt x="5" y="6"/>
                      <a:pt x="7" y="5"/>
                      <a:pt x="7" y="6"/>
                    </a:cubicBezTo>
                    <a:cubicBezTo>
                      <a:pt x="10" y="8"/>
                      <a:pt x="10" y="8"/>
                      <a:pt x="10" y="8"/>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8" y="6"/>
                      <a:pt x="29" y="7"/>
                      <a:pt x="30" y="8"/>
                    </a:cubicBezTo>
                    <a:cubicBezTo>
                      <a:pt x="33" y="6"/>
                      <a:pt x="33" y="6"/>
                      <a:pt x="33" y="6"/>
                    </a:cubicBezTo>
                    <a:cubicBezTo>
                      <a:pt x="33" y="6"/>
                      <a:pt x="34" y="6"/>
                      <a:pt x="34" y="6"/>
                    </a:cubicBezTo>
                    <a:cubicBezTo>
                      <a:pt x="35" y="6"/>
                      <a:pt x="35" y="6"/>
                      <a:pt x="35" y="7"/>
                    </a:cubicBezTo>
                    <a:cubicBezTo>
                      <a:pt x="39" y="14"/>
                      <a:pt x="39" y="14"/>
                      <a:pt x="39" y="14"/>
                    </a:cubicBezTo>
                    <a:cubicBezTo>
                      <a:pt x="40" y="15"/>
                      <a:pt x="40" y="16"/>
                      <a:pt x="39" y="16"/>
                    </a:cubicBezTo>
                    <a:cubicBezTo>
                      <a:pt x="36" y="18"/>
                      <a:pt x="36" y="18"/>
                      <a:pt x="36" y="18"/>
                    </a:cubicBezTo>
                    <a:cubicBezTo>
                      <a:pt x="36" y="19"/>
                      <a:pt x="36" y="19"/>
                      <a:pt x="36" y="20"/>
                    </a:cubicBezTo>
                    <a:cubicBezTo>
                      <a:pt x="36" y="21"/>
                      <a:pt x="36" y="22"/>
                      <a:pt x="36" y="22"/>
                    </a:cubicBezTo>
                    <a:cubicBezTo>
                      <a:pt x="39" y="24"/>
                      <a:pt x="39" y="24"/>
                      <a:pt x="39" y="24"/>
                    </a:cubicBezTo>
                    <a:cubicBezTo>
                      <a:pt x="40" y="25"/>
                      <a:pt x="40" y="26"/>
                      <a:pt x="39" y="27"/>
                    </a:cubicBezTo>
                    <a:cubicBezTo>
                      <a:pt x="35" y="34"/>
                      <a:pt x="35" y="34"/>
                      <a:pt x="35" y="34"/>
                    </a:cubicBezTo>
                    <a:cubicBezTo>
                      <a:pt x="35" y="34"/>
                      <a:pt x="35" y="34"/>
                      <a:pt x="34" y="35"/>
                    </a:cubicBezTo>
                    <a:cubicBezTo>
                      <a:pt x="34" y="35"/>
                      <a:pt x="33" y="35"/>
                      <a:pt x="33" y="34"/>
                    </a:cubicBezTo>
                    <a:cubicBezTo>
                      <a:pt x="30" y="33"/>
                      <a:pt x="30" y="33"/>
                      <a:pt x="30" y="33"/>
                    </a:cubicBezTo>
                    <a:cubicBezTo>
                      <a:pt x="29" y="34"/>
                      <a:pt x="28" y="34"/>
                      <a:pt x="26" y="35"/>
                    </a:cubicBezTo>
                    <a:cubicBezTo>
                      <a:pt x="26" y="38"/>
                      <a:pt x="26" y="38"/>
                      <a:pt x="26" y="38"/>
                    </a:cubicBezTo>
                    <a:cubicBezTo>
                      <a:pt x="26" y="39"/>
                      <a:pt x="25" y="40"/>
                      <a:pt x="24" y="40"/>
                    </a:cubicBezTo>
                    <a:close/>
                    <a:moveTo>
                      <a:pt x="18" y="36"/>
                    </a:moveTo>
                    <a:cubicBezTo>
                      <a:pt x="22" y="36"/>
                      <a:pt x="22" y="36"/>
                      <a:pt x="22" y="36"/>
                    </a:cubicBezTo>
                    <a:cubicBezTo>
                      <a:pt x="22" y="34"/>
                      <a:pt x="22" y="34"/>
                      <a:pt x="22" y="34"/>
                    </a:cubicBezTo>
                    <a:cubicBezTo>
                      <a:pt x="22" y="33"/>
                      <a:pt x="23" y="32"/>
                      <a:pt x="24" y="32"/>
                    </a:cubicBezTo>
                    <a:cubicBezTo>
                      <a:pt x="25" y="31"/>
                      <a:pt x="27" y="30"/>
                      <a:pt x="28" y="29"/>
                    </a:cubicBezTo>
                    <a:cubicBezTo>
                      <a:pt x="29" y="28"/>
                      <a:pt x="30" y="28"/>
                      <a:pt x="31" y="29"/>
                    </a:cubicBezTo>
                    <a:cubicBezTo>
                      <a:pt x="33" y="30"/>
                      <a:pt x="33" y="30"/>
                      <a:pt x="33" y="30"/>
                    </a:cubicBezTo>
                    <a:cubicBezTo>
                      <a:pt x="35" y="26"/>
                      <a:pt x="35" y="26"/>
                      <a:pt x="35" y="26"/>
                    </a:cubicBezTo>
                    <a:cubicBezTo>
                      <a:pt x="33" y="25"/>
                      <a:pt x="33" y="25"/>
                      <a:pt x="33" y="25"/>
                    </a:cubicBezTo>
                    <a:cubicBezTo>
                      <a:pt x="32" y="25"/>
                      <a:pt x="31" y="24"/>
                      <a:pt x="32" y="23"/>
                    </a:cubicBezTo>
                    <a:cubicBezTo>
                      <a:pt x="32" y="22"/>
                      <a:pt x="32" y="21"/>
                      <a:pt x="32" y="20"/>
                    </a:cubicBezTo>
                    <a:cubicBezTo>
                      <a:pt x="32" y="19"/>
                      <a:pt x="32" y="18"/>
                      <a:pt x="32" y="17"/>
                    </a:cubicBezTo>
                    <a:cubicBezTo>
                      <a:pt x="31" y="17"/>
                      <a:pt x="32" y="16"/>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4" y="9"/>
                    </a:cubicBezTo>
                    <a:cubicBezTo>
                      <a:pt x="23" y="8"/>
                      <a:pt x="22" y="8"/>
                      <a:pt x="22" y="7"/>
                    </a:cubicBezTo>
                    <a:cubicBezTo>
                      <a:pt x="22" y="4"/>
                      <a:pt x="22" y="4"/>
                      <a:pt x="22" y="4"/>
                    </a:cubicBezTo>
                    <a:cubicBezTo>
                      <a:pt x="18" y="4"/>
                      <a:pt x="18" y="4"/>
                      <a:pt x="18" y="4"/>
                    </a:cubicBezTo>
                    <a:cubicBezTo>
                      <a:pt x="18" y="7"/>
                      <a:pt x="18" y="7"/>
                      <a:pt x="18" y="7"/>
                    </a:cubicBezTo>
                    <a:cubicBezTo>
                      <a:pt x="18" y="8"/>
                      <a:pt x="18" y="8"/>
                      <a:pt x="17" y="9"/>
                    </a:cubicBezTo>
                    <a:cubicBezTo>
                      <a:pt x="15" y="9"/>
                      <a:pt x="13" y="10"/>
                      <a:pt x="12" y="11"/>
                    </a:cubicBezTo>
                    <a:cubicBezTo>
                      <a:pt x="11" y="12"/>
                      <a:pt x="10" y="12"/>
                      <a:pt x="10" y="12"/>
                    </a:cubicBezTo>
                    <a:cubicBezTo>
                      <a:pt x="7" y="10"/>
                      <a:pt x="7" y="10"/>
                      <a:pt x="7" y="10"/>
                    </a:cubicBezTo>
                    <a:cubicBezTo>
                      <a:pt x="5" y="14"/>
                      <a:pt x="5" y="14"/>
                      <a:pt x="5" y="14"/>
                    </a:cubicBezTo>
                    <a:cubicBezTo>
                      <a:pt x="7" y="15"/>
                      <a:pt x="7" y="15"/>
                      <a:pt x="7" y="15"/>
                    </a:cubicBezTo>
                    <a:cubicBezTo>
                      <a:pt x="8" y="16"/>
                      <a:pt x="9" y="17"/>
                      <a:pt x="8" y="17"/>
                    </a:cubicBezTo>
                    <a:cubicBezTo>
                      <a:pt x="8" y="18"/>
                      <a:pt x="8" y="19"/>
                      <a:pt x="8" y="20"/>
                    </a:cubicBezTo>
                    <a:cubicBezTo>
                      <a:pt x="8" y="21"/>
                      <a:pt x="8" y="22"/>
                      <a:pt x="8" y="23"/>
                    </a:cubicBezTo>
                    <a:cubicBezTo>
                      <a:pt x="9" y="24"/>
                      <a:pt x="8" y="25"/>
                      <a:pt x="7" y="25"/>
                    </a:cubicBezTo>
                    <a:cubicBezTo>
                      <a:pt x="5" y="26"/>
                      <a:pt x="5" y="26"/>
                      <a:pt x="5" y="26"/>
                    </a:cubicBezTo>
                    <a:cubicBezTo>
                      <a:pt x="7" y="30"/>
                      <a:pt x="7" y="30"/>
                      <a:pt x="7" y="30"/>
                    </a:cubicBezTo>
                    <a:cubicBezTo>
                      <a:pt x="10" y="29"/>
                      <a:pt x="10" y="29"/>
                      <a:pt x="10" y="29"/>
                    </a:cubicBezTo>
                    <a:cubicBezTo>
                      <a:pt x="10" y="28"/>
                      <a:pt x="11" y="28"/>
                      <a:pt x="12" y="29"/>
                    </a:cubicBezTo>
                    <a:cubicBezTo>
                      <a:pt x="13" y="30"/>
                      <a:pt x="15" y="31"/>
                      <a:pt x="17" y="32"/>
                    </a:cubicBezTo>
                    <a:cubicBezTo>
                      <a:pt x="18" y="32"/>
                      <a:pt x="18" y="33"/>
                      <a:pt x="18" y="34"/>
                    </a:cubicBezTo>
                    <a:lnTo>
                      <a:pt x="1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Lato"/>
                  <a:ea typeface="+mn-ea"/>
                  <a:cs typeface="+mn-cs"/>
                </a:endParaRPr>
              </a:p>
            </p:txBody>
          </p:sp>
        </p:grpSp>
      </p:grpSp>
      <p:pic>
        <p:nvPicPr>
          <p:cNvPr id="6" name="Picture 2">
            <a:extLst>
              <a:ext uri="{FF2B5EF4-FFF2-40B4-BE49-F238E27FC236}">
                <a16:creationId xmlns:a16="http://schemas.microsoft.com/office/drawing/2014/main" id="{7D848D34-A8F4-43AD-8961-B1C8C9744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62D0AC32-AF35-DF8D-33DE-7DF31CA63667}"/>
              </a:ext>
            </a:extLst>
          </p:cNvPr>
          <p:cNvCxnSpPr>
            <a:cxnSpLocks/>
          </p:cNvCxnSpPr>
          <p:nvPr/>
        </p:nvCxnSpPr>
        <p:spPr>
          <a:xfrm>
            <a:off x="6483657" y="2569387"/>
            <a:ext cx="0" cy="11208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C430228-9839-2A7B-B1AD-EAC4B0D9E103}"/>
              </a:ext>
            </a:extLst>
          </p:cNvPr>
          <p:cNvSpPr/>
          <p:nvPr/>
        </p:nvSpPr>
        <p:spPr>
          <a:xfrm>
            <a:off x="639097" y="3429000"/>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67" name="Straight Connector 66">
            <a:extLst>
              <a:ext uri="{FF2B5EF4-FFF2-40B4-BE49-F238E27FC236}">
                <a16:creationId xmlns:a16="http://schemas.microsoft.com/office/drawing/2014/main" id="{4A2DF1FB-5EFB-A91E-0948-74CE69DF0252}"/>
              </a:ext>
            </a:extLst>
          </p:cNvPr>
          <p:cNvCxnSpPr>
            <a:cxnSpLocks/>
          </p:cNvCxnSpPr>
          <p:nvPr/>
        </p:nvCxnSpPr>
        <p:spPr>
          <a:xfrm>
            <a:off x="6483657" y="4911678"/>
            <a:ext cx="0" cy="11208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13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F1F254E1-222D-C3BD-11DC-1B582606CA0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8318150" cy="6792078"/>
          </a:xfrm>
          <a:custGeom>
            <a:avLst/>
            <a:gdLst>
              <a:gd name="connsiteX0" fmla="*/ 0 w 8318150"/>
              <a:gd name="connsiteY0" fmla="*/ 0 h 6857998"/>
              <a:gd name="connsiteX1" fmla="*/ 8318150 w 8318150"/>
              <a:gd name="connsiteY1" fmla="*/ 0 h 6857998"/>
              <a:gd name="connsiteX2" fmla="*/ 8318150 w 8318150"/>
              <a:gd name="connsiteY2" fmla="*/ 6857998 h 6857998"/>
              <a:gd name="connsiteX3" fmla="*/ 0 w 831815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8318150" h="6857998">
                <a:moveTo>
                  <a:pt x="0" y="0"/>
                </a:moveTo>
                <a:lnTo>
                  <a:pt x="8318150" y="0"/>
                </a:lnTo>
                <a:lnTo>
                  <a:pt x="8318150" y="6857998"/>
                </a:lnTo>
                <a:lnTo>
                  <a:pt x="0" y="6857998"/>
                </a:lnTo>
                <a:close/>
              </a:path>
            </a:pathLst>
          </a:custGeom>
        </p:spPr>
      </p:pic>
      <p:sp>
        <p:nvSpPr>
          <p:cNvPr id="55" name="Rectangle 54">
            <a:extLst>
              <a:ext uri="{FF2B5EF4-FFF2-40B4-BE49-F238E27FC236}">
                <a16:creationId xmlns:a16="http://schemas.microsoft.com/office/drawing/2014/main" id="{3C82654E-B680-AE72-F377-89E3ABA157AC}"/>
              </a:ext>
            </a:extLst>
          </p:cNvPr>
          <p:cNvSpPr/>
          <p:nvPr/>
        </p:nvSpPr>
        <p:spPr>
          <a:xfrm>
            <a:off x="0" y="-23159"/>
            <a:ext cx="8318150" cy="685799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itle 1">
            <a:extLst>
              <a:ext uri="{FF2B5EF4-FFF2-40B4-BE49-F238E27FC236}">
                <a16:creationId xmlns:a16="http://schemas.microsoft.com/office/drawing/2014/main" id="{ACD47B36-884D-D2E0-465B-1904B5EB8290}"/>
              </a:ext>
            </a:extLst>
          </p:cNvPr>
          <p:cNvSpPr txBox="1">
            <a:spLocks/>
          </p:cNvSpPr>
          <p:nvPr/>
        </p:nvSpPr>
        <p:spPr>
          <a:xfrm>
            <a:off x="639097" y="1977579"/>
            <a:ext cx="2205703" cy="24668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How </a:t>
            </a:r>
            <a:br>
              <a:rPr lang="en-US" sz="3200" dirty="0">
                <a:solidFill>
                  <a:schemeClr val="bg1"/>
                </a:solidFill>
              </a:rPr>
            </a:br>
            <a:r>
              <a:rPr lang="en-US" sz="3200" dirty="0">
                <a:solidFill>
                  <a:schemeClr val="bg1"/>
                </a:solidFill>
              </a:rPr>
              <a:t>PE-Backed Firms Determine The Value</a:t>
            </a:r>
            <a:endParaRPr lang="id-ID" sz="3200" dirty="0">
              <a:solidFill>
                <a:schemeClr val="bg1"/>
              </a:solidFill>
            </a:endParaRPr>
          </a:p>
        </p:txBody>
      </p:sp>
      <p:sp>
        <p:nvSpPr>
          <p:cNvPr id="23" name="Rectangle 22">
            <a:extLst>
              <a:ext uri="{FF2B5EF4-FFF2-40B4-BE49-F238E27FC236}">
                <a16:creationId xmlns:a16="http://schemas.microsoft.com/office/drawing/2014/main" id="{B3551940-2228-DA7A-BA0B-95C99569543C}"/>
              </a:ext>
            </a:extLst>
          </p:cNvPr>
          <p:cNvSpPr/>
          <p:nvPr/>
        </p:nvSpPr>
        <p:spPr>
          <a:xfrm>
            <a:off x="623887" y="1557338"/>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Lato"/>
              <a:ea typeface="+mn-ea"/>
              <a:cs typeface="+mn-cs"/>
            </a:endParaRPr>
          </a:p>
        </p:txBody>
      </p:sp>
      <p:sp>
        <p:nvSpPr>
          <p:cNvPr id="13" name="Rectangle 12">
            <a:extLst>
              <a:ext uri="{FF2B5EF4-FFF2-40B4-BE49-F238E27FC236}">
                <a16:creationId xmlns:a16="http://schemas.microsoft.com/office/drawing/2014/main" id="{E51316B6-1B99-C2EC-B37E-5DD212EE360E}"/>
              </a:ext>
            </a:extLst>
          </p:cNvPr>
          <p:cNvSpPr/>
          <p:nvPr/>
        </p:nvSpPr>
        <p:spPr>
          <a:xfrm>
            <a:off x="3381829" y="800100"/>
            <a:ext cx="8186284" cy="525780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9" name="Rectangle 8">
            <a:extLst>
              <a:ext uri="{FF2B5EF4-FFF2-40B4-BE49-F238E27FC236}">
                <a16:creationId xmlns:a16="http://schemas.microsoft.com/office/drawing/2014/main" id="{35E22BD3-8B0C-3DEA-277A-9D86B9ADB379}"/>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Footer Placeholder 2">
            <a:extLst>
              <a:ext uri="{FF2B5EF4-FFF2-40B4-BE49-F238E27FC236}">
                <a16:creationId xmlns:a16="http://schemas.microsoft.com/office/drawing/2014/main" id="{D6ACDDCE-C2D6-F27E-342B-F39728F4578F}"/>
              </a:ext>
            </a:extLst>
          </p:cNvPr>
          <p:cNvSpPr>
            <a:spLocks noGrp="1"/>
          </p:cNvSpPr>
          <p:nvPr>
            <p:ph type="ftr" sz="quarter" idx="11"/>
          </p:nvPr>
        </p:nvSpPr>
        <p:spPr>
          <a:xfrm>
            <a:off x="1145662" y="6412083"/>
            <a:ext cx="4114800" cy="1615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Lato"/>
                <a:ea typeface="+mn-ea"/>
                <a:cs typeface="+mn-cs"/>
              </a:rPr>
              <a:t>www.PediatricSupport.com </a:t>
            </a:r>
          </a:p>
        </p:txBody>
      </p:sp>
      <p:sp>
        <p:nvSpPr>
          <p:cNvPr id="25" name="Slide Number Placeholder 3">
            <a:extLst>
              <a:ext uri="{FF2B5EF4-FFF2-40B4-BE49-F238E27FC236}">
                <a16:creationId xmlns:a16="http://schemas.microsoft.com/office/drawing/2014/main" id="{620D0900-BAE5-DE8C-96FF-FDA4D547A799}"/>
              </a:ext>
            </a:extLst>
          </p:cNvPr>
          <p:cNvSpPr txBox="1">
            <a:spLocks/>
          </p:cNvSpPr>
          <p:nvPr/>
        </p:nvSpPr>
        <p:spPr>
          <a:xfrm>
            <a:off x="464987" y="6412083"/>
            <a:ext cx="506563" cy="1698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FF528CE4-BB7A-453B-9BA8-EFC0298A1600}" type="slidenum">
              <a:rPr lang="en-ID" sz="1050" smtClean="0">
                <a:solidFill>
                  <a:prstClr val="white"/>
                </a:solidFill>
                <a:latin typeface="Lato"/>
              </a:rPr>
              <a:pPr algn="l">
                <a:defRPr/>
              </a:pPr>
              <a:t>30</a:t>
            </a:fld>
            <a:endParaRPr lang="en-ID" sz="1050" dirty="0">
              <a:solidFill>
                <a:prstClr val="white"/>
              </a:solidFill>
              <a:latin typeface="Lato"/>
            </a:endParaRPr>
          </a:p>
        </p:txBody>
      </p:sp>
      <p:pic>
        <p:nvPicPr>
          <p:cNvPr id="26" name="Picture 2">
            <a:extLst>
              <a:ext uri="{FF2B5EF4-FFF2-40B4-BE49-F238E27FC236}">
                <a16:creationId xmlns:a16="http://schemas.microsoft.com/office/drawing/2014/main" id="{53C2BF18-5689-8E1D-2921-A871DCBB7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5404E76E-0379-95D0-779F-D94A8DF20E42}"/>
              </a:ext>
            </a:extLst>
          </p:cNvPr>
          <p:cNvSpPr/>
          <p:nvPr/>
        </p:nvSpPr>
        <p:spPr>
          <a:xfrm>
            <a:off x="10569528" y="2554526"/>
            <a:ext cx="675409" cy="67540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6872560-3EDB-12D3-DB93-BEBD8EAFE174}"/>
              </a:ext>
            </a:extLst>
          </p:cNvPr>
          <p:cNvGrpSpPr/>
          <p:nvPr/>
        </p:nvGrpSpPr>
        <p:grpSpPr>
          <a:xfrm>
            <a:off x="3698499" y="2646009"/>
            <a:ext cx="7552944" cy="2994685"/>
            <a:chOff x="3988390" y="2646009"/>
            <a:chExt cx="6799925" cy="2994685"/>
          </a:xfrm>
        </p:grpSpPr>
        <p:sp>
          <p:nvSpPr>
            <p:cNvPr id="17" name="TextBox 16">
              <a:extLst>
                <a:ext uri="{FF2B5EF4-FFF2-40B4-BE49-F238E27FC236}">
                  <a16:creationId xmlns:a16="http://schemas.microsoft.com/office/drawing/2014/main" id="{04B48DA9-27DC-FB04-BC5B-D4EF5797232A}"/>
                </a:ext>
              </a:extLst>
            </p:cNvPr>
            <p:cNvSpPr txBox="1"/>
            <p:nvPr/>
          </p:nvSpPr>
          <p:spPr>
            <a:xfrm>
              <a:off x="3988390" y="2646009"/>
              <a:ext cx="5280302" cy="49244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b="1" dirty="0">
                  <a:solidFill>
                    <a:srgbClr val="375C72"/>
                  </a:solidFill>
                </a:rPr>
                <a:t>Multiple Determined Whether “Anchor” Practice</a:t>
              </a:r>
            </a:p>
            <a:p>
              <a:pPr marL="742950" lvl="1" indent="-285750">
                <a:buFont typeface="Arial" panose="020B0604020202020204" pitchFamily="34" charset="0"/>
                <a:buChar char="•"/>
              </a:pPr>
              <a:r>
                <a:rPr lang="en-US" sz="1600" dirty="0">
                  <a:solidFill>
                    <a:srgbClr val="375C72"/>
                  </a:solidFill>
                </a:rPr>
                <a:t>Provider Count, Locations, &amp; Revenue Range</a:t>
              </a:r>
            </a:p>
          </p:txBody>
        </p:sp>
        <p:sp>
          <p:nvSpPr>
            <p:cNvPr id="33" name="TextBox 32">
              <a:extLst>
                <a:ext uri="{FF2B5EF4-FFF2-40B4-BE49-F238E27FC236}">
                  <a16:creationId xmlns:a16="http://schemas.microsoft.com/office/drawing/2014/main" id="{8E524538-DE6E-48F6-DF90-9319E4FFE8D0}"/>
                </a:ext>
              </a:extLst>
            </p:cNvPr>
            <p:cNvSpPr txBox="1"/>
            <p:nvPr/>
          </p:nvSpPr>
          <p:spPr>
            <a:xfrm>
              <a:off x="3988390" y="3696650"/>
              <a:ext cx="5280302" cy="73866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b="1" dirty="0">
                  <a:solidFill>
                    <a:srgbClr val="375C72"/>
                  </a:solidFill>
                </a:rPr>
                <a:t>Vaccine Inventory</a:t>
              </a:r>
            </a:p>
            <a:p>
              <a:pPr marL="742950" lvl="1" indent="-285750">
                <a:buFont typeface="Arial" panose="020B0604020202020204" pitchFamily="34" charset="0"/>
                <a:buChar char="•"/>
              </a:pPr>
              <a:r>
                <a:rPr lang="en-US" sz="1600" dirty="0">
                  <a:solidFill>
                    <a:srgbClr val="375C72"/>
                  </a:solidFill>
                </a:rPr>
                <a:t>X Week Supply</a:t>
              </a:r>
            </a:p>
            <a:p>
              <a:pPr marL="742950" lvl="1" indent="-285750">
                <a:buFont typeface="Arial" panose="020B0604020202020204" pitchFamily="34" charset="0"/>
                <a:buChar char="•"/>
              </a:pPr>
              <a:r>
                <a:rPr lang="en-US" sz="1600" dirty="0">
                  <a:solidFill>
                    <a:srgbClr val="375C72"/>
                  </a:solidFill>
                </a:rPr>
                <a:t>Seller Pays Outstanding Invoices</a:t>
              </a:r>
            </a:p>
          </p:txBody>
        </p:sp>
        <p:sp>
          <p:nvSpPr>
            <p:cNvPr id="34" name="TextBox 33">
              <a:extLst>
                <a:ext uri="{FF2B5EF4-FFF2-40B4-BE49-F238E27FC236}">
                  <a16:creationId xmlns:a16="http://schemas.microsoft.com/office/drawing/2014/main" id="{05CBD620-29FF-ABEE-0BDF-804867AB8420}"/>
                </a:ext>
              </a:extLst>
            </p:cNvPr>
            <p:cNvSpPr txBox="1"/>
            <p:nvPr/>
          </p:nvSpPr>
          <p:spPr>
            <a:xfrm>
              <a:off x="3988390" y="4902030"/>
              <a:ext cx="5280302" cy="73866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b="1" dirty="0">
                  <a:solidFill>
                    <a:srgbClr val="375C72"/>
                  </a:solidFill>
                </a:rPr>
                <a:t>Cash on Hand</a:t>
              </a:r>
            </a:p>
            <a:p>
              <a:pPr marL="742950" lvl="1" indent="-285750">
                <a:buFont typeface="Arial" panose="020B0604020202020204" pitchFamily="34" charset="0"/>
                <a:buChar char="•"/>
              </a:pPr>
              <a:r>
                <a:rPr lang="en-US" sz="1600" dirty="0">
                  <a:solidFill>
                    <a:srgbClr val="375C72"/>
                  </a:solidFill>
                </a:rPr>
                <a:t>Balance Accumulated Taxable Income to Seller with Working Capital need to keep practice </a:t>
              </a:r>
            </a:p>
          </p:txBody>
        </p:sp>
        <p:cxnSp>
          <p:nvCxnSpPr>
            <p:cNvPr id="37" name="Straight Connector 36">
              <a:extLst>
                <a:ext uri="{FF2B5EF4-FFF2-40B4-BE49-F238E27FC236}">
                  <a16:creationId xmlns:a16="http://schemas.microsoft.com/office/drawing/2014/main" id="{480B5BB5-AF52-3BB9-EF5F-E68FBFD03A7D}"/>
                </a:ext>
              </a:extLst>
            </p:cNvPr>
            <p:cNvCxnSpPr>
              <a:cxnSpLocks/>
            </p:cNvCxnSpPr>
            <p:nvPr/>
          </p:nvCxnSpPr>
          <p:spPr>
            <a:xfrm>
              <a:off x="4161627" y="3494920"/>
              <a:ext cx="6626688" cy="0"/>
            </a:xfrm>
            <a:prstGeom prst="line">
              <a:avLst/>
            </a:prstGeom>
            <a:ln>
              <a:solidFill>
                <a:srgbClr val="375C72">
                  <a:alpha val="25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BD5719-A13E-911A-98B1-13A96BC4E7C2}"/>
                </a:ext>
              </a:extLst>
            </p:cNvPr>
            <p:cNvCxnSpPr>
              <a:cxnSpLocks/>
            </p:cNvCxnSpPr>
            <p:nvPr/>
          </p:nvCxnSpPr>
          <p:spPr>
            <a:xfrm>
              <a:off x="4161627" y="4700299"/>
              <a:ext cx="6626688" cy="0"/>
            </a:xfrm>
            <a:prstGeom prst="line">
              <a:avLst/>
            </a:prstGeom>
            <a:ln>
              <a:solidFill>
                <a:srgbClr val="375C72">
                  <a:alpha val="25000"/>
                </a:srgbClr>
              </a:solidFill>
            </a:ln>
          </p:spPr>
          <p:style>
            <a:lnRef idx="1">
              <a:schemeClr val="accent1"/>
            </a:lnRef>
            <a:fillRef idx="0">
              <a:schemeClr val="accent1"/>
            </a:fillRef>
            <a:effectRef idx="0">
              <a:schemeClr val="accent1"/>
            </a:effectRef>
            <a:fontRef idx="minor">
              <a:schemeClr val="tx1"/>
            </a:fontRef>
          </p:style>
        </p:cxnSp>
      </p:grpSp>
      <p:sp>
        <p:nvSpPr>
          <p:cNvPr id="42" name="Rectangle: Rounded Corners 41">
            <a:extLst>
              <a:ext uri="{FF2B5EF4-FFF2-40B4-BE49-F238E27FC236}">
                <a16:creationId xmlns:a16="http://schemas.microsoft.com/office/drawing/2014/main" id="{09C9FEC6-017F-D9F4-CD4C-FE9EC2339E4C}"/>
              </a:ext>
            </a:extLst>
          </p:cNvPr>
          <p:cNvSpPr/>
          <p:nvPr/>
        </p:nvSpPr>
        <p:spPr>
          <a:xfrm>
            <a:off x="10569528" y="3759905"/>
            <a:ext cx="675409" cy="67540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45726E7-6D2E-EFC4-F9F4-40EE4DBD64D2}"/>
              </a:ext>
            </a:extLst>
          </p:cNvPr>
          <p:cNvSpPr/>
          <p:nvPr/>
        </p:nvSpPr>
        <p:spPr>
          <a:xfrm>
            <a:off x="10569528" y="4965285"/>
            <a:ext cx="675409" cy="67540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Bar graph with upward trend outline">
            <a:extLst>
              <a:ext uri="{FF2B5EF4-FFF2-40B4-BE49-F238E27FC236}">
                <a16:creationId xmlns:a16="http://schemas.microsoft.com/office/drawing/2014/main" id="{55B57536-8E52-FA93-6A2B-A0E7089200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27025" y="2612023"/>
            <a:ext cx="560414" cy="560414"/>
          </a:xfrm>
          <a:prstGeom prst="rect">
            <a:avLst/>
          </a:prstGeom>
        </p:spPr>
      </p:pic>
      <p:pic>
        <p:nvPicPr>
          <p:cNvPr id="50" name="Graphic 49" descr="Needle outline">
            <a:extLst>
              <a:ext uri="{FF2B5EF4-FFF2-40B4-BE49-F238E27FC236}">
                <a16:creationId xmlns:a16="http://schemas.microsoft.com/office/drawing/2014/main" id="{3E04EC4B-7BFF-562F-1DED-019C964B9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27025" y="3817402"/>
            <a:ext cx="560414" cy="560414"/>
          </a:xfrm>
          <a:prstGeom prst="rect">
            <a:avLst/>
          </a:prstGeom>
        </p:spPr>
      </p:pic>
      <p:pic>
        <p:nvPicPr>
          <p:cNvPr id="51" name="Graphic 50" descr="Flying Money outline">
            <a:extLst>
              <a:ext uri="{FF2B5EF4-FFF2-40B4-BE49-F238E27FC236}">
                <a16:creationId xmlns:a16="http://schemas.microsoft.com/office/drawing/2014/main" id="{5E32A2E3-DE6F-9EBA-7EA3-3BEDB2240D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659406" y="5055163"/>
            <a:ext cx="495652" cy="495652"/>
          </a:xfrm>
          <a:prstGeom prst="rect">
            <a:avLst/>
          </a:prstGeom>
        </p:spPr>
      </p:pic>
      <p:sp>
        <p:nvSpPr>
          <p:cNvPr id="59" name="Rectangle 58">
            <a:extLst>
              <a:ext uri="{FF2B5EF4-FFF2-40B4-BE49-F238E27FC236}">
                <a16:creationId xmlns:a16="http://schemas.microsoft.com/office/drawing/2014/main" id="{8644AFE6-A6A5-FDE2-3FBE-25B1C6DE8691}"/>
              </a:ext>
            </a:extLst>
          </p:cNvPr>
          <p:cNvSpPr/>
          <p:nvPr/>
        </p:nvSpPr>
        <p:spPr>
          <a:xfrm>
            <a:off x="3381829" y="800099"/>
            <a:ext cx="8186284" cy="1560461"/>
          </a:xfrm>
          <a:prstGeom prst="rect">
            <a:avLst/>
          </a:prstGeom>
          <a:solidFill>
            <a:srgbClr val="E99D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5B488C-04B6-5574-BCDC-CBDCC13561FD}"/>
              </a:ext>
            </a:extLst>
          </p:cNvPr>
          <p:cNvSpPr txBox="1"/>
          <p:nvPr/>
        </p:nvSpPr>
        <p:spPr>
          <a:xfrm>
            <a:off x="3929890" y="1101052"/>
            <a:ext cx="3017816" cy="958555"/>
          </a:xfrm>
          <a:prstGeom prst="roundRect">
            <a:avLst>
              <a:gd name="adj" fmla="val 50000"/>
            </a:avLst>
          </a:prstGeom>
          <a:solidFill>
            <a:schemeClr val="bg1">
              <a:alpha val="50000"/>
            </a:schemeClr>
          </a:solidFill>
          <a:effectLst/>
        </p:spPr>
        <p:txBody>
          <a:bodyPr wrap="square" lIns="72000" tIns="72000" rIns="72000" bIns="72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4576B"/>
                </a:solidFill>
                <a:effectLst/>
                <a:uLnTx/>
                <a:uFillTx/>
                <a:latin typeface="Lato"/>
                <a:ea typeface="+mn-ea"/>
                <a:cs typeface="+mn-cs"/>
              </a:rPr>
              <a:t>EBITA</a:t>
            </a:r>
          </a:p>
        </p:txBody>
      </p:sp>
      <p:sp>
        <p:nvSpPr>
          <p:cNvPr id="11" name="TextBox 10">
            <a:extLst>
              <a:ext uri="{FF2B5EF4-FFF2-40B4-BE49-F238E27FC236}">
                <a16:creationId xmlns:a16="http://schemas.microsoft.com/office/drawing/2014/main" id="{0750B7FC-0DFF-EFFB-F565-D00515D5C46A}"/>
              </a:ext>
            </a:extLst>
          </p:cNvPr>
          <p:cNvSpPr txBox="1"/>
          <p:nvPr/>
        </p:nvSpPr>
        <p:spPr>
          <a:xfrm>
            <a:off x="8002237" y="1101052"/>
            <a:ext cx="3017816" cy="958555"/>
          </a:xfrm>
          <a:prstGeom prst="roundRect">
            <a:avLst>
              <a:gd name="adj" fmla="val 50000"/>
            </a:avLst>
          </a:prstGeom>
          <a:solidFill>
            <a:schemeClr val="bg1">
              <a:alpha val="50000"/>
            </a:schemeClr>
          </a:solidFill>
          <a:effectLst/>
        </p:spPr>
        <p:txBody>
          <a:bodyPr wrap="square" lIns="72000" tIns="72000" rIns="72000" bIns="7200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3400" b="1" i="0" u="none" strike="noStrike" cap="none" spc="0" normalizeH="0" baseline="0">
                <a:ln>
                  <a:noFill/>
                </a:ln>
                <a:solidFill>
                  <a:schemeClr val="bg1"/>
                </a:solidFill>
                <a:effectLst/>
                <a:uLnTx/>
                <a:uFillTx/>
                <a:latin typeface="Lato"/>
              </a:defRPr>
            </a:lvl1pPr>
          </a:lstStyle>
          <a:p>
            <a:r>
              <a:rPr lang="en-US" dirty="0">
                <a:solidFill>
                  <a:srgbClr val="34576B"/>
                </a:solidFill>
              </a:rPr>
              <a:t>MULTIPLE</a:t>
            </a:r>
          </a:p>
        </p:txBody>
      </p:sp>
      <p:sp>
        <p:nvSpPr>
          <p:cNvPr id="12" name="Cross 11">
            <a:extLst>
              <a:ext uri="{FF2B5EF4-FFF2-40B4-BE49-F238E27FC236}">
                <a16:creationId xmlns:a16="http://schemas.microsoft.com/office/drawing/2014/main" id="{0657B68A-FEB9-59D5-2CE6-6107E6ADA562}"/>
              </a:ext>
            </a:extLst>
          </p:cNvPr>
          <p:cNvSpPr/>
          <p:nvPr/>
        </p:nvSpPr>
        <p:spPr>
          <a:xfrm rot="18900000">
            <a:off x="7171769" y="1284571"/>
            <a:ext cx="606404" cy="591516"/>
          </a:xfrm>
          <a:prstGeom prst="plus">
            <a:avLst>
              <a:gd name="adj" fmla="val 36433"/>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3600" b="1" dirty="0"/>
          </a:p>
        </p:txBody>
      </p:sp>
    </p:spTree>
    <p:extLst>
      <p:ext uri="{BB962C8B-B14F-4D97-AF65-F5344CB8AC3E}">
        <p14:creationId xmlns:p14="http://schemas.microsoft.com/office/powerpoint/2010/main" val="3039211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4BF029B-975D-06F5-DD93-428289D439F2}"/>
              </a:ext>
            </a:extLst>
          </p:cNvPr>
          <p:cNvPicPr>
            <a:picLocks noChangeAspect="1"/>
          </p:cNvPicPr>
          <p:nvPr/>
        </p:nvPicPr>
        <p:blipFill>
          <a:blip r:embed="rId2">
            <a:extLst>
              <a:ext uri="{28A0092B-C50C-407E-A947-70E740481C1C}">
                <a14:useLocalDpi xmlns:a14="http://schemas.microsoft.com/office/drawing/2010/main" val="0"/>
              </a:ext>
            </a:extLst>
          </a:blip>
          <a:srcRect t="7759" b="7759"/>
          <a:stretch/>
        </p:blipFill>
        <p:spPr>
          <a:xfrm>
            <a:off x="0" y="1384243"/>
            <a:ext cx="12192000" cy="4673658"/>
          </a:xfrm>
          <a:custGeom>
            <a:avLst/>
            <a:gdLst>
              <a:gd name="connsiteX0" fmla="*/ 0 w 12192000"/>
              <a:gd name="connsiteY0" fmla="*/ 0 h 4673658"/>
              <a:gd name="connsiteX1" fmla="*/ 12192000 w 12192000"/>
              <a:gd name="connsiteY1" fmla="*/ 0 h 4673658"/>
              <a:gd name="connsiteX2" fmla="*/ 12192000 w 12192000"/>
              <a:gd name="connsiteY2" fmla="*/ 4673658 h 4673658"/>
              <a:gd name="connsiteX3" fmla="*/ 0 w 12192000"/>
              <a:gd name="connsiteY3" fmla="*/ 4673658 h 4673658"/>
            </a:gdLst>
            <a:ahLst/>
            <a:cxnLst>
              <a:cxn ang="0">
                <a:pos x="connsiteX0" y="connsiteY0"/>
              </a:cxn>
              <a:cxn ang="0">
                <a:pos x="connsiteX1" y="connsiteY1"/>
              </a:cxn>
              <a:cxn ang="0">
                <a:pos x="connsiteX2" y="connsiteY2"/>
              </a:cxn>
              <a:cxn ang="0">
                <a:pos x="connsiteX3" y="connsiteY3"/>
              </a:cxn>
            </a:cxnLst>
            <a:rect l="l" t="t" r="r" b="b"/>
            <a:pathLst>
              <a:path w="12192000" h="4673658">
                <a:moveTo>
                  <a:pt x="0" y="0"/>
                </a:moveTo>
                <a:lnTo>
                  <a:pt x="12192000" y="0"/>
                </a:lnTo>
                <a:lnTo>
                  <a:pt x="12192000" y="4673658"/>
                </a:lnTo>
                <a:lnTo>
                  <a:pt x="0" y="4673658"/>
                </a:lnTo>
                <a:close/>
              </a:path>
            </a:pathLst>
          </a:custGeom>
        </p:spPr>
      </p:pic>
      <p:sp>
        <p:nvSpPr>
          <p:cNvPr id="37" name="Rectangle 36">
            <a:extLst>
              <a:ext uri="{FF2B5EF4-FFF2-40B4-BE49-F238E27FC236}">
                <a16:creationId xmlns:a16="http://schemas.microsoft.com/office/drawing/2014/main" id="{13E236A5-82C6-DA0D-9492-83510A7C9161}"/>
              </a:ext>
            </a:extLst>
          </p:cNvPr>
          <p:cNvSpPr/>
          <p:nvPr/>
        </p:nvSpPr>
        <p:spPr>
          <a:xfrm>
            <a:off x="-688" y="1383014"/>
            <a:ext cx="12192000" cy="467365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4BA635B-1C4D-0CE1-A0BD-39D3FBC51677}"/>
              </a:ext>
            </a:extLst>
          </p:cNvPr>
          <p:cNvSpPr/>
          <p:nvPr/>
        </p:nvSpPr>
        <p:spPr>
          <a:xfrm>
            <a:off x="0" y="0"/>
            <a:ext cx="12192000" cy="1384243"/>
          </a:xfrm>
          <a:prstGeom prst="rect">
            <a:avLst/>
          </a:prstGeom>
          <a:solidFill>
            <a:srgbClr val="B2D4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5AF31AD-4255-D39D-B327-1D271F15EF24}"/>
              </a:ext>
            </a:extLst>
          </p:cNvPr>
          <p:cNvSpPr/>
          <p:nvPr/>
        </p:nvSpPr>
        <p:spPr>
          <a:xfrm>
            <a:off x="8688038" y="3732862"/>
            <a:ext cx="2884349" cy="1499174"/>
          </a:xfrm>
          <a:prstGeom prst="roundRect">
            <a:avLst>
              <a:gd name="adj" fmla="val 0"/>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gn="ctr"/>
            <a:r>
              <a:rPr lang="en-US" sz="2400" b="1" dirty="0">
                <a:solidFill>
                  <a:srgbClr val="375C72"/>
                </a:solidFill>
              </a:rPr>
              <a:t>Equity In Future Entity</a:t>
            </a:r>
          </a:p>
        </p:txBody>
      </p:sp>
      <p:sp>
        <p:nvSpPr>
          <p:cNvPr id="16" name="Rectangle: Rounded Corners 15">
            <a:extLst>
              <a:ext uri="{FF2B5EF4-FFF2-40B4-BE49-F238E27FC236}">
                <a16:creationId xmlns:a16="http://schemas.microsoft.com/office/drawing/2014/main" id="{65BE84A9-0D24-3FDE-0C9F-689983DCC701}"/>
              </a:ext>
            </a:extLst>
          </p:cNvPr>
          <p:cNvSpPr/>
          <p:nvPr/>
        </p:nvSpPr>
        <p:spPr>
          <a:xfrm>
            <a:off x="638399" y="3732862"/>
            <a:ext cx="2884349" cy="1499174"/>
          </a:xfrm>
          <a:prstGeom prst="roundRect">
            <a:avLst>
              <a:gd name="adj" fmla="val 0"/>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gn="ctr"/>
            <a:r>
              <a:rPr lang="en-US" sz="2400" b="1" dirty="0">
                <a:solidFill>
                  <a:srgbClr val="375C72"/>
                </a:solidFill>
              </a:rPr>
              <a:t>Cash Up </a:t>
            </a:r>
          </a:p>
          <a:p>
            <a:pPr algn="ctr"/>
            <a:r>
              <a:rPr lang="en-US" sz="2400" b="1" dirty="0">
                <a:solidFill>
                  <a:srgbClr val="375C72"/>
                </a:solidFill>
              </a:rPr>
              <a:t>Front</a:t>
            </a:r>
          </a:p>
        </p:txBody>
      </p:sp>
      <p:sp>
        <p:nvSpPr>
          <p:cNvPr id="18" name="TextBox 17">
            <a:extLst>
              <a:ext uri="{FF2B5EF4-FFF2-40B4-BE49-F238E27FC236}">
                <a16:creationId xmlns:a16="http://schemas.microsoft.com/office/drawing/2014/main" id="{C518B65B-316E-3079-2E8C-5B897FFF6F68}"/>
              </a:ext>
            </a:extLst>
          </p:cNvPr>
          <p:cNvSpPr txBox="1"/>
          <p:nvPr/>
        </p:nvSpPr>
        <p:spPr>
          <a:xfrm>
            <a:off x="638399" y="5320562"/>
            <a:ext cx="2884349" cy="369332"/>
          </a:xfrm>
          <a:prstGeom prst="roundRect">
            <a:avLst>
              <a:gd name="adj" fmla="val 0"/>
            </a:avLst>
          </a:prstGeom>
          <a:solidFill>
            <a:schemeClr val="bg1">
              <a:alpha val="35000"/>
            </a:schemeClr>
          </a:solidFill>
        </p:spPr>
        <p:txBody>
          <a:bodyPr wrap="square" rtlCol="0" anchor="ctr" anchorCtr="0">
            <a:spAutoFit/>
          </a:bodyPr>
          <a:lstStyle/>
          <a:p>
            <a:pPr algn="ctr"/>
            <a:r>
              <a:rPr lang="en-US" b="1" i="1" dirty="0">
                <a:solidFill>
                  <a:schemeClr val="bg1"/>
                </a:solidFill>
              </a:rPr>
              <a:t>60 – 100%</a:t>
            </a:r>
          </a:p>
        </p:txBody>
      </p:sp>
      <p:sp>
        <p:nvSpPr>
          <p:cNvPr id="19" name="TextBox 18">
            <a:extLst>
              <a:ext uri="{FF2B5EF4-FFF2-40B4-BE49-F238E27FC236}">
                <a16:creationId xmlns:a16="http://schemas.microsoft.com/office/drawing/2014/main" id="{B32FD4FF-C7B7-E4A7-5F9B-CBCB0A9ACAA8}"/>
              </a:ext>
            </a:extLst>
          </p:cNvPr>
          <p:cNvSpPr txBox="1"/>
          <p:nvPr/>
        </p:nvSpPr>
        <p:spPr>
          <a:xfrm>
            <a:off x="8688038" y="5334850"/>
            <a:ext cx="2864864" cy="369332"/>
          </a:xfrm>
          <a:prstGeom prst="roundRect">
            <a:avLst>
              <a:gd name="adj" fmla="val 0"/>
            </a:avLst>
          </a:prstGeom>
          <a:solidFill>
            <a:schemeClr val="bg1">
              <a:alpha val="35000"/>
            </a:schemeClr>
          </a:solidFill>
        </p:spPr>
        <p:txBody>
          <a:bodyPr wrap="square" rtlCol="0" anchor="ctr" anchorCtr="0">
            <a:spAutoFit/>
          </a:bodyPr>
          <a:lstStyle/>
          <a:p>
            <a:pPr algn="ctr"/>
            <a:r>
              <a:rPr lang="en-US" b="1" i="1" dirty="0">
                <a:solidFill>
                  <a:schemeClr val="bg1"/>
                </a:solidFill>
              </a:rPr>
              <a:t>0 – 40%</a:t>
            </a:r>
          </a:p>
        </p:txBody>
      </p:sp>
      <p:sp>
        <p:nvSpPr>
          <p:cNvPr id="17" name="Rectangle: Rounded Corners 16">
            <a:extLst>
              <a:ext uri="{FF2B5EF4-FFF2-40B4-BE49-F238E27FC236}">
                <a16:creationId xmlns:a16="http://schemas.microsoft.com/office/drawing/2014/main" id="{D02E9F1D-8D5F-9877-AB33-759262626877}"/>
              </a:ext>
            </a:extLst>
          </p:cNvPr>
          <p:cNvSpPr/>
          <p:nvPr/>
        </p:nvSpPr>
        <p:spPr>
          <a:xfrm>
            <a:off x="4212680" y="1891344"/>
            <a:ext cx="3785426" cy="1292534"/>
          </a:xfrm>
          <a:prstGeom prst="roundRect">
            <a:avLst>
              <a:gd name="adj" fmla="val 0"/>
            </a:avLst>
          </a:prstGeom>
          <a:solidFill>
            <a:srgbClr val="FAB994"/>
          </a:solidFill>
          <a:ln>
            <a:noFill/>
          </a:ln>
        </p:spPr>
        <p:style>
          <a:lnRef idx="2">
            <a:schemeClr val="accent1">
              <a:shade val="15000"/>
            </a:schemeClr>
          </a:lnRef>
          <a:fillRef idx="1">
            <a:schemeClr val="accent1"/>
          </a:fillRef>
          <a:effectRef idx="0">
            <a:schemeClr val="accent1"/>
          </a:effectRef>
          <a:fontRef idx="minor">
            <a:schemeClr val="lt1"/>
          </a:fontRef>
        </p:style>
        <p:txBody>
          <a:bodyPr lIns="1296000" tIns="0" bIns="0" rtlCol="0" anchor="ctr"/>
          <a:lstStyle/>
          <a:p>
            <a:r>
              <a:rPr lang="en-US" sz="2400" b="1" dirty="0">
                <a:solidFill>
                  <a:srgbClr val="375C72"/>
                </a:solidFill>
              </a:rPr>
              <a:t>Purchase Price</a:t>
            </a:r>
          </a:p>
        </p:txBody>
      </p:sp>
      <p:sp>
        <p:nvSpPr>
          <p:cNvPr id="2" name="Rectangle 1">
            <a:extLst>
              <a:ext uri="{FF2B5EF4-FFF2-40B4-BE49-F238E27FC236}">
                <a16:creationId xmlns:a16="http://schemas.microsoft.com/office/drawing/2014/main" id="{FE620E22-0E07-F529-7D60-A4D786C385A2}"/>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Footer Placeholder 2">
            <a:extLst>
              <a:ext uri="{FF2B5EF4-FFF2-40B4-BE49-F238E27FC236}">
                <a16:creationId xmlns:a16="http://schemas.microsoft.com/office/drawing/2014/main" id="{D9BAE506-D0BB-0F40-6B7E-23C751A0EC03}"/>
              </a:ext>
            </a:extLst>
          </p:cNvPr>
          <p:cNvSpPr>
            <a:spLocks noGrp="1"/>
          </p:cNvSpPr>
          <p:nvPr>
            <p:ph type="ftr" sz="quarter" idx="11"/>
          </p:nvPr>
        </p:nvSpPr>
        <p:spPr>
          <a:xfrm>
            <a:off x="1145662" y="6412083"/>
            <a:ext cx="4114800" cy="1615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srgbClr val="375C72"/>
                </a:solidFill>
                <a:effectLst/>
                <a:uLnTx/>
                <a:uFillTx/>
                <a:latin typeface="Lato"/>
                <a:ea typeface="+mn-ea"/>
                <a:cs typeface="+mn-cs"/>
              </a:rPr>
              <a:t>www.PediatricSupport.com </a:t>
            </a:r>
          </a:p>
        </p:txBody>
      </p:sp>
      <p:sp>
        <p:nvSpPr>
          <p:cNvPr id="10" name="Slide Number Placeholder 3">
            <a:extLst>
              <a:ext uri="{FF2B5EF4-FFF2-40B4-BE49-F238E27FC236}">
                <a16:creationId xmlns:a16="http://schemas.microsoft.com/office/drawing/2014/main" id="{4D009EBC-3C6C-2193-E48E-E53CEC141132}"/>
              </a:ext>
            </a:extLst>
          </p:cNvPr>
          <p:cNvSpPr txBox="1">
            <a:spLocks/>
          </p:cNvSpPr>
          <p:nvPr/>
        </p:nvSpPr>
        <p:spPr>
          <a:xfrm>
            <a:off x="418215" y="6412084"/>
            <a:ext cx="553336" cy="11586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FF528CE4-BB7A-453B-9BA8-EFC0298A1600}" type="slidenum">
              <a:rPr lang="en-ID" sz="1050" smtClean="0">
                <a:solidFill>
                  <a:srgbClr val="375C72"/>
                </a:solidFill>
                <a:latin typeface="Lato"/>
              </a:rPr>
              <a:pPr algn="l">
                <a:defRPr/>
              </a:pPr>
              <a:t>31</a:t>
            </a:fld>
            <a:endParaRPr lang="en-ID" sz="1050" dirty="0">
              <a:solidFill>
                <a:srgbClr val="375C72"/>
              </a:solidFill>
              <a:latin typeface="Lato"/>
            </a:endParaRPr>
          </a:p>
        </p:txBody>
      </p:sp>
      <p:pic>
        <p:nvPicPr>
          <p:cNvPr id="11" name="Picture 2">
            <a:extLst>
              <a:ext uri="{FF2B5EF4-FFF2-40B4-BE49-F238E27FC236}">
                <a16:creationId xmlns:a16="http://schemas.microsoft.com/office/drawing/2014/main" id="{6E966737-F793-9FDA-B0B0-E87467976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272E89C-C534-2571-9AE1-0A9672EF77C2}"/>
              </a:ext>
            </a:extLst>
          </p:cNvPr>
          <p:cNvGrpSpPr/>
          <p:nvPr/>
        </p:nvGrpSpPr>
        <p:grpSpPr>
          <a:xfrm>
            <a:off x="1881329" y="157095"/>
            <a:ext cx="8429343" cy="1070053"/>
            <a:chOff x="1286071" y="157095"/>
            <a:chExt cx="8429343" cy="1070053"/>
          </a:xfrm>
        </p:grpSpPr>
        <p:sp>
          <p:nvSpPr>
            <p:cNvPr id="14" name="TextBox 13">
              <a:extLst>
                <a:ext uri="{FF2B5EF4-FFF2-40B4-BE49-F238E27FC236}">
                  <a16:creationId xmlns:a16="http://schemas.microsoft.com/office/drawing/2014/main" id="{59E2EB37-CBB9-7728-572C-F82EF4008BCB}"/>
                </a:ext>
              </a:extLst>
            </p:cNvPr>
            <p:cNvSpPr txBox="1"/>
            <p:nvPr/>
          </p:nvSpPr>
          <p:spPr>
            <a:xfrm>
              <a:off x="1286071" y="157095"/>
              <a:ext cx="3528000" cy="1070053"/>
            </a:xfrm>
            <a:prstGeom prst="roundRect">
              <a:avLst>
                <a:gd name="adj" fmla="val 50000"/>
              </a:avLst>
            </a:prstGeom>
            <a:solidFill>
              <a:srgbClr val="34576B"/>
            </a:solidFill>
            <a:effectLst/>
          </p:spPr>
          <p:txBody>
            <a:bodyPr wrap="squar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Lato"/>
                  <a:ea typeface="+mn-ea"/>
                  <a:cs typeface="+mn-cs"/>
                </a:rPr>
                <a:t>EBITA</a:t>
              </a:r>
            </a:p>
          </p:txBody>
        </p:sp>
        <p:sp>
          <p:nvSpPr>
            <p:cNvPr id="22" name="TextBox 21">
              <a:extLst>
                <a:ext uri="{FF2B5EF4-FFF2-40B4-BE49-F238E27FC236}">
                  <a16:creationId xmlns:a16="http://schemas.microsoft.com/office/drawing/2014/main" id="{D9CA5B6C-DFAA-DF96-4DCA-DB4984F26D5A}"/>
                </a:ext>
              </a:extLst>
            </p:cNvPr>
            <p:cNvSpPr txBox="1"/>
            <p:nvPr/>
          </p:nvSpPr>
          <p:spPr>
            <a:xfrm>
              <a:off x="6186038" y="157095"/>
              <a:ext cx="3529376" cy="1070053"/>
            </a:xfrm>
            <a:prstGeom prst="roundRect">
              <a:avLst>
                <a:gd name="adj" fmla="val 50000"/>
              </a:avLst>
            </a:prstGeom>
            <a:solidFill>
              <a:srgbClr val="34576B"/>
            </a:solidFill>
            <a:effectLst/>
          </p:spPr>
          <p:txBody>
            <a:bodyPr wrap="square" lIns="72000" tIns="72000" rIns="72000" bIns="72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Lato"/>
                  <a:ea typeface="+mn-ea"/>
                  <a:cs typeface="+mn-cs"/>
                </a:rPr>
                <a:t>MULTIPLE</a:t>
              </a:r>
            </a:p>
          </p:txBody>
        </p:sp>
        <p:sp>
          <p:nvSpPr>
            <p:cNvPr id="24" name="Cross 23">
              <a:extLst>
                <a:ext uri="{FF2B5EF4-FFF2-40B4-BE49-F238E27FC236}">
                  <a16:creationId xmlns:a16="http://schemas.microsoft.com/office/drawing/2014/main" id="{2B3C5074-D910-4E04-3FED-978E7430C1CC}"/>
                </a:ext>
              </a:extLst>
            </p:cNvPr>
            <p:cNvSpPr/>
            <p:nvPr/>
          </p:nvSpPr>
          <p:spPr>
            <a:xfrm rot="18900000">
              <a:off x="5133152" y="334227"/>
              <a:ext cx="733804" cy="715789"/>
            </a:xfrm>
            <a:prstGeom prst="plus">
              <a:avLst>
                <a:gd name="adj" fmla="val 364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3600" b="1" dirty="0"/>
            </a:p>
          </p:txBody>
        </p:sp>
      </p:grpSp>
      <p:grpSp>
        <p:nvGrpSpPr>
          <p:cNvPr id="21" name="Group 20">
            <a:extLst>
              <a:ext uri="{FF2B5EF4-FFF2-40B4-BE49-F238E27FC236}">
                <a16:creationId xmlns:a16="http://schemas.microsoft.com/office/drawing/2014/main" id="{67B5BF12-8E88-4330-007D-A0D97C2D6161}"/>
              </a:ext>
            </a:extLst>
          </p:cNvPr>
          <p:cNvGrpSpPr/>
          <p:nvPr/>
        </p:nvGrpSpPr>
        <p:grpSpPr>
          <a:xfrm>
            <a:off x="3522749" y="3183877"/>
            <a:ext cx="5165289" cy="1298572"/>
            <a:chOff x="3522749" y="3202824"/>
            <a:chExt cx="5165289" cy="1181698"/>
          </a:xfrm>
        </p:grpSpPr>
        <p:cxnSp>
          <p:nvCxnSpPr>
            <p:cNvPr id="32" name="Connector: Elbow 31">
              <a:extLst>
                <a:ext uri="{FF2B5EF4-FFF2-40B4-BE49-F238E27FC236}">
                  <a16:creationId xmlns:a16="http://schemas.microsoft.com/office/drawing/2014/main" id="{A91F77B5-A29E-A964-0F99-3402366E2F7D}"/>
                </a:ext>
              </a:extLst>
            </p:cNvPr>
            <p:cNvCxnSpPr>
              <a:cxnSpLocks/>
              <a:stCxn id="17" idx="2"/>
              <a:endCxn id="16" idx="3"/>
            </p:cNvCxnSpPr>
            <p:nvPr/>
          </p:nvCxnSpPr>
          <p:spPr>
            <a:xfrm rot="5400000">
              <a:off x="4223223" y="2502351"/>
              <a:ext cx="1181697" cy="2582645"/>
            </a:xfrm>
            <a:prstGeom prst="bentConnector2">
              <a:avLst/>
            </a:prstGeom>
            <a:ln w="44450" cap="rnd">
              <a:solidFill>
                <a:schemeClr val="bg1"/>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99A75495-C8FB-678F-91F3-12231FFAB328}"/>
                </a:ext>
              </a:extLst>
            </p:cNvPr>
            <p:cNvCxnSpPr>
              <a:cxnSpLocks/>
              <a:stCxn id="17" idx="2"/>
              <a:endCxn id="15" idx="1"/>
            </p:cNvCxnSpPr>
            <p:nvPr/>
          </p:nvCxnSpPr>
          <p:spPr>
            <a:xfrm rot="16200000" flipH="1">
              <a:off x="6805867" y="2502350"/>
              <a:ext cx="1181697" cy="2582645"/>
            </a:xfrm>
            <a:prstGeom prst="bentConnector2">
              <a:avLst/>
            </a:prstGeom>
            <a:ln w="44450" cap="rnd">
              <a:solidFill>
                <a:schemeClr val="bg1"/>
              </a:solidFill>
              <a:round/>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7088430-4E29-62D2-618C-160387FC3D61}"/>
              </a:ext>
            </a:extLst>
          </p:cNvPr>
          <p:cNvGrpSpPr/>
          <p:nvPr/>
        </p:nvGrpSpPr>
        <p:grpSpPr>
          <a:xfrm>
            <a:off x="1665775" y="3285211"/>
            <a:ext cx="829596" cy="829596"/>
            <a:chOff x="1665775" y="2877050"/>
            <a:chExt cx="829596" cy="829596"/>
          </a:xfrm>
        </p:grpSpPr>
        <p:sp>
          <p:nvSpPr>
            <p:cNvPr id="28" name="Oval 27">
              <a:extLst>
                <a:ext uri="{FF2B5EF4-FFF2-40B4-BE49-F238E27FC236}">
                  <a16:creationId xmlns:a16="http://schemas.microsoft.com/office/drawing/2014/main" id="{4142F949-3359-9DA5-F935-03637179F7F2}"/>
                </a:ext>
              </a:extLst>
            </p:cNvPr>
            <p:cNvSpPr/>
            <p:nvPr/>
          </p:nvSpPr>
          <p:spPr>
            <a:xfrm>
              <a:off x="1665775" y="2877050"/>
              <a:ext cx="829596" cy="82959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Money envelope outline">
              <a:extLst>
                <a:ext uri="{FF2B5EF4-FFF2-40B4-BE49-F238E27FC236}">
                  <a16:creationId xmlns:a16="http://schemas.microsoft.com/office/drawing/2014/main" id="{44F2C3C7-9CCB-14EF-8B70-245AED96D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8128" y="2959403"/>
              <a:ext cx="664890" cy="664890"/>
            </a:xfrm>
            <a:prstGeom prst="rect">
              <a:avLst/>
            </a:prstGeom>
          </p:spPr>
        </p:pic>
      </p:grpSp>
      <p:grpSp>
        <p:nvGrpSpPr>
          <p:cNvPr id="13" name="Group 12">
            <a:extLst>
              <a:ext uri="{FF2B5EF4-FFF2-40B4-BE49-F238E27FC236}">
                <a16:creationId xmlns:a16="http://schemas.microsoft.com/office/drawing/2014/main" id="{5F9783D1-951B-BDF3-95AF-82CB8457B310}"/>
              </a:ext>
            </a:extLst>
          </p:cNvPr>
          <p:cNvGrpSpPr/>
          <p:nvPr/>
        </p:nvGrpSpPr>
        <p:grpSpPr>
          <a:xfrm>
            <a:off x="9715414" y="3285211"/>
            <a:ext cx="829596" cy="829596"/>
            <a:chOff x="9715414" y="2877050"/>
            <a:chExt cx="829596" cy="829596"/>
          </a:xfrm>
          <a:effectLst/>
        </p:grpSpPr>
        <p:sp>
          <p:nvSpPr>
            <p:cNvPr id="29" name="Oval 28">
              <a:extLst>
                <a:ext uri="{FF2B5EF4-FFF2-40B4-BE49-F238E27FC236}">
                  <a16:creationId xmlns:a16="http://schemas.microsoft.com/office/drawing/2014/main" id="{B6815591-BCE8-AB56-2789-B678618A63BB}"/>
                </a:ext>
              </a:extLst>
            </p:cNvPr>
            <p:cNvSpPr/>
            <p:nvPr/>
          </p:nvSpPr>
          <p:spPr>
            <a:xfrm>
              <a:off x="9715414" y="2877050"/>
              <a:ext cx="829596" cy="82959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Weights Uneven outline">
              <a:extLst>
                <a:ext uri="{FF2B5EF4-FFF2-40B4-BE49-F238E27FC236}">
                  <a16:creationId xmlns:a16="http://schemas.microsoft.com/office/drawing/2014/main" id="{12E1A12C-F6C9-CA81-F6EA-32D4E0838C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21083" y="2982719"/>
              <a:ext cx="618258" cy="618258"/>
            </a:xfrm>
            <a:prstGeom prst="rect">
              <a:avLst/>
            </a:prstGeom>
          </p:spPr>
        </p:pic>
      </p:grpSp>
      <p:grpSp>
        <p:nvGrpSpPr>
          <p:cNvPr id="41" name="Group 40">
            <a:extLst>
              <a:ext uri="{FF2B5EF4-FFF2-40B4-BE49-F238E27FC236}">
                <a16:creationId xmlns:a16="http://schemas.microsoft.com/office/drawing/2014/main" id="{9FD9FC1A-7244-7CBA-457F-92B525F34AD3}"/>
              </a:ext>
            </a:extLst>
          </p:cNvPr>
          <p:cNvGrpSpPr/>
          <p:nvPr/>
        </p:nvGrpSpPr>
        <p:grpSpPr>
          <a:xfrm>
            <a:off x="4403725" y="2123611"/>
            <a:ext cx="828000" cy="828000"/>
            <a:chOff x="4400071" y="1992621"/>
            <a:chExt cx="828000" cy="828000"/>
          </a:xfrm>
        </p:grpSpPr>
        <p:sp>
          <p:nvSpPr>
            <p:cNvPr id="30" name="Oval 29">
              <a:extLst>
                <a:ext uri="{FF2B5EF4-FFF2-40B4-BE49-F238E27FC236}">
                  <a16:creationId xmlns:a16="http://schemas.microsoft.com/office/drawing/2014/main" id="{D8C49B7B-D5ED-F105-A1D2-CFA5D261682C}"/>
                </a:ext>
              </a:extLst>
            </p:cNvPr>
            <p:cNvSpPr/>
            <p:nvPr/>
          </p:nvSpPr>
          <p:spPr>
            <a:xfrm>
              <a:off x="4400071" y="1992621"/>
              <a:ext cx="828000" cy="828000"/>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descr="Label outline">
              <a:extLst>
                <a:ext uri="{FF2B5EF4-FFF2-40B4-BE49-F238E27FC236}">
                  <a16:creationId xmlns:a16="http://schemas.microsoft.com/office/drawing/2014/main" id="{7CABB5D6-AA0C-611E-9C1C-9ABBE519D2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478438" y="2070988"/>
              <a:ext cx="671266" cy="671266"/>
            </a:xfrm>
            <a:prstGeom prst="rect">
              <a:avLst/>
            </a:prstGeom>
          </p:spPr>
        </p:pic>
      </p:grpSp>
    </p:spTree>
    <p:extLst>
      <p:ext uri="{BB962C8B-B14F-4D97-AF65-F5344CB8AC3E}">
        <p14:creationId xmlns:p14="http://schemas.microsoft.com/office/powerpoint/2010/main" val="1485142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889EB382-EF50-A9B9-DC1B-E2F59A1507BF}"/>
              </a:ext>
            </a:extLst>
          </p:cNvPr>
          <p:cNvPicPr>
            <a:picLocks noChangeAspect="1"/>
          </p:cNvPicPr>
          <p:nvPr/>
        </p:nvPicPr>
        <p:blipFill rotWithShape="1">
          <a:blip r:embed="rId2">
            <a:extLst>
              <a:ext uri="{28A0092B-C50C-407E-A947-70E740481C1C}">
                <a14:useLocalDpi xmlns:a14="http://schemas.microsoft.com/office/drawing/2010/main" val="0"/>
              </a:ext>
            </a:extLst>
          </a:blip>
          <a:srcRect t="31387" b="31387"/>
          <a:stretch/>
        </p:blipFill>
        <p:spPr>
          <a:xfrm flipH="1">
            <a:off x="0" y="3429000"/>
            <a:ext cx="12192000" cy="3384549"/>
          </a:xfrm>
          <a:prstGeom prst="rect">
            <a:avLst/>
          </a:prstGeom>
        </p:spPr>
      </p:pic>
      <p:sp>
        <p:nvSpPr>
          <p:cNvPr id="89" name="Rectangle 88">
            <a:extLst>
              <a:ext uri="{FF2B5EF4-FFF2-40B4-BE49-F238E27FC236}">
                <a16:creationId xmlns:a16="http://schemas.microsoft.com/office/drawing/2014/main" id="{D7DD72E2-49AB-B24F-DB94-9562E0E1A854}"/>
              </a:ext>
            </a:extLst>
          </p:cNvPr>
          <p:cNvSpPr/>
          <p:nvPr/>
        </p:nvSpPr>
        <p:spPr>
          <a:xfrm>
            <a:off x="0" y="3439795"/>
            <a:ext cx="12192000" cy="3384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2" name="Title 1">
            <a:extLst>
              <a:ext uri="{FF2B5EF4-FFF2-40B4-BE49-F238E27FC236}">
                <a16:creationId xmlns:a16="http://schemas.microsoft.com/office/drawing/2014/main" id="{A815984B-4294-2E36-ACA8-E9581FD56948}"/>
              </a:ext>
            </a:extLst>
          </p:cNvPr>
          <p:cNvSpPr>
            <a:spLocks noGrp="1"/>
          </p:cNvSpPr>
          <p:nvPr>
            <p:ph type="title"/>
          </p:nvPr>
        </p:nvSpPr>
        <p:spPr>
          <a:xfrm>
            <a:off x="623887" y="3938353"/>
            <a:ext cx="2161065" cy="931066"/>
          </a:xfrm>
        </p:spPr>
        <p:txBody>
          <a:bodyPr>
            <a:normAutofit/>
          </a:bodyPr>
          <a:lstStyle/>
          <a:p>
            <a:r>
              <a:rPr lang="id-ID" dirty="0" err="1">
                <a:solidFill>
                  <a:schemeClr val="bg1"/>
                </a:solidFill>
              </a:rPr>
              <a:t>How</a:t>
            </a:r>
            <a:r>
              <a:rPr lang="id-ID" dirty="0">
                <a:solidFill>
                  <a:schemeClr val="bg1"/>
                </a:solidFill>
              </a:rPr>
              <a:t> Much At </a:t>
            </a:r>
            <a:r>
              <a:rPr lang="id-ID" dirty="0" err="1">
                <a:solidFill>
                  <a:schemeClr val="bg1"/>
                </a:solidFill>
              </a:rPr>
              <a:t>Closing</a:t>
            </a:r>
            <a:r>
              <a:rPr lang="id-ID" dirty="0">
                <a:solidFill>
                  <a:schemeClr val="bg1"/>
                </a:solidFill>
              </a:rPr>
              <a:t>?</a:t>
            </a:r>
          </a:p>
        </p:txBody>
      </p:sp>
      <p:sp>
        <p:nvSpPr>
          <p:cNvPr id="3" name="Footer Placeholder 2">
            <a:extLst>
              <a:ext uri="{FF2B5EF4-FFF2-40B4-BE49-F238E27FC236}">
                <a16:creationId xmlns:a16="http://schemas.microsoft.com/office/drawing/2014/main" id="{9C9064DB-57FC-165D-2643-1D153D621B0A}"/>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0E11602F-60A1-1A21-3468-DB0ADD2A69D0}"/>
              </a:ext>
            </a:extLst>
          </p:cNvPr>
          <p:cNvSpPr>
            <a:spLocks noGrp="1"/>
          </p:cNvSpPr>
          <p:nvPr>
            <p:ph type="sldNum" sz="quarter" idx="12"/>
          </p:nvPr>
        </p:nvSpPr>
        <p:spPr/>
        <p:txBody>
          <a:bodyPr/>
          <a:lstStyle/>
          <a:p>
            <a:fld id="{FF528CE4-BB7A-453B-9BA8-EFC0298A1600}" type="slidenum">
              <a:rPr lang="en-ID" smtClean="0">
                <a:solidFill>
                  <a:schemeClr val="bg1"/>
                </a:solidFill>
              </a:rPr>
              <a:pPr/>
              <a:t>32</a:t>
            </a:fld>
            <a:endParaRPr lang="en-ID" dirty="0">
              <a:solidFill>
                <a:schemeClr val="bg1"/>
              </a:solidFill>
            </a:endParaRPr>
          </a:p>
        </p:txBody>
      </p:sp>
      <p:sp>
        <p:nvSpPr>
          <p:cNvPr id="85" name="Rectangle 84">
            <a:extLst>
              <a:ext uri="{FF2B5EF4-FFF2-40B4-BE49-F238E27FC236}">
                <a16:creationId xmlns:a16="http://schemas.microsoft.com/office/drawing/2014/main" id="{7A0B2BB7-403A-2B88-CDDF-E3F485973075}"/>
              </a:ext>
            </a:extLst>
          </p:cNvPr>
          <p:cNvSpPr/>
          <p:nvPr/>
        </p:nvSpPr>
        <p:spPr>
          <a:xfrm>
            <a:off x="3384946" y="921657"/>
            <a:ext cx="8183167" cy="501468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Footer Placeholder 2">
            <a:extLst>
              <a:ext uri="{FF2B5EF4-FFF2-40B4-BE49-F238E27FC236}">
                <a16:creationId xmlns:a16="http://schemas.microsoft.com/office/drawing/2014/main" id="{28F5191D-E427-250D-50B2-E51DCF0DA1F2}"/>
              </a:ext>
            </a:extLst>
          </p:cNvPr>
          <p:cNvSpPr txBox="1">
            <a:spLocks/>
          </p:cNvSpPr>
          <p:nvPr/>
        </p:nvSpPr>
        <p:spPr>
          <a:xfrm>
            <a:off x="4607762" y="1492081"/>
            <a:ext cx="2904058"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Negotiated Upfront Payment</a:t>
            </a:r>
          </a:p>
        </p:txBody>
      </p:sp>
      <p:sp>
        <p:nvSpPr>
          <p:cNvPr id="18" name="Oval 17">
            <a:extLst>
              <a:ext uri="{FF2B5EF4-FFF2-40B4-BE49-F238E27FC236}">
                <a16:creationId xmlns:a16="http://schemas.microsoft.com/office/drawing/2014/main" id="{C333BDC3-BE8E-90BE-292E-969197796C17}"/>
              </a:ext>
            </a:extLst>
          </p:cNvPr>
          <p:cNvSpPr/>
          <p:nvPr/>
        </p:nvSpPr>
        <p:spPr>
          <a:xfrm>
            <a:off x="3766148" y="1313945"/>
            <a:ext cx="602492" cy="602492"/>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6" name="Picture 15">
            <a:extLst>
              <a:ext uri="{FF2B5EF4-FFF2-40B4-BE49-F238E27FC236}">
                <a16:creationId xmlns:a16="http://schemas.microsoft.com/office/drawing/2014/main" id="{0EEA3BA1-193B-F494-09FB-973270F5B9A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1457753"/>
            <a:ext cx="314876" cy="314876"/>
          </a:xfrm>
          <a:prstGeom prst="rect">
            <a:avLst/>
          </a:prstGeom>
        </p:spPr>
      </p:pic>
      <p:sp>
        <p:nvSpPr>
          <p:cNvPr id="5" name="Footer Placeholder 2">
            <a:extLst>
              <a:ext uri="{FF2B5EF4-FFF2-40B4-BE49-F238E27FC236}">
                <a16:creationId xmlns:a16="http://schemas.microsoft.com/office/drawing/2014/main" id="{6B83F2F4-DE4F-EAE1-B418-DCABB6DA3102}"/>
              </a:ext>
            </a:extLst>
          </p:cNvPr>
          <p:cNvSpPr txBox="1">
            <a:spLocks/>
          </p:cNvSpPr>
          <p:nvPr/>
        </p:nvSpPr>
        <p:spPr>
          <a:xfrm>
            <a:off x="8910267" y="1489669"/>
            <a:ext cx="2276643"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Provider Retention</a:t>
            </a:r>
          </a:p>
        </p:txBody>
      </p:sp>
      <p:sp>
        <p:nvSpPr>
          <p:cNvPr id="6" name="Oval 5">
            <a:extLst>
              <a:ext uri="{FF2B5EF4-FFF2-40B4-BE49-F238E27FC236}">
                <a16:creationId xmlns:a16="http://schemas.microsoft.com/office/drawing/2014/main" id="{672B4726-5E07-A424-CFEC-794736D266D9}"/>
              </a:ext>
            </a:extLst>
          </p:cNvPr>
          <p:cNvSpPr/>
          <p:nvPr/>
        </p:nvSpPr>
        <p:spPr>
          <a:xfrm>
            <a:off x="8068653" y="1311533"/>
            <a:ext cx="602492" cy="602492"/>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 name="Picture 11">
            <a:extLst>
              <a:ext uri="{FF2B5EF4-FFF2-40B4-BE49-F238E27FC236}">
                <a16:creationId xmlns:a16="http://schemas.microsoft.com/office/drawing/2014/main" id="{2A9B37DD-DF5B-42B2-12E2-3EA60BF2916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212461" y="1457753"/>
            <a:ext cx="314876" cy="314876"/>
          </a:xfrm>
          <a:prstGeom prst="rect">
            <a:avLst/>
          </a:prstGeom>
        </p:spPr>
      </p:pic>
      <p:sp>
        <p:nvSpPr>
          <p:cNvPr id="26" name="Oval 25">
            <a:extLst>
              <a:ext uri="{FF2B5EF4-FFF2-40B4-BE49-F238E27FC236}">
                <a16:creationId xmlns:a16="http://schemas.microsoft.com/office/drawing/2014/main" id="{79A045CB-F007-3FA4-44FA-F7ACC157F9B8}"/>
              </a:ext>
            </a:extLst>
          </p:cNvPr>
          <p:cNvSpPr/>
          <p:nvPr/>
        </p:nvSpPr>
        <p:spPr>
          <a:xfrm>
            <a:off x="3766148" y="2519934"/>
            <a:ext cx="602492" cy="60249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68" name="Group 67">
            <a:extLst>
              <a:ext uri="{FF2B5EF4-FFF2-40B4-BE49-F238E27FC236}">
                <a16:creationId xmlns:a16="http://schemas.microsoft.com/office/drawing/2014/main" id="{872F9C02-3A4B-C65C-3669-34C4D1C74F58}"/>
              </a:ext>
            </a:extLst>
          </p:cNvPr>
          <p:cNvGrpSpPr/>
          <p:nvPr/>
        </p:nvGrpSpPr>
        <p:grpSpPr>
          <a:xfrm>
            <a:off x="4607762" y="2551843"/>
            <a:ext cx="3005658" cy="538674"/>
            <a:chOff x="3191942" y="2814022"/>
            <a:chExt cx="3005658" cy="538674"/>
          </a:xfrm>
        </p:grpSpPr>
        <p:sp>
          <p:nvSpPr>
            <p:cNvPr id="25" name="Footer Placeholder 2">
              <a:extLst>
                <a:ext uri="{FF2B5EF4-FFF2-40B4-BE49-F238E27FC236}">
                  <a16:creationId xmlns:a16="http://schemas.microsoft.com/office/drawing/2014/main" id="{C676C5EA-2429-4B37-DB5E-47D75ECA0CA8}"/>
                </a:ext>
              </a:extLst>
            </p:cNvPr>
            <p:cNvSpPr txBox="1">
              <a:spLocks/>
            </p:cNvSpPr>
            <p:nvPr/>
          </p:nvSpPr>
          <p:spPr>
            <a:xfrm>
              <a:off x="3191942" y="2814022"/>
              <a:ext cx="2904058"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Negotiated Roll Into Equity</a:t>
              </a:r>
            </a:p>
          </p:txBody>
        </p:sp>
        <p:sp>
          <p:nvSpPr>
            <p:cNvPr id="64" name="Footer Placeholder 2">
              <a:extLst>
                <a:ext uri="{FF2B5EF4-FFF2-40B4-BE49-F238E27FC236}">
                  <a16:creationId xmlns:a16="http://schemas.microsoft.com/office/drawing/2014/main" id="{C843063F-AB1E-DDB6-150C-D5CEAB0CDE57}"/>
                </a:ext>
              </a:extLst>
            </p:cNvPr>
            <p:cNvSpPr txBox="1">
              <a:spLocks/>
            </p:cNvSpPr>
            <p:nvPr/>
          </p:nvSpPr>
          <p:spPr>
            <a:xfrm>
              <a:off x="3191942" y="3137252"/>
              <a:ext cx="3005658" cy="215444"/>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May be worth more/less in the future</a:t>
              </a:r>
            </a:p>
          </p:txBody>
        </p:sp>
      </p:grpSp>
      <p:pic>
        <p:nvPicPr>
          <p:cNvPr id="24" name="Picture 23">
            <a:extLst>
              <a:ext uri="{FF2B5EF4-FFF2-40B4-BE49-F238E27FC236}">
                <a16:creationId xmlns:a16="http://schemas.microsoft.com/office/drawing/2014/main" id="{B37BEEE2-E1B6-4279-B8DF-6E537AA5E46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2666154"/>
            <a:ext cx="314876" cy="314876"/>
          </a:xfrm>
          <a:prstGeom prst="rect">
            <a:avLst/>
          </a:prstGeom>
        </p:spPr>
      </p:pic>
      <p:sp>
        <p:nvSpPr>
          <p:cNvPr id="29" name="Footer Placeholder 2">
            <a:extLst>
              <a:ext uri="{FF2B5EF4-FFF2-40B4-BE49-F238E27FC236}">
                <a16:creationId xmlns:a16="http://schemas.microsoft.com/office/drawing/2014/main" id="{425F9BC3-AC03-37DA-0753-0CA23640E151}"/>
              </a:ext>
            </a:extLst>
          </p:cNvPr>
          <p:cNvSpPr txBox="1">
            <a:spLocks/>
          </p:cNvSpPr>
          <p:nvPr/>
        </p:nvSpPr>
        <p:spPr>
          <a:xfrm>
            <a:off x="8910267" y="2700482"/>
            <a:ext cx="2276643"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Due Diligence Offsets </a:t>
            </a:r>
          </a:p>
        </p:txBody>
      </p:sp>
      <p:sp>
        <p:nvSpPr>
          <p:cNvPr id="30" name="Oval 29">
            <a:extLst>
              <a:ext uri="{FF2B5EF4-FFF2-40B4-BE49-F238E27FC236}">
                <a16:creationId xmlns:a16="http://schemas.microsoft.com/office/drawing/2014/main" id="{CFE77249-5F29-D12D-963F-413A4FCE9AAB}"/>
              </a:ext>
            </a:extLst>
          </p:cNvPr>
          <p:cNvSpPr/>
          <p:nvPr/>
        </p:nvSpPr>
        <p:spPr>
          <a:xfrm>
            <a:off x="8068653" y="2522346"/>
            <a:ext cx="602492" cy="602492"/>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8" name="Picture 27">
            <a:extLst>
              <a:ext uri="{FF2B5EF4-FFF2-40B4-BE49-F238E27FC236}">
                <a16:creationId xmlns:a16="http://schemas.microsoft.com/office/drawing/2014/main" id="{4734F9CA-F9ED-D171-5527-23205A8A1FB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212461" y="2666154"/>
            <a:ext cx="314876" cy="314876"/>
          </a:xfrm>
          <a:prstGeom prst="rect">
            <a:avLst/>
          </a:prstGeom>
        </p:spPr>
      </p:pic>
      <p:sp>
        <p:nvSpPr>
          <p:cNvPr id="41" name="Oval 40">
            <a:extLst>
              <a:ext uri="{FF2B5EF4-FFF2-40B4-BE49-F238E27FC236}">
                <a16:creationId xmlns:a16="http://schemas.microsoft.com/office/drawing/2014/main" id="{17385027-9993-0FC5-3F33-3E1BF38136F0}"/>
              </a:ext>
            </a:extLst>
          </p:cNvPr>
          <p:cNvSpPr/>
          <p:nvPr/>
        </p:nvSpPr>
        <p:spPr>
          <a:xfrm>
            <a:off x="8068653" y="3733160"/>
            <a:ext cx="602492" cy="60249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66" name="Group 65">
            <a:extLst>
              <a:ext uri="{FF2B5EF4-FFF2-40B4-BE49-F238E27FC236}">
                <a16:creationId xmlns:a16="http://schemas.microsoft.com/office/drawing/2014/main" id="{E4EF99C3-8217-8472-1640-5BA3A4EB467B}"/>
              </a:ext>
            </a:extLst>
          </p:cNvPr>
          <p:cNvGrpSpPr/>
          <p:nvPr/>
        </p:nvGrpSpPr>
        <p:grpSpPr>
          <a:xfrm>
            <a:off x="8910267" y="3771502"/>
            <a:ext cx="2276643" cy="525808"/>
            <a:chOff x="8648845" y="4066628"/>
            <a:chExt cx="2276643" cy="525808"/>
          </a:xfrm>
        </p:grpSpPr>
        <p:sp>
          <p:nvSpPr>
            <p:cNvPr id="40" name="Footer Placeholder 2">
              <a:extLst>
                <a:ext uri="{FF2B5EF4-FFF2-40B4-BE49-F238E27FC236}">
                  <a16:creationId xmlns:a16="http://schemas.microsoft.com/office/drawing/2014/main" id="{919DC642-637A-709F-2F00-82CCB677ADA3}"/>
                </a:ext>
              </a:extLst>
            </p:cNvPr>
            <p:cNvSpPr txBox="1">
              <a:spLocks/>
            </p:cNvSpPr>
            <p:nvPr/>
          </p:nvSpPr>
          <p:spPr>
            <a:xfrm>
              <a:off x="8648845" y="4066628"/>
              <a:ext cx="2276643"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Asset versus Stock Sale</a:t>
              </a:r>
            </a:p>
          </p:txBody>
        </p:sp>
        <p:sp>
          <p:nvSpPr>
            <p:cNvPr id="65" name="Footer Placeholder 2">
              <a:extLst>
                <a:ext uri="{FF2B5EF4-FFF2-40B4-BE49-F238E27FC236}">
                  <a16:creationId xmlns:a16="http://schemas.microsoft.com/office/drawing/2014/main" id="{B4777EB4-008D-E3CF-ECBB-BDC5EC924F0B}"/>
                </a:ext>
              </a:extLst>
            </p:cNvPr>
            <p:cNvSpPr txBox="1">
              <a:spLocks/>
            </p:cNvSpPr>
            <p:nvPr/>
          </p:nvSpPr>
          <p:spPr>
            <a:xfrm>
              <a:off x="8648845" y="4376992"/>
              <a:ext cx="2276643" cy="215444"/>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Tax implications are HUGE</a:t>
              </a:r>
            </a:p>
          </p:txBody>
        </p:sp>
      </p:grpSp>
      <p:pic>
        <p:nvPicPr>
          <p:cNvPr id="39" name="Picture 38">
            <a:extLst>
              <a:ext uri="{FF2B5EF4-FFF2-40B4-BE49-F238E27FC236}">
                <a16:creationId xmlns:a16="http://schemas.microsoft.com/office/drawing/2014/main" id="{36A7A8E7-46D0-1F7A-AA60-1C944C6B264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212461" y="3876968"/>
            <a:ext cx="314876" cy="314876"/>
          </a:xfrm>
          <a:prstGeom prst="rect">
            <a:avLst/>
          </a:prstGeom>
        </p:spPr>
      </p:pic>
      <p:sp>
        <p:nvSpPr>
          <p:cNvPr id="36" name="Footer Placeholder 2">
            <a:extLst>
              <a:ext uri="{FF2B5EF4-FFF2-40B4-BE49-F238E27FC236}">
                <a16:creationId xmlns:a16="http://schemas.microsoft.com/office/drawing/2014/main" id="{4B619E5D-3E62-0714-D494-84EEED6D154E}"/>
              </a:ext>
            </a:extLst>
          </p:cNvPr>
          <p:cNvSpPr txBox="1">
            <a:spLocks/>
          </p:cNvSpPr>
          <p:nvPr/>
        </p:nvSpPr>
        <p:spPr>
          <a:xfrm>
            <a:off x="4607762" y="3665074"/>
            <a:ext cx="2904058" cy="738664"/>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Some offers may have very high multiple with higher percentage going towards equity</a:t>
            </a:r>
          </a:p>
        </p:txBody>
      </p:sp>
      <p:sp>
        <p:nvSpPr>
          <p:cNvPr id="37" name="Oval 36">
            <a:extLst>
              <a:ext uri="{FF2B5EF4-FFF2-40B4-BE49-F238E27FC236}">
                <a16:creationId xmlns:a16="http://schemas.microsoft.com/office/drawing/2014/main" id="{18A835BE-3C82-C6EA-4B62-F69DB24DBCB2}"/>
              </a:ext>
            </a:extLst>
          </p:cNvPr>
          <p:cNvSpPr/>
          <p:nvPr/>
        </p:nvSpPr>
        <p:spPr>
          <a:xfrm>
            <a:off x="3766148" y="3733160"/>
            <a:ext cx="602492" cy="602492"/>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Picture 34">
            <a:extLst>
              <a:ext uri="{FF2B5EF4-FFF2-40B4-BE49-F238E27FC236}">
                <a16:creationId xmlns:a16="http://schemas.microsoft.com/office/drawing/2014/main" id="{40AC0C56-EF70-C41A-F128-FF322724250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3876968"/>
            <a:ext cx="314876" cy="314876"/>
          </a:xfrm>
          <a:prstGeom prst="rect">
            <a:avLst/>
          </a:prstGeom>
        </p:spPr>
      </p:pic>
      <p:sp>
        <p:nvSpPr>
          <p:cNvPr id="47" name="Footer Placeholder 2">
            <a:extLst>
              <a:ext uri="{FF2B5EF4-FFF2-40B4-BE49-F238E27FC236}">
                <a16:creationId xmlns:a16="http://schemas.microsoft.com/office/drawing/2014/main" id="{DAB971A9-63D2-2130-36BE-D14FCADF7261}"/>
              </a:ext>
            </a:extLst>
          </p:cNvPr>
          <p:cNvSpPr txBox="1">
            <a:spLocks/>
          </p:cNvSpPr>
          <p:nvPr/>
        </p:nvSpPr>
        <p:spPr>
          <a:xfrm>
            <a:off x="4607762" y="5122109"/>
            <a:ext cx="2904058" cy="24622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Earn out provisions</a:t>
            </a:r>
          </a:p>
        </p:txBody>
      </p:sp>
      <p:sp>
        <p:nvSpPr>
          <p:cNvPr id="48" name="Oval 47">
            <a:extLst>
              <a:ext uri="{FF2B5EF4-FFF2-40B4-BE49-F238E27FC236}">
                <a16:creationId xmlns:a16="http://schemas.microsoft.com/office/drawing/2014/main" id="{9075BA79-5DA4-1F50-6571-7A7603988433}"/>
              </a:ext>
            </a:extLst>
          </p:cNvPr>
          <p:cNvSpPr/>
          <p:nvPr/>
        </p:nvSpPr>
        <p:spPr>
          <a:xfrm>
            <a:off x="3766148" y="4943973"/>
            <a:ext cx="602492" cy="602492"/>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46" name="Picture 45">
            <a:extLst>
              <a:ext uri="{FF2B5EF4-FFF2-40B4-BE49-F238E27FC236}">
                <a16:creationId xmlns:a16="http://schemas.microsoft.com/office/drawing/2014/main" id="{F46F5F51-5006-F3A6-939B-552E24B7F9E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5087781"/>
            <a:ext cx="314876" cy="314876"/>
          </a:xfrm>
          <a:prstGeom prst="rect">
            <a:avLst/>
          </a:prstGeom>
        </p:spPr>
      </p:pic>
      <p:cxnSp>
        <p:nvCxnSpPr>
          <p:cNvPr id="58" name="Straight Connector 57">
            <a:extLst>
              <a:ext uri="{FF2B5EF4-FFF2-40B4-BE49-F238E27FC236}">
                <a16:creationId xmlns:a16="http://schemas.microsoft.com/office/drawing/2014/main" id="{46C1D421-4467-ED9F-93FB-27E0B4A27BE3}"/>
              </a:ext>
            </a:extLst>
          </p:cNvPr>
          <p:cNvCxnSpPr/>
          <p:nvPr/>
        </p:nvCxnSpPr>
        <p:spPr>
          <a:xfrm>
            <a:off x="8910267" y="2218186"/>
            <a:ext cx="227664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C25E588-758C-D9FC-1709-83976A8B7512}"/>
              </a:ext>
            </a:extLst>
          </p:cNvPr>
          <p:cNvCxnSpPr/>
          <p:nvPr/>
        </p:nvCxnSpPr>
        <p:spPr>
          <a:xfrm>
            <a:off x="4416068" y="2218186"/>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DB78655-EF14-C2E8-831F-C19359646401}"/>
              </a:ext>
            </a:extLst>
          </p:cNvPr>
          <p:cNvCxnSpPr/>
          <p:nvPr/>
        </p:nvCxnSpPr>
        <p:spPr>
          <a:xfrm>
            <a:off x="8910267" y="3426587"/>
            <a:ext cx="227664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338AFA-DCB4-718F-D7A4-23363FAAEE2E}"/>
              </a:ext>
            </a:extLst>
          </p:cNvPr>
          <p:cNvCxnSpPr/>
          <p:nvPr/>
        </p:nvCxnSpPr>
        <p:spPr>
          <a:xfrm>
            <a:off x="4416068" y="3426587"/>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5828A09-82AB-45B7-9541-A6501B5B32BC}"/>
              </a:ext>
            </a:extLst>
          </p:cNvPr>
          <p:cNvCxnSpPr/>
          <p:nvPr/>
        </p:nvCxnSpPr>
        <p:spPr>
          <a:xfrm>
            <a:off x="4607762" y="4642225"/>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D4C0323B-E63A-5FCD-264F-D77275B1463E}"/>
              </a:ext>
            </a:extLst>
          </p:cNvPr>
          <p:cNvGrpSpPr/>
          <p:nvPr/>
        </p:nvGrpSpPr>
        <p:grpSpPr>
          <a:xfrm>
            <a:off x="10364103" y="6274022"/>
            <a:ext cx="1188799" cy="440296"/>
            <a:chOff x="10364103" y="6274022"/>
            <a:chExt cx="1188799" cy="440296"/>
          </a:xfrm>
        </p:grpSpPr>
        <p:pic>
          <p:nvPicPr>
            <p:cNvPr id="82" name="Picture 2">
              <a:extLst>
                <a:ext uri="{FF2B5EF4-FFF2-40B4-BE49-F238E27FC236}">
                  <a16:creationId xmlns:a16="http://schemas.microsoft.com/office/drawing/2014/main" id="{AC353922-C5FA-79FA-2D3D-9D5EB7924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2F7F034E-680E-B5DB-326D-1C8F0F28049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Rectangle 83">
            <a:extLst>
              <a:ext uri="{FF2B5EF4-FFF2-40B4-BE49-F238E27FC236}">
                <a16:creationId xmlns:a16="http://schemas.microsoft.com/office/drawing/2014/main" id="{C807EC44-E06C-61E0-6288-8A133321447A}"/>
              </a:ext>
            </a:extLst>
          </p:cNvPr>
          <p:cNvSpPr/>
          <p:nvPr/>
        </p:nvSpPr>
        <p:spPr>
          <a:xfrm>
            <a:off x="623887" y="3406140"/>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0" name="Rectangle 89">
            <a:extLst>
              <a:ext uri="{FF2B5EF4-FFF2-40B4-BE49-F238E27FC236}">
                <a16:creationId xmlns:a16="http://schemas.microsoft.com/office/drawing/2014/main" id="{BDA5F9EF-2535-7A27-1647-DE53747C709A}"/>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7" name="Straight Connector 6">
            <a:extLst>
              <a:ext uri="{FF2B5EF4-FFF2-40B4-BE49-F238E27FC236}">
                <a16:creationId xmlns:a16="http://schemas.microsoft.com/office/drawing/2014/main" id="{E6B92FC4-60D4-B083-AD0D-ED26A7413C8B}"/>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839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40F8772-54C5-8CD6-2B49-5DED995A53D3}"/>
              </a:ext>
            </a:extLst>
          </p:cNvPr>
          <p:cNvPicPr>
            <a:picLocks noChangeAspect="1"/>
          </p:cNvPicPr>
          <p:nvPr/>
        </p:nvPicPr>
        <p:blipFill rotWithShape="1">
          <a:blip r:embed="rId3">
            <a:extLst>
              <a:ext uri="{28A0092B-C50C-407E-A947-70E740481C1C}">
                <a14:useLocalDpi xmlns:a14="http://schemas.microsoft.com/office/drawing/2010/main" val="0"/>
              </a:ext>
            </a:extLst>
          </a:blip>
          <a:srcRect t="24562" b="24562"/>
          <a:stretch/>
        </p:blipFill>
        <p:spPr>
          <a:xfrm>
            <a:off x="4403726" y="0"/>
            <a:ext cx="7788274" cy="6812280"/>
          </a:xfrm>
          <a:prstGeom prst="rect">
            <a:avLst/>
          </a:prstGeom>
        </p:spPr>
      </p:pic>
      <p:sp>
        <p:nvSpPr>
          <p:cNvPr id="20" name="Rectangle 19">
            <a:extLst>
              <a:ext uri="{FF2B5EF4-FFF2-40B4-BE49-F238E27FC236}">
                <a16:creationId xmlns:a16="http://schemas.microsoft.com/office/drawing/2014/main" id="{6ED766EB-FA36-25D0-D10C-71F5F8C9C9F6}"/>
              </a:ext>
            </a:extLst>
          </p:cNvPr>
          <p:cNvSpPr/>
          <p:nvPr/>
        </p:nvSpPr>
        <p:spPr>
          <a:xfrm>
            <a:off x="4388923" y="0"/>
            <a:ext cx="7788274" cy="6812281"/>
          </a:xfrm>
          <a:prstGeom prst="rect">
            <a:avLst/>
          </a:prstGeom>
          <a:solidFill>
            <a:srgbClr val="34576B">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2A0060A-09DC-5C76-EEC0-556143CC537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3" name="Group 22">
            <a:extLst>
              <a:ext uri="{FF2B5EF4-FFF2-40B4-BE49-F238E27FC236}">
                <a16:creationId xmlns:a16="http://schemas.microsoft.com/office/drawing/2014/main" id="{BE4DBB7A-D924-57D0-1071-002C1EE269D6}"/>
              </a:ext>
            </a:extLst>
          </p:cNvPr>
          <p:cNvGrpSpPr/>
          <p:nvPr/>
        </p:nvGrpSpPr>
        <p:grpSpPr>
          <a:xfrm>
            <a:off x="10364103" y="6274022"/>
            <a:ext cx="1188799" cy="440296"/>
            <a:chOff x="10364103" y="6274022"/>
            <a:chExt cx="1188799" cy="440296"/>
          </a:xfrm>
        </p:grpSpPr>
        <p:pic>
          <p:nvPicPr>
            <p:cNvPr id="24" name="Picture 2">
              <a:extLst>
                <a:ext uri="{FF2B5EF4-FFF2-40B4-BE49-F238E27FC236}">
                  <a16:creationId xmlns:a16="http://schemas.microsoft.com/office/drawing/2014/main" id="{1FE2B19F-3212-8E8C-F9B9-3DA916992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579BAF79-1E7F-0926-02E8-18DFE6AA6B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32" imgH="533" progId="TCLayout.ActiveDocument.1">
                  <p:embed/>
                </p:oleObj>
              </mc:Choice>
              <mc:Fallback>
                <p:oleObj name="think-cell Slide" r:id="rId7"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Slide Number Placeholder 3">
            <a:extLst>
              <a:ext uri="{FF2B5EF4-FFF2-40B4-BE49-F238E27FC236}">
                <a16:creationId xmlns:a16="http://schemas.microsoft.com/office/drawing/2014/main" id="{C75AE0E0-B98E-70EB-E3FD-FA2F943B3F74}"/>
              </a:ext>
            </a:extLst>
          </p:cNvPr>
          <p:cNvSpPr txBox="1">
            <a:spLocks/>
          </p:cNvSpPr>
          <p:nvPr/>
        </p:nvSpPr>
        <p:spPr>
          <a:xfrm>
            <a:off x="521367" y="6412083"/>
            <a:ext cx="450183" cy="16158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FF528CE4-BB7A-453B-9BA8-EFC0298A1600}" type="slidenum">
              <a:rPr lang="en-ID" sz="1050" smtClean="0">
                <a:solidFill>
                  <a:srgbClr val="375C72"/>
                </a:solidFill>
                <a:latin typeface="Lato"/>
              </a:rPr>
              <a:pPr algn="l">
                <a:defRPr/>
              </a:pPr>
              <a:t>33</a:t>
            </a:fld>
            <a:endParaRPr lang="en-ID" sz="1050" dirty="0">
              <a:solidFill>
                <a:srgbClr val="375C72"/>
              </a:solidFill>
              <a:latin typeface="Lato"/>
            </a:endParaRPr>
          </a:p>
        </p:txBody>
      </p:sp>
      <p:sp>
        <p:nvSpPr>
          <p:cNvPr id="4" name="Footer Placeholder 2">
            <a:extLst>
              <a:ext uri="{FF2B5EF4-FFF2-40B4-BE49-F238E27FC236}">
                <a16:creationId xmlns:a16="http://schemas.microsoft.com/office/drawing/2014/main" id="{B4BA5506-C8A4-162C-B14E-66EEFD82073B}"/>
              </a:ext>
            </a:extLst>
          </p:cNvPr>
          <p:cNvSpPr>
            <a:spLocks noGrp="1"/>
          </p:cNvSpPr>
          <p:nvPr>
            <p:ph type="ftr" sz="quarter" idx="11"/>
          </p:nvPr>
        </p:nvSpPr>
        <p:spPr>
          <a:xfrm>
            <a:off x="1145662" y="6412083"/>
            <a:ext cx="4114800" cy="1615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srgbClr val="375C72"/>
                </a:solidFill>
                <a:effectLst/>
                <a:uLnTx/>
                <a:uFillTx/>
                <a:latin typeface="Lato"/>
                <a:ea typeface="+mn-ea"/>
                <a:cs typeface="+mn-cs"/>
              </a:rPr>
              <a:t>www.PediatricSupport.com </a:t>
            </a:r>
          </a:p>
        </p:txBody>
      </p:sp>
      <p:sp>
        <p:nvSpPr>
          <p:cNvPr id="7" name="Rectangle 6">
            <a:extLst>
              <a:ext uri="{FF2B5EF4-FFF2-40B4-BE49-F238E27FC236}">
                <a16:creationId xmlns:a16="http://schemas.microsoft.com/office/drawing/2014/main" id="{46EC7541-E69B-07D4-094B-7A845EB2C696}"/>
              </a:ext>
            </a:extLst>
          </p:cNvPr>
          <p:cNvSpPr/>
          <p:nvPr/>
        </p:nvSpPr>
        <p:spPr>
          <a:xfrm>
            <a:off x="2053652" y="1557338"/>
            <a:ext cx="4695017" cy="3922012"/>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4" name="TextBox 13">
            <a:extLst>
              <a:ext uri="{FF2B5EF4-FFF2-40B4-BE49-F238E27FC236}">
                <a16:creationId xmlns:a16="http://schemas.microsoft.com/office/drawing/2014/main" id="{DDEF5566-A8A7-358A-4715-98184CCBDA71}"/>
              </a:ext>
            </a:extLst>
          </p:cNvPr>
          <p:cNvSpPr txBox="1"/>
          <p:nvPr/>
        </p:nvSpPr>
        <p:spPr>
          <a:xfrm>
            <a:off x="623887" y="1557339"/>
            <a:ext cx="1429765" cy="3922011"/>
          </a:xfrm>
          <a:prstGeom prst="rect">
            <a:avLst/>
          </a:prstGeom>
          <a:solidFill>
            <a:srgbClr val="CBD39D"/>
          </a:solidFill>
        </p:spPr>
        <p:txBody>
          <a:bodyPr wrap="square" lIns="108000" tIns="72000" rIns="108000" bIns="72000" rtlCol="0" anchor="ctr" anchorCtr="0">
            <a:normAutofit/>
          </a:bodyPr>
          <a:lstStyle/>
          <a:p>
            <a:pPr algn="ctr"/>
            <a:r>
              <a:rPr lang="en-US" sz="2800" b="1" dirty="0">
                <a:solidFill>
                  <a:srgbClr val="34576B"/>
                </a:solidFill>
              </a:rPr>
              <a:t>CPA </a:t>
            </a:r>
          </a:p>
          <a:p>
            <a:pPr algn="ctr"/>
            <a:r>
              <a:rPr lang="en-US" sz="2800" b="1" dirty="0">
                <a:solidFill>
                  <a:srgbClr val="34576B"/>
                </a:solidFill>
              </a:rPr>
              <a:t>vs Lawyer</a:t>
            </a:r>
          </a:p>
        </p:txBody>
      </p:sp>
      <p:grpSp>
        <p:nvGrpSpPr>
          <p:cNvPr id="76" name="Group 75">
            <a:extLst>
              <a:ext uri="{FF2B5EF4-FFF2-40B4-BE49-F238E27FC236}">
                <a16:creationId xmlns:a16="http://schemas.microsoft.com/office/drawing/2014/main" id="{534C3CEB-46E2-63D0-BF68-E3205F55E450}"/>
              </a:ext>
            </a:extLst>
          </p:cNvPr>
          <p:cNvGrpSpPr/>
          <p:nvPr/>
        </p:nvGrpSpPr>
        <p:grpSpPr>
          <a:xfrm>
            <a:off x="7200967" y="2162327"/>
            <a:ext cx="4991032" cy="2712034"/>
            <a:chOff x="7200967" y="2335918"/>
            <a:chExt cx="4991032" cy="2712034"/>
          </a:xfrm>
        </p:grpSpPr>
        <p:grpSp>
          <p:nvGrpSpPr>
            <p:cNvPr id="74" name="Group 73">
              <a:extLst>
                <a:ext uri="{FF2B5EF4-FFF2-40B4-BE49-F238E27FC236}">
                  <a16:creationId xmlns:a16="http://schemas.microsoft.com/office/drawing/2014/main" id="{6C38660C-3A03-E1FD-7F9C-2266E3CBF164}"/>
                </a:ext>
              </a:extLst>
            </p:cNvPr>
            <p:cNvGrpSpPr/>
            <p:nvPr/>
          </p:nvGrpSpPr>
          <p:grpSpPr>
            <a:xfrm>
              <a:off x="7200967" y="2335918"/>
              <a:ext cx="4991032" cy="1220910"/>
              <a:chOff x="7200967" y="2183989"/>
              <a:chExt cx="4991032" cy="1220910"/>
            </a:xfrm>
          </p:grpSpPr>
          <p:sp>
            <p:nvSpPr>
              <p:cNvPr id="11" name="Rectangle 10">
                <a:extLst>
                  <a:ext uri="{FF2B5EF4-FFF2-40B4-BE49-F238E27FC236}">
                    <a16:creationId xmlns:a16="http://schemas.microsoft.com/office/drawing/2014/main" id="{07C68D8B-D4B1-CD58-8F6D-ABBBE3025E26}"/>
                  </a:ext>
                </a:extLst>
              </p:cNvPr>
              <p:cNvSpPr/>
              <p:nvPr/>
            </p:nvSpPr>
            <p:spPr>
              <a:xfrm>
                <a:off x="7200967" y="2183989"/>
                <a:ext cx="4991032" cy="1220910"/>
              </a:xfrm>
              <a:prstGeom prst="rect">
                <a:avLst/>
              </a:prstGeom>
              <a:solidFill>
                <a:srgbClr val="B2D4E3"/>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30" name="Oval 29">
                <a:extLst>
                  <a:ext uri="{FF2B5EF4-FFF2-40B4-BE49-F238E27FC236}">
                    <a16:creationId xmlns:a16="http://schemas.microsoft.com/office/drawing/2014/main" id="{BAB8128E-03A0-26C6-952B-0F55BBE81495}"/>
                  </a:ext>
                </a:extLst>
              </p:cNvPr>
              <p:cNvSpPr/>
              <p:nvPr/>
            </p:nvSpPr>
            <p:spPr>
              <a:xfrm>
                <a:off x="10723305" y="2379646"/>
                <a:ext cx="829596" cy="82959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Bar graph with upward trend outline">
                <a:extLst>
                  <a:ext uri="{FF2B5EF4-FFF2-40B4-BE49-F238E27FC236}">
                    <a16:creationId xmlns:a16="http://schemas.microsoft.com/office/drawing/2014/main" id="{8AB263C0-513D-7195-EC6A-9666535B8D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887104" y="2543445"/>
                <a:ext cx="501998" cy="501998"/>
              </a:xfrm>
              <a:prstGeom prst="rect">
                <a:avLst/>
              </a:prstGeom>
            </p:spPr>
          </p:pic>
        </p:grpSp>
        <p:grpSp>
          <p:nvGrpSpPr>
            <p:cNvPr id="73" name="Group 72">
              <a:extLst>
                <a:ext uri="{FF2B5EF4-FFF2-40B4-BE49-F238E27FC236}">
                  <a16:creationId xmlns:a16="http://schemas.microsoft.com/office/drawing/2014/main" id="{E3F2AC7A-14F2-04A1-6AAB-7893DE6E4CF6}"/>
                </a:ext>
              </a:extLst>
            </p:cNvPr>
            <p:cNvGrpSpPr/>
            <p:nvPr/>
          </p:nvGrpSpPr>
          <p:grpSpPr>
            <a:xfrm>
              <a:off x="7200967" y="3827042"/>
              <a:ext cx="4991032" cy="1220910"/>
              <a:chOff x="7200967" y="4144997"/>
              <a:chExt cx="4991032" cy="1220910"/>
            </a:xfrm>
          </p:grpSpPr>
          <p:sp>
            <p:nvSpPr>
              <p:cNvPr id="6" name="Rectangle 5">
                <a:extLst>
                  <a:ext uri="{FF2B5EF4-FFF2-40B4-BE49-F238E27FC236}">
                    <a16:creationId xmlns:a16="http://schemas.microsoft.com/office/drawing/2014/main" id="{4B3AFE89-DAA5-D21F-D142-562B023D894B}"/>
                  </a:ext>
                </a:extLst>
              </p:cNvPr>
              <p:cNvSpPr/>
              <p:nvPr/>
            </p:nvSpPr>
            <p:spPr>
              <a:xfrm>
                <a:off x="7200967" y="4144997"/>
                <a:ext cx="4991032" cy="1220910"/>
              </a:xfrm>
              <a:prstGeom prst="rect">
                <a:avLst/>
              </a:prstGeom>
              <a:solidFill>
                <a:srgbClr val="FAB994"/>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rgbClr val="E99D73"/>
                  </a:solidFill>
                </a:endParaRPr>
              </a:p>
            </p:txBody>
          </p:sp>
          <p:sp>
            <p:nvSpPr>
              <p:cNvPr id="12" name="TextBox 11">
                <a:extLst>
                  <a:ext uri="{FF2B5EF4-FFF2-40B4-BE49-F238E27FC236}">
                    <a16:creationId xmlns:a16="http://schemas.microsoft.com/office/drawing/2014/main" id="{8C9EE61A-82F1-FF57-B7CD-C08647C18A4C}"/>
                  </a:ext>
                </a:extLst>
              </p:cNvPr>
              <p:cNvSpPr txBox="1"/>
              <p:nvPr/>
            </p:nvSpPr>
            <p:spPr>
              <a:xfrm>
                <a:off x="7573683" y="4601563"/>
                <a:ext cx="2865845" cy="307777"/>
              </a:xfrm>
              <a:prstGeom prst="rect">
                <a:avLst/>
              </a:prstGeom>
              <a:noFill/>
            </p:spPr>
            <p:txBody>
              <a:bodyPr wrap="square" lIns="0" tIns="0" rIns="0" bIns="0" rtlCol="0" anchor="ctr" anchorCtr="0">
                <a:spAutoFit/>
              </a:bodyPr>
              <a:lstStyle/>
              <a:p>
                <a:r>
                  <a:rPr lang="en-US" sz="2000" dirty="0">
                    <a:solidFill>
                      <a:srgbClr val="34576B"/>
                    </a:solidFill>
                  </a:rPr>
                  <a:t>Asset vs. Stock Sale</a:t>
                </a:r>
              </a:p>
            </p:txBody>
          </p:sp>
          <p:sp>
            <p:nvSpPr>
              <p:cNvPr id="32" name="Oval 31">
                <a:extLst>
                  <a:ext uri="{FF2B5EF4-FFF2-40B4-BE49-F238E27FC236}">
                    <a16:creationId xmlns:a16="http://schemas.microsoft.com/office/drawing/2014/main" id="{509CB13E-C4F1-886A-F20B-B7C84E1CB858}"/>
                  </a:ext>
                </a:extLst>
              </p:cNvPr>
              <p:cNvSpPr/>
              <p:nvPr/>
            </p:nvSpPr>
            <p:spPr>
              <a:xfrm>
                <a:off x="10723305" y="4340654"/>
                <a:ext cx="829596" cy="82959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Tax outline">
                <a:extLst>
                  <a:ext uri="{FF2B5EF4-FFF2-40B4-BE49-F238E27FC236}">
                    <a16:creationId xmlns:a16="http://schemas.microsoft.com/office/drawing/2014/main" id="{F6251322-EDDD-BD49-EA7D-AD560235AF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870997" y="4488346"/>
                <a:ext cx="534212" cy="534212"/>
              </a:xfrm>
              <a:prstGeom prst="rect">
                <a:avLst/>
              </a:prstGeom>
            </p:spPr>
          </p:pic>
        </p:grpSp>
      </p:grpSp>
      <p:cxnSp>
        <p:nvCxnSpPr>
          <p:cNvPr id="15" name="Straight Connector 14">
            <a:extLst>
              <a:ext uri="{FF2B5EF4-FFF2-40B4-BE49-F238E27FC236}">
                <a16:creationId xmlns:a16="http://schemas.microsoft.com/office/drawing/2014/main" id="{76084BBF-6C7E-1898-0BF9-ABF80A357CF7}"/>
              </a:ext>
            </a:extLst>
          </p:cNvPr>
          <p:cNvCxnSpPr>
            <a:cxnSpLocks/>
          </p:cNvCxnSpPr>
          <p:nvPr/>
        </p:nvCxnSpPr>
        <p:spPr>
          <a:xfrm flipH="1">
            <a:off x="2377046" y="3518344"/>
            <a:ext cx="4023754" cy="0"/>
          </a:xfrm>
          <a:prstGeom prst="line">
            <a:avLst/>
          </a:prstGeom>
          <a:ln w="6350">
            <a:solidFill>
              <a:srgbClr val="CBD39D"/>
            </a:solidFill>
          </a:ln>
        </p:spPr>
        <p:style>
          <a:lnRef idx="1">
            <a:schemeClr val="accent1"/>
          </a:lnRef>
          <a:fillRef idx="0">
            <a:schemeClr val="accent1"/>
          </a:fillRef>
          <a:effectRef idx="0">
            <a:schemeClr val="accent1"/>
          </a:effectRef>
          <a:fontRef idx="minor">
            <a:schemeClr val="tx1"/>
          </a:fontRef>
        </p:style>
      </p:cxnSp>
      <p:pic>
        <p:nvPicPr>
          <p:cNvPr id="22" name="Picture 21" descr="A close-up of a logo&#10;&#10;Description automatically generated">
            <a:extLst>
              <a:ext uri="{FF2B5EF4-FFF2-40B4-BE49-F238E27FC236}">
                <a16:creationId xmlns:a16="http://schemas.microsoft.com/office/drawing/2014/main" id="{C6EDD5C6-0953-B27A-B998-32EFB50A1B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6182" y="5184574"/>
            <a:ext cx="1229834" cy="263174"/>
          </a:xfrm>
          <a:prstGeom prst="rect">
            <a:avLst/>
          </a:prstGeom>
        </p:spPr>
      </p:pic>
      <p:grpSp>
        <p:nvGrpSpPr>
          <p:cNvPr id="69" name="Group 68">
            <a:extLst>
              <a:ext uri="{FF2B5EF4-FFF2-40B4-BE49-F238E27FC236}">
                <a16:creationId xmlns:a16="http://schemas.microsoft.com/office/drawing/2014/main" id="{8136E2E7-E7A9-374B-2DEA-04447B3CDB98}"/>
              </a:ext>
            </a:extLst>
          </p:cNvPr>
          <p:cNvGrpSpPr/>
          <p:nvPr/>
        </p:nvGrpSpPr>
        <p:grpSpPr>
          <a:xfrm>
            <a:off x="2399469" y="2072433"/>
            <a:ext cx="1152688" cy="1152688"/>
            <a:chOff x="2380647" y="2310216"/>
            <a:chExt cx="1190331" cy="1190329"/>
          </a:xfrm>
        </p:grpSpPr>
        <p:sp>
          <p:nvSpPr>
            <p:cNvPr id="49" name="Rectangle: Rounded Corners 48">
              <a:extLst>
                <a:ext uri="{FF2B5EF4-FFF2-40B4-BE49-F238E27FC236}">
                  <a16:creationId xmlns:a16="http://schemas.microsoft.com/office/drawing/2014/main" id="{64252785-B754-7DF7-2614-477D364268F9}"/>
                </a:ext>
              </a:extLst>
            </p:cNvPr>
            <p:cNvSpPr/>
            <p:nvPr/>
          </p:nvSpPr>
          <p:spPr>
            <a:xfrm>
              <a:off x="2380647" y="2310216"/>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a:extLst>
                <a:ext uri="{FF2B5EF4-FFF2-40B4-BE49-F238E27FC236}">
                  <a16:creationId xmlns:a16="http://schemas.microsoft.com/office/drawing/2014/main" id="{951A936B-90D7-5B5E-AFD1-F6E64CA729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602604" y="2532173"/>
              <a:ext cx="746417" cy="746416"/>
            </a:xfrm>
            <a:prstGeom prst="rect">
              <a:avLst/>
            </a:prstGeom>
          </p:spPr>
        </p:pic>
      </p:grpSp>
      <p:grpSp>
        <p:nvGrpSpPr>
          <p:cNvPr id="70" name="Group 69">
            <a:extLst>
              <a:ext uri="{FF2B5EF4-FFF2-40B4-BE49-F238E27FC236}">
                <a16:creationId xmlns:a16="http://schemas.microsoft.com/office/drawing/2014/main" id="{63A01CEC-1A12-7AC6-5B7A-E16AF35A39CA}"/>
              </a:ext>
            </a:extLst>
          </p:cNvPr>
          <p:cNvGrpSpPr/>
          <p:nvPr/>
        </p:nvGrpSpPr>
        <p:grpSpPr>
          <a:xfrm>
            <a:off x="3819526" y="2072433"/>
            <a:ext cx="1152688" cy="1152688"/>
            <a:chOff x="3800704" y="2310216"/>
            <a:chExt cx="1190331" cy="1190329"/>
          </a:xfrm>
        </p:grpSpPr>
        <p:sp>
          <p:nvSpPr>
            <p:cNvPr id="50" name="Rectangle: Rounded Corners 49">
              <a:extLst>
                <a:ext uri="{FF2B5EF4-FFF2-40B4-BE49-F238E27FC236}">
                  <a16:creationId xmlns:a16="http://schemas.microsoft.com/office/drawing/2014/main" id="{E9647F65-12AE-AA86-B677-83C2ED06BFCF}"/>
                </a:ext>
              </a:extLst>
            </p:cNvPr>
            <p:cNvSpPr/>
            <p:nvPr/>
          </p:nvSpPr>
          <p:spPr>
            <a:xfrm>
              <a:off x="3800704" y="2310216"/>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a:extLst>
                <a:ext uri="{FF2B5EF4-FFF2-40B4-BE49-F238E27FC236}">
                  <a16:creationId xmlns:a16="http://schemas.microsoft.com/office/drawing/2014/main" id="{3DB050D3-79D2-FB61-126A-100CB9AE7B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4022661" y="2532173"/>
              <a:ext cx="746417" cy="746416"/>
            </a:xfrm>
            <a:prstGeom prst="rect">
              <a:avLst/>
            </a:prstGeom>
          </p:spPr>
        </p:pic>
      </p:grpSp>
      <p:grpSp>
        <p:nvGrpSpPr>
          <p:cNvPr id="71" name="Group 70">
            <a:extLst>
              <a:ext uri="{FF2B5EF4-FFF2-40B4-BE49-F238E27FC236}">
                <a16:creationId xmlns:a16="http://schemas.microsoft.com/office/drawing/2014/main" id="{DEE21933-0344-64F6-6453-ED2BF02CB81C}"/>
              </a:ext>
            </a:extLst>
          </p:cNvPr>
          <p:cNvGrpSpPr/>
          <p:nvPr/>
        </p:nvGrpSpPr>
        <p:grpSpPr>
          <a:xfrm>
            <a:off x="5239583" y="2072433"/>
            <a:ext cx="1152688" cy="1152688"/>
            <a:chOff x="5220761" y="2310216"/>
            <a:chExt cx="1190331" cy="1190329"/>
          </a:xfrm>
        </p:grpSpPr>
        <p:sp>
          <p:nvSpPr>
            <p:cNvPr id="51" name="Rectangle: Rounded Corners 50">
              <a:extLst>
                <a:ext uri="{FF2B5EF4-FFF2-40B4-BE49-F238E27FC236}">
                  <a16:creationId xmlns:a16="http://schemas.microsoft.com/office/drawing/2014/main" id="{E7B1901A-29A9-5A7B-B986-BEA689AD35DF}"/>
                </a:ext>
              </a:extLst>
            </p:cNvPr>
            <p:cNvSpPr/>
            <p:nvPr/>
          </p:nvSpPr>
          <p:spPr>
            <a:xfrm>
              <a:off x="5220761" y="2310216"/>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11140683-6C81-D00B-FC9C-8E146F3D72A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491328" y="2580783"/>
              <a:ext cx="649197" cy="649196"/>
            </a:xfrm>
            <a:prstGeom prst="rect">
              <a:avLst/>
            </a:prstGeom>
          </p:spPr>
        </p:pic>
      </p:grpSp>
      <p:grpSp>
        <p:nvGrpSpPr>
          <p:cNvPr id="66" name="Group 65">
            <a:extLst>
              <a:ext uri="{FF2B5EF4-FFF2-40B4-BE49-F238E27FC236}">
                <a16:creationId xmlns:a16="http://schemas.microsoft.com/office/drawing/2014/main" id="{768A0F9C-8DCD-3FBA-BE6E-E4CE5E09D86A}"/>
              </a:ext>
            </a:extLst>
          </p:cNvPr>
          <p:cNvGrpSpPr/>
          <p:nvPr/>
        </p:nvGrpSpPr>
        <p:grpSpPr>
          <a:xfrm>
            <a:off x="5239583" y="3811568"/>
            <a:ext cx="1152688" cy="1152688"/>
            <a:chOff x="5220761" y="4049351"/>
            <a:chExt cx="1190331" cy="1190329"/>
          </a:xfrm>
        </p:grpSpPr>
        <p:sp>
          <p:nvSpPr>
            <p:cNvPr id="57" name="Rectangle: Rounded Corners 56">
              <a:extLst>
                <a:ext uri="{FF2B5EF4-FFF2-40B4-BE49-F238E27FC236}">
                  <a16:creationId xmlns:a16="http://schemas.microsoft.com/office/drawing/2014/main" id="{C7806201-4FC3-6C68-E6BE-7710C84D1931}"/>
                </a:ext>
              </a:extLst>
            </p:cNvPr>
            <p:cNvSpPr/>
            <p:nvPr/>
          </p:nvSpPr>
          <p:spPr>
            <a:xfrm>
              <a:off x="5220761" y="4049351"/>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Weights Uneven outline">
              <a:extLst>
                <a:ext uri="{FF2B5EF4-FFF2-40B4-BE49-F238E27FC236}">
                  <a16:creationId xmlns:a16="http://schemas.microsoft.com/office/drawing/2014/main" id="{BC74C3E1-F314-5BA4-377D-71277672F42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5446182" y="4274772"/>
              <a:ext cx="739489" cy="739488"/>
            </a:xfrm>
            <a:prstGeom prst="rect">
              <a:avLst/>
            </a:prstGeom>
          </p:spPr>
        </p:pic>
      </p:grpSp>
      <p:grpSp>
        <p:nvGrpSpPr>
          <p:cNvPr id="68" name="Group 67">
            <a:extLst>
              <a:ext uri="{FF2B5EF4-FFF2-40B4-BE49-F238E27FC236}">
                <a16:creationId xmlns:a16="http://schemas.microsoft.com/office/drawing/2014/main" id="{9D8E8C8C-AB84-A699-B83D-25E6607A2CFD}"/>
              </a:ext>
            </a:extLst>
          </p:cNvPr>
          <p:cNvGrpSpPr/>
          <p:nvPr/>
        </p:nvGrpSpPr>
        <p:grpSpPr>
          <a:xfrm>
            <a:off x="2399469" y="3811568"/>
            <a:ext cx="1152688" cy="1152688"/>
            <a:chOff x="2380647" y="4049351"/>
            <a:chExt cx="1190331" cy="1190329"/>
          </a:xfrm>
        </p:grpSpPr>
        <p:sp>
          <p:nvSpPr>
            <p:cNvPr id="55" name="Rectangle: Rounded Corners 54">
              <a:extLst>
                <a:ext uri="{FF2B5EF4-FFF2-40B4-BE49-F238E27FC236}">
                  <a16:creationId xmlns:a16="http://schemas.microsoft.com/office/drawing/2014/main" id="{914B7F4B-209B-1B25-5BAE-F2A12D72F9C5}"/>
                </a:ext>
              </a:extLst>
            </p:cNvPr>
            <p:cNvSpPr/>
            <p:nvPr/>
          </p:nvSpPr>
          <p:spPr>
            <a:xfrm>
              <a:off x="2380647" y="4049351"/>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8B7BBB8F-2595-5E5C-8616-B0C63A8BA6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646068" y="4314772"/>
              <a:ext cx="659488" cy="659487"/>
            </a:xfrm>
            <a:prstGeom prst="rect">
              <a:avLst/>
            </a:prstGeom>
          </p:spPr>
        </p:pic>
      </p:grpSp>
      <p:grpSp>
        <p:nvGrpSpPr>
          <p:cNvPr id="67" name="Group 66">
            <a:extLst>
              <a:ext uri="{FF2B5EF4-FFF2-40B4-BE49-F238E27FC236}">
                <a16:creationId xmlns:a16="http://schemas.microsoft.com/office/drawing/2014/main" id="{1C51AF1C-0CF7-6D07-6CEA-DCEB3AD082C9}"/>
              </a:ext>
            </a:extLst>
          </p:cNvPr>
          <p:cNvGrpSpPr/>
          <p:nvPr/>
        </p:nvGrpSpPr>
        <p:grpSpPr>
          <a:xfrm>
            <a:off x="3819526" y="3811568"/>
            <a:ext cx="1152688" cy="1152688"/>
            <a:chOff x="3800704" y="4049351"/>
            <a:chExt cx="1190331" cy="1190329"/>
          </a:xfrm>
        </p:grpSpPr>
        <p:sp>
          <p:nvSpPr>
            <p:cNvPr id="56" name="Rectangle: Rounded Corners 55">
              <a:extLst>
                <a:ext uri="{FF2B5EF4-FFF2-40B4-BE49-F238E27FC236}">
                  <a16:creationId xmlns:a16="http://schemas.microsoft.com/office/drawing/2014/main" id="{14A2BD94-8B11-1897-2A38-986BDB0AF398}"/>
                </a:ext>
              </a:extLst>
            </p:cNvPr>
            <p:cNvSpPr/>
            <p:nvPr/>
          </p:nvSpPr>
          <p:spPr>
            <a:xfrm>
              <a:off x="3800704" y="4049351"/>
              <a:ext cx="1190331" cy="1190329"/>
            </a:xfrm>
            <a:prstGeom prst="roundRect">
              <a:avLst/>
            </a:prstGeom>
            <a:solidFill>
              <a:srgbClr val="375C72">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CF31D7D-201A-3ADF-F4D0-4F0B87D671F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4076386" y="4325032"/>
              <a:ext cx="638968" cy="638967"/>
            </a:xfrm>
            <a:prstGeom prst="rect">
              <a:avLst/>
            </a:prstGeom>
          </p:spPr>
        </p:pic>
      </p:grpSp>
      <p:sp>
        <p:nvSpPr>
          <p:cNvPr id="72" name="Isosceles Triangle 71">
            <a:extLst>
              <a:ext uri="{FF2B5EF4-FFF2-40B4-BE49-F238E27FC236}">
                <a16:creationId xmlns:a16="http://schemas.microsoft.com/office/drawing/2014/main" id="{5A9C6FEE-FFC4-3A1B-B5B9-5274DD3E2171}"/>
              </a:ext>
            </a:extLst>
          </p:cNvPr>
          <p:cNvSpPr/>
          <p:nvPr/>
        </p:nvSpPr>
        <p:spPr>
          <a:xfrm rot="5400000">
            <a:off x="1929794" y="3439829"/>
            <a:ext cx="404745" cy="157031"/>
          </a:xfrm>
          <a:prstGeom prst="triangle">
            <a:avLst/>
          </a:prstGeom>
          <a:solidFill>
            <a:srgbClr val="CBD39D"/>
          </a:solidFill>
        </p:spPr>
        <p:txBody>
          <a:bodyPr wrap="square" lIns="108000" tIns="72000" rIns="108000" bIns="72000" rtlCol="0" anchor="ctr" anchorCtr="0">
            <a:normAutofit fontScale="25000" lnSpcReduction="20000"/>
          </a:bodyPr>
          <a:lstStyle/>
          <a:p>
            <a:pPr algn="ctr"/>
            <a:endParaRPr lang="en-US" sz="2200" b="1">
              <a:solidFill>
                <a:schemeClr val="bg1"/>
              </a:solidFill>
            </a:endParaRPr>
          </a:p>
        </p:txBody>
      </p:sp>
      <p:sp>
        <p:nvSpPr>
          <p:cNvPr id="8" name="TextBox 7">
            <a:extLst>
              <a:ext uri="{FF2B5EF4-FFF2-40B4-BE49-F238E27FC236}">
                <a16:creationId xmlns:a16="http://schemas.microsoft.com/office/drawing/2014/main" id="{D47D8CC9-A887-1312-2024-2C10F0BC3995}"/>
              </a:ext>
            </a:extLst>
          </p:cNvPr>
          <p:cNvSpPr txBox="1"/>
          <p:nvPr/>
        </p:nvSpPr>
        <p:spPr>
          <a:xfrm>
            <a:off x="7557284" y="2459908"/>
            <a:ext cx="2865845" cy="615553"/>
          </a:xfrm>
          <a:prstGeom prst="rect">
            <a:avLst/>
          </a:prstGeom>
          <a:noFill/>
        </p:spPr>
        <p:txBody>
          <a:bodyPr wrap="square" lIns="0" tIns="0" rIns="0" bIns="0" rtlCol="0" anchor="ctr" anchorCtr="0">
            <a:spAutoFit/>
          </a:bodyPr>
          <a:lstStyle/>
          <a:p>
            <a:r>
              <a:rPr lang="en-US" sz="2000" dirty="0">
                <a:solidFill>
                  <a:srgbClr val="34576B"/>
                </a:solidFill>
              </a:rPr>
              <a:t>Need to understand the tax implications</a:t>
            </a:r>
          </a:p>
        </p:txBody>
      </p:sp>
    </p:spTree>
    <p:extLst>
      <p:ext uri="{BB962C8B-B14F-4D97-AF65-F5344CB8AC3E}">
        <p14:creationId xmlns:p14="http://schemas.microsoft.com/office/powerpoint/2010/main" val="1185149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2031-63FE-E867-2B69-6BF2D2D730DF}"/>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57482064-4D51-4522-DC2C-85964C143F91}"/>
              </a:ext>
            </a:extLst>
          </p:cNvPr>
          <p:cNvSpPr>
            <a:spLocks noGrp="1"/>
          </p:cNvSpPr>
          <p:nvPr>
            <p:ph type="ftr" sz="quarter" idx="11"/>
          </p:nvPr>
        </p:nvSpPr>
        <p:spPr/>
        <p:txBody>
          <a:bodyPr/>
          <a:lstStyle/>
          <a:p>
            <a:r>
              <a:rPr lang="en-ID"/>
              <a:t>www.PediatricSupport.com </a:t>
            </a:r>
            <a:endParaRPr lang="en-ID" dirty="0"/>
          </a:p>
        </p:txBody>
      </p:sp>
      <p:sp>
        <p:nvSpPr>
          <p:cNvPr id="4" name="Slide Number Placeholder 3">
            <a:extLst>
              <a:ext uri="{FF2B5EF4-FFF2-40B4-BE49-F238E27FC236}">
                <a16:creationId xmlns:a16="http://schemas.microsoft.com/office/drawing/2014/main" id="{2AF049C1-CD4B-EC31-F232-361B92C35363}"/>
              </a:ext>
            </a:extLst>
          </p:cNvPr>
          <p:cNvSpPr>
            <a:spLocks noGrp="1"/>
          </p:cNvSpPr>
          <p:nvPr>
            <p:ph type="sldNum" sz="quarter" idx="12"/>
          </p:nvPr>
        </p:nvSpPr>
        <p:spPr/>
        <p:txBody>
          <a:bodyPr/>
          <a:lstStyle/>
          <a:p>
            <a:fld id="{FF528CE4-BB7A-453B-9BA8-EFC0298A1600}" type="slidenum">
              <a:rPr lang="en-ID" smtClean="0"/>
              <a:pPr/>
              <a:t>34</a:t>
            </a:fld>
            <a:endParaRPr lang="en-ID" dirty="0"/>
          </a:p>
        </p:txBody>
      </p:sp>
      <p:pic>
        <p:nvPicPr>
          <p:cNvPr id="6" name="Picture 5">
            <a:extLst>
              <a:ext uri="{FF2B5EF4-FFF2-40B4-BE49-F238E27FC236}">
                <a16:creationId xmlns:a16="http://schemas.microsoft.com/office/drawing/2014/main" id="{8B1D1DEB-4BCC-DE4A-4BC2-A55A608B9D70}"/>
              </a:ext>
            </a:extLst>
          </p:cNvPr>
          <p:cNvPicPr>
            <a:picLocks noChangeAspect="1"/>
          </p:cNvPicPr>
          <p:nvPr/>
        </p:nvPicPr>
        <p:blipFill rotWithShape="1">
          <a:blip r:embed="rId2"/>
          <a:srcRect l="6542" t="13894" r="24963"/>
          <a:stretch/>
        </p:blipFill>
        <p:spPr>
          <a:xfrm>
            <a:off x="1710296" y="119985"/>
            <a:ext cx="8913712" cy="6599175"/>
          </a:xfrm>
          <a:prstGeom prst="rect">
            <a:avLst/>
          </a:prstGeom>
        </p:spPr>
      </p:pic>
    </p:spTree>
    <p:extLst>
      <p:ext uri="{BB962C8B-B14F-4D97-AF65-F5344CB8AC3E}">
        <p14:creationId xmlns:p14="http://schemas.microsoft.com/office/powerpoint/2010/main" val="3267105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42">
            <a:extLst>
              <a:ext uri="{FF2B5EF4-FFF2-40B4-BE49-F238E27FC236}">
                <a16:creationId xmlns:a16="http://schemas.microsoft.com/office/drawing/2014/main" id="{0549D83A-70EE-D00D-5C85-1203B7E7829F}"/>
              </a:ext>
            </a:extLst>
          </p:cNvPr>
          <p:cNvPicPr>
            <a:picLocks noChangeAspect="1"/>
          </p:cNvPicPr>
          <p:nvPr/>
        </p:nvPicPr>
        <p:blipFill rotWithShape="1">
          <a:blip r:embed="rId4">
            <a:extLst>
              <a:ext uri="{28A0092B-C50C-407E-A947-70E740481C1C}">
                <a14:useLocalDpi xmlns:a14="http://schemas.microsoft.com/office/drawing/2010/main" val="0"/>
              </a:ext>
            </a:extLst>
          </a:blip>
          <a:srcRect l="28312" r="28312"/>
          <a:stretch/>
        </p:blipFill>
        <p:spPr>
          <a:xfrm>
            <a:off x="0" y="0"/>
            <a:ext cx="3962399" cy="6812280"/>
          </a:xfrm>
          <a:prstGeom prst="rect">
            <a:avLst/>
          </a:prstGeom>
        </p:spPr>
      </p:pic>
      <p:sp>
        <p:nvSpPr>
          <p:cNvPr id="52" name="Rectangle 51">
            <a:extLst>
              <a:ext uri="{FF2B5EF4-FFF2-40B4-BE49-F238E27FC236}">
                <a16:creationId xmlns:a16="http://schemas.microsoft.com/office/drawing/2014/main" id="{025982F6-C490-3D42-07D2-AAC72B6296E7}"/>
              </a:ext>
            </a:extLst>
          </p:cNvPr>
          <p:cNvSpPr/>
          <p:nvPr/>
        </p:nvSpPr>
        <p:spPr>
          <a:xfrm>
            <a:off x="-1" y="0"/>
            <a:ext cx="3962399" cy="6813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2" imgH="533" progId="TCLayout.ActiveDocument.1">
                  <p:embed/>
                </p:oleObj>
              </mc:Choice>
              <mc:Fallback>
                <p:oleObj name="think-cell Slide" r:id="rId5"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6" y="632763"/>
            <a:ext cx="3113753" cy="942565"/>
          </a:xfrm>
        </p:spPr>
        <p:txBody>
          <a:bodyPr vert="horz">
            <a:noAutofit/>
          </a:bodyPr>
          <a:lstStyle/>
          <a:p>
            <a:r>
              <a:rPr lang="en-US" dirty="0">
                <a:solidFill>
                  <a:schemeClr val="bg1"/>
                </a:solidFill>
              </a:rPr>
              <a:t>PE Purchase Process (Abbreviated)</a:t>
            </a:r>
          </a:p>
        </p:txBody>
      </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p:txBody>
          <a:bodyPr/>
          <a:lstStyle/>
          <a:p>
            <a:fld id="{FF528CE4-BB7A-453B-9BA8-EFC0298A1600}" type="slidenum">
              <a:rPr lang="en-ID" smtClean="0">
                <a:solidFill>
                  <a:schemeClr val="bg1"/>
                </a:solidFill>
              </a:rPr>
              <a:pPr/>
              <a:t>35</a:t>
            </a:fld>
            <a:endParaRPr lang="en-ID" dirty="0">
              <a:solidFill>
                <a:schemeClr val="bg1"/>
              </a:solidFill>
            </a:endParaRPr>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91" name="Oval 90">
            <a:extLst>
              <a:ext uri="{FF2B5EF4-FFF2-40B4-BE49-F238E27FC236}">
                <a16:creationId xmlns:a16="http://schemas.microsoft.com/office/drawing/2014/main" id="{0E74CB8C-9905-7828-95C0-E6A23033088B}"/>
              </a:ext>
            </a:extLst>
          </p:cNvPr>
          <p:cNvSpPr/>
          <p:nvPr/>
        </p:nvSpPr>
        <p:spPr>
          <a:xfrm>
            <a:off x="4660728" y="695271"/>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01</a:t>
            </a:r>
            <a:endParaRPr lang="en-ID" sz="1200" i="1" dirty="0"/>
          </a:p>
        </p:txBody>
      </p:sp>
      <p:sp>
        <p:nvSpPr>
          <p:cNvPr id="92" name="Footer Placeholder 2">
            <a:extLst>
              <a:ext uri="{FF2B5EF4-FFF2-40B4-BE49-F238E27FC236}">
                <a16:creationId xmlns:a16="http://schemas.microsoft.com/office/drawing/2014/main" id="{EA7031F5-5CED-6CCA-6219-78AD8AACE502}"/>
              </a:ext>
            </a:extLst>
          </p:cNvPr>
          <p:cNvSpPr txBox="1">
            <a:spLocks/>
          </p:cNvSpPr>
          <p:nvPr/>
        </p:nvSpPr>
        <p:spPr>
          <a:xfrm>
            <a:off x="5328469" y="632763"/>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Practice Solicitation</a:t>
            </a:r>
          </a:p>
          <a:p>
            <a:pPr marL="180000" indent="-180000">
              <a:buFont typeface="+mj-lt"/>
              <a:buAutoNum type="alphaLcPeriod"/>
            </a:pPr>
            <a:r>
              <a:rPr lang="en-US" sz="1400" dirty="0">
                <a:solidFill>
                  <a:srgbClr val="34576B"/>
                </a:solidFill>
              </a:rPr>
              <a:t>Basic Financials &amp; Narrative</a:t>
            </a:r>
          </a:p>
          <a:p>
            <a:pPr marL="180000" indent="-180000">
              <a:buFont typeface="+mj-lt"/>
              <a:buAutoNum type="alphaLcPeriod"/>
            </a:pPr>
            <a:r>
              <a:rPr lang="en-US" sz="1400" dirty="0">
                <a:solidFill>
                  <a:srgbClr val="34576B"/>
                </a:solidFill>
              </a:rPr>
              <a:t>Brokers Are Essential</a:t>
            </a:r>
          </a:p>
        </p:txBody>
      </p:sp>
      <p:cxnSp>
        <p:nvCxnSpPr>
          <p:cNvPr id="5" name="Straight Connector 4">
            <a:extLst>
              <a:ext uri="{FF2B5EF4-FFF2-40B4-BE49-F238E27FC236}">
                <a16:creationId xmlns:a16="http://schemas.microsoft.com/office/drawing/2014/main" id="{0E622E5A-16A4-DE13-FB92-B28DAED143A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B6753F4-FDF7-2C80-17DA-48FCDA4190BB}"/>
              </a:ext>
            </a:extLst>
          </p:cNvPr>
          <p:cNvSpPr/>
          <p:nvPr/>
        </p:nvSpPr>
        <p:spPr>
          <a:xfrm>
            <a:off x="4660728" y="1506434"/>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02</a:t>
            </a:r>
            <a:endParaRPr lang="en-ID" sz="1200" i="1" dirty="0"/>
          </a:p>
        </p:txBody>
      </p:sp>
      <p:sp>
        <p:nvSpPr>
          <p:cNvPr id="12" name="Footer Placeholder 2">
            <a:extLst>
              <a:ext uri="{FF2B5EF4-FFF2-40B4-BE49-F238E27FC236}">
                <a16:creationId xmlns:a16="http://schemas.microsoft.com/office/drawing/2014/main" id="{AB7E4558-A3FC-35DE-DDFF-AB2105A8A31E}"/>
              </a:ext>
            </a:extLst>
          </p:cNvPr>
          <p:cNvSpPr txBox="1">
            <a:spLocks/>
          </p:cNvSpPr>
          <p:nvPr/>
        </p:nvSpPr>
        <p:spPr>
          <a:xfrm>
            <a:off x="5328469" y="1444109"/>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Firm reviews information</a:t>
            </a:r>
          </a:p>
        </p:txBody>
      </p:sp>
      <p:sp>
        <p:nvSpPr>
          <p:cNvPr id="25" name="Footer Placeholder 2">
            <a:extLst>
              <a:ext uri="{FF2B5EF4-FFF2-40B4-BE49-F238E27FC236}">
                <a16:creationId xmlns:a16="http://schemas.microsoft.com/office/drawing/2014/main" id="{7A879DE0-CAA6-6A53-A70E-56166B9A5F73}"/>
              </a:ext>
            </a:extLst>
          </p:cNvPr>
          <p:cNvSpPr txBox="1">
            <a:spLocks/>
          </p:cNvSpPr>
          <p:nvPr/>
        </p:nvSpPr>
        <p:spPr>
          <a:xfrm>
            <a:off x="5328469" y="2255455"/>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Firm meets practice</a:t>
            </a:r>
          </a:p>
        </p:txBody>
      </p:sp>
      <p:sp>
        <p:nvSpPr>
          <p:cNvPr id="26" name="Footer Placeholder 2">
            <a:extLst>
              <a:ext uri="{FF2B5EF4-FFF2-40B4-BE49-F238E27FC236}">
                <a16:creationId xmlns:a16="http://schemas.microsoft.com/office/drawing/2014/main" id="{5E6BE81C-1928-2582-EF5B-AB80C51E2402}"/>
              </a:ext>
            </a:extLst>
          </p:cNvPr>
          <p:cNvSpPr txBox="1">
            <a:spLocks/>
          </p:cNvSpPr>
          <p:nvPr/>
        </p:nvSpPr>
        <p:spPr>
          <a:xfrm>
            <a:off x="5328469" y="3066801"/>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Firm submits Letter of Interest or Letter of Intent (Non-Binding)</a:t>
            </a:r>
          </a:p>
        </p:txBody>
      </p:sp>
      <p:sp>
        <p:nvSpPr>
          <p:cNvPr id="27" name="Footer Placeholder 2">
            <a:extLst>
              <a:ext uri="{FF2B5EF4-FFF2-40B4-BE49-F238E27FC236}">
                <a16:creationId xmlns:a16="http://schemas.microsoft.com/office/drawing/2014/main" id="{56E44870-63CC-2870-8709-A24BF73849A8}"/>
              </a:ext>
            </a:extLst>
          </p:cNvPr>
          <p:cNvSpPr txBox="1">
            <a:spLocks/>
          </p:cNvSpPr>
          <p:nvPr/>
        </p:nvSpPr>
        <p:spPr>
          <a:xfrm>
            <a:off x="5328469" y="3878147"/>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Lawyers clarify meaning of LoI</a:t>
            </a:r>
          </a:p>
        </p:txBody>
      </p:sp>
      <p:sp>
        <p:nvSpPr>
          <p:cNvPr id="28" name="Footer Placeholder 2">
            <a:extLst>
              <a:ext uri="{FF2B5EF4-FFF2-40B4-BE49-F238E27FC236}">
                <a16:creationId xmlns:a16="http://schemas.microsoft.com/office/drawing/2014/main" id="{30A45DD3-92D9-9882-DB19-41971C12ADCE}"/>
              </a:ext>
            </a:extLst>
          </p:cNvPr>
          <p:cNvSpPr txBox="1">
            <a:spLocks/>
          </p:cNvSpPr>
          <p:nvPr/>
        </p:nvSpPr>
        <p:spPr>
          <a:xfrm>
            <a:off x="5328469" y="4689493"/>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Both parties sign LoI</a:t>
            </a:r>
          </a:p>
        </p:txBody>
      </p:sp>
      <p:sp>
        <p:nvSpPr>
          <p:cNvPr id="31" name="Footer Placeholder 2">
            <a:extLst>
              <a:ext uri="{FF2B5EF4-FFF2-40B4-BE49-F238E27FC236}">
                <a16:creationId xmlns:a16="http://schemas.microsoft.com/office/drawing/2014/main" id="{6FFE4160-B01B-D112-2E1C-202E0B5DDC5B}"/>
              </a:ext>
            </a:extLst>
          </p:cNvPr>
          <p:cNvSpPr txBox="1">
            <a:spLocks/>
          </p:cNvSpPr>
          <p:nvPr/>
        </p:nvSpPr>
        <p:spPr>
          <a:xfrm>
            <a:off x="5328469" y="5500836"/>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Practice Undergoes Financial Colonoscopy (without sedation!)</a:t>
            </a:r>
          </a:p>
        </p:txBody>
      </p:sp>
      <p:sp>
        <p:nvSpPr>
          <p:cNvPr id="32" name="Oval 31">
            <a:extLst>
              <a:ext uri="{FF2B5EF4-FFF2-40B4-BE49-F238E27FC236}">
                <a16:creationId xmlns:a16="http://schemas.microsoft.com/office/drawing/2014/main" id="{B2FFF148-DCD8-435A-BE39-52AEDFB06733}"/>
              </a:ext>
            </a:extLst>
          </p:cNvPr>
          <p:cNvSpPr/>
          <p:nvPr/>
        </p:nvSpPr>
        <p:spPr>
          <a:xfrm>
            <a:off x="4660728" y="2317597"/>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03</a:t>
            </a:r>
            <a:endParaRPr lang="en-ID" sz="1200" i="1" dirty="0"/>
          </a:p>
        </p:txBody>
      </p:sp>
      <p:sp>
        <p:nvSpPr>
          <p:cNvPr id="33" name="Oval 32">
            <a:extLst>
              <a:ext uri="{FF2B5EF4-FFF2-40B4-BE49-F238E27FC236}">
                <a16:creationId xmlns:a16="http://schemas.microsoft.com/office/drawing/2014/main" id="{BE21E7D2-E3DE-3624-B961-D00DB9521C64}"/>
              </a:ext>
            </a:extLst>
          </p:cNvPr>
          <p:cNvSpPr/>
          <p:nvPr/>
        </p:nvSpPr>
        <p:spPr>
          <a:xfrm>
            <a:off x="4660728" y="3128760"/>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04</a:t>
            </a:r>
            <a:endParaRPr lang="en-ID" sz="1200" i="1" dirty="0"/>
          </a:p>
        </p:txBody>
      </p:sp>
      <p:sp>
        <p:nvSpPr>
          <p:cNvPr id="34" name="Oval 33">
            <a:extLst>
              <a:ext uri="{FF2B5EF4-FFF2-40B4-BE49-F238E27FC236}">
                <a16:creationId xmlns:a16="http://schemas.microsoft.com/office/drawing/2014/main" id="{50C2CEA7-7416-599D-CDC2-F268E856FAB0}"/>
              </a:ext>
            </a:extLst>
          </p:cNvPr>
          <p:cNvSpPr/>
          <p:nvPr/>
        </p:nvSpPr>
        <p:spPr>
          <a:xfrm>
            <a:off x="4660728" y="3939923"/>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05</a:t>
            </a:r>
            <a:endParaRPr lang="en-ID" sz="1200" i="1" dirty="0"/>
          </a:p>
        </p:txBody>
      </p:sp>
      <p:sp>
        <p:nvSpPr>
          <p:cNvPr id="35" name="Oval 34">
            <a:extLst>
              <a:ext uri="{FF2B5EF4-FFF2-40B4-BE49-F238E27FC236}">
                <a16:creationId xmlns:a16="http://schemas.microsoft.com/office/drawing/2014/main" id="{0AD44988-B4C5-806A-9553-591EAC370812}"/>
              </a:ext>
            </a:extLst>
          </p:cNvPr>
          <p:cNvSpPr/>
          <p:nvPr/>
        </p:nvSpPr>
        <p:spPr>
          <a:xfrm>
            <a:off x="4660728" y="4751086"/>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06</a:t>
            </a:r>
            <a:endParaRPr lang="en-ID" sz="1200" i="1" dirty="0"/>
          </a:p>
        </p:txBody>
      </p:sp>
      <p:sp>
        <p:nvSpPr>
          <p:cNvPr id="36" name="Oval 35">
            <a:extLst>
              <a:ext uri="{FF2B5EF4-FFF2-40B4-BE49-F238E27FC236}">
                <a16:creationId xmlns:a16="http://schemas.microsoft.com/office/drawing/2014/main" id="{15FF9E83-0FF0-C571-2671-8F42858576AB}"/>
              </a:ext>
            </a:extLst>
          </p:cNvPr>
          <p:cNvSpPr/>
          <p:nvPr/>
        </p:nvSpPr>
        <p:spPr>
          <a:xfrm>
            <a:off x="4660728" y="5562250"/>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07</a:t>
            </a:r>
            <a:endParaRPr lang="en-ID" sz="1200" i="1" dirty="0"/>
          </a:p>
        </p:txBody>
      </p:sp>
      <p:sp>
        <p:nvSpPr>
          <p:cNvPr id="37" name="Oval 36">
            <a:extLst>
              <a:ext uri="{FF2B5EF4-FFF2-40B4-BE49-F238E27FC236}">
                <a16:creationId xmlns:a16="http://schemas.microsoft.com/office/drawing/2014/main" id="{0156D030-97AA-86C7-763D-822BF22425CE}"/>
              </a:ext>
            </a:extLst>
          </p:cNvPr>
          <p:cNvSpPr/>
          <p:nvPr/>
        </p:nvSpPr>
        <p:spPr>
          <a:xfrm>
            <a:off x="8384818" y="695271"/>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08</a:t>
            </a:r>
            <a:endParaRPr lang="en-ID" sz="1200" i="1" dirty="0"/>
          </a:p>
        </p:txBody>
      </p:sp>
      <p:sp>
        <p:nvSpPr>
          <p:cNvPr id="38" name="Footer Placeholder 2">
            <a:extLst>
              <a:ext uri="{FF2B5EF4-FFF2-40B4-BE49-F238E27FC236}">
                <a16:creationId xmlns:a16="http://schemas.microsoft.com/office/drawing/2014/main" id="{D41C9F2A-2BC2-7FC8-1963-F9BFD75623C6}"/>
              </a:ext>
            </a:extLst>
          </p:cNvPr>
          <p:cNvSpPr txBox="1">
            <a:spLocks/>
          </p:cNvSpPr>
          <p:nvPr/>
        </p:nvSpPr>
        <p:spPr>
          <a:xfrm>
            <a:off x="9052559" y="632763"/>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Accountants structure percentage of stock versus asset sale (tug of war)</a:t>
            </a:r>
          </a:p>
        </p:txBody>
      </p:sp>
      <p:sp>
        <p:nvSpPr>
          <p:cNvPr id="40" name="Oval 39">
            <a:extLst>
              <a:ext uri="{FF2B5EF4-FFF2-40B4-BE49-F238E27FC236}">
                <a16:creationId xmlns:a16="http://schemas.microsoft.com/office/drawing/2014/main" id="{E3460122-6CEC-6F1A-E7E7-DFF495196CC1}"/>
              </a:ext>
            </a:extLst>
          </p:cNvPr>
          <p:cNvSpPr/>
          <p:nvPr/>
        </p:nvSpPr>
        <p:spPr>
          <a:xfrm>
            <a:off x="8384818" y="1506616"/>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09</a:t>
            </a:r>
            <a:endParaRPr lang="en-ID" sz="1200" i="1" dirty="0"/>
          </a:p>
        </p:txBody>
      </p:sp>
      <p:sp>
        <p:nvSpPr>
          <p:cNvPr id="41" name="Footer Placeholder 2">
            <a:extLst>
              <a:ext uri="{FF2B5EF4-FFF2-40B4-BE49-F238E27FC236}">
                <a16:creationId xmlns:a16="http://schemas.microsoft.com/office/drawing/2014/main" id="{7E18B3D4-8594-FA90-6E95-4452BA4B128E}"/>
              </a:ext>
            </a:extLst>
          </p:cNvPr>
          <p:cNvSpPr txBox="1">
            <a:spLocks/>
          </p:cNvSpPr>
          <p:nvPr/>
        </p:nvSpPr>
        <p:spPr>
          <a:xfrm>
            <a:off x="9052559" y="1444108"/>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Lawyers negotiate</a:t>
            </a:r>
          </a:p>
          <a:p>
            <a:pPr marL="180000" indent="-180000">
              <a:buFont typeface="+mj-lt"/>
              <a:buAutoNum type="alphaLcPeriod"/>
            </a:pPr>
            <a:r>
              <a:rPr lang="en-US" sz="1400" dirty="0">
                <a:solidFill>
                  <a:srgbClr val="34576B"/>
                </a:solidFill>
              </a:rPr>
              <a:t>Sale Price/Structure</a:t>
            </a:r>
          </a:p>
          <a:p>
            <a:pPr marL="180000" indent="-180000">
              <a:buFont typeface="+mj-lt"/>
              <a:buAutoNum type="alphaLcPeriod"/>
            </a:pPr>
            <a:r>
              <a:rPr lang="en-US" sz="1400" dirty="0">
                <a:solidFill>
                  <a:srgbClr val="34576B"/>
                </a:solidFill>
              </a:rPr>
              <a:t>Employment contracts</a:t>
            </a:r>
          </a:p>
        </p:txBody>
      </p:sp>
      <p:sp>
        <p:nvSpPr>
          <p:cNvPr id="42" name="Footer Placeholder 2">
            <a:extLst>
              <a:ext uri="{FF2B5EF4-FFF2-40B4-BE49-F238E27FC236}">
                <a16:creationId xmlns:a16="http://schemas.microsoft.com/office/drawing/2014/main" id="{F7EA3BFC-116F-4597-553F-7F930807052E}"/>
              </a:ext>
            </a:extLst>
          </p:cNvPr>
          <p:cNvSpPr txBox="1">
            <a:spLocks/>
          </p:cNvSpPr>
          <p:nvPr/>
        </p:nvSpPr>
        <p:spPr>
          <a:xfrm>
            <a:off x="9052559" y="2255453"/>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Both parties review documents and provide feedback to lawyers</a:t>
            </a:r>
          </a:p>
        </p:txBody>
      </p:sp>
      <p:sp>
        <p:nvSpPr>
          <p:cNvPr id="43" name="Footer Placeholder 2">
            <a:extLst>
              <a:ext uri="{FF2B5EF4-FFF2-40B4-BE49-F238E27FC236}">
                <a16:creationId xmlns:a16="http://schemas.microsoft.com/office/drawing/2014/main" id="{521CA72D-A636-BE58-7580-2E34B610C108}"/>
              </a:ext>
            </a:extLst>
          </p:cNvPr>
          <p:cNvSpPr txBox="1">
            <a:spLocks/>
          </p:cNvSpPr>
          <p:nvPr/>
        </p:nvSpPr>
        <p:spPr>
          <a:xfrm>
            <a:off x="9052559" y="3066798"/>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Lawyers Memorialize Each Party’s Understanding</a:t>
            </a:r>
          </a:p>
        </p:txBody>
      </p:sp>
      <p:sp>
        <p:nvSpPr>
          <p:cNvPr id="44" name="Footer Placeholder 2">
            <a:extLst>
              <a:ext uri="{FF2B5EF4-FFF2-40B4-BE49-F238E27FC236}">
                <a16:creationId xmlns:a16="http://schemas.microsoft.com/office/drawing/2014/main" id="{62B6B55C-C873-ADCE-628B-80BB6975D512}"/>
              </a:ext>
            </a:extLst>
          </p:cNvPr>
          <p:cNvSpPr txBox="1">
            <a:spLocks/>
          </p:cNvSpPr>
          <p:nvPr/>
        </p:nvSpPr>
        <p:spPr>
          <a:xfrm>
            <a:off x="9052559" y="3878143"/>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Document signing</a:t>
            </a:r>
          </a:p>
        </p:txBody>
      </p:sp>
      <p:sp>
        <p:nvSpPr>
          <p:cNvPr id="45" name="Footer Placeholder 2">
            <a:extLst>
              <a:ext uri="{FF2B5EF4-FFF2-40B4-BE49-F238E27FC236}">
                <a16:creationId xmlns:a16="http://schemas.microsoft.com/office/drawing/2014/main" id="{51AE0F01-4A4D-0698-8929-D6138B87CA4C}"/>
              </a:ext>
            </a:extLst>
          </p:cNvPr>
          <p:cNvSpPr txBox="1">
            <a:spLocks/>
          </p:cNvSpPr>
          <p:nvPr/>
        </p:nvSpPr>
        <p:spPr>
          <a:xfrm>
            <a:off x="9052559" y="4689488"/>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Payment to practice owners/partners</a:t>
            </a:r>
          </a:p>
        </p:txBody>
      </p:sp>
      <p:sp>
        <p:nvSpPr>
          <p:cNvPr id="46" name="Footer Placeholder 2">
            <a:extLst>
              <a:ext uri="{FF2B5EF4-FFF2-40B4-BE49-F238E27FC236}">
                <a16:creationId xmlns:a16="http://schemas.microsoft.com/office/drawing/2014/main" id="{C8CBE87C-ADA4-374E-F456-40A4E1A078EB}"/>
              </a:ext>
            </a:extLst>
          </p:cNvPr>
          <p:cNvSpPr txBox="1">
            <a:spLocks/>
          </p:cNvSpPr>
          <p:nvPr/>
        </p:nvSpPr>
        <p:spPr>
          <a:xfrm>
            <a:off x="9052559" y="5500836"/>
            <a:ext cx="2515553" cy="554400"/>
          </a:xfrm>
          <a:prstGeom prst="rect">
            <a:avLst/>
          </a:prstGeom>
        </p:spPr>
        <p:txBody>
          <a:bodyPr vert="horz" wrap="square" lIns="0" tIns="0" rIns="0" bIns="0" rtlCol="0" anchor="ctr">
            <a:no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Follow through with commitments</a:t>
            </a:r>
          </a:p>
        </p:txBody>
      </p:sp>
      <p:sp>
        <p:nvSpPr>
          <p:cNvPr id="47" name="Oval 46">
            <a:extLst>
              <a:ext uri="{FF2B5EF4-FFF2-40B4-BE49-F238E27FC236}">
                <a16:creationId xmlns:a16="http://schemas.microsoft.com/office/drawing/2014/main" id="{01B13293-4FD0-D683-D8A9-DB1D11F7E3F5}"/>
              </a:ext>
            </a:extLst>
          </p:cNvPr>
          <p:cNvSpPr/>
          <p:nvPr/>
        </p:nvSpPr>
        <p:spPr>
          <a:xfrm>
            <a:off x="8384818" y="2317961"/>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10</a:t>
            </a:r>
            <a:endParaRPr lang="en-ID" sz="1200" i="1" dirty="0"/>
          </a:p>
        </p:txBody>
      </p:sp>
      <p:sp>
        <p:nvSpPr>
          <p:cNvPr id="48" name="Oval 47">
            <a:extLst>
              <a:ext uri="{FF2B5EF4-FFF2-40B4-BE49-F238E27FC236}">
                <a16:creationId xmlns:a16="http://schemas.microsoft.com/office/drawing/2014/main" id="{FEA3E667-4E29-924D-2F84-09BEB770592C}"/>
              </a:ext>
            </a:extLst>
          </p:cNvPr>
          <p:cNvSpPr/>
          <p:nvPr/>
        </p:nvSpPr>
        <p:spPr>
          <a:xfrm>
            <a:off x="8384818" y="3129306"/>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11</a:t>
            </a:r>
            <a:endParaRPr lang="en-ID" sz="1200" i="1" dirty="0"/>
          </a:p>
        </p:txBody>
      </p:sp>
      <p:sp>
        <p:nvSpPr>
          <p:cNvPr id="49" name="Oval 48">
            <a:extLst>
              <a:ext uri="{FF2B5EF4-FFF2-40B4-BE49-F238E27FC236}">
                <a16:creationId xmlns:a16="http://schemas.microsoft.com/office/drawing/2014/main" id="{1C948C8B-C194-E961-4D8C-C111272595B0}"/>
              </a:ext>
            </a:extLst>
          </p:cNvPr>
          <p:cNvSpPr/>
          <p:nvPr/>
        </p:nvSpPr>
        <p:spPr>
          <a:xfrm>
            <a:off x="8384818" y="3940651"/>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12</a:t>
            </a:r>
            <a:endParaRPr lang="en-ID" sz="1200" i="1" dirty="0"/>
          </a:p>
        </p:txBody>
      </p:sp>
      <p:sp>
        <p:nvSpPr>
          <p:cNvPr id="50" name="Oval 49">
            <a:extLst>
              <a:ext uri="{FF2B5EF4-FFF2-40B4-BE49-F238E27FC236}">
                <a16:creationId xmlns:a16="http://schemas.microsoft.com/office/drawing/2014/main" id="{E89561B7-C059-41A0-19DB-496DECF4C695}"/>
              </a:ext>
            </a:extLst>
          </p:cNvPr>
          <p:cNvSpPr/>
          <p:nvPr/>
        </p:nvSpPr>
        <p:spPr>
          <a:xfrm>
            <a:off x="8384818" y="4751996"/>
            <a:ext cx="429384" cy="42938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13</a:t>
            </a:r>
            <a:endParaRPr lang="en-ID" sz="1200" i="1" dirty="0"/>
          </a:p>
        </p:txBody>
      </p:sp>
      <p:sp>
        <p:nvSpPr>
          <p:cNvPr id="51" name="Oval 50">
            <a:extLst>
              <a:ext uri="{FF2B5EF4-FFF2-40B4-BE49-F238E27FC236}">
                <a16:creationId xmlns:a16="http://schemas.microsoft.com/office/drawing/2014/main" id="{3FEAA7FD-30A4-E534-0F37-52F3933A2FFE}"/>
              </a:ext>
            </a:extLst>
          </p:cNvPr>
          <p:cNvSpPr/>
          <p:nvPr/>
        </p:nvSpPr>
        <p:spPr>
          <a:xfrm>
            <a:off x="8384818" y="5563344"/>
            <a:ext cx="429384" cy="42938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i="1" dirty="0"/>
              <a:t>14</a:t>
            </a:r>
            <a:endParaRPr lang="en-ID" sz="1200" i="1" dirty="0"/>
          </a:p>
        </p:txBody>
      </p:sp>
      <p:sp>
        <p:nvSpPr>
          <p:cNvPr id="69" name="Rectangle 68">
            <a:extLst>
              <a:ext uri="{FF2B5EF4-FFF2-40B4-BE49-F238E27FC236}">
                <a16:creationId xmlns:a16="http://schemas.microsoft.com/office/drawing/2014/main" id="{E3071814-7BB6-4672-3A87-5D6B1AA86036}"/>
              </a:ext>
            </a:extLst>
          </p:cNvPr>
          <p:cNvSpPr/>
          <p:nvPr/>
        </p:nvSpPr>
        <p:spPr>
          <a:xfrm>
            <a:off x="639097" y="2539227"/>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88" name="Straight Connector 87">
            <a:extLst>
              <a:ext uri="{FF2B5EF4-FFF2-40B4-BE49-F238E27FC236}">
                <a16:creationId xmlns:a16="http://schemas.microsoft.com/office/drawing/2014/main" id="{150A9358-7C86-6871-A9FA-E1009A57434F}"/>
              </a:ext>
            </a:extLst>
          </p:cNvPr>
          <p:cNvCxnSpPr>
            <a:cxnSpLocks/>
          </p:cNvCxnSpPr>
          <p:nvPr/>
        </p:nvCxnSpPr>
        <p:spPr>
          <a:xfrm>
            <a:off x="4875420" y="1195799"/>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8D53B8-1625-9876-7295-584FAAD0AA57}"/>
              </a:ext>
            </a:extLst>
          </p:cNvPr>
          <p:cNvCxnSpPr>
            <a:cxnSpLocks/>
          </p:cNvCxnSpPr>
          <p:nvPr/>
        </p:nvCxnSpPr>
        <p:spPr>
          <a:xfrm>
            <a:off x="4875420" y="2006962"/>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FDAD9E0-7637-E70B-C46C-5F6CFBCAAA9F}"/>
              </a:ext>
            </a:extLst>
          </p:cNvPr>
          <p:cNvCxnSpPr>
            <a:cxnSpLocks/>
          </p:cNvCxnSpPr>
          <p:nvPr/>
        </p:nvCxnSpPr>
        <p:spPr>
          <a:xfrm>
            <a:off x="4875420" y="2818125"/>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C5AFCEF-F78B-8F82-9BE9-9450A7C21ECF}"/>
              </a:ext>
            </a:extLst>
          </p:cNvPr>
          <p:cNvCxnSpPr>
            <a:cxnSpLocks/>
          </p:cNvCxnSpPr>
          <p:nvPr/>
        </p:nvCxnSpPr>
        <p:spPr>
          <a:xfrm>
            <a:off x="4875420" y="3629288"/>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4867006-7ECD-FBDD-D489-91F6CB472064}"/>
              </a:ext>
            </a:extLst>
          </p:cNvPr>
          <p:cNvCxnSpPr>
            <a:cxnSpLocks/>
          </p:cNvCxnSpPr>
          <p:nvPr/>
        </p:nvCxnSpPr>
        <p:spPr>
          <a:xfrm>
            <a:off x="4875420" y="4440451"/>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3BB4DEF-B894-754E-876D-048005F25625}"/>
              </a:ext>
            </a:extLst>
          </p:cNvPr>
          <p:cNvCxnSpPr>
            <a:cxnSpLocks/>
          </p:cNvCxnSpPr>
          <p:nvPr/>
        </p:nvCxnSpPr>
        <p:spPr>
          <a:xfrm>
            <a:off x="4875420" y="5251614"/>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6998C02-1CC2-1BED-485C-0A9A53DB9D05}"/>
              </a:ext>
            </a:extLst>
          </p:cNvPr>
          <p:cNvCxnSpPr>
            <a:cxnSpLocks/>
          </p:cNvCxnSpPr>
          <p:nvPr/>
        </p:nvCxnSpPr>
        <p:spPr>
          <a:xfrm>
            <a:off x="8599510" y="1195799"/>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DF7C5DB-538F-D5CF-D8F3-8EC6772136D0}"/>
              </a:ext>
            </a:extLst>
          </p:cNvPr>
          <p:cNvCxnSpPr>
            <a:cxnSpLocks/>
          </p:cNvCxnSpPr>
          <p:nvPr/>
        </p:nvCxnSpPr>
        <p:spPr>
          <a:xfrm>
            <a:off x="8599510" y="2006962"/>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4436EA6-3ECB-B7A8-F1C1-904241B3A657}"/>
              </a:ext>
            </a:extLst>
          </p:cNvPr>
          <p:cNvCxnSpPr>
            <a:cxnSpLocks/>
          </p:cNvCxnSpPr>
          <p:nvPr/>
        </p:nvCxnSpPr>
        <p:spPr>
          <a:xfrm>
            <a:off x="8599510" y="2818125"/>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828B5EB-D126-86B0-CE9C-79C4FEDF0E45}"/>
              </a:ext>
            </a:extLst>
          </p:cNvPr>
          <p:cNvCxnSpPr>
            <a:cxnSpLocks/>
          </p:cNvCxnSpPr>
          <p:nvPr/>
        </p:nvCxnSpPr>
        <p:spPr>
          <a:xfrm>
            <a:off x="8599510" y="3629288"/>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C148E38-A3B9-18F6-B57B-2968E2F9A5F9}"/>
              </a:ext>
            </a:extLst>
          </p:cNvPr>
          <p:cNvCxnSpPr>
            <a:cxnSpLocks/>
          </p:cNvCxnSpPr>
          <p:nvPr/>
        </p:nvCxnSpPr>
        <p:spPr>
          <a:xfrm>
            <a:off x="8599510" y="4440451"/>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17CD20A-75AF-9818-2F19-307D40458233}"/>
              </a:ext>
            </a:extLst>
          </p:cNvPr>
          <p:cNvCxnSpPr>
            <a:cxnSpLocks/>
          </p:cNvCxnSpPr>
          <p:nvPr/>
        </p:nvCxnSpPr>
        <p:spPr>
          <a:xfrm>
            <a:off x="8599510" y="5251614"/>
            <a:ext cx="0" cy="2394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89ACA84A-2353-8DCB-AB44-4D1AFB54DCC0}"/>
              </a:ext>
            </a:extLst>
          </p:cNvPr>
          <p:cNvGrpSpPr/>
          <p:nvPr/>
        </p:nvGrpSpPr>
        <p:grpSpPr>
          <a:xfrm>
            <a:off x="639097" y="2974699"/>
            <a:ext cx="506564" cy="493175"/>
            <a:chOff x="639097" y="2691695"/>
            <a:chExt cx="506564" cy="493175"/>
          </a:xfrm>
        </p:grpSpPr>
        <p:sp>
          <p:nvSpPr>
            <p:cNvPr id="148" name="Freeform 1724">
              <a:extLst>
                <a:ext uri="{FF2B5EF4-FFF2-40B4-BE49-F238E27FC236}">
                  <a16:creationId xmlns:a16="http://schemas.microsoft.com/office/drawing/2014/main" id="{03237961-F9B3-B67D-78C9-27A2F9BD3481}"/>
                </a:ext>
              </a:extLst>
            </p:cNvPr>
            <p:cNvSpPr>
              <a:spLocks/>
            </p:cNvSpPr>
            <p:nvPr/>
          </p:nvSpPr>
          <p:spPr bwMode="auto">
            <a:xfrm>
              <a:off x="864483" y="2691695"/>
              <a:ext cx="69179" cy="133893"/>
            </a:xfrm>
            <a:custGeom>
              <a:avLst/>
              <a:gdLst>
                <a:gd name="T0" fmla="*/ 3 w 13"/>
                <a:gd name="T1" fmla="*/ 25 h 25"/>
                <a:gd name="T2" fmla="*/ 1 w 13"/>
                <a:gd name="T3" fmla="*/ 25 h 25"/>
                <a:gd name="T4" fmla="*/ 1 w 13"/>
                <a:gd name="T5" fmla="*/ 22 h 25"/>
                <a:gd name="T6" fmla="*/ 8 w 13"/>
                <a:gd name="T7" fmla="*/ 13 h 25"/>
                <a:gd name="T8" fmla="*/ 1 w 13"/>
                <a:gd name="T9" fmla="*/ 4 h 25"/>
                <a:gd name="T10" fmla="*/ 1 w 13"/>
                <a:gd name="T11" fmla="*/ 1 h 25"/>
                <a:gd name="T12" fmla="*/ 4 w 13"/>
                <a:gd name="T13" fmla="*/ 1 h 25"/>
                <a:gd name="T14" fmla="*/ 12 w 13"/>
                <a:gd name="T15" fmla="*/ 12 h 25"/>
                <a:gd name="T16" fmla="*/ 12 w 13"/>
                <a:gd name="T17" fmla="*/ 14 h 25"/>
                <a:gd name="T18" fmla="*/ 4 w 13"/>
                <a:gd name="T19" fmla="*/ 25 h 25"/>
                <a:gd name="T20" fmla="*/ 3 w 13"/>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5">
                  <a:moveTo>
                    <a:pt x="3" y="25"/>
                  </a:moveTo>
                  <a:cubicBezTo>
                    <a:pt x="2" y="25"/>
                    <a:pt x="2" y="25"/>
                    <a:pt x="1" y="25"/>
                  </a:cubicBezTo>
                  <a:cubicBezTo>
                    <a:pt x="1" y="24"/>
                    <a:pt x="0" y="23"/>
                    <a:pt x="1" y="22"/>
                  </a:cubicBezTo>
                  <a:cubicBezTo>
                    <a:pt x="8" y="13"/>
                    <a:pt x="8" y="13"/>
                    <a:pt x="8" y="13"/>
                  </a:cubicBezTo>
                  <a:cubicBezTo>
                    <a:pt x="1" y="4"/>
                    <a:pt x="1" y="4"/>
                    <a:pt x="1" y="4"/>
                  </a:cubicBezTo>
                  <a:cubicBezTo>
                    <a:pt x="0" y="3"/>
                    <a:pt x="1" y="2"/>
                    <a:pt x="1" y="1"/>
                  </a:cubicBezTo>
                  <a:cubicBezTo>
                    <a:pt x="2" y="0"/>
                    <a:pt x="4" y="1"/>
                    <a:pt x="4" y="1"/>
                  </a:cubicBezTo>
                  <a:cubicBezTo>
                    <a:pt x="12" y="12"/>
                    <a:pt x="12" y="12"/>
                    <a:pt x="12" y="12"/>
                  </a:cubicBezTo>
                  <a:cubicBezTo>
                    <a:pt x="13" y="12"/>
                    <a:pt x="13" y="14"/>
                    <a:pt x="12" y="14"/>
                  </a:cubicBezTo>
                  <a:cubicBezTo>
                    <a:pt x="4" y="25"/>
                    <a:pt x="4" y="25"/>
                    <a:pt x="4" y="25"/>
                  </a:cubicBezTo>
                  <a:cubicBezTo>
                    <a:pt x="4" y="25"/>
                    <a:pt x="3" y="25"/>
                    <a:pt x="3"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49" name="Freeform 1725">
              <a:extLst>
                <a:ext uri="{FF2B5EF4-FFF2-40B4-BE49-F238E27FC236}">
                  <a16:creationId xmlns:a16="http://schemas.microsoft.com/office/drawing/2014/main" id="{DB33F172-DCFD-7A19-3FE4-DC0D7FC01C5E}"/>
                </a:ext>
              </a:extLst>
            </p:cNvPr>
            <p:cNvSpPr>
              <a:spLocks/>
            </p:cNvSpPr>
            <p:nvPr/>
          </p:nvSpPr>
          <p:spPr bwMode="auto">
            <a:xfrm>
              <a:off x="828779" y="2749716"/>
              <a:ext cx="104884" cy="22316"/>
            </a:xfrm>
            <a:custGeom>
              <a:avLst/>
              <a:gdLst>
                <a:gd name="T0" fmla="*/ 18 w 20"/>
                <a:gd name="T1" fmla="*/ 4 h 4"/>
                <a:gd name="T2" fmla="*/ 2 w 20"/>
                <a:gd name="T3" fmla="*/ 4 h 4"/>
                <a:gd name="T4" fmla="*/ 0 w 20"/>
                <a:gd name="T5" fmla="*/ 2 h 4"/>
                <a:gd name="T6" fmla="*/ 2 w 20"/>
                <a:gd name="T7" fmla="*/ 0 h 4"/>
                <a:gd name="T8" fmla="*/ 18 w 20"/>
                <a:gd name="T9" fmla="*/ 0 h 4"/>
                <a:gd name="T10" fmla="*/ 20 w 20"/>
                <a:gd name="T11" fmla="*/ 2 h 4"/>
                <a:gd name="T12" fmla="*/ 18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4"/>
                  </a:move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3"/>
                    <a:pt x="19" y="4"/>
                    <a:pt x="1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0" name="Freeform 1726">
              <a:extLst>
                <a:ext uri="{FF2B5EF4-FFF2-40B4-BE49-F238E27FC236}">
                  <a16:creationId xmlns:a16="http://schemas.microsoft.com/office/drawing/2014/main" id="{2DEF8776-E59C-E9EB-41C2-243C14EDB9C6}"/>
                </a:ext>
              </a:extLst>
            </p:cNvPr>
            <p:cNvSpPr>
              <a:spLocks/>
            </p:cNvSpPr>
            <p:nvPr/>
          </p:nvSpPr>
          <p:spPr bwMode="auto">
            <a:xfrm>
              <a:off x="828779" y="3050977"/>
              <a:ext cx="62484" cy="133893"/>
            </a:xfrm>
            <a:custGeom>
              <a:avLst/>
              <a:gdLst>
                <a:gd name="T0" fmla="*/ 10 w 12"/>
                <a:gd name="T1" fmla="*/ 25 h 25"/>
                <a:gd name="T2" fmla="*/ 9 w 12"/>
                <a:gd name="T3" fmla="*/ 25 h 25"/>
                <a:gd name="T4" fmla="*/ 0 w 12"/>
                <a:gd name="T5" fmla="*/ 14 h 25"/>
                <a:gd name="T6" fmla="*/ 0 w 12"/>
                <a:gd name="T7" fmla="*/ 12 h 25"/>
                <a:gd name="T8" fmla="*/ 9 w 12"/>
                <a:gd name="T9" fmla="*/ 1 h 25"/>
                <a:gd name="T10" fmla="*/ 11 w 12"/>
                <a:gd name="T11" fmla="*/ 1 h 25"/>
                <a:gd name="T12" fmla="*/ 12 w 12"/>
                <a:gd name="T13" fmla="*/ 4 h 25"/>
                <a:gd name="T14" fmla="*/ 4 w 12"/>
                <a:gd name="T15" fmla="*/ 13 h 25"/>
                <a:gd name="T16" fmla="*/ 12 w 12"/>
                <a:gd name="T17" fmla="*/ 22 h 25"/>
                <a:gd name="T18" fmla="*/ 11 w 12"/>
                <a:gd name="T19" fmla="*/ 25 h 25"/>
                <a:gd name="T20" fmla="*/ 10 w 12"/>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5">
                  <a:moveTo>
                    <a:pt x="10" y="25"/>
                  </a:moveTo>
                  <a:cubicBezTo>
                    <a:pt x="10" y="25"/>
                    <a:pt x="9" y="25"/>
                    <a:pt x="9" y="25"/>
                  </a:cubicBezTo>
                  <a:cubicBezTo>
                    <a:pt x="0" y="14"/>
                    <a:pt x="0" y="14"/>
                    <a:pt x="0" y="14"/>
                  </a:cubicBezTo>
                  <a:cubicBezTo>
                    <a:pt x="0" y="14"/>
                    <a:pt x="0" y="12"/>
                    <a:pt x="0" y="12"/>
                  </a:cubicBezTo>
                  <a:cubicBezTo>
                    <a:pt x="9" y="1"/>
                    <a:pt x="9" y="1"/>
                    <a:pt x="9" y="1"/>
                  </a:cubicBezTo>
                  <a:cubicBezTo>
                    <a:pt x="9" y="1"/>
                    <a:pt x="11" y="0"/>
                    <a:pt x="11" y="1"/>
                  </a:cubicBezTo>
                  <a:cubicBezTo>
                    <a:pt x="12" y="2"/>
                    <a:pt x="12" y="3"/>
                    <a:pt x="12" y="4"/>
                  </a:cubicBezTo>
                  <a:cubicBezTo>
                    <a:pt x="4" y="13"/>
                    <a:pt x="4" y="13"/>
                    <a:pt x="4" y="13"/>
                  </a:cubicBezTo>
                  <a:cubicBezTo>
                    <a:pt x="12" y="22"/>
                    <a:pt x="12" y="22"/>
                    <a:pt x="12" y="22"/>
                  </a:cubicBezTo>
                  <a:cubicBezTo>
                    <a:pt x="12" y="23"/>
                    <a:pt x="12" y="24"/>
                    <a:pt x="11" y="25"/>
                  </a:cubicBezTo>
                  <a:cubicBezTo>
                    <a:pt x="11" y="25"/>
                    <a:pt x="11" y="25"/>
                    <a:pt x="1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19" name="Freeform 1727">
              <a:extLst>
                <a:ext uri="{FF2B5EF4-FFF2-40B4-BE49-F238E27FC236}">
                  <a16:creationId xmlns:a16="http://schemas.microsoft.com/office/drawing/2014/main" id="{3D6AE949-E6C6-D016-0405-381602347AE7}"/>
                </a:ext>
              </a:extLst>
            </p:cNvPr>
            <p:cNvSpPr>
              <a:spLocks/>
            </p:cNvSpPr>
            <p:nvPr/>
          </p:nvSpPr>
          <p:spPr bwMode="auto">
            <a:xfrm>
              <a:off x="828779" y="3108997"/>
              <a:ext cx="104884" cy="22316"/>
            </a:xfrm>
            <a:custGeom>
              <a:avLst/>
              <a:gdLst>
                <a:gd name="T0" fmla="*/ 18 w 20"/>
                <a:gd name="T1" fmla="*/ 4 h 4"/>
                <a:gd name="T2" fmla="*/ 2 w 20"/>
                <a:gd name="T3" fmla="*/ 4 h 4"/>
                <a:gd name="T4" fmla="*/ 0 w 20"/>
                <a:gd name="T5" fmla="*/ 2 h 4"/>
                <a:gd name="T6" fmla="*/ 2 w 20"/>
                <a:gd name="T7" fmla="*/ 0 h 4"/>
                <a:gd name="T8" fmla="*/ 18 w 20"/>
                <a:gd name="T9" fmla="*/ 0 h 4"/>
                <a:gd name="T10" fmla="*/ 20 w 20"/>
                <a:gd name="T11" fmla="*/ 2 h 4"/>
                <a:gd name="T12" fmla="*/ 18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4"/>
                  </a:move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3"/>
                    <a:pt x="19" y="4"/>
                    <a:pt x="1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0" name="Freeform 1728">
              <a:extLst>
                <a:ext uri="{FF2B5EF4-FFF2-40B4-BE49-F238E27FC236}">
                  <a16:creationId xmlns:a16="http://schemas.microsoft.com/office/drawing/2014/main" id="{C21FC7BA-89CD-31C4-4D7C-F7830DFED4C6}"/>
                </a:ext>
              </a:extLst>
            </p:cNvPr>
            <p:cNvSpPr>
              <a:spLocks/>
            </p:cNvSpPr>
            <p:nvPr/>
          </p:nvSpPr>
          <p:spPr bwMode="auto">
            <a:xfrm>
              <a:off x="855557" y="2876915"/>
              <a:ext cx="73642" cy="131663"/>
            </a:xfrm>
            <a:custGeom>
              <a:avLst/>
              <a:gdLst>
                <a:gd name="T0" fmla="*/ 7 w 14"/>
                <a:gd name="T1" fmla="*/ 25 h 25"/>
                <a:gd name="T2" fmla="*/ 0 w 14"/>
                <a:gd name="T3" fmla="*/ 18 h 25"/>
                <a:gd name="T4" fmla="*/ 2 w 14"/>
                <a:gd name="T5" fmla="*/ 16 h 25"/>
                <a:gd name="T6" fmla="*/ 4 w 14"/>
                <a:gd name="T7" fmla="*/ 18 h 25"/>
                <a:gd name="T8" fmla="*/ 7 w 14"/>
                <a:gd name="T9" fmla="*/ 21 h 25"/>
                <a:gd name="T10" fmla="*/ 10 w 14"/>
                <a:gd name="T11" fmla="*/ 18 h 25"/>
                <a:gd name="T12" fmla="*/ 7 w 14"/>
                <a:gd name="T13" fmla="*/ 15 h 25"/>
                <a:gd name="T14" fmla="*/ 0 w 14"/>
                <a:gd name="T15" fmla="*/ 7 h 25"/>
                <a:gd name="T16" fmla="*/ 7 w 14"/>
                <a:gd name="T17" fmla="*/ 0 h 25"/>
                <a:gd name="T18" fmla="*/ 14 w 14"/>
                <a:gd name="T19" fmla="*/ 7 h 25"/>
                <a:gd name="T20" fmla="*/ 12 w 14"/>
                <a:gd name="T21" fmla="*/ 9 h 25"/>
                <a:gd name="T22" fmla="*/ 10 w 14"/>
                <a:gd name="T23" fmla="*/ 7 h 25"/>
                <a:gd name="T24" fmla="*/ 7 w 14"/>
                <a:gd name="T25" fmla="*/ 4 h 25"/>
                <a:gd name="T26" fmla="*/ 4 w 14"/>
                <a:gd name="T27" fmla="*/ 7 h 25"/>
                <a:gd name="T28" fmla="*/ 7 w 14"/>
                <a:gd name="T29" fmla="*/ 11 h 25"/>
                <a:gd name="T30" fmla="*/ 14 w 14"/>
                <a:gd name="T31" fmla="*/ 18 h 25"/>
                <a:gd name="T32" fmla="*/ 7 w 14"/>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5">
                  <a:moveTo>
                    <a:pt x="7" y="25"/>
                  </a:moveTo>
                  <a:cubicBezTo>
                    <a:pt x="3" y="25"/>
                    <a:pt x="0" y="22"/>
                    <a:pt x="0" y="18"/>
                  </a:cubicBezTo>
                  <a:cubicBezTo>
                    <a:pt x="0" y="17"/>
                    <a:pt x="1" y="16"/>
                    <a:pt x="2" y="16"/>
                  </a:cubicBezTo>
                  <a:cubicBezTo>
                    <a:pt x="3" y="16"/>
                    <a:pt x="4" y="17"/>
                    <a:pt x="4" y="18"/>
                  </a:cubicBezTo>
                  <a:cubicBezTo>
                    <a:pt x="4" y="19"/>
                    <a:pt x="6" y="21"/>
                    <a:pt x="7" y="21"/>
                  </a:cubicBezTo>
                  <a:cubicBezTo>
                    <a:pt x="9" y="21"/>
                    <a:pt x="10" y="19"/>
                    <a:pt x="10" y="18"/>
                  </a:cubicBezTo>
                  <a:cubicBezTo>
                    <a:pt x="10" y="16"/>
                    <a:pt x="9" y="15"/>
                    <a:pt x="7" y="15"/>
                  </a:cubicBezTo>
                  <a:cubicBezTo>
                    <a:pt x="3" y="15"/>
                    <a:pt x="0" y="11"/>
                    <a:pt x="0" y="7"/>
                  </a:cubicBezTo>
                  <a:cubicBezTo>
                    <a:pt x="0" y="3"/>
                    <a:pt x="3" y="0"/>
                    <a:pt x="7" y="0"/>
                  </a:cubicBezTo>
                  <a:cubicBezTo>
                    <a:pt x="11" y="0"/>
                    <a:pt x="14" y="3"/>
                    <a:pt x="14" y="7"/>
                  </a:cubicBezTo>
                  <a:cubicBezTo>
                    <a:pt x="14" y="8"/>
                    <a:pt x="14" y="9"/>
                    <a:pt x="12" y="9"/>
                  </a:cubicBezTo>
                  <a:cubicBezTo>
                    <a:pt x="11" y="9"/>
                    <a:pt x="10" y="8"/>
                    <a:pt x="10" y="7"/>
                  </a:cubicBezTo>
                  <a:cubicBezTo>
                    <a:pt x="10" y="6"/>
                    <a:pt x="9" y="4"/>
                    <a:pt x="7" y="4"/>
                  </a:cubicBezTo>
                  <a:cubicBezTo>
                    <a:pt x="6" y="4"/>
                    <a:pt x="4" y="6"/>
                    <a:pt x="4" y="7"/>
                  </a:cubicBezTo>
                  <a:cubicBezTo>
                    <a:pt x="4" y="9"/>
                    <a:pt x="6" y="11"/>
                    <a:pt x="7" y="11"/>
                  </a:cubicBezTo>
                  <a:cubicBezTo>
                    <a:pt x="11" y="11"/>
                    <a:pt x="14" y="14"/>
                    <a:pt x="14" y="18"/>
                  </a:cubicBezTo>
                  <a:cubicBezTo>
                    <a:pt x="14" y="22"/>
                    <a:pt x="11" y="25"/>
                    <a:pt x="7"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1" name="Freeform 1729">
              <a:extLst>
                <a:ext uri="{FF2B5EF4-FFF2-40B4-BE49-F238E27FC236}">
                  <a16:creationId xmlns:a16="http://schemas.microsoft.com/office/drawing/2014/main" id="{6D51D50E-BC61-0BD9-4064-4675F9C2CE07}"/>
                </a:ext>
              </a:extLst>
            </p:cNvPr>
            <p:cNvSpPr>
              <a:spLocks/>
            </p:cNvSpPr>
            <p:nvPr/>
          </p:nvSpPr>
          <p:spPr bwMode="auto">
            <a:xfrm>
              <a:off x="882336" y="2856830"/>
              <a:ext cx="20085" cy="4240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2" name="Freeform 1730">
              <a:extLst>
                <a:ext uri="{FF2B5EF4-FFF2-40B4-BE49-F238E27FC236}">
                  <a16:creationId xmlns:a16="http://schemas.microsoft.com/office/drawing/2014/main" id="{3D4813D0-97A4-B093-6CD7-ECA486A76C22}"/>
                </a:ext>
              </a:extLst>
            </p:cNvPr>
            <p:cNvSpPr>
              <a:spLocks/>
            </p:cNvSpPr>
            <p:nvPr/>
          </p:nvSpPr>
          <p:spPr bwMode="auto">
            <a:xfrm>
              <a:off x="882336" y="2988493"/>
              <a:ext cx="20085" cy="4240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3" name="Freeform 1731">
              <a:extLst>
                <a:ext uri="{FF2B5EF4-FFF2-40B4-BE49-F238E27FC236}">
                  <a16:creationId xmlns:a16="http://schemas.microsoft.com/office/drawing/2014/main" id="{C3FBFA6D-8A84-F4A5-0ADB-07D1BA0604A6}"/>
                </a:ext>
              </a:extLst>
            </p:cNvPr>
            <p:cNvSpPr>
              <a:spLocks noEditPoints="1"/>
            </p:cNvSpPr>
            <p:nvPr/>
          </p:nvSpPr>
          <p:spPr bwMode="auto">
            <a:xfrm>
              <a:off x="639097" y="2792116"/>
              <a:ext cx="127199" cy="127200"/>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4 h 24"/>
                <a:gd name="T12" fmla="*/ 4 w 24"/>
                <a:gd name="T13" fmla="*/ 12 h 24"/>
                <a:gd name="T14" fmla="*/ 12 w 24"/>
                <a:gd name="T15" fmla="*/ 20 h 24"/>
                <a:gd name="T16" fmla="*/ 20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4"/>
                  </a:moveTo>
                  <a:cubicBezTo>
                    <a:pt x="8" y="4"/>
                    <a:pt x="4" y="8"/>
                    <a:pt x="4" y="12"/>
                  </a:cubicBezTo>
                  <a:cubicBezTo>
                    <a:pt x="4" y="16"/>
                    <a:pt x="8" y="20"/>
                    <a:pt x="12" y="20"/>
                  </a:cubicBezTo>
                  <a:cubicBezTo>
                    <a:pt x="16" y="20"/>
                    <a:pt x="20" y="16"/>
                    <a:pt x="20" y="12"/>
                  </a:cubicBezTo>
                  <a:cubicBezTo>
                    <a:pt x="20" y="8"/>
                    <a:pt x="16" y="4"/>
                    <a:pt x="12"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4" name="Freeform 1732">
              <a:extLst>
                <a:ext uri="{FF2B5EF4-FFF2-40B4-BE49-F238E27FC236}">
                  <a16:creationId xmlns:a16="http://schemas.microsoft.com/office/drawing/2014/main" id="{F6B75467-CB2F-AB81-6731-C59A9CAE88A1}"/>
                </a:ext>
              </a:extLst>
            </p:cNvPr>
            <p:cNvSpPr>
              <a:spLocks noEditPoints="1"/>
            </p:cNvSpPr>
            <p:nvPr/>
          </p:nvSpPr>
          <p:spPr bwMode="auto">
            <a:xfrm>
              <a:off x="639097" y="2941629"/>
              <a:ext cx="127199" cy="209766"/>
            </a:xfrm>
            <a:custGeom>
              <a:avLst/>
              <a:gdLst>
                <a:gd name="T0" fmla="*/ 22 w 24"/>
                <a:gd name="T1" fmla="*/ 40 h 40"/>
                <a:gd name="T2" fmla="*/ 2 w 24"/>
                <a:gd name="T3" fmla="*/ 40 h 40"/>
                <a:gd name="T4" fmla="*/ 0 w 24"/>
                <a:gd name="T5" fmla="*/ 38 h 40"/>
                <a:gd name="T6" fmla="*/ 0 w 24"/>
                <a:gd name="T7" fmla="*/ 12 h 40"/>
                <a:gd name="T8" fmla="*/ 12 w 24"/>
                <a:gd name="T9" fmla="*/ 0 h 40"/>
                <a:gd name="T10" fmla="*/ 24 w 24"/>
                <a:gd name="T11" fmla="*/ 12 h 40"/>
                <a:gd name="T12" fmla="*/ 24 w 24"/>
                <a:gd name="T13" fmla="*/ 38 h 40"/>
                <a:gd name="T14" fmla="*/ 22 w 24"/>
                <a:gd name="T15" fmla="*/ 40 h 40"/>
                <a:gd name="T16" fmla="*/ 4 w 24"/>
                <a:gd name="T17" fmla="*/ 36 h 40"/>
                <a:gd name="T18" fmla="*/ 20 w 24"/>
                <a:gd name="T19" fmla="*/ 36 h 40"/>
                <a:gd name="T20" fmla="*/ 20 w 24"/>
                <a:gd name="T21" fmla="*/ 12 h 40"/>
                <a:gd name="T22" fmla="*/ 12 w 24"/>
                <a:gd name="T23" fmla="*/ 4 h 40"/>
                <a:gd name="T24" fmla="*/ 4 w 24"/>
                <a:gd name="T25" fmla="*/ 12 h 40"/>
                <a:gd name="T26" fmla="*/ 4 w 24"/>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0">
                  <a:moveTo>
                    <a:pt x="22" y="40"/>
                  </a:moveTo>
                  <a:cubicBezTo>
                    <a:pt x="2" y="40"/>
                    <a:pt x="2" y="40"/>
                    <a:pt x="2" y="40"/>
                  </a:cubicBezTo>
                  <a:cubicBezTo>
                    <a:pt x="1" y="40"/>
                    <a:pt x="0" y="39"/>
                    <a:pt x="0" y="38"/>
                  </a:cubicBezTo>
                  <a:cubicBezTo>
                    <a:pt x="0" y="12"/>
                    <a:pt x="0" y="12"/>
                    <a:pt x="0" y="12"/>
                  </a:cubicBezTo>
                  <a:cubicBezTo>
                    <a:pt x="0" y="5"/>
                    <a:pt x="5" y="0"/>
                    <a:pt x="12" y="0"/>
                  </a:cubicBezTo>
                  <a:cubicBezTo>
                    <a:pt x="19" y="0"/>
                    <a:pt x="24" y="5"/>
                    <a:pt x="24" y="12"/>
                  </a:cubicBezTo>
                  <a:cubicBezTo>
                    <a:pt x="24" y="38"/>
                    <a:pt x="24" y="38"/>
                    <a:pt x="24" y="38"/>
                  </a:cubicBezTo>
                  <a:cubicBezTo>
                    <a:pt x="24" y="39"/>
                    <a:pt x="23" y="40"/>
                    <a:pt x="22" y="40"/>
                  </a:cubicBezTo>
                  <a:close/>
                  <a:moveTo>
                    <a:pt x="4" y="36"/>
                  </a:moveTo>
                  <a:cubicBezTo>
                    <a:pt x="20" y="36"/>
                    <a:pt x="20" y="36"/>
                    <a:pt x="20" y="36"/>
                  </a:cubicBezTo>
                  <a:cubicBezTo>
                    <a:pt x="20" y="12"/>
                    <a:pt x="20" y="12"/>
                    <a:pt x="20" y="12"/>
                  </a:cubicBezTo>
                  <a:cubicBezTo>
                    <a:pt x="20" y="8"/>
                    <a:pt x="16" y="4"/>
                    <a:pt x="12" y="4"/>
                  </a:cubicBezTo>
                  <a:cubicBezTo>
                    <a:pt x="8" y="4"/>
                    <a:pt x="4" y="8"/>
                    <a:pt x="4" y="12"/>
                  </a:cubicBezTo>
                  <a:lnTo>
                    <a:pt x="4"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5" name="Freeform 1733">
              <a:extLst>
                <a:ext uri="{FF2B5EF4-FFF2-40B4-BE49-F238E27FC236}">
                  <a16:creationId xmlns:a16="http://schemas.microsoft.com/office/drawing/2014/main" id="{82C21FB9-672A-6110-F9DE-587D71830B74}"/>
                </a:ext>
              </a:extLst>
            </p:cNvPr>
            <p:cNvSpPr>
              <a:spLocks noEditPoints="1"/>
            </p:cNvSpPr>
            <p:nvPr/>
          </p:nvSpPr>
          <p:spPr bwMode="auto">
            <a:xfrm>
              <a:off x="1018462" y="2792116"/>
              <a:ext cx="127199" cy="127200"/>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4 h 24"/>
                <a:gd name="T12" fmla="*/ 4 w 24"/>
                <a:gd name="T13" fmla="*/ 12 h 24"/>
                <a:gd name="T14" fmla="*/ 12 w 24"/>
                <a:gd name="T15" fmla="*/ 20 h 24"/>
                <a:gd name="T16" fmla="*/ 20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4"/>
                  </a:moveTo>
                  <a:cubicBezTo>
                    <a:pt x="8" y="4"/>
                    <a:pt x="4" y="8"/>
                    <a:pt x="4" y="12"/>
                  </a:cubicBezTo>
                  <a:cubicBezTo>
                    <a:pt x="4" y="16"/>
                    <a:pt x="8" y="20"/>
                    <a:pt x="12" y="20"/>
                  </a:cubicBezTo>
                  <a:cubicBezTo>
                    <a:pt x="16" y="20"/>
                    <a:pt x="20" y="16"/>
                    <a:pt x="20" y="12"/>
                  </a:cubicBezTo>
                  <a:cubicBezTo>
                    <a:pt x="20" y="8"/>
                    <a:pt x="16" y="4"/>
                    <a:pt x="12"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26" name="Freeform 1734">
              <a:extLst>
                <a:ext uri="{FF2B5EF4-FFF2-40B4-BE49-F238E27FC236}">
                  <a16:creationId xmlns:a16="http://schemas.microsoft.com/office/drawing/2014/main" id="{C075FAA6-2E21-9A2B-C8CF-99DA2FFF0108}"/>
                </a:ext>
              </a:extLst>
            </p:cNvPr>
            <p:cNvSpPr>
              <a:spLocks noEditPoints="1"/>
            </p:cNvSpPr>
            <p:nvPr/>
          </p:nvSpPr>
          <p:spPr bwMode="auto">
            <a:xfrm>
              <a:off x="1018462" y="2941629"/>
              <a:ext cx="127199" cy="209766"/>
            </a:xfrm>
            <a:custGeom>
              <a:avLst/>
              <a:gdLst>
                <a:gd name="T0" fmla="*/ 22 w 24"/>
                <a:gd name="T1" fmla="*/ 40 h 40"/>
                <a:gd name="T2" fmla="*/ 2 w 24"/>
                <a:gd name="T3" fmla="*/ 40 h 40"/>
                <a:gd name="T4" fmla="*/ 0 w 24"/>
                <a:gd name="T5" fmla="*/ 38 h 40"/>
                <a:gd name="T6" fmla="*/ 0 w 24"/>
                <a:gd name="T7" fmla="*/ 12 h 40"/>
                <a:gd name="T8" fmla="*/ 12 w 24"/>
                <a:gd name="T9" fmla="*/ 0 h 40"/>
                <a:gd name="T10" fmla="*/ 24 w 24"/>
                <a:gd name="T11" fmla="*/ 12 h 40"/>
                <a:gd name="T12" fmla="*/ 24 w 24"/>
                <a:gd name="T13" fmla="*/ 38 h 40"/>
                <a:gd name="T14" fmla="*/ 22 w 24"/>
                <a:gd name="T15" fmla="*/ 40 h 40"/>
                <a:gd name="T16" fmla="*/ 4 w 24"/>
                <a:gd name="T17" fmla="*/ 36 h 40"/>
                <a:gd name="T18" fmla="*/ 20 w 24"/>
                <a:gd name="T19" fmla="*/ 36 h 40"/>
                <a:gd name="T20" fmla="*/ 20 w 24"/>
                <a:gd name="T21" fmla="*/ 12 h 40"/>
                <a:gd name="T22" fmla="*/ 12 w 24"/>
                <a:gd name="T23" fmla="*/ 4 h 40"/>
                <a:gd name="T24" fmla="*/ 4 w 24"/>
                <a:gd name="T25" fmla="*/ 12 h 40"/>
                <a:gd name="T26" fmla="*/ 4 w 24"/>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0">
                  <a:moveTo>
                    <a:pt x="22" y="40"/>
                  </a:moveTo>
                  <a:cubicBezTo>
                    <a:pt x="2" y="40"/>
                    <a:pt x="2" y="40"/>
                    <a:pt x="2" y="40"/>
                  </a:cubicBezTo>
                  <a:cubicBezTo>
                    <a:pt x="1" y="40"/>
                    <a:pt x="0" y="39"/>
                    <a:pt x="0" y="38"/>
                  </a:cubicBezTo>
                  <a:cubicBezTo>
                    <a:pt x="0" y="12"/>
                    <a:pt x="0" y="12"/>
                    <a:pt x="0" y="12"/>
                  </a:cubicBezTo>
                  <a:cubicBezTo>
                    <a:pt x="0" y="5"/>
                    <a:pt x="5" y="0"/>
                    <a:pt x="12" y="0"/>
                  </a:cubicBezTo>
                  <a:cubicBezTo>
                    <a:pt x="19" y="0"/>
                    <a:pt x="24" y="5"/>
                    <a:pt x="24" y="12"/>
                  </a:cubicBezTo>
                  <a:cubicBezTo>
                    <a:pt x="24" y="38"/>
                    <a:pt x="24" y="38"/>
                    <a:pt x="24" y="38"/>
                  </a:cubicBezTo>
                  <a:cubicBezTo>
                    <a:pt x="24" y="39"/>
                    <a:pt x="23" y="40"/>
                    <a:pt x="22" y="40"/>
                  </a:cubicBezTo>
                  <a:close/>
                  <a:moveTo>
                    <a:pt x="4" y="36"/>
                  </a:moveTo>
                  <a:cubicBezTo>
                    <a:pt x="20" y="36"/>
                    <a:pt x="20" y="36"/>
                    <a:pt x="20" y="36"/>
                  </a:cubicBezTo>
                  <a:cubicBezTo>
                    <a:pt x="20" y="12"/>
                    <a:pt x="20" y="12"/>
                    <a:pt x="20" y="12"/>
                  </a:cubicBezTo>
                  <a:cubicBezTo>
                    <a:pt x="20" y="8"/>
                    <a:pt x="16" y="4"/>
                    <a:pt x="12" y="4"/>
                  </a:cubicBezTo>
                  <a:cubicBezTo>
                    <a:pt x="8" y="4"/>
                    <a:pt x="4" y="8"/>
                    <a:pt x="4" y="12"/>
                  </a:cubicBezTo>
                  <a:lnTo>
                    <a:pt x="4"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41334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a:extLst>
              <a:ext uri="{FF2B5EF4-FFF2-40B4-BE49-F238E27FC236}">
                <a16:creationId xmlns:a16="http://schemas.microsoft.com/office/drawing/2014/main" id="{C4923896-CCF1-1A24-5E71-561B46732927}"/>
              </a:ext>
            </a:extLst>
          </p:cNvPr>
          <p:cNvPicPr>
            <a:picLocks noChangeAspect="1"/>
          </p:cNvPicPr>
          <p:nvPr/>
        </p:nvPicPr>
        <p:blipFill rotWithShape="1">
          <a:blip r:embed="rId3">
            <a:extLst>
              <a:ext uri="{28A0092B-C50C-407E-A947-70E740481C1C}">
                <a14:useLocalDpi xmlns:a14="http://schemas.microsoft.com/office/drawing/2010/main" val="0"/>
              </a:ext>
            </a:extLst>
          </a:blip>
          <a:srcRect l="23990" r="23990"/>
          <a:stretch/>
        </p:blipFill>
        <p:spPr>
          <a:xfrm>
            <a:off x="7439888" y="0"/>
            <a:ext cx="4752111" cy="6812280"/>
          </a:xfrm>
          <a:prstGeom prst="rect">
            <a:avLst/>
          </a:prstGeom>
        </p:spPr>
      </p:pic>
      <p:sp>
        <p:nvSpPr>
          <p:cNvPr id="39" name="Rectangle 38">
            <a:extLst>
              <a:ext uri="{FF2B5EF4-FFF2-40B4-BE49-F238E27FC236}">
                <a16:creationId xmlns:a16="http://schemas.microsoft.com/office/drawing/2014/main" id="{C5E9220C-10A9-8B39-3903-A98B6DAF7F64}"/>
              </a:ext>
            </a:extLst>
          </p:cNvPr>
          <p:cNvSpPr/>
          <p:nvPr/>
        </p:nvSpPr>
        <p:spPr>
          <a:xfrm>
            <a:off x="7437964" y="-1"/>
            <a:ext cx="4752109" cy="6812281"/>
          </a:xfrm>
          <a:prstGeom prst="rect">
            <a:avLst/>
          </a:prstGeom>
          <a:solidFill>
            <a:srgbClr val="34576B">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632763"/>
            <a:ext cx="10913806" cy="942565"/>
          </a:xfrm>
        </p:spPr>
        <p:txBody>
          <a:bodyPr vert="horz"/>
          <a:lstStyle/>
          <a:p>
            <a:r>
              <a:rPr lang="en-US" dirty="0"/>
              <a:t>Reality Check (Part I)</a:t>
            </a:r>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16">
            <a:extLst>
              <a:ext uri="{FF2B5EF4-FFF2-40B4-BE49-F238E27FC236}">
                <a16:creationId xmlns:a16="http://schemas.microsoft.com/office/drawing/2014/main" id="{F6851296-C963-1489-23C6-2AAD04E93A9D}"/>
              </a:ext>
            </a:extLst>
          </p:cNvPr>
          <p:cNvSpPr/>
          <p:nvPr/>
        </p:nvSpPr>
        <p:spPr>
          <a:xfrm>
            <a:off x="6186056" y="3900812"/>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18" name="TextBox 17">
            <a:extLst>
              <a:ext uri="{FF2B5EF4-FFF2-40B4-BE49-F238E27FC236}">
                <a16:creationId xmlns:a16="http://schemas.microsoft.com/office/drawing/2014/main" id="{5E97D0EE-EB00-FF17-2EBB-C227EBFD42B0}"/>
              </a:ext>
            </a:extLst>
          </p:cNvPr>
          <p:cNvSpPr txBox="1"/>
          <p:nvPr/>
        </p:nvSpPr>
        <p:spPr>
          <a:xfrm>
            <a:off x="7761576" y="4333026"/>
            <a:ext cx="3469643" cy="1292662"/>
          </a:xfrm>
          <a:prstGeom prst="rect">
            <a:avLst/>
          </a:prstGeom>
          <a:noFill/>
        </p:spPr>
        <p:txBody>
          <a:bodyPr wrap="square" lIns="0" tIns="0" rIns="0" bIns="0" rtlCol="0" anchor="ctr">
            <a:spAutoFit/>
          </a:bodyPr>
          <a:lstStyle/>
          <a:p>
            <a:pPr>
              <a:spcBef>
                <a:spcPts val="600"/>
              </a:spcBef>
              <a:buClr>
                <a:schemeClr val="accent1"/>
              </a:buClr>
              <a:buSzPts val="1900"/>
            </a:pPr>
            <a:r>
              <a:rPr lang="en-US" sz="1600" dirty="0">
                <a:solidFill>
                  <a:srgbClr val="34576B"/>
                </a:solidFill>
                <a:latin typeface="Lato"/>
                <a:ea typeface="Lato"/>
                <a:cs typeface="Lato"/>
                <a:sym typeface="Lato"/>
              </a:rPr>
              <a:t>The recurring revenue stream has tremendous financial value </a:t>
            </a:r>
          </a:p>
          <a:p>
            <a:pPr marL="180000" indent="-180000">
              <a:spcBef>
                <a:spcPts val="600"/>
              </a:spcBef>
              <a:buClr>
                <a:schemeClr val="tx1"/>
              </a:buClr>
              <a:buSzPct val="100000"/>
              <a:buFont typeface="Arial" panose="020B0604020202020204" pitchFamily="34" charset="0"/>
              <a:buChar char="•"/>
            </a:pPr>
            <a:r>
              <a:rPr lang="en-US" sz="1400" dirty="0">
                <a:solidFill>
                  <a:srgbClr val="34576B"/>
                </a:solidFill>
                <a:latin typeface="Lato"/>
                <a:ea typeface="Lato"/>
                <a:cs typeface="Lato"/>
                <a:sym typeface="Lato"/>
              </a:rPr>
              <a:t>Worth different things to different people</a:t>
            </a:r>
          </a:p>
          <a:p>
            <a:pPr marL="180000" indent="-180000">
              <a:spcBef>
                <a:spcPts val="600"/>
              </a:spcBef>
              <a:buClr>
                <a:schemeClr val="tx1"/>
              </a:buClr>
              <a:buSzPct val="100000"/>
              <a:buFont typeface="Arial" panose="020B0604020202020204" pitchFamily="34" charset="0"/>
              <a:buChar char="•"/>
            </a:pPr>
            <a:r>
              <a:rPr lang="en-US" sz="1400" dirty="0">
                <a:solidFill>
                  <a:srgbClr val="34576B"/>
                </a:solidFill>
                <a:latin typeface="Lato"/>
                <a:ea typeface="Lato"/>
                <a:cs typeface="Lato"/>
                <a:sym typeface="Lato"/>
              </a:rPr>
              <a:t>Balance between maximizing profits and maximizing an altruistic career</a:t>
            </a:r>
          </a:p>
        </p:txBody>
      </p:sp>
      <p:sp>
        <p:nvSpPr>
          <p:cNvPr id="23" name="Rectangle 22">
            <a:extLst>
              <a:ext uri="{FF2B5EF4-FFF2-40B4-BE49-F238E27FC236}">
                <a16:creationId xmlns:a16="http://schemas.microsoft.com/office/drawing/2014/main" id="{D5B077BA-F29D-C725-28D7-4AB4EAC88C95}"/>
              </a:ext>
            </a:extLst>
          </p:cNvPr>
          <p:cNvSpPr/>
          <p:nvPr/>
        </p:nvSpPr>
        <p:spPr>
          <a:xfrm>
            <a:off x="6699315" y="6012181"/>
            <a:ext cx="506564" cy="45719"/>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6" name="Group 25">
            <a:extLst>
              <a:ext uri="{FF2B5EF4-FFF2-40B4-BE49-F238E27FC236}">
                <a16:creationId xmlns:a16="http://schemas.microsoft.com/office/drawing/2014/main" id="{7A855F24-84ED-553F-A9B9-A46570EA85A6}"/>
              </a:ext>
            </a:extLst>
          </p:cNvPr>
          <p:cNvGrpSpPr/>
          <p:nvPr/>
        </p:nvGrpSpPr>
        <p:grpSpPr>
          <a:xfrm>
            <a:off x="10364103" y="6274022"/>
            <a:ext cx="1188799" cy="440296"/>
            <a:chOff x="10364103" y="6274022"/>
            <a:chExt cx="1188799" cy="440296"/>
          </a:xfrm>
        </p:grpSpPr>
        <p:pic>
          <p:nvPicPr>
            <p:cNvPr id="27" name="Picture 2">
              <a:extLst>
                <a:ext uri="{FF2B5EF4-FFF2-40B4-BE49-F238E27FC236}">
                  <a16:creationId xmlns:a16="http://schemas.microsoft.com/office/drawing/2014/main" id="{EFAC1D9E-ED9E-79D6-0322-F308AACF0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DECD74B5-3F9D-67C6-C82D-E1463477AD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Footer Placeholder 2">
            <a:extLst>
              <a:ext uri="{FF2B5EF4-FFF2-40B4-BE49-F238E27FC236}">
                <a16:creationId xmlns:a16="http://schemas.microsoft.com/office/drawing/2014/main" id="{1FD7FC08-9E1B-AF88-415E-E8822B662E32}"/>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31" name="Slide Number Placeholder 3">
            <a:extLst>
              <a:ext uri="{FF2B5EF4-FFF2-40B4-BE49-F238E27FC236}">
                <a16:creationId xmlns:a16="http://schemas.microsoft.com/office/drawing/2014/main" id="{6C0D62BF-C13E-A998-92A0-DAC2B6E25D49}"/>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36</a:t>
            </a:fld>
            <a:endParaRPr lang="en-ID" dirty="0"/>
          </a:p>
        </p:txBody>
      </p:sp>
      <p:cxnSp>
        <p:nvCxnSpPr>
          <p:cNvPr id="32" name="Straight Connector 31">
            <a:extLst>
              <a:ext uri="{FF2B5EF4-FFF2-40B4-BE49-F238E27FC236}">
                <a16:creationId xmlns:a16="http://schemas.microsoft.com/office/drawing/2014/main" id="{7D047145-80D6-FE73-74B3-1705C726777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2B58AD6-0FC2-F10B-28EA-1C8FFFEBB384}"/>
              </a:ext>
            </a:extLst>
          </p:cNvPr>
          <p:cNvSpPr/>
          <p:nvPr/>
        </p:nvSpPr>
        <p:spPr>
          <a:xfrm>
            <a:off x="6186056" y="1575330"/>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49" name="TextBox 48">
            <a:extLst>
              <a:ext uri="{FF2B5EF4-FFF2-40B4-BE49-F238E27FC236}">
                <a16:creationId xmlns:a16="http://schemas.microsoft.com/office/drawing/2014/main" id="{0F4372B6-6C52-5D14-FACA-28150326B730}"/>
              </a:ext>
            </a:extLst>
          </p:cNvPr>
          <p:cNvSpPr txBox="1"/>
          <p:nvPr/>
        </p:nvSpPr>
        <p:spPr>
          <a:xfrm>
            <a:off x="7761576" y="2407653"/>
            <a:ext cx="3469643" cy="492443"/>
          </a:xfrm>
          <a:prstGeom prst="rect">
            <a:avLst/>
          </a:prstGeom>
          <a:noFill/>
        </p:spPr>
        <p:txBody>
          <a:bodyPr wrap="square" lIns="0" tIns="0" rIns="0" bIns="0" rtlCol="0" anchor="ctr">
            <a:spAutoFit/>
          </a:bodyPr>
          <a:lstStyle/>
          <a:p>
            <a:pPr>
              <a:spcBef>
                <a:spcPts val="300"/>
              </a:spcBef>
              <a:buClr>
                <a:schemeClr val="accent1"/>
              </a:buClr>
              <a:buSzPts val="1900"/>
            </a:pPr>
            <a:r>
              <a:rPr lang="en-US" sz="1600" dirty="0">
                <a:solidFill>
                  <a:srgbClr val="34576B"/>
                </a:solidFill>
                <a:latin typeface="Lato"/>
                <a:ea typeface="Lato"/>
                <a:cs typeface="Lato"/>
                <a:sym typeface="Lato"/>
              </a:rPr>
              <a:t>The need will always be there as long as there are children in the world</a:t>
            </a:r>
          </a:p>
        </p:txBody>
      </p:sp>
      <p:sp>
        <p:nvSpPr>
          <p:cNvPr id="50" name="Rectangle 49">
            <a:extLst>
              <a:ext uri="{FF2B5EF4-FFF2-40B4-BE49-F238E27FC236}">
                <a16:creationId xmlns:a16="http://schemas.microsoft.com/office/drawing/2014/main" id="{B2589427-E0D9-9D60-D22F-4F5998FEF7FC}"/>
              </a:ext>
            </a:extLst>
          </p:cNvPr>
          <p:cNvSpPr/>
          <p:nvPr/>
        </p:nvSpPr>
        <p:spPr>
          <a:xfrm>
            <a:off x="6699315" y="3686699"/>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6" name="Rectangle 65">
            <a:extLst>
              <a:ext uri="{FF2B5EF4-FFF2-40B4-BE49-F238E27FC236}">
                <a16:creationId xmlns:a16="http://schemas.microsoft.com/office/drawing/2014/main" id="{6A7A8233-4539-BDFE-17B7-C8CEBCE0EA63}"/>
              </a:ext>
            </a:extLst>
          </p:cNvPr>
          <p:cNvSpPr/>
          <p:nvPr/>
        </p:nvSpPr>
        <p:spPr>
          <a:xfrm>
            <a:off x="639097" y="3900812"/>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67" name="TextBox 66">
            <a:extLst>
              <a:ext uri="{FF2B5EF4-FFF2-40B4-BE49-F238E27FC236}">
                <a16:creationId xmlns:a16="http://schemas.microsoft.com/office/drawing/2014/main" id="{0198DCD1-DECA-5A38-804F-5C5875FFBA05}"/>
              </a:ext>
            </a:extLst>
          </p:cNvPr>
          <p:cNvSpPr txBox="1"/>
          <p:nvPr/>
        </p:nvSpPr>
        <p:spPr>
          <a:xfrm>
            <a:off x="2214617" y="4610024"/>
            <a:ext cx="3469643" cy="738664"/>
          </a:xfrm>
          <a:prstGeom prst="rect">
            <a:avLst/>
          </a:prstGeom>
          <a:noFill/>
        </p:spPr>
        <p:txBody>
          <a:bodyPr wrap="square" lIns="0" tIns="0" rIns="0" bIns="0" rtlCol="0" anchor="ctr">
            <a:spAutoFit/>
          </a:bodyPr>
          <a:lstStyle/>
          <a:p>
            <a:pPr>
              <a:spcBef>
                <a:spcPts val="300"/>
              </a:spcBef>
              <a:buClr>
                <a:schemeClr val="accent1"/>
              </a:buClr>
              <a:buSzPts val="1900"/>
            </a:pPr>
            <a:r>
              <a:rPr lang="en-US" sz="1600" dirty="0">
                <a:solidFill>
                  <a:srgbClr val="34576B"/>
                </a:solidFill>
                <a:latin typeface="Lato"/>
                <a:ea typeface="Lato"/>
                <a:cs typeface="Lato"/>
                <a:sym typeface="Lato"/>
              </a:rPr>
              <a:t>Should be able to generate $500 - 750k per FTE provider annually (sometimes more)</a:t>
            </a:r>
          </a:p>
        </p:txBody>
      </p:sp>
      <p:sp>
        <p:nvSpPr>
          <p:cNvPr id="68" name="Rectangle 67">
            <a:extLst>
              <a:ext uri="{FF2B5EF4-FFF2-40B4-BE49-F238E27FC236}">
                <a16:creationId xmlns:a16="http://schemas.microsoft.com/office/drawing/2014/main" id="{D0E24245-5D73-B234-C761-97231B34A9FE}"/>
              </a:ext>
            </a:extLst>
          </p:cNvPr>
          <p:cNvSpPr/>
          <p:nvPr/>
        </p:nvSpPr>
        <p:spPr>
          <a:xfrm>
            <a:off x="1152356" y="6012181"/>
            <a:ext cx="506564" cy="45719"/>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3" name="Rectangle 82">
            <a:extLst>
              <a:ext uri="{FF2B5EF4-FFF2-40B4-BE49-F238E27FC236}">
                <a16:creationId xmlns:a16="http://schemas.microsoft.com/office/drawing/2014/main" id="{05A66BB1-25C6-0E12-F202-89D4AB07A02D}"/>
              </a:ext>
            </a:extLst>
          </p:cNvPr>
          <p:cNvSpPr/>
          <p:nvPr/>
        </p:nvSpPr>
        <p:spPr>
          <a:xfrm>
            <a:off x="639097" y="1575330"/>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84" name="TextBox 83">
            <a:extLst>
              <a:ext uri="{FF2B5EF4-FFF2-40B4-BE49-F238E27FC236}">
                <a16:creationId xmlns:a16="http://schemas.microsoft.com/office/drawing/2014/main" id="{8CD02687-6D26-3422-4873-63751042CB0C}"/>
              </a:ext>
            </a:extLst>
          </p:cNvPr>
          <p:cNvSpPr txBox="1"/>
          <p:nvPr/>
        </p:nvSpPr>
        <p:spPr>
          <a:xfrm>
            <a:off x="2214617" y="2407653"/>
            <a:ext cx="3469643" cy="492443"/>
          </a:xfrm>
          <a:prstGeom prst="rect">
            <a:avLst/>
          </a:prstGeom>
          <a:noFill/>
        </p:spPr>
        <p:txBody>
          <a:bodyPr wrap="square" lIns="0" tIns="0" rIns="0" bIns="0" rtlCol="0" anchor="ctr">
            <a:spAutoFit/>
          </a:bodyPr>
          <a:lstStyle/>
          <a:p>
            <a:pPr>
              <a:spcBef>
                <a:spcPts val="300"/>
              </a:spcBef>
              <a:buClr>
                <a:schemeClr val="accent1"/>
              </a:buClr>
              <a:buSzPts val="1900"/>
            </a:pPr>
            <a:r>
              <a:rPr lang="en-US" sz="1600" dirty="0">
                <a:solidFill>
                  <a:srgbClr val="34576B"/>
                </a:solidFill>
                <a:latin typeface="Lato"/>
                <a:ea typeface="Lato"/>
                <a:cs typeface="Lato"/>
                <a:sym typeface="Lato"/>
              </a:rPr>
              <a:t>Pediatric practices are very stable/resilient businesses</a:t>
            </a:r>
          </a:p>
        </p:txBody>
      </p:sp>
      <p:sp>
        <p:nvSpPr>
          <p:cNvPr id="85" name="Rectangle 84">
            <a:extLst>
              <a:ext uri="{FF2B5EF4-FFF2-40B4-BE49-F238E27FC236}">
                <a16:creationId xmlns:a16="http://schemas.microsoft.com/office/drawing/2014/main" id="{AF496961-EF82-C056-4CD6-05653237BE86}"/>
              </a:ext>
            </a:extLst>
          </p:cNvPr>
          <p:cNvSpPr/>
          <p:nvPr/>
        </p:nvSpPr>
        <p:spPr>
          <a:xfrm>
            <a:off x="1152356" y="3686699"/>
            <a:ext cx="506564"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5" name="TextBox 114">
            <a:extLst>
              <a:ext uri="{FF2B5EF4-FFF2-40B4-BE49-F238E27FC236}">
                <a16:creationId xmlns:a16="http://schemas.microsoft.com/office/drawing/2014/main" id="{F53ABCE9-B593-D387-AFD0-86364DAC2427}"/>
              </a:ext>
            </a:extLst>
          </p:cNvPr>
          <p:cNvSpPr txBox="1"/>
          <p:nvPr/>
        </p:nvSpPr>
        <p:spPr>
          <a:xfrm>
            <a:off x="1133026" y="1898383"/>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01</a:t>
            </a:r>
            <a:endParaRPr lang="id-ID" b="1" i="1" dirty="0">
              <a:solidFill>
                <a:prstClr val="white">
                  <a:lumMod val="85000"/>
                </a:prstClr>
              </a:solidFill>
              <a:latin typeface="Lato"/>
            </a:endParaRPr>
          </a:p>
        </p:txBody>
      </p:sp>
      <p:sp>
        <p:nvSpPr>
          <p:cNvPr id="116" name="TextBox 115">
            <a:extLst>
              <a:ext uri="{FF2B5EF4-FFF2-40B4-BE49-F238E27FC236}">
                <a16:creationId xmlns:a16="http://schemas.microsoft.com/office/drawing/2014/main" id="{C68F6AD8-925D-04D5-81D9-DBF8410F7751}"/>
              </a:ext>
            </a:extLst>
          </p:cNvPr>
          <p:cNvSpPr txBox="1"/>
          <p:nvPr/>
        </p:nvSpPr>
        <p:spPr>
          <a:xfrm>
            <a:off x="6679985" y="1898383"/>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02</a:t>
            </a:r>
            <a:endParaRPr lang="id-ID" b="1" i="1" dirty="0">
              <a:solidFill>
                <a:prstClr val="white">
                  <a:lumMod val="85000"/>
                </a:prstClr>
              </a:solidFill>
              <a:latin typeface="Lato"/>
            </a:endParaRPr>
          </a:p>
        </p:txBody>
      </p:sp>
      <p:sp>
        <p:nvSpPr>
          <p:cNvPr id="118" name="TextBox 117">
            <a:extLst>
              <a:ext uri="{FF2B5EF4-FFF2-40B4-BE49-F238E27FC236}">
                <a16:creationId xmlns:a16="http://schemas.microsoft.com/office/drawing/2014/main" id="{32135FEE-A511-A1B8-E59C-E40C66D2D769}"/>
              </a:ext>
            </a:extLst>
          </p:cNvPr>
          <p:cNvSpPr txBox="1"/>
          <p:nvPr/>
        </p:nvSpPr>
        <p:spPr>
          <a:xfrm>
            <a:off x="1133026" y="4223865"/>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03</a:t>
            </a:r>
            <a:endParaRPr lang="id-ID" b="1" i="1" dirty="0">
              <a:solidFill>
                <a:prstClr val="white">
                  <a:lumMod val="85000"/>
                </a:prstClr>
              </a:solidFill>
              <a:latin typeface="Lato"/>
            </a:endParaRPr>
          </a:p>
        </p:txBody>
      </p:sp>
      <p:sp>
        <p:nvSpPr>
          <p:cNvPr id="121" name="TextBox 120">
            <a:extLst>
              <a:ext uri="{FF2B5EF4-FFF2-40B4-BE49-F238E27FC236}">
                <a16:creationId xmlns:a16="http://schemas.microsoft.com/office/drawing/2014/main" id="{1593EC96-11AC-6B1D-FC82-2259D09FD11A}"/>
              </a:ext>
            </a:extLst>
          </p:cNvPr>
          <p:cNvSpPr txBox="1"/>
          <p:nvPr/>
        </p:nvSpPr>
        <p:spPr>
          <a:xfrm>
            <a:off x="6679985" y="4223865"/>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04</a:t>
            </a:r>
            <a:endParaRPr lang="id-ID" b="1" i="1" dirty="0">
              <a:solidFill>
                <a:prstClr val="white">
                  <a:lumMod val="85000"/>
                </a:prstClr>
              </a:solidFill>
              <a:latin typeface="Lato"/>
            </a:endParaRPr>
          </a:p>
        </p:txBody>
      </p:sp>
      <p:grpSp>
        <p:nvGrpSpPr>
          <p:cNvPr id="123" name="Group 122">
            <a:extLst>
              <a:ext uri="{FF2B5EF4-FFF2-40B4-BE49-F238E27FC236}">
                <a16:creationId xmlns:a16="http://schemas.microsoft.com/office/drawing/2014/main" id="{A7A978F2-6B39-ADEE-1B57-FE8314321A2C}"/>
              </a:ext>
            </a:extLst>
          </p:cNvPr>
          <p:cNvGrpSpPr/>
          <p:nvPr/>
        </p:nvGrpSpPr>
        <p:grpSpPr>
          <a:xfrm>
            <a:off x="6557743" y="2259022"/>
            <a:ext cx="789708" cy="789704"/>
            <a:chOff x="6557743" y="2259022"/>
            <a:chExt cx="789708" cy="789704"/>
          </a:xfrm>
        </p:grpSpPr>
        <p:sp>
          <p:nvSpPr>
            <p:cNvPr id="52" name="Oval 51">
              <a:extLst>
                <a:ext uri="{FF2B5EF4-FFF2-40B4-BE49-F238E27FC236}">
                  <a16:creationId xmlns:a16="http://schemas.microsoft.com/office/drawing/2014/main" id="{43B6E3A2-39A8-B9B0-BF65-32D2AED4BDAC}"/>
                </a:ext>
              </a:extLst>
            </p:cNvPr>
            <p:cNvSpPr/>
            <p:nvPr/>
          </p:nvSpPr>
          <p:spPr>
            <a:xfrm>
              <a:off x="6557743" y="2259022"/>
              <a:ext cx="789708" cy="78970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2" name="Graphic 121">
              <a:extLst>
                <a:ext uri="{FF2B5EF4-FFF2-40B4-BE49-F238E27FC236}">
                  <a16:creationId xmlns:a16="http://schemas.microsoft.com/office/drawing/2014/main" id="{AE644DAC-5D40-1997-2482-39377BCC5FA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03335" y="2404612"/>
              <a:ext cx="498525" cy="498525"/>
            </a:xfrm>
            <a:prstGeom prst="rect">
              <a:avLst/>
            </a:prstGeom>
          </p:spPr>
        </p:pic>
      </p:grpSp>
      <p:grpSp>
        <p:nvGrpSpPr>
          <p:cNvPr id="130" name="Group 129">
            <a:extLst>
              <a:ext uri="{FF2B5EF4-FFF2-40B4-BE49-F238E27FC236}">
                <a16:creationId xmlns:a16="http://schemas.microsoft.com/office/drawing/2014/main" id="{32BF280F-F1AA-EE66-092B-84F9FB8A7A7E}"/>
              </a:ext>
            </a:extLst>
          </p:cNvPr>
          <p:cNvGrpSpPr/>
          <p:nvPr/>
        </p:nvGrpSpPr>
        <p:grpSpPr>
          <a:xfrm>
            <a:off x="1010784" y="2259022"/>
            <a:ext cx="789708" cy="789704"/>
            <a:chOff x="1010784" y="2259022"/>
            <a:chExt cx="789708" cy="789704"/>
          </a:xfrm>
        </p:grpSpPr>
        <p:sp>
          <p:nvSpPr>
            <p:cNvPr id="87" name="Oval 86">
              <a:extLst>
                <a:ext uri="{FF2B5EF4-FFF2-40B4-BE49-F238E27FC236}">
                  <a16:creationId xmlns:a16="http://schemas.microsoft.com/office/drawing/2014/main" id="{C602BC2C-C1F2-1CCC-8122-312ACEAF8584}"/>
                </a:ext>
              </a:extLst>
            </p:cNvPr>
            <p:cNvSpPr/>
            <p:nvPr/>
          </p:nvSpPr>
          <p:spPr>
            <a:xfrm>
              <a:off x="1010784" y="2259022"/>
              <a:ext cx="789708" cy="789704"/>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4" name="Graphic 123">
              <a:extLst>
                <a:ext uri="{FF2B5EF4-FFF2-40B4-BE49-F238E27FC236}">
                  <a16:creationId xmlns:a16="http://schemas.microsoft.com/office/drawing/2014/main" id="{6324E994-C847-0B08-ED4D-AFF08AB19DC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0301" y="2428537"/>
              <a:ext cx="450674" cy="450674"/>
            </a:xfrm>
            <a:prstGeom prst="rect">
              <a:avLst/>
            </a:prstGeom>
          </p:spPr>
        </p:pic>
      </p:grpSp>
      <p:grpSp>
        <p:nvGrpSpPr>
          <p:cNvPr id="140" name="Group 139">
            <a:extLst>
              <a:ext uri="{FF2B5EF4-FFF2-40B4-BE49-F238E27FC236}">
                <a16:creationId xmlns:a16="http://schemas.microsoft.com/office/drawing/2014/main" id="{8725C03A-7DBE-16F6-077A-E5F0AD6D59E0}"/>
              </a:ext>
            </a:extLst>
          </p:cNvPr>
          <p:cNvGrpSpPr/>
          <p:nvPr/>
        </p:nvGrpSpPr>
        <p:grpSpPr>
          <a:xfrm>
            <a:off x="6557743" y="4584504"/>
            <a:ext cx="789708" cy="789704"/>
            <a:chOff x="6557743" y="4584504"/>
            <a:chExt cx="789708" cy="789704"/>
          </a:xfrm>
        </p:grpSpPr>
        <p:sp>
          <p:nvSpPr>
            <p:cNvPr id="46" name="Oval 45">
              <a:extLst>
                <a:ext uri="{FF2B5EF4-FFF2-40B4-BE49-F238E27FC236}">
                  <a16:creationId xmlns:a16="http://schemas.microsoft.com/office/drawing/2014/main" id="{AFF94EA5-9F2E-1EA5-CB2A-C3AAFC6EA7F7}"/>
                </a:ext>
              </a:extLst>
            </p:cNvPr>
            <p:cNvSpPr/>
            <p:nvPr/>
          </p:nvSpPr>
          <p:spPr>
            <a:xfrm>
              <a:off x="6557743" y="4584504"/>
              <a:ext cx="789708" cy="78970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9" name="Group 138">
              <a:extLst>
                <a:ext uri="{FF2B5EF4-FFF2-40B4-BE49-F238E27FC236}">
                  <a16:creationId xmlns:a16="http://schemas.microsoft.com/office/drawing/2014/main" id="{A972F1AB-A148-ADDF-CB78-4ADCC3CEF5D3}"/>
                </a:ext>
              </a:extLst>
            </p:cNvPr>
            <p:cNvGrpSpPr/>
            <p:nvPr/>
          </p:nvGrpSpPr>
          <p:grpSpPr>
            <a:xfrm>
              <a:off x="6765126" y="4793552"/>
              <a:ext cx="374942" cy="371608"/>
              <a:chOff x="4833938" y="1452563"/>
              <a:chExt cx="357188" cy="354012"/>
            </a:xfrm>
          </p:grpSpPr>
          <p:sp>
            <p:nvSpPr>
              <p:cNvPr id="132" name="Freeform 1485">
                <a:extLst>
                  <a:ext uri="{FF2B5EF4-FFF2-40B4-BE49-F238E27FC236}">
                    <a16:creationId xmlns:a16="http://schemas.microsoft.com/office/drawing/2014/main" id="{C7B2D110-5362-AD9D-CE4B-C4CE3E2D958E}"/>
                  </a:ext>
                </a:extLst>
              </p:cNvPr>
              <p:cNvSpPr>
                <a:spLocks/>
              </p:cNvSpPr>
              <p:nvPr/>
            </p:nvSpPr>
            <p:spPr bwMode="auto">
              <a:xfrm>
                <a:off x="4886325" y="1452563"/>
                <a:ext cx="252413" cy="266700"/>
              </a:xfrm>
              <a:custGeom>
                <a:avLst/>
                <a:gdLst>
                  <a:gd name="T0" fmla="*/ 58 w 67"/>
                  <a:gd name="T1" fmla="*/ 71 h 71"/>
                  <a:gd name="T2" fmla="*/ 55 w 67"/>
                  <a:gd name="T3" fmla="*/ 69 h 71"/>
                  <a:gd name="T4" fmla="*/ 50 w 67"/>
                  <a:gd name="T5" fmla="*/ 18 h 71"/>
                  <a:gd name="T6" fmla="*/ 33 w 67"/>
                  <a:gd name="T7" fmla="*/ 4 h 71"/>
                  <a:gd name="T8" fmla="*/ 16 w 67"/>
                  <a:gd name="T9" fmla="*/ 19 h 71"/>
                  <a:gd name="T10" fmla="*/ 12 w 67"/>
                  <a:gd name="T11" fmla="*/ 69 h 71"/>
                  <a:gd name="T12" fmla="*/ 9 w 67"/>
                  <a:gd name="T13" fmla="*/ 71 h 71"/>
                  <a:gd name="T14" fmla="*/ 13 w 67"/>
                  <a:gd name="T15" fmla="*/ 17 h 71"/>
                  <a:gd name="T16" fmla="*/ 33 w 67"/>
                  <a:gd name="T17" fmla="*/ 0 h 71"/>
                  <a:gd name="T18" fmla="*/ 53 w 67"/>
                  <a:gd name="T19" fmla="*/ 16 h 71"/>
                  <a:gd name="T20" fmla="*/ 58 w 67"/>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1">
                    <a:moveTo>
                      <a:pt x="58" y="71"/>
                    </a:moveTo>
                    <a:cubicBezTo>
                      <a:pt x="55" y="69"/>
                      <a:pt x="55" y="69"/>
                      <a:pt x="55" y="69"/>
                    </a:cubicBezTo>
                    <a:cubicBezTo>
                      <a:pt x="63" y="55"/>
                      <a:pt x="58" y="32"/>
                      <a:pt x="50" y="18"/>
                    </a:cubicBezTo>
                    <a:cubicBezTo>
                      <a:pt x="45" y="9"/>
                      <a:pt x="39" y="4"/>
                      <a:pt x="33" y="4"/>
                    </a:cubicBezTo>
                    <a:cubicBezTo>
                      <a:pt x="28" y="4"/>
                      <a:pt x="21" y="10"/>
                      <a:pt x="16" y="19"/>
                    </a:cubicBezTo>
                    <a:cubicBezTo>
                      <a:pt x="8" y="34"/>
                      <a:pt x="4" y="56"/>
                      <a:pt x="12" y="69"/>
                    </a:cubicBezTo>
                    <a:cubicBezTo>
                      <a:pt x="9" y="71"/>
                      <a:pt x="9" y="71"/>
                      <a:pt x="9" y="71"/>
                    </a:cubicBezTo>
                    <a:cubicBezTo>
                      <a:pt x="0" y="56"/>
                      <a:pt x="4" y="33"/>
                      <a:pt x="13" y="17"/>
                    </a:cubicBezTo>
                    <a:cubicBezTo>
                      <a:pt x="19" y="7"/>
                      <a:pt x="26" y="0"/>
                      <a:pt x="33" y="0"/>
                    </a:cubicBezTo>
                    <a:cubicBezTo>
                      <a:pt x="41" y="0"/>
                      <a:pt x="48" y="6"/>
                      <a:pt x="53" y="16"/>
                    </a:cubicBezTo>
                    <a:cubicBezTo>
                      <a:pt x="62" y="31"/>
                      <a:pt x="67" y="55"/>
                      <a:pt x="58"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3" name="Freeform 1486">
                <a:extLst>
                  <a:ext uri="{FF2B5EF4-FFF2-40B4-BE49-F238E27FC236}">
                    <a16:creationId xmlns:a16="http://schemas.microsoft.com/office/drawing/2014/main" id="{EF904146-5C63-A6DC-13CE-36D87E37C402}"/>
                  </a:ext>
                </a:extLst>
              </p:cNvPr>
              <p:cNvSpPr>
                <a:spLocks/>
              </p:cNvSpPr>
              <p:nvPr/>
            </p:nvSpPr>
            <p:spPr bwMode="auto">
              <a:xfrm>
                <a:off x="4833938" y="1625600"/>
                <a:ext cx="357188" cy="180975"/>
              </a:xfrm>
              <a:custGeom>
                <a:avLst/>
                <a:gdLst>
                  <a:gd name="T0" fmla="*/ 48 w 95"/>
                  <a:gd name="T1" fmla="*/ 48 h 48"/>
                  <a:gd name="T2" fmla="*/ 0 w 95"/>
                  <a:gd name="T3" fmla="*/ 21 h 48"/>
                  <a:gd name="T4" fmla="*/ 20 w 95"/>
                  <a:gd name="T5" fmla="*/ 0 h 48"/>
                  <a:gd name="T6" fmla="*/ 20 w 95"/>
                  <a:gd name="T7" fmla="*/ 4 h 48"/>
                  <a:gd name="T8" fmla="*/ 4 w 95"/>
                  <a:gd name="T9" fmla="*/ 21 h 48"/>
                  <a:gd name="T10" fmla="*/ 48 w 95"/>
                  <a:gd name="T11" fmla="*/ 44 h 48"/>
                  <a:gd name="T12" fmla="*/ 91 w 95"/>
                  <a:gd name="T13" fmla="*/ 22 h 48"/>
                  <a:gd name="T14" fmla="*/ 75 w 95"/>
                  <a:gd name="T15" fmla="*/ 4 h 48"/>
                  <a:gd name="T16" fmla="*/ 75 w 95"/>
                  <a:gd name="T17" fmla="*/ 0 h 48"/>
                  <a:gd name="T18" fmla="*/ 95 w 95"/>
                  <a:gd name="T19" fmla="*/ 22 h 48"/>
                  <a:gd name="T20" fmla="*/ 48 w 95"/>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48">
                    <a:moveTo>
                      <a:pt x="48" y="48"/>
                    </a:moveTo>
                    <a:cubicBezTo>
                      <a:pt x="13" y="48"/>
                      <a:pt x="0" y="34"/>
                      <a:pt x="0" y="21"/>
                    </a:cubicBezTo>
                    <a:cubicBezTo>
                      <a:pt x="0" y="10"/>
                      <a:pt x="9" y="0"/>
                      <a:pt x="20" y="0"/>
                    </a:cubicBezTo>
                    <a:cubicBezTo>
                      <a:pt x="20" y="4"/>
                      <a:pt x="20" y="4"/>
                      <a:pt x="20" y="4"/>
                    </a:cubicBezTo>
                    <a:cubicBezTo>
                      <a:pt x="11" y="4"/>
                      <a:pt x="4" y="12"/>
                      <a:pt x="4" y="21"/>
                    </a:cubicBezTo>
                    <a:cubicBezTo>
                      <a:pt x="4" y="32"/>
                      <a:pt x="16" y="44"/>
                      <a:pt x="48" y="44"/>
                    </a:cubicBezTo>
                    <a:cubicBezTo>
                      <a:pt x="75" y="44"/>
                      <a:pt x="91" y="36"/>
                      <a:pt x="91" y="22"/>
                    </a:cubicBezTo>
                    <a:cubicBezTo>
                      <a:pt x="91" y="13"/>
                      <a:pt x="83" y="4"/>
                      <a:pt x="75" y="4"/>
                    </a:cubicBezTo>
                    <a:cubicBezTo>
                      <a:pt x="75" y="0"/>
                      <a:pt x="75" y="0"/>
                      <a:pt x="75" y="0"/>
                    </a:cubicBezTo>
                    <a:cubicBezTo>
                      <a:pt x="86" y="0"/>
                      <a:pt x="95" y="11"/>
                      <a:pt x="95" y="22"/>
                    </a:cubicBezTo>
                    <a:cubicBezTo>
                      <a:pt x="95" y="28"/>
                      <a:pt x="92" y="48"/>
                      <a:pt x="48"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4" name="Freeform 1487">
                <a:extLst>
                  <a:ext uri="{FF2B5EF4-FFF2-40B4-BE49-F238E27FC236}">
                    <a16:creationId xmlns:a16="http://schemas.microsoft.com/office/drawing/2014/main" id="{73BA4943-1549-D56C-889E-DBB97F170F88}"/>
                  </a:ext>
                </a:extLst>
              </p:cNvPr>
              <p:cNvSpPr>
                <a:spLocks/>
              </p:cNvSpPr>
              <p:nvPr/>
            </p:nvSpPr>
            <p:spPr bwMode="auto">
              <a:xfrm>
                <a:off x="4845050" y="1663700"/>
                <a:ext cx="334963" cy="66675"/>
              </a:xfrm>
              <a:custGeom>
                <a:avLst/>
                <a:gdLst>
                  <a:gd name="T0" fmla="*/ 45 w 89"/>
                  <a:gd name="T1" fmla="*/ 18 h 18"/>
                  <a:gd name="T2" fmla="*/ 0 w 89"/>
                  <a:gd name="T3" fmla="*/ 2 h 18"/>
                  <a:gd name="T4" fmla="*/ 3 w 89"/>
                  <a:gd name="T5" fmla="*/ 0 h 18"/>
                  <a:gd name="T6" fmla="*/ 45 w 89"/>
                  <a:gd name="T7" fmla="*/ 14 h 18"/>
                  <a:gd name="T8" fmla="*/ 86 w 89"/>
                  <a:gd name="T9" fmla="*/ 1 h 18"/>
                  <a:gd name="T10" fmla="*/ 89 w 89"/>
                  <a:gd name="T11" fmla="*/ 3 h 18"/>
                  <a:gd name="T12" fmla="*/ 45 w 8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45" y="18"/>
                    </a:moveTo>
                    <a:cubicBezTo>
                      <a:pt x="22" y="18"/>
                      <a:pt x="6" y="12"/>
                      <a:pt x="0" y="2"/>
                    </a:cubicBezTo>
                    <a:cubicBezTo>
                      <a:pt x="3" y="0"/>
                      <a:pt x="3" y="0"/>
                      <a:pt x="3" y="0"/>
                    </a:cubicBezTo>
                    <a:cubicBezTo>
                      <a:pt x="7" y="5"/>
                      <a:pt x="16" y="14"/>
                      <a:pt x="45" y="14"/>
                    </a:cubicBezTo>
                    <a:cubicBezTo>
                      <a:pt x="66" y="14"/>
                      <a:pt x="80" y="9"/>
                      <a:pt x="86" y="1"/>
                    </a:cubicBezTo>
                    <a:cubicBezTo>
                      <a:pt x="89" y="3"/>
                      <a:pt x="89" y="3"/>
                      <a:pt x="89" y="3"/>
                    </a:cubicBezTo>
                    <a:cubicBezTo>
                      <a:pt x="85" y="10"/>
                      <a:pt x="73" y="18"/>
                      <a:pt x="45"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5" name="Freeform 1488">
                <a:extLst>
                  <a:ext uri="{FF2B5EF4-FFF2-40B4-BE49-F238E27FC236}">
                    <a16:creationId xmlns:a16="http://schemas.microsoft.com/office/drawing/2014/main" id="{A1BE7E19-BF3F-628B-E302-77086C5838E2}"/>
                  </a:ext>
                </a:extLst>
              </p:cNvPr>
              <p:cNvSpPr>
                <a:spLocks/>
              </p:cNvSpPr>
              <p:nvPr/>
            </p:nvSpPr>
            <p:spPr bwMode="auto">
              <a:xfrm>
                <a:off x="4976813" y="1539875"/>
                <a:ext cx="74613" cy="134938"/>
              </a:xfrm>
              <a:custGeom>
                <a:avLst/>
                <a:gdLst>
                  <a:gd name="T0" fmla="*/ 10 w 20"/>
                  <a:gd name="T1" fmla="*/ 36 h 36"/>
                  <a:gd name="T2" fmla="*/ 0 w 20"/>
                  <a:gd name="T3" fmla="*/ 26 h 36"/>
                  <a:gd name="T4" fmla="*/ 2 w 20"/>
                  <a:gd name="T5" fmla="*/ 24 h 36"/>
                  <a:gd name="T6" fmla="*/ 4 w 20"/>
                  <a:gd name="T7" fmla="*/ 26 h 36"/>
                  <a:gd name="T8" fmla="*/ 10 w 20"/>
                  <a:gd name="T9" fmla="*/ 32 h 36"/>
                  <a:gd name="T10" fmla="*/ 16 w 20"/>
                  <a:gd name="T11" fmla="*/ 26 h 36"/>
                  <a:gd name="T12" fmla="*/ 10 w 20"/>
                  <a:gd name="T13" fmla="*/ 20 h 36"/>
                  <a:gd name="T14" fmla="*/ 0 w 20"/>
                  <a:gd name="T15" fmla="*/ 10 h 36"/>
                  <a:gd name="T16" fmla="*/ 10 w 20"/>
                  <a:gd name="T17" fmla="*/ 0 h 36"/>
                  <a:gd name="T18" fmla="*/ 20 w 20"/>
                  <a:gd name="T19" fmla="*/ 10 h 36"/>
                  <a:gd name="T20" fmla="*/ 18 w 20"/>
                  <a:gd name="T21" fmla="*/ 12 h 36"/>
                  <a:gd name="T22" fmla="*/ 16 w 20"/>
                  <a:gd name="T23" fmla="*/ 10 h 36"/>
                  <a:gd name="T24" fmla="*/ 10 w 20"/>
                  <a:gd name="T25" fmla="*/ 4 h 36"/>
                  <a:gd name="T26" fmla="*/ 4 w 20"/>
                  <a:gd name="T27" fmla="*/ 10 h 36"/>
                  <a:gd name="T28" fmla="*/ 10 w 20"/>
                  <a:gd name="T29" fmla="*/ 16 h 36"/>
                  <a:gd name="T30" fmla="*/ 20 w 20"/>
                  <a:gd name="T31" fmla="*/ 26 h 36"/>
                  <a:gd name="T32" fmla="*/ 10 w 20"/>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6">
                    <a:moveTo>
                      <a:pt x="10" y="36"/>
                    </a:moveTo>
                    <a:cubicBezTo>
                      <a:pt x="4" y="36"/>
                      <a:pt x="0" y="32"/>
                      <a:pt x="0" y="26"/>
                    </a:cubicBezTo>
                    <a:cubicBezTo>
                      <a:pt x="0" y="25"/>
                      <a:pt x="0" y="24"/>
                      <a:pt x="2" y="24"/>
                    </a:cubicBezTo>
                    <a:cubicBezTo>
                      <a:pt x="3" y="24"/>
                      <a:pt x="4" y="25"/>
                      <a:pt x="4" y="26"/>
                    </a:cubicBezTo>
                    <a:cubicBezTo>
                      <a:pt x="4" y="30"/>
                      <a:pt x="6" y="32"/>
                      <a:pt x="10" y="32"/>
                    </a:cubicBezTo>
                    <a:cubicBezTo>
                      <a:pt x="13" y="32"/>
                      <a:pt x="16" y="30"/>
                      <a:pt x="16" y="26"/>
                    </a:cubicBezTo>
                    <a:cubicBezTo>
                      <a:pt x="16" y="23"/>
                      <a:pt x="13" y="20"/>
                      <a:pt x="10" y="20"/>
                    </a:cubicBezTo>
                    <a:cubicBezTo>
                      <a:pt x="4" y="20"/>
                      <a:pt x="0" y="16"/>
                      <a:pt x="0" y="10"/>
                    </a:cubicBezTo>
                    <a:cubicBezTo>
                      <a:pt x="0" y="5"/>
                      <a:pt x="4" y="0"/>
                      <a:pt x="10" y="0"/>
                    </a:cubicBezTo>
                    <a:cubicBezTo>
                      <a:pt x="15" y="0"/>
                      <a:pt x="20" y="5"/>
                      <a:pt x="20" y="10"/>
                    </a:cubicBezTo>
                    <a:cubicBezTo>
                      <a:pt x="20" y="11"/>
                      <a:pt x="19" y="12"/>
                      <a:pt x="18" y="12"/>
                    </a:cubicBezTo>
                    <a:cubicBezTo>
                      <a:pt x="16" y="12"/>
                      <a:pt x="16" y="11"/>
                      <a:pt x="16" y="10"/>
                    </a:cubicBezTo>
                    <a:cubicBezTo>
                      <a:pt x="16" y="7"/>
                      <a:pt x="13" y="4"/>
                      <a:pt x="10" y="4"/>
                    </a:cubicBezTo>
                    <a:cubicBezTo>
                      <a:pt x="6" y="4"/>
                      <a:pt x="4" y="7"/>
                      <a:pt x="4" y="10"/>
                    </a:cubicBezTo>
                    <a:cubicBezTo>
                      <a:pt x="4" y="14"/>
                      <a:pt x="6" y="16"/>
                      <a:pt x="10" y="16"/>
                    </a:cubicBezTo>
                    <a:cubicBezTo>
                      <a:pt x="15" y="16"/>
                      <a:pt x="20" y="21"/>
                      <a:pt x="20" y="26"/>
                    </a:cubicBezTo>
                    <a:cubicBezTo>
                      <a:pt x="20" y="32"/>
                      <a:pt x="15" y="36"/>
                      <a:pt x="10"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7" name="Freeform 1489">
                <a:extLst>
                  <a:ext uri="{FF2B5EF4-FFF2-40B4-BE49-F238E27FC236}">
                    <a16:creationId xmlns:a16="http://schemas.microsoft.com/office/drawing/2014/main" id="{FF07E6A3-F263-615F-485F-8953AB82BEA7}"/>
                  </a:ext>
                </a:extLst>
              </p:cNvPr>
              <p:cNvSpPr>
                <a:spLocks/>
              </p:cNvSpPr>
              <p:nvPr/>
            </p:nvSpPr>
            <p:spPr bwMode="auto">
              <a:xfrm>
                <a:off x="5006975" y="1520825"/>
                <a:ext cx="14288" cy="173038"/>
              </a:xfrm>
              <a:custGeom>
                <a:avLst/>
                <a:gdLst>
                  <a:gd name="T0" fmla="*/ 2 w 4"/>
                  <a:gd name="T1" fmla="*/ 46 h 46"/>
                  <a:gd name="T2" fmla="*/ 0 w 4"/>
                  <a:gd name="T3" fmla="*/ 44 h 46"/>
                  <a:gd name="T4" fmla="*/ 0 w 4"/>
                  <a:gd name="T5" fmla="*/ 2 h 46"/>
                  <a:gd name="T6" fmla="*/ 2 w 4"/>
                  <a:gd name="T7" fmla="*/ 0 h 46"/>
                  <a:gd name="T8" fmla="*/ 4 w 4"/>
                  <a:gd name="T9" fmla="*/ 2 h 46"/>
                  <a:gd name="T10" fmla="*/ 4 w 4"/>
                  <a:gd name="T11" fmla="*/ 44 h 46"/>
                  <a:gd name="T12" fmla="*/ 2 w 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4" h="46">
                    <a:moveTo>
                      <a:pt x="2" y="46"/>
                    </a:moveTo>
                    <a:cubicBezTo>
                      <a:pt x="0" y="46"/>
                      <a:pt x="0" y="46"/>
                      <a:pt x="0" y="44"/>
                    </a:cubicBezTo>
                    <a:cubicBezTo>
                      <a:pt x="0" y="2"/>
                      <a:pt x="0" y="2"/>
                      <a:pt x="0" y="2"/>
                    </a:cubicBezTo>
                    <a:cubicBezTo>
                      <a:pt x="0" y="1"/>
                      <a:pt x="0" y="0"/>
                      <a:pt x="2" y="0"/>
                    </a:cubicBezTo>
                    <a:cubicBezTo>
                      <a:pt x="3" y="0"/>
                      <a:pt x="4" y="1"/>
                      <a:pt x="4" y="2"/>
                    </a:cubicBezTo>
                    <a:cubicBezTo>
                      <a:pt x="4" y="44"/>
                      <a:pt x="4" y="44"/>
                      <a:pt x="4" y="44"/>
                    </a:cubicBezTo>
                    <a:cubicBezTo>
                      <a:pt x="4" y="46"/>
                      <a:pt x="3" y="46"/>
                      <a:pt x="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8" name="Group 137">
            <a:extLst>
              <a:ext uri="{FF2B5EF4-FFF2-40B4-BE49-F238E27FC236}">
                <a16:creationId xmlns:a16="http://schemas.microsoft.com/office/drawing/2014/main" id="{71294E21-6CF6-DB8C-588F-AD0DA894D51A}"/>
              </a:ext>
            </a:extLst>
          </p:cNvPr>
          <p:cNvGrpSpPr/>
          <p:nvPr/>
        </p:nvGrpSpPr>
        <p:grpSpPr>
          <a:xfrm>
            <a:off x="1010784" y="4584504"/>
            <a:ext cx="789708" cy="789704"/>
            <a:chOff x="1010784" y="4584504"/>
            <a:chExt cx="789708" cy="789704"/>
          </a:xfrm>
        </p:grpSpPr>
        <p:sp>
          <p:nvSpPr>
            <p:cNvPr id="70" name="Oval 69">
              <a:extLst>
                <a:ext uri="{FF2B5EF4-FFF2-40B4-BE49-F238E27FC236}">
                  <a16:creationId xmlns:a16="http://schemas.microsoft.com/office/drawing/2014/main" id="{85D8CDFF-FAB7-F947-18B7-8A273159F2E4}"/>
                </a:ext>
              </a:extLst>
            </p:cNvPr>
            <p:cNvSpPr/>
            <p:nvPr/>
          </p:nvSpPr>
          <p:spPr>
            <a:xfrm>
              <a:off x="1010784" y="4584504"/>
              <a:ext cx="789708" cy="789704"/>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33" name="Group 32">
              <a:extLst>
                <a:ext uri="{FF2B5EF4-FFF2-40B4-BE49-F238E27FC236}">
                  <a16:creationId xmlns:a16="http://schemas.microsoft.com/office/drawing/2014/main" id="{19B81AF3-233A-6199-8007-C805AD2A0CF9}"/>
                </a:ext>
              </a:extLst>
            </p:cNvPr>
            <p:cNvGrpSpPr/>
            <p:nvPr/>
          </p:nvGrpSpPr>
          <p:grpSpPr>
            <a:xfrm>
              <a:off x="1210753" y="4783576"/>
              <a:ext cx="389770" cy="391560"/>
              <a:chOff x="3398838" y="3267076"/>
              <a:chExt cx="346075" cy="347663"/>
            </a:xfrm>
          </p:grpSpPr>
          <p:sp>
            <p:nvSpPr>
              <p:cNvPr id="34" name="Oval 124">
                <a:extLst>
                  <a:ext uri="{FF2B5EF4-FFF2-40B4-BE49-F238E27FC236}">
                    <a16:creationId xmlns:a16="http://schemas.microsoft.com/office/drawing/2014/main" id="{AFB4F4E1-0914-685E-B5E4-7B4B5608BC5E}"/>
                  </a:ext>
                </a:extLst>
              </p:cNvPr>
              <p:cNvSpPr>
                <a:spLocks noChangeArrowheads="1"/>
              </p:cNvSpPr>
              <p:nvPr/>
            </p:nvSpPr>
            <p:spPr bwMode="auto">
              <a:xfrm>
                <a:off x="3459163" y="3432176"/>
                <a:ext cx="150813" cy="31750"/>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5" name="Freeform 125">
                <a:extLst>
                  <a:ext uri="{FF2B5EF4-FFF2-40B4-BE49-F238E27FC236}">
                    <a16:creationId xmlns:a16="http://schemas.microsoft.com/office/drawing/2014/main" id="{4736BC83-3E51-B48C-C30F-FD7A5F65BFBA}"/>
                  </a:ext>
                </a:extLst>
              </p:cNvPr>
              <p:cNvSpPr>
                <a:spLocks/>
              </p:cNvSpPr>
              <p:nvPr/>
            </p:nvSpPr>
            <p:spPr bwMode="auto">
              <a:xfrm>
                <a:off x="3459163" y="3448051"/>
                <a:ext cx="150813" cy="46038"/>
              </a:xfrm>
              <a:custGeom>
                <a:avLst/>
                <a:gdLst>
                  <a:gd name="T0" fmla="*/ 0 w 40"/>
                  <a:gd name="T1" fmla="*/ 0 h 12"/>
                  <a:gd name="T2" fmla="*/ 0 w 40"/>
                  <a:gd name="T3" fmla="*/ 8 h 12"/>
                  <a:gd name="T4" fmla="*/ 20 w 40"/>
                  <a:gd name="T5" fmla="*/ 12 h 12"/>
                  <a:gd name="T6" fmla="*/ 40 w 40"/>
                  <a:gd name="T7" fmla="*/ 8 h 12"/>
                  <a:gd name="T8" fmla="*/ 40 w 40"/>
                  <a:gd name="T9" fmla="*/ 0 h 12"/>
                </a:gdLst>
                <a:ahLst/>
                <a:cxnLst>
                  <a:cxn ang="0">
                    <a:pos x="T0" y="T1"/>
                  </a:cxn>
                  <a:cxn ang="0">
                    <a:pos x="T2" y="T3"/>
                  </a:cxn>
                  <a:cxn ang="0">
                    <a:pos x="T4" y="T5"/>
                  </a:cxn>
                  <a:cxn ang="0">
                    <a:pos x="T6" y="T7"/>
                  </a:cxn>
                  <a:cxn ang="0">
                    <a:pos x="T8" y="T9"/>
                  </a:cxn>
                </a:cxnLst>
                <a:rect l="0" t="0" r="r" b="b"/>
                <a:pathLst>
                  <a:path w="40" h="12">
                    <a:moveTo>
                      <a:pt x="0" y="0"/>
                    </a:moveTo>
                    <a:cubicBezTo>
                      <a:pt x="0" y="8"/>
                      <a:pt x="0" y="8"/>
                      <a:pt x="0" y="8"/>
                    </a:cubicBezTo>
                    <a:cubicBezTo>
                      <a:pt x="0" y="10"/>
                      <a:pt x="9" y="12"/>
                      <a:pt x="20" y="12"/>
                    </a:cubicBezTo>
                    <a:cubicBezTo>
                      <a:pt x="31" y="12"/>
                      <a:pt x="40" y="10"/>
                      <a:pt x="40" y="8"/>
                    </a:cubicBezTo>
                    <a:cubicBezTo>
                      <a:pt x="40" y="0"/>
                      <a:pt x="40" y="0"/>
                      <a:pt x="4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6" name="Freeform 126">
                <a:extLst>
                  <a:ext uri="{FF2B5EF4-FFF2-40B4-BE49-F238E27FC236}">
                    <a16:creationId xmlns:a16="http://schemas.microsoft.com/office/drawing/2014/main" id="{4F93BCCB-AB55-8C08-17FC-484AA1028247}"/>
                  </a:ext>
                </a:extLst>
              </p:cNvPr>
              <p:cNvSpPr>
                <a:spLocks/>
              </p:cNvSpPr>
              <p:nvPr/>
            </p:nvSpPr>
            <p:spPr bwMode="auto">
              <a:xfrm>
                <a:off x="3459163" y="3478214"/>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7" name="Freeform 127">
                <a:extLst>
                  <a:ext uri="{FF2B5EF4-FFF2-40B4-BE49-F238E27FC236}">
                    <a16:creationId xmlns:a16="http://schemas.microsoft.com/office/drawing/2014/main" id="{F1D6FBF8-A3F2-E468-4E41-A902524B2036}"/>
                  </a:ext>
                </a:extLst>
              </p:cNvPr>
              <p:cNvSpPr>
                <a:spLocks/>
              </p:cNvSpPr>
              <p:nvPr/>
            </p:nvSpPr>
            <p:spPr bwMode="auto">
              <a:xfrm>
                <a:off x="3459163" y="3508376"/>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8" name="Freeform 128">
                <a:extLst>
                  <a:ext uri="{FF2B5EF4-FFF2-40B4-BE49-F238E27FC236}">
                    <a16:creationId xmlns:a16="http://schemas.microsoft.com/office/drawing/2014/main" id="{D89F6A6C-F1CA-3C1E-9BB8-8B667EBD77BF}"/>
                  </a:ext>
                </a:extLst>
              </p:cNvPr>
              <p:cNvSpPr>
                <a:spLocks/>
              </p:cNvSpPr>
              <p:nvPr/>
            </p:nvSpPr>
            <p:spPr bwMode="auto">
              <a:xfrm>
                <a:off x="3459163" y="3538539"/>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0" name="Freeform 129">
                <a:extLst>
                  <a:ext uri="{FF2B5EF4-FFF2-40B4-BE49-F238E27FC236}">
                    <a16:creationId xmlns:a16="http://schemas.microsoft.com/office/drawing/2014/main" id="{2EDFD867-A580-3C48-8A2E-CF1C8F9488F5}"/>
                  </a:ext>
                </a:extLst>
              </p:cNvPr>
              <p:cNvSpPr>
                <a:spLocks/>
              </p:cNvSpPr>
              <p:nvPr/>
            </p:nvSpPr>
            <p:spPr bwMode="auto">
              <a:xfrm>
                <a:off x="3459163" y="3568701"/>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1" name="Freeform 130">
                <a:extLst>
                  <a:ext uri="{FF2B5EF4-FFF2-40B4-BE49-F238E27FC236}">
                    <a16:creationId xmlns:a16="http://schemas.microsoft.com/office/drawing/2014/main" id="{0686E4B5-DCC4-A1B7-2218-B784F76CBAC2}"/>
                  </a:ext>
                </a:extLst>
              </p:cNvPr>
              <p:cNvSpPr>
                <a:spLocks/>
              </p:cNvSpPr>
              <p:nvPr/>
            </p:nvSpPr>
            <p:spPr bwMode="auto">
              <a:xfrm>
                <a:off x="3398838" y="3267076"/>
                <a:ext cx="346075" cy="211138"/>
              </a:xfrm>
              <a:custGeom>
                <a:avLst/>
                <a:gdLst>
                  <a:gd name="T0" fmla="*/ 38 w 218"/>
                  <a:gd name="T1" fmla="*/ 133 h 133"/>
                  <a:gd name="T2" fmla="*/ 0 w 218"/>
                  <a:gd name="T3" fmla="*/ 133 h 133"/>
                  <a:gd name="T4" fmla="*/ 0 w 218"/>
                  <a:gd name="T5" fmla="*/ 0 h 133"/>
                  <a:gd name="T6" fmla="*/ 218 w 218"/>
                  <a:gd name="T7" fmla="*/ 0 h 133"/>
                  <a:gd name="T8" fmla="*/ 218 w 218"/>
                  <a:gd name="T9" fmla="*/ 133 h 133"/>
                  <a:gd name="T10" fmla="*/ 133 w 218"/>
                  <a:gd name="T11" fmla="*/ 133 h 133"/>
                </a:gdLst>
                <a:ahLst/>
                <a:cxnLst>
                  <a:cxn ang="0">
                    <a:pos x="T0" y="T1"/>
                  </a:cxn>
                  <a:cxn ang="0">
                    <a:pos x="T2" y="T3"/>
                  </a:cxn>
                  <a:cxn ang="0">
                    <a:pos x="T4" y="T5"/>
                  </a:cxn>
                  <a:cxn ang="0">
                    <a:pos x="T6" y="T7"/>
                  </a:cxn>
                  <a:cxn ang="0">
                    <a:pos x="T8" y="T9"/>
                  </a:cxn>
                  <a:cxn ang="0">
                    <a:pos x="T10" y="T11"/>
                  </a:cxn>
                </a:cxnLst>
                <a:rect l="0" t="0" r="r" b="b"/>
                <a:pathLst>
                  <a:path w="218" h="133">
                    <a:moveTo>
                      <a:pt x="38" y="133"/>
                    </a:moveTo>
                    <a:lnTo>
                      <a:pt x="0" y="133"/>
                    </a:lnTo>
                    <a:lnTo>
                      <a:pt x="0" y="0"/>
                    </a:lnTo>
                    <a:lnTo>
                      <a:pt x="218" y="0"/>
                    </a:lnTo>
                    <a:lnTo>
                      <a:pt x="218" y="133"/>
                    </a:lnTo>
                    <a:lnTo>
                      <a:pt x="133" y="133"/>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2" name="Oval 131">
                <a:extLst>
                  <a:ext uri="{FF2B5EF4-FFF2-40B4-BE49-F238E27FC236}">
                    <a16:creationId xmlns:a16="http://schemas.microsoft.com/office/drawing/2014/main" id="{E11C9A4A-923B-1518-2EBF-E65E364AD603}"/>
                  </a:ext>
                </a:extLst>
              </p:cNvPr>
              <p:cNvSpPr>
                <a:spLocks noChangeArrowheads="1"/>
              </p:cNvSpPr>
              <p:nvPr/>
            </p:nvSpPr>
            <p:spPr bwMode="auto">
              <a:xfrm>
                <a:off x="3527426" y="3327401"/>
                <a:ext cx="88900"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3" name="Oval 132">
                <a:extLst>
                  <a:ext uri="{FF2B5EF4-FFF2-40B4-BE49-F238E27FC236}">
                    <a16:creationId xmlns:a16="http://schemas.microsoft.com/office/drawing/2014/main" id="{DBC17783-FA75-C547-0CC8-7B4331BD607A}"/>
                  </a:ext>
                </a:extLst>
              </p:cNvPr>
              <p:cNvSpPr>
                <a:spLocks noChangeArrowheads="1"/>
              </p:cNvSpPr>
              <p:nvPr/>
            </p:nvSpPr>
            <p:spPr bwMode="auto">
              <a:xfrm>
                <a:off x="3459163" y="3327401"/>
                <a:ext cx="14288" cy="142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4" name="Oval 133">
                <a:extLst>
                  <a:ext uri="{FF2B5EF4-FFF2-40B4-BE49-F238E27FC236}">
                    <a16:creationId xmlns:a16="http://schemas.microsoft.com/office/drawing/2014/main" id="{E70B2A9A-A6B5-A6C4-2AF3-900CB3515009}"/>
                  </a:ext>
                </a:extLst>
              </p:cNvPr>
              <p:cNvSpPr>
                <a:spLocks noChangeArrowheads="1"/>
              </p:cNvSpPr>
              <p:nvPr/>
            </p:nvSpPr>
            <p:spPr bwMode="auto">
              <a:xfrm>
                <a:off x="3670301" y="3402014"/>
                <a:ext cx="14288" cy="1587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5" name="Freeform 134">
                <a:extLst>
                  <a:ext uri="{FF2B5EF4-FFF2-40B4-BE49-F238E27FC236}">
                    <a16:creationId xmlns:a16="http://schemas.microsoft.com/office/drawing/2014/main" id="{542D2467-206B-8602-2604-19C0F3E7DB19}"/>
                  </a:ext>
                </a:extLst>
              </p:cNvPr>
              <p:cNvSpPr>
                <a:spLocks/>
              </p:cNvSpPr>
              <p:nvPr/>
            </p:nvSpPr>
            <p:spPr bwMode="auto">
              <a:xfrm>
                <a:off x="3429001" y="3297239"/>
                <a:ext cx="285750" cy="150813"/>
              </a:xfrm>
              <a:custGeom>
                <a:avLst/>
                <a:gdLst>
                  <a:gd name="T0" fmla="*/ 8 w 76"/>
                  <a:gd name="T1" fmla="*/ 40 h 40"/>
                  <a:gd name="T2" fmla="*/ 0 w 76"/>
                  <a:gd name="T3" fmla="*/ 32 h 40"/>
                  <a:gd name="T4" fmla="*/ 0 w 76"/>
                  <a:gd name="T5" fmla="*/ 8 h 40"/>
                  <a:gd name="T6" fmla="*/ 8 w 76"/>
                  <a:gd name="T7" fmla="*/ 0 h 40"/>
                  <a:gd name="T8" fmla="*/ 68 w 76"/>
                  <a:gd name="T9" fmla="*/ 0 h 40"/>
                  <a:gd name="T10" fmla="*/ 76 w 76"/>
                  <a:gd name="T11" fmla="*/ 8 h 40"/>
                  <a:gd name="T12" fmla="*/ 76 w 76"/>
                  <a:gd name="T13" fmla="*/ 32 h 40"/>
                  <a:gd name="T14" fmla="*/ 68 w 76"/>
                  <a:gd name="T15" fmla="*/ 40 h 40"/>
                  <a:gd name="T16" fmla="*/ 4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8" y="40"/>
                    </a:move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cubicBezTo>
                      <a:pt x="76" y="32"/>
                      <a:pt x="76" y="32"/>
                      <a:pt x="76" y="32"/>
                    </a:cubicBezTo>
                    <a:cubicBezTo>
                      <a:pt x="76" y="36"/>
                      <a:pt x="72" y="40"/>
                      <a:pt x="68" y="40"/>
                    </a:cubicBezTo>
                    <a:cubicBezTo>
                      <a:pt x="48" y="40"/>
                      <a:pt x="48" y="40"/>
                      <a:pt x="48" y="4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327024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bstract white waves">
            <a:extLst>
              <a:ext uri="{FF2B5EF4-FFF2-40B4-BE49-F238E27FC236}">
                <a16:creationId xmlns:a16="http://schemas.microsoft.com/office/drawing/2014/main" id="{79EF167D-0520-CC09-A890-77E6CCA3FBC6}"/>
              </a:ext>
            </a:extLst>
          </p:cNvPr>
          <p:cNvPicPr>
            <a:picLocks noChangeAspect="1"/>
          </p:cNvPicPr>
          <p:nvPr/>
        </p:nvPicPr>
        <p:blipFill>
          <a:blip r:embed="rId3">
            <a:extLst>
              <a:ext uri="{28A0092B-C50C-407E-A947-70E740481C1C}">
                <a14:useLocalDpi xmlns:a14="http://schemas.microsoft.com/office/drawing/2010/main" val="0"/>
              </a:ext>
            </a:extLst>
          </a:blip>
          <a:srcRect l="1214" r="1214"/>
          <a:stretch/>
        </p:blipFill>
        <p:spPr>
          <a:xfrm>
            <a:off x="7178333" y="0"/>
            <a:ext cx="5013667" cy="3429000"/>
          </a:xfrm>
          <a:prstGeom prst="rect">
            <a:avLst/>
          </a:prstGeom>
        </p:spPr>
      </p:pic>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p:txBody>
          <a:bodyPr vert="horz"/>
          <a:lstStyle/>
          <a:p>
            <a:r>
              <a:rPr lang="en-US" dirty="0"/>
              <a:t>Goodwill</a:t>
            </a:r>
          </a:p>
        </p:txBody>
      </p:sp>
      <p:sp>
        <p:nvSpPr>
          <p:cNvPr id="30" name="Footer Placeholder 2">
            <a:extLst>
              <a:ext uri="{FF2B5EF4-FFF2-40B4-BE49-F238E27FC236}">
                <a16:creationId xmlns:a16="http://schemas.microsoft.com/office/drawing/2014/main" id="{1FD7FC08-9E1B-AF88-415E-E8822B662E32}"/>
              </a:ext>
            </a:extLst>
          </p:cNvPr>
          <p:cNvSpPr>
            <a:spLocks noGrp="1"/>
          </p:cNvSpPr>
          <p:nvPr>
            <p:ph type="ftr" sz="quarter" idx="11"/>
          </p:nvPr>
        </p:nvSpPr>
        <p:spPr/>
        <p:txBody>
          <a:bodyPr/>
          <a:lstStyle/>
          <a:p>
            <a:r>
              <a:rPr lang="en-ID" dirty="0"/>
              <a:t>www.PediatricSupport.com </a:t>
            </a:r>
          </a:p>
        </p:txBody>
      </p:sp>
      <p:sp>
        <p:nvSpPr>
          <p:cNvPr id="31" name="Slide Number Placeholder 3">
            <a:extLst>
              <a:ext uri="{FF2B5EF4-FFF2-40B4-BE49-F238E27FC236}">
                <a16:creationId xmlns:a16="http://schemas.microsoft.com/office/drawing/2014/main" id="{6C0D62BF-C13E-A998-92A0-DAC2B6E25D49}"/>
              </a:ext>
            </a:extLst>
          </p:cNvPr>
          <p:cNvSpPr>
            <a:spLocks noGrp="1"/>
          </p:cNvSpPr>
          <p:nvPr>
            <p:ph type="sldNum" sz="quarter" idx="12"/>
          </p:nvPr>
        </p:nvSpPr>
        <p:spPr/>
        <p:txBody>
          <a:bodyPr/>
          <a:lstStyle/>
          <a:p>
            <a:fld id="{FF528CE4-BB7A-453B-9BA8-EFC0298A1600}" type="slidenum">
              <a:rPr lang="en-ID" smtClean="0"/>
              <a:pPr/>
              <a:t>37</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32" name="Straight Connector 31">
            <a:extLst>
              <a:ext uri="{FF2B5EF4-FFF2-40B4-BE49-F238E27FC236}">
                <a16:creationId xmlns:a16="http://schemas.microsoft.com/office/drawing/2014/main" id="{7D047145-80D6-FE73-74B3-1705C726777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3DD3C85-F5F6-32A1-680E-E1630A7AF1C0}"/>
              </a:ext>
            </a:extLst>
          </p:cNvPr>
          <p:cNvGrpSpPr/>
          <p:nvPr/>
        </p:nvGrpSpPr>
        <p:grpSpPr>
          <a:xfrm>
            <a:off x="0" y="0"/>
            <a:ext cx="12192000" cy="6058557"/>
            <a:chOff x="0" y="0"/>
            <a:chExt cx="12192000" cy="6058557"/>
          </a:xfrm>
        </p:grpSpPr>
        <p:sp>
          <p:nvSpPr>
            <p:cNvPr id="22" name="Rectangle 21">
              <a:extLst>
                <a:ext uri="{FF2B5EF4-FFF2-40B4-BE49-F238E27FC236}">
                  <a16:creationId xmlns:a16="http://schemas.microsoft.com/office/drawing/2014/main" id="{E1DA010D-5AC4-C734-BE89-02D88A0D2702}"/>
                </a:ext>
              </a:extLst>
            </p:cNvPr>
            <p:cNvSpPr/>
            <p:nvPr/>
          </p:nvSpPr>
          <p:spPr>
            <a:xfrm>
              <a:off x="0" y="3454888"/>
              <a:ext cx="12192000" cy="2603669"/>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25B41B82-8AF6-25D6-ED37-1AC147C160C8}"/>
                </a:ext>
              </a:extLst>
            </p:cNvPr>
            <p:cNvSpPr/>
            <p:nvPr/>
          </p:nvSpPr>
          <p:spPr>
            <a:xfrm rot="10800000" flipH="1" flipV="1">
              <a:off x="7178333" y="0"/>
              <a:ext cx="3786410" cy="3429000"/>
            </a:xfrm>
            <a:prstGeom prst="rect">
              <a:avLst/>
            </a:prstGeom>
            <a:gradFill flip="none" rotWithShape="1">
              <a:gsLst>
                <a:gs pos="24000">
                  <a:schemeClr val="bg1">
                    <a:alpha val="0"/>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4" name="Oval 23">
            <a:extLst>
              <a:ext uri="{FF2B5EF4-FFF2-40B4-BE49-F238E27FC236}">
                <a16:creationId xmlns:a16="http://schemas.microsoft.com/office/drawing/2014/main" id="{96DC8565-DA63-25A4-F882-79896665FD19}"/>
              </a:ext>
            </a:extLst>
          </p:cNvPr>
          <p:cNvSpPr/>
          <p:nvPr/>
        </p:nvSpPr>
        <p:spPr>
          <a:xfrm>
            <a:off x="639098" y="3168611"/>
            <a:ext cx="520778" cy="520778"/>
          </a:xfrm>
          <a:prstGeom prst="ellipse">
            <a:avLst/>
          </a:prstGeom>
          <a:solidFill>
            <a:srgbClr val="97C4C9"/>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Freeform 78">
            <a:extLst>
              <a:ext uri="{FF2B5EF4-FFF2-40B4-BE49-F238E27FC236}">
                <a16:creationId xmlns:a16="http://schemas.microsoft.com/office/drawing/2014/main" id="{5DC62BFF-7C4B-35EF-D9B1-D480EE1A4AE5}"/>
              </a:ext>
            </a:extLst>
          </p:cNvPr>
          <p:cNvSpPr>
            <a:spLocks/>
          </p:cNvSpPr>
          <p:nvPr/>
        </p:nvSpPr>
        <p:spPr bwMode="auto">
          <a:xfrm>
            <a:off x="784997" y="3320564"/>
            <a:ext cx="228981" cy="216872"/>
          </a:xfrm>
          <a:custGeom>
            <a:avLst/>
            <a:gdLst>
              <a:gd name="T0" fmla="*/ 74 w 88"/>
              <a:gd name="T1" fmla="*/ 59 h 83"/>
              <a:gd name="T2" fmla="*/ 74 w 88"/>
              <a:gd name="T3" fmla="*/ 59 h 83"/>
              <a:gd name="T4" fmla="*/ 80 w 88"/>
              <a:gd name="T5" fmla="*/ 65 h 83"/>
              <a:gd name="T6" fmla="*/ 74 w 88"/>
              <a:gd name="T7" fmla="*/ 71 h 83"/>
              <a:gd name="T8" fmla="*/ 70 w 88"/>
              <a:gd name="T9" fmla="*/ 71 h 83"/>
              <a:gd name="T10" fmla="*/ 76 w 88"/>
              <a:gd name="T11" fmla="*/ 77 h 83"/>
              <a:gd name="T12" fmla="*/ 70 w 88"/>
              <a:gd name="T13" fmla="*/ 83 h 83"/>
              <a:gd name="T14" fmla="*/ 44 w 88"/>
              <a:gd name="T15" fmla="*/ 83 h 83"/>
              <a:gd name="T16" fmla="*/ 0 w 88"/>
              <a:gd name="T17" fmla="*/ 75 h 83"/>
              <a:gd name="T18" fmla="*/ 0 w 88"/>
              <a:gd name="T19" fmla="*/ 39 h 83"/>
              <a:gd name="T20" fmla="*/ 12 w 88"/>
              <a:gd name="T21" fmla="*/ 39 h 83"/>
              <a:gd name="T22" fmla="*/ 42 w 88"/>
              <a:gd name="T23" fmla="*/ 7 h 83"/>
              <a:gd name="T24" fmla="*/ 54 w 88"/>
              <a:gd name="T25" fmla="*/ 12 h 83"/>
              <a:gd name="T26" fmla="*/ 50 w 88"/>
              <a:gd name="T27" fmla="*/ 35 h 83"/>
              <a:gd name="T28" fmla="*/ 82 w 88"/>
              <a:gd name="T29" fmla="*/ 35 h 83"/>
              <a:gd name="T30" fmla="*/ 88 w 88"/>
              <a:gd name="T31" fmla="*/ 41 h 83"/>
              <a:gd name="T32" fmla="*/ 82 w 88"/>
              <a:gd name="T33" fmla="*/ 47 h 83"/>
              <a:gd name="T34" fmla="*/ 78 w 88"/>
              <a:gd name="T35" fmla="*/ 47 h 83"/>
              <a:gd name="T36" fmla="*/ 84 w 88"/>
              <a:gd name="T37" fmla="*/ 53 h 83"/>
              <a:gd name="T38" fmla="*/ 78 w 88"/>
              <a:gd name="T39" fmla="*/ 59 h 83"/>
              <a:gd name="T40" fmla="*/ 74 w 88"/>
              <a:gd name="T41"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3">
                <a:moveTo>
                  <a:pt x="74" y="59"/>
                </a:moveTo>
                <a:cubicBezTo>
                  <a:pt x="74" y="59"/>
                  <a:pt x="74" y="59"/>
                  <a:pt x="74" y="59"/>
                </a:cubicBezTo>
                <a:cubicBezTo>
                  <a:pt x="77" y="59"/>
                  <a:pt x="80" y="62"/>
                  <a:pt x="80" y="65"/>
                </a:cubicBezTo>
                <a:cubicBezTo>
                  <a:pt x="80" y="68"/>
                  <a:pt x="77" y="71"/>
                  <a:pt x="74" y="71"/>
                </a:cubicBezTo>
                <a:cubicBezTo>
                  <a:pt x="70" y="71"/>
                  <a:pt x="70" y="71"/>
                  <a:pt x="70" y="71"/>
                </a:cubicBezTo>
                <a:cubicBezTo>
                  <a:pt x="73" y="71"/>
                  <a:pt x="76" y="74"/>
                  <a:pt x="76" y="77"/>
                </a:cubicBezTo>
                <a:cubicBezTo>
                  <a:pt x="76" y="80"/>
                  <a:pt x="73" y="83"/>
                  <a:pt x="70" y="83"/>
                </a:cubicBezTo>
                <a:cubicBezTo>
                  <a:pt x="70" y="83"/>
                  <a:pt x="54" y="83"/>
                  <a:pt x="44" y="83"/>
                </a:cubicBezTo>
                <a:cubicBezTo>
                  <a:pt x="28" y="83"/>
                  <a:pt x="32" y="75"/>
                  <a:pt x="0" y="75"/>
                </a:cubicBezTo>
                <a:cubicBezTo>
                  <a:pt x="0" y="73"/>
                  <a:pt x="0" y="39"/>
                  <a:pt x="0" y="39"/>
                </a:cubicBezTo>
                <a:cubicBezTo>
                  <a:pt x="12" y="39"/>
                  <a:pt x="12" y="39"/>
                  <a:pt x="12" y="39"/>
                </a:cubicBezTo>
                <a:cubicBezTo>
                  <a:pt x="26" y="39"/>
                  <a:pt x="42" y="26"/>
                  <a:pt x="42" y="7"/>
                </a:cubicBezTo>
                <a:cubicBezTo>
                  <a:pt x="42" y="1"/>
                  <a:pt x="54" y="0"/>
                  <a:pt x="54" y="12"/>
                </a:cubicBezTo>
                <a:cubicBezTo>
                  <a:pt x="54" y="20"/>
                  <a:pt x="50" y="35"/>
                  <a:pt x="50" y="35"/>
                </a:cubicBezTo>
                <a:cubicBezTo>
                  <a:pt x="82" y="35"/>
                  <a:pt x="82" y="35"/>
                  <a:pt x="82" y="35"/>
                </a:cubicBezTo>
                <a:cubicBezTo>
                  <a:pt x="85" y="35"/>
                  <a:pt x="88" y="38"/>
                  <a:pt x="88" y="41"/>
                </a:cubicBezTo>
                <a:cubicBezTo>
                  <a:pt x="88" y="44"/>
                  <a:pt x="85" y="47"/>
                  <a:pt x="82" y="47"/>
                </a:cubicBezTo>
                <a:cubicBezTo>
                  <a:pt x="78" y="47"/>
                  <a:pt x="78" y="47"/>
                  <a:pt x="78" y="47"/>
                </a:cubicBezTo>
                <a:cubicBezTo>
                  <a:pt x="81" y="47"/>
                  <a:pt x="84" y="50"/>
                  <a:pt x="84" y="53"/>
                </a:cubicBezTo>
                <a:cubicBezTo>
                  <a:pt x="84" y="56"/>
                  <a:pt x="81" y="59"/>
                  <a:pt x="78" y="59"/>
                </a:cubicBezTo>
                <a:cubicBezTo>
                  <a:pt x="74" y="59"/>
                  <a:pt x="74" y="59"/>
                  <a:pt x="74" y="59"/>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id="{758CF678-7FD6-BBB7-DDBD-43E3814288B9}"/>
              </a:ext>
            </a:extLst>
          </p:cNvPr>
          <p:cNvSpPr txBox="1"/>
          <p:nvPr/>
        </p:nvSpPr>
        <p:spPr>
          <a:xfrm>
            <a:off x="2169320" y="4159004"/>
            <a:ext cx="4790280" cy="1169551"/>
          </a:xfrm>
          <a:prstGeom prst="rect">
            <a:avLst/>
          </a:prstGeom>
          <a:noFill/>
        </p:spPr>
        <p:txBody>
          <a:bodyPr wrap="square" lIns="0" tIns="0" rIns="0" bIns="0" rtlCol="0" anchor="t">
            <a:spAutoFit/>
          </a:bodyPr>
          <a:lstStyle/>
          <a:p>
            <a:pPr marL="0" lvl="1"/>
            <a:r>
              <a:rPr lang="en-US" sz="2000" dirty="0">
                <a:solidFill>
                  <a:schemeClr val="bg1"/>
                </a:solidFill>
                <a:ea typeface="Open Sans" panose="020B0606030504020204" pitchFamily="34" charset="0"/>
                <a:cs typeface="Open Sans" panose="020B0606030504020204" pitchFamily="34" charset="0"/>
              </a:rPr>
              <a:t>Hogwash…</a:t>
            </a:r>
          </a:p>
          <a:p>
            <a:pPr marL="0" lvl="1"/>
            <a:r>
              <a:rPr lang="en-US" sz="2800" b="1" dirty="0">
                <a:solidFill>
                  <a:schemeClr val="bg1"/>
                </a:solidFill>
                <a:ea typeface="Open Sans" panose="020B0606030504020204" pitchFamily="34" charset="0"/>
                <a:cs typeface="Open Sans" panose="020B0606030504020204" pitchFamily="34" charset="0"/>
              </a:rPr>
              <a:t>benefits of reputation is what drives practice revenue…</a:t>
            </a:r>
          </a:p>
        </p:txBody>
      </p:sp>
      <p:sp>
        <p:nvSpPr>
          <p:cNvPr id="12" name="TextBox 11">
            <a:extLst>
              <a:ext uri="{FF2B5EF4-FFF2-40B4-BE49-F238E27FC236}">
                <a16:creationId xmlns:a16="http://schemas.microsoft.com/office/drawing/2014/main" id="{EDECE1AD-55D2-FC24-10F6-18D46E743475}"/>
              </a:ext>
            </a:extLst>
          </p:cNvPr>
          <p:cNvSpPr txBox="1"/>
          <p:nvPr/>
        </p:nvSpPr>
        <p:spPr>
          <a:xfrm>
            <a:off x="8280394" y="4374447"/>
            <a:ext cx="3272508" cy="738664"/>
          </a:xfrm>
          <a:prstGeom prst="rect">
            <a:avLst/>
          </a:prstGeom>
          <a:noFill/>
        </p:spPr>
        <p:txBody>
          <a:bodyPr wrap="square" lIns="0" tIns="0" rIns="0" bIns="0" rtlCol="0" anchor="t">
            <a:spAutoFit/>
          </a:bodyPr>
          <a:lstStyle/>
          <a:p>
            <a:pPr marL="0" lvl="1"/>
            <a:r>
              <a:rPr lang="en-US" sz="2400" dirty="0">
                <a:solidFill>
                  <a:schemeClr val="bg1"/>
                </a:solidFill>
                <a:ea typeface="Open Sans" panose="020B0606030504020204" pitchFamily="34" charset="0"/>
                <a:cs typeface="Open Sans" panose="020B0606030504020204" pitchFamily="34" charset="0"/>
              </a:rPr>
              <a:t>Allocation of “Goodwill” is double-dipping</a:t>
            </a:r>
          </a:p>
        </p:txBody>
      </p:sp>
      <p:sp>
        <p:nvSpPr>
          <p:cNvPr id="18" name="TextBox 17">
            <a:extLst>
              <a:ext uri="{FF2B5EF4-FFF2-40B4-BE49-F238E27FC236}">
                <a16:creationId xmlns:a16="http://schemas.microsoft.com/office/drawing/2014/main" id="{5E97D0EE-EB00-FF17-2EBB-C227EBFD42B0}"/>
              </a:ext>
            </a:extLst>
          </p:cNvPr>
          <p:cNvSpPr txBox="1"/>
          <p:nvPr/>
        </p:nvSpPr>
        <p:spPr>
          <a:xfrm>
            <a:off x="639098" y="1567906"/>
            <a:ext cx="6147782" cy="1461939"/>
          </a:xfrm>
          <a:prstGeom prst="rect">
            <a:avLst/>
          </a:prstGeom>
          <a:noFill/>
        </p:spPr>
        <p:txBody>
          <a:bodyPr wrap="square" lIns="0" tIns="0" rIns="0" bIns="0" rtlCol="0" anchor="t">
            <a:spAutoFit/>
          </a:bodyPr>
          <a:lstStyle/>
          <a:p>
            <a:pPr marL="0" lvl="1">
              <a:spcBef>
                <a:spcPts val="600"/>
              </a:spcBef>
            </a:pPr>
            <a:r>
              <a:rPr lang="en-US" b="1" dirty="0">
                <a:solidFill>
                  <a:srgbClr val="34576B"/>
                </a:solidFill>
                <a:ea typeface="Open Sans" panose="020B0606030504020204" pitchFamily="34" charset="0"/>
                <a:cs typeface="Open Sans" panose="020B0606030504020204" pitchFamily="34" charset="0"/>
              </a:rPr>
              <a:t>Goodwill</a:t>
            </a:r>
            <a:r>
              <a:rPr lang="en-US" dirty="0">
                <a:solidFill>
                  <a:srgbClr val="34576B"/>
                </a:solidFill>
                <a:ea typeface="Open Sans" panose="020B0606030504020204" pitchFamily="34" charset="0"/>
                <a:cs typeface="Open Sans" panose="020B0606030504020204" pitchFamily="34" charset="0"/>
              </a:rPr>
              <a:t> is an intangible asset that arises as a result of the acquisition of one </a:t>
            </a:r>
            <a:r>
              <a:rPr lang="en-US" b="1" dirty="0">
                <a:solidFill>
                  <a:srgbClr val="34576B"/>
                </a:solidFill>
                <a:ea typeface="Open Sans" panose="020B0606030504020204" pitchFamily="34" charset="0"/>
                <a:cs typeface="Open Sans" panose="020B0606030504020204" pitchFamily="34" charset="0"/>
              </a:rPr>
              <a:t>company</a:t>
            </a:r>
            <a:r>
              <a:rPr lang="en-US" dirty="0">
                <a:solidFill>
                  <a:srgbClr val="34576B"/>
                </a:solidFill>
                <a:ea typeface="Open Sans" panose="020B0606030504020204" pitchFamily="34" charset="0"/>
                <a:cs typeface="Open Sans" panose="020B0606030504020204" pitchFamily="34" charset="0"/>
              </a:rPr>
              <a:t> by another for a premium value.</a:t>
            </a:r>
          </a:p>
          <a:p>
            <a:pPr marL="0" lvl="1">
              <a:spcBef>
                <a:spcPts val="600"/>
              </a:spcBef>
            </a:pPr>
            <a:r>
              <a:rPr lang="en-US" dirty="0">
                <a:solidFill>
                  <a:srgbClr val="34576B"/>
                </a:solidFill>
                <a:ea typeface="Open Sans" panose="020B0606030504020204" pitchFamily="34" charset="0"/>
                <a:cs typeface="Open Sans" panose="020B0606030504020204" pitchFamily="34" charset="0"/>
              </a:rPr>
              <a:t>The value of a </a:t>
            </a:r>
            <a:r>
              <a:rPr lang="en-US" b="1" dirty="0">
                <a:solidFill>
                  <a:srgbClr val="34576B"/>
                </a:solidFill>
                <a:ea typeface="Open Sans" panose="020B0606030504020204" pitchFamily="34" charset="0"/>
                <a:cs typeface="Open Sans" panose="020B0606030504020204" pitchFamily="34" charset="0"/>
              </a:rPr>
              <a:t>company's</a:t>
            </a:r>
            <a:r>
              <a:rPr lang="en-US" dirty="0">
                <a:solidFill>
                  <a:srgbClr val="34576B"/>
                </a:solidFill>
                <a:ea typeface="Open Sans" panose="020B0606030504020204" pitchFamily="34" charset="0"/>
                <a:cs typeface="Open Sans" panose="020B0606030504020204" pitchFamily="34" charset="0"/>
              </a:rPr>
              <a:t> brand name, solid customer base, good customer relations, good employee relations and any patents or proprietary technology represent </a:t>
            </a:r>
            <a:r>
              <a:rPr lang="en-US" b="1" dirty="0">
                <a:solidFill>
                  <a:srgbClr val="34576B"/>
                </a:solidFill>
                <a:ea typeface="Open Sans" panose="020B0606030504020204" pitchFamily="34" charset="0"/>
                <a:cs typeface="Open Sans" panose="020B0606030504020204" pitchFamily="34" charset="0"/>
              </a:rPr>
              <a:t>goodwill</a:t>
            </a:r>
            <a:r>
              <a:rPr lang="en-US" dirty="0">
                <a:solidFill>
                  <a:srgbClr val="34576B"/>
                </a:solidFill>
                <a:ea typeface="Open Sans" panose="020B0606030504020204" pitchFamily="34" charset="0"/>
                <a:cs typeface="Open Sans" panose="020B0606030504020204" pitchFamily="34" charset="0"/>
              </a:rPr>
              <a:t>.</a:t>
            </a:r>
          </a:p>
        </p:txBody>
      </p:sp>
      <p:sp>
        <p:nvSpPr>
          <p:cNvPr id="29" name="Rectangle 28">
            <a:extLst>
              <a:ext uri="{FF2B5EF4-FFF2-40B4-BE49-F238E27FC236}">
                <a16:creationId xmlns:a16="http://schemas.microsoft.com/office/drawing/2014/main" id="{BDD523DE-F085-4C71-2CC3-DDF601A2A65D}"/>
              </a:ext>
            </a:extLst>
          </p:cNvPr>
          <p:cNvSpPr/>
          <p:nvPr/>
        </p:nvSpPr>
        <p:spPr>
          <a:xfrm>
            <a:off x="2169320" y="6012839"/>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47" name="Picture 2">
            <a:extLst>
              <a:ext uri="{FF2B5EF4-FFF2-40B4-BE49-F238E27FC236}">
                <a16:creationId xmlns:a16="http://schemas.microsoft.com/office/drawing/2014/main" id="{C53DC98A-68B2-9E46-4CE7-8B8E665E8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9C3FE248-1727-1D35-3394-92DD39C2337B}"/>
              </a:ext>
            </a:extLst>
          </p:cNvPr>
          <p:cNvSpPr/>
          <p:nvPr/>
        </p:nvSpPr>
        <p:spPr>
          <a:xfrm>
            <a:off x="8280394" y="6012839"/>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54" name="Straight Connector 53">
            <a:extLst>
              <a:ext uri="{FF2B5EF4-FFF2-40B4-BE49-F238E27FC236}">
                <a16:creationId xmlns:a16="http://schemas.microsoft.com/office/drawing/2014/main" id="{FC2BFFE5-4529-31C1-0C49-A79221EB6B87}"/>
              </a:ext>
            </a:extLst>
          </p:cNvPr>
          <p:cNvCxnSpPr>
            <a:cxnSpLocks/>
          </p:cNvCxnSpPr>
          <p:nvPr/>
        </p:nvCxnSpPr>
        <p:spPr>
          <a:xfrm>
            <a:off x="1834040" y="4159004"/>
            <a:ext cx="0" cy="11695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2ECBC29-8D3D-ADB7-B0AC-C1607193FD68}"/>
              </a:ext>
            </a:extLst>
          </p:cNvPr>
          <p:cNvCxnSpPr>
            <a:cxnSpLocks/>
          </p:cNvCxnSpPr>
          <p:nvPr/>
        </p:nvCxnSpPr>
        <p:spPr>
          <a:xfrm>
            <a:off x="7945114" y="4374447"/>
            <a:ext cx="0" cy="738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495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n and notebook with math equations&#10;&#10;Description automatically generated">
            <a:extLst>
              <a:ext uri="{FF2B5EF4-FFF2-40B4-BE49-F238E27FC236}">
                <a16:creationId xmlns:a16="http://schemas.microsoft.com/office/drawing/2014/main" id="{928C2646-5414-2B52-EC76-EF4992F46E7F}"/>
              </a:ext>
            </a:extLst>
          </p:cNvPr>
          <p:cNvPicPr>
            <a:picLocks noChangeAspect="1"/>
          </p:cNvPicPr>
          <p:nvPr/>
        </p:nvPicPr>
        <p:blipFill rotWithShape="1">
          <a:blip r:embed="rId3">
            <a:extLst>
              <a:ext uri="{28A0092B-C50C-407E-A947-70E740481C1C}">
                <a14:useLocalDpi xmlns:a14="http://schemas.microsoft.com/office/drawing/2010/main" val="0"/>
              </a:ext>
            </a:extLst>
          </a:blip>
          <a:srcRect t="37602" b="20406"/>
          <a:stretch/>
        </p:blipFill>
        <p:spPr>
          <a:xfrm>
            <a:off x="0" y="1"/>
            <a:ext cx="12192000" cy="3413156"/>
          </a:xfrm>
          <a:prstGeom prst="rect">
            <a:avLst/>
          </a:prstGeom>
        </p:spPr>
      </p:pic>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75EB5446-7D1D-D92D-353F-941E71D703F0}"/>
              </a:ext>
            </a:extLst>
          </p:cNvPr>
          <p:cNvSpPr/>
          <p:nvPr/>
        </p:nvSpPr>
        <p:spPr>
          <a:xfrm>
            <a:off x="-1" y="-1"/>
            <a:ext cx="12191991" cy="3429001"/>
          </a:xfrm>
          <a:prstGeom prst="rect">
            <a:avLst/>
          </a:prstGeom>
          <a:solidFill>
            <a:srgbClr val="34576B">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38</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257233A-7289-2D8A-4AB2-BD4E0D3C3D6E}"/>
              </a:ext>
            </a:extLst>
          </p:cNvPr>
          <p:cNvSpPr/>
          <p:nvPr/>
        </p:nvSpPr>
        <p:spPr>
          <a:xfrm>
            <a:off x="639096" y="284334"/>
            <a:ext cx="7974967" cy="5771857"/>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cxnSp>
        <p:nvCxnSpPr>
          <p:cNvPr id="9" name="Straight Connector 8">
            <a:extLst>
              <a:ext uri="{FF2B5EF4-FFF2-40B4-BE49-F238E27FC236}">
                <a16:creationId xmlns:a16="http://schemas.microsoft.com/office/drawing/2014/main" id="{4900B73D-583D-87B6-E980-3D4F86A0ACC5}"/>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Placeholder 3" descr="A screenshot of a social media post&#10;&#10;Description automatically generated">
            <a:extLst>
              <a:ext uri="{FF2B5EF4-FFF2-40B4-BE49-F238E27FC236}">
                <a16:creationId xmlns:a16="http://schemas.microsoft.com/office/drawing/2014/main" id="{4558807D-7CC2-BD8F-4674-F8C4D5E41053}"/>
              </a:ext>
            </a:extLst>
          </p:cNvPr>
          <p:cNvPicPr>
            <a:picLocks noChangeAspect="1"/>
          </p:cNvPicPr>
          <p:nvPr/>
        </p:nvPicPr>
        <p:blipFill rotWithShape="1">
          <a:blip r:embed="rId7">
            <a:extLst>
              <a:ext uri="{28A0092B-C50C-407E-A947-70E740481C1C}">
                <a14:useLocalDpi xmlns:a14="http://schemas.microsoft.com/office/drawing/2010/main" val="0"/>
              </a:ext>
            </a:extLst>
          </a:blip>
          <a:srcRect l="6697" t="27970" r="73547" b="51867"/>
          <a:stretch/>
        </p:blipFill>
        <p:spPr>
          <a:xfrm>
            <a:off x="1293724" y="1256818"/>
            <a:ext cx="6665712" cy="3826888"/>
          </a:xfrm>
          <a:prstGeom prst="rect">
            <a:avLst/>
          </a:prstGeom>
        </p:spPr>
      </p:pic>
      <p:pic>
        <p:nvPicPr>
          <p:cNvPr id="6" name="Picture Placeholder 3" descr="A screenshot of a social media post&#10;&#10;Description automatically generated">
            <a:extLst>
              <a:ext uri="{FF2B5EF4-FFF2-40B4-BE49-F238E27FC236}">
                <a16:creationId xmlns:a16="http://schemas.microsoft.com/office/drawing/2014/main" id="{9EF63F0D-8729-9EEA-E22C-52C565AD685E}"/>
              </a:ext>
            </a:extLst>
          </p:cNvPr>
          <p:cNvPicPr>
            <a:picLocks noChangeAspect="1"/>
          </p:cNvPicPr>
          <p:nvPr/>
        </p:nvPicPr>
        <p:blipFill rotWithShape="1">
          <a:blip r:embed="rId7">
            <a:extLst>
              <a:ext uri="{28A0092B-C50C-407E-A947-70E740481C1C}">
                <a14:useLocalDpi xmlns:a14="http://schemas.microsoft.com/office/drawing/2010/main" val="0"/>
              </a:ext>
            </a:extLst>
          </a:blip>
          <a:srcRect l="17786" t="49771" r="73547" b="42091"/>
          <a:stretch/>
        </p:blipFill>
        <p:spPr>
          <a:xfrm>
            <a:off x="9161143" y="4792902"/>
            <a:ext cx="2391759" cy="1263289"/>
          </a:xfrm>
          <a:prstGeom prst="rect">
            <a:avLst/>
          </a:prstGeom>
        </p:spPr>
      </p:pic>
      <p:sp>
        <p:nvSpPr>
          <p:cNvPr id="21" name="TextBox 20">
            <a:extLst>
              <a:ext uri="{FF2B5EF4-FFF2-40B4-BE49-F238E27FC236}">
                <a16:creationId xmlns:a16="http://schemas.microsoft.com/office/drawing/2014/main" id="{E3A213A8-39E8-2BCA-4497-B316987CF19C}"/>
              </a:ext>
            </a:extLst>
          </p:cNvPr>
          <p:cNvSpPr txBox="1"/>
          <p:nvPr/>
        </p:nvSpPr>
        <p:spPr>
          <a:xfrm>
            <a:off x="89932" y="-71558"/>
            <a:ext cx="1316983" cy="3154710"/>
          </a:xfrm>
          <a:prstGeom prst="rect">
            <a:avLst/>
          </a:prstGeom>
          <a:noFill/>
        </p:spPr>
        <p:txBody>
          <a:bodyPr wrap="square" rtlCol="0">
            <a:spAutoFit/>
          </a:bodyPr>
          <a:lstStyle/>
          <a:p>
            <a:r>
              <a:rPr lang="en-US" sz="19900" dirty="0">
                <a:ln w="12700">
                  <a:noFill/>
                </a:ln>
                <a:solidFill>
                  <a:srgbClr val="97C4C9">
                    <a:alpha val="35000"/>
                  </a:srgbClr>
                </a:solidFill>
              </a:rPr>
              <a:t>“</a:t>
            </a:r>
            <a:endParaRPr lang="en-ID" sz="19900" dirty="0">
              <a:ln w="12700">
                <a:noFill/>
              </a:ln>
              <a:solidFill>
                <a:srgbClr val="97C4C9">
                  <a:alpha val="35000"/>
                </a:srgbClr>
              </a:solidFill>
            </a:endParaRPr>
          </a:p>
        </p:txBody>
      </p:sp>
      <p:sp>
        <p:nvSpPr>
          <p:cNvPr id="23" name="TextBox 22">
            <a:extLst>
              <a:ext uri="{FF2B5EF4-FFF2-40B4-BE49-F238E27FC236}">
                <a16:creationId xmlns:a16="http://schemas.microsoft.com/office/drawing/2014/main" id="{7E54EA02-4DE5-AB94-35AC-AD91625F1784}"/>
              </a:ext>
            </a:extLst>
          </p:cNvPr>
          <p:cNvSpPr txBox="1"/>
          <p:nvPr/>
        </p:nvSpPr>
        <p:spPr>
          <a:xfrm>
            <a:off x="8088977" y="4478835"/>
            <a:ext cx="1316983" cy="3154710"/>
          </a:xfrm>
          <a:prstGeom prst="rect">
            <a:avLst/>
          </a:prstGeom>
          <a:noFill/>
        </p:spPr>
        <p:txBody>
          <a:bodyPr wrap="square" rtlCol="0">
            <a:spAutoFit/>
          </a:bodyPr>
          <a:lstStyle/>
          <a:p>
            <a:r>
              <a:rPr lang="en-US" sz="19900" dirty="0">
                <a:ln w="12700">
                  <a:noFill/>
                </a:ln>
                <a:solidFill>
                  <a:srgbClr val="97C4C9">
                    <a:alpha val="35000"/>
                  </a:srgbClr>
                </a:solidFill>
              </a:rPr>
              <a:t>”</a:t>
            </a:r>
            <a:endParaRPr lang="en-ID" sz="19900" dirty="0">
              <a:ln w="12700">
                <a:noFill/>
              </a:ln>
              <a:solidFill>
                <a:srgbClr val="97C4C9">
                  <a:alpha val="35000"/>
                </a:srgbClr>
              </a:solidFill>
            </a:endParaRPr>
          </a:p>
        </p:txBody>
      </p:sp>
      <p:cxnSp>
        <p:nvCxnSpPr>
          <p:cNvPr id="25" name="Straight Connector 24">
            <a:extLst>
              <a:ext uri="{FF2B5EF4-FFF2-40B4-BE49-F238E27FC236}">
                <a16:creationId xmlns:a16="http://schemas.microsoft.com/office/drawing/2014/main" id="{0864FBF2-B1FE-22E1-ABFE-0C8152A4C6B9}"/>
              </a:ext>
            </a:extLst>
          </p:cNvPr>
          <p:cNvCxnSpPr>
            <a:cxnSpLocks/>
          </p:cNvCxnSpPr>
          <p:nvPr/>
        </p:nvCxnSpPr>
        <p:spPr>
          <a:xfrm flipH="1">
            <a:off x="1678188" y="5481690"/>
            <a:ext cx="5959130" cy="0"/>
          </a:xfrm>
          <a:prstGeom prst="line">
            <a:avLst/>
          </a:prstGeom>
          <a:ln>
            <a:solidFill>
              <a:schemeClr val="bg1">
                <a:lumMod val="85000"/>
                <a:alpha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74B399-2B5F-8038-EA92-B5C7F9A50824}"/>
              </a:ext>
            </a:extLst>
          </p:cNvPr>
          <p:cNvCxnSpPr>
            <a:cxnSpLocks/>
          </p:cNvCxnSpPr>
          <p:nvPr/>
        </p:nvCxnSpPr>
        <p:spPr>
          <a:xfrm flipH="1">
            <a:off x="1678188" y="915488"/>
            <a:ext cx="5959130" cy="0"/>
          </a:xfrm>
          <a:prstGeom prst="line">
            <a:avLst/>
          </a:prstGeom>
          <a:ln>
            <a:solidFill>
              <a:schemeClr val="bg1">
                <a:lumMod val="85000"/>
                <a:alpha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52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8">
            <a:extLst>
              <a:ext uri="{FF2B5EF4-FFF2-40B4-BE49-F238E27FC236}">
                <a16:creationId xmlns:a16="http://schemas.microsoft.com/office/drawing/2014/main" id="{1A00A614-233D-A1E4-70B6-5686910F0A90}"/>
              </a:ext>
            </a:extLst>
          </p:cNvPr>
          <p:cNvPicPr>
            <a:picLocks noChangeAspect="1"/>
          </p:cNvPicPr>
          <p:nvPr/>
        </p:nvPicPr>
        <p:blipFill rotWithShape="1">
          <a:blip r:embed="rId3">
            <a:extLst>
              <a:ext uri="{28A0092B-C50C-407E-A947-70E740481C1C}">
                <a14:useLocalDpi xmlns:a14="http://schemas.microsoft.com/office/drawing/2010/main" val="0"/>
              </a:ext>
            </a:extLst>
          </a:blip>
          <a:srcRect l="7362" r="7362"/>
          <a:stretch/>
        </p:blipFill>
        <p:spPr>
          <a:xfrm>
            <a:off x="4401985" y="0"/>
            <a:ext cx="7790015" cy="6812280"/>
          </a:xfrm>
          <a:prstGeom prst="rect">
            <a:avLst/>
          </a:prstGeom>
          <a:solidFill>
            <a:srgbClr val="ADB68B"/>
          </a:solidFill>
        </p:spPr>
      </p:pic>
      <p:sp>
        <p:nvSpPr>
          <p:cNvPr id="3" name="Rectangle 2">
            <a:extLst>
              <a:ext uri="{FF2B5EF4-FFF2-40B4-BE49-F238E27FC236}">
                <a16:creationId xmlns:a16="http://schemas.microsoft.com/office/drawing/2014/main" id="{26543304-A9F1-8C0E-E3C0-1501C129B6A4}"/>
              </a:ext>
            </a:extLst>
          </p:cNvPr>
          <p:cNvSpPr/>
          <p:nvPr/>
        </p:nvSpPr>
        <p:spPr>
          <a:xfrm>
            <a:off x="4390735" y="0"/>
            <a:ext cx="7790015" cy="6812280"/>
          </a:xfrm>
          <a:prstGeom prst="rect">
            <a:avLst/>
          </a:prstGeom>
          <a:solidFill>
            <a:srgbClr val="34576B">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2741343"/>
            <a:ext cx="1915305" cy="1329595"/>
          </a:xfrm>
        </p:spPr>
        <p:txBody>
          <a:bodyPr vert="horz">
            <a:spAutoFit/>
          </a:bodyPr>
          <a:lstStyle/>
          <a:p>
            <a:r>
              <a:rPr lang="en-US" dirty="0"/>
              <a:t>Goal of Valuation Formula?</a:t>
            </a:r>
          </a:p>
        </p:txBody>
      </p:sp>
      <p:sp>
        <p:nvSpPr>
          <p:cNvPr id="30" name="Footer Placeholder 2">
            <a:extLst>
              <a:ext uri="{FF2B5EF4-FFF2-40B4-BE49-F238E27FC236}">
                <a16:creationId xmlns:a16="http://schemas.microsoft.com/office/drawing/2014/main" id="{1FD7FC08-9E1B-AF88-415E-E8822B662E32}"/>
              </a:ext>
            </a:extLst>
          </p:cNvPr>
          <p:cNvSpPr>
            <a:spLocks noGrp="1"/>
          </p:cNvSpPr>
          <p:nvPr>
            <p:ph type="ftr" sz="quarter" idx="11"/>
          </p:nvPr>
        </p:nvSpPr>
        <p:spPr/>
        <p:txBody>
          <a:bodyPr/>
          <a:lstStyle/>
          <a:p>
            <a:r>
              <a:rPr lang="en-ID" dirty="0"/>
              <a:t>www.PediatricSupport.com </a:t>
            </a:r>
          </a:p>
        </p:txBody>
      </p:sp>
      <p:sp>
        <p:nvSpPr>
          <p:cNvPr id="31" name="Slide Number Placeholder 3">
            <a:extLst>
              <a:ext uri="{FF2B5EF4-FFF2-40B4-BE49-F238E27FC236}">
                <a16:creationId xmlns:a16="http://schemas.microsoft.com/office/drawing/2014/main" id="{6C0D62BF-C13E-A998-92A0-DAC2B6E25D49}"/>
              </a:ext>
            </a:extLst>
          </p:cNvPr>
          <p:cNvSpPr>
            <a:spLocks noGrp="1"/>
          </p:cNvSpPr>
          <p:nvPr>
            <p:ph type="sldNum" sz="quarter" idx="12"/>
          </p:nvPr>
        </p:nvSpPr>
        <p:spPr/>
        <p:txBody>
          <a:bodyPr/>
          <a:lstStyle/>
          <a:p>
            <a:fld id="{FF528CE4-BB7A-453B-9BA8-EFC0298A1600}" type="slidenum">
              <a:rPr lang="en-ID" smtClean="0"/>
              <a:pPr/>
              <a:t>39</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32" name="Straight Connector 31">
            <a:extLst>
              <a:ext uri="{FF2B5EF4-FFF2-40B4-BE49-F238E27FC236}">
                <a16:creationId xmlns:a16="http://schemas.microsoft.com/office/drawing/2014/main" id="{7D047145-80D6-FE73-74B3-1705C726777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97D0EE-EB00-FF17-2EBB-C227EBFD42B0}"/>
              </a:ext>
            </a:extLst>
          </p:cNvPr>
          <p:cNvSpPr txBox="1"/>
          <p:nvPr/>
        </p:nvSpPr>
        <p:spPr>
          <a:xfrm>
            <a:off x="6587836" y="2390478"/>
            <a:ext cx="4965066" cy="2031325"/>
          </a:xfrm>
          <a:prstGeom prst="rect">
            <a:avLst/>
          </a:prstGeom>
          <a:noFill/>
        </p:spPr>
        <p:txBody>
          <a:bodyPr wrap="square" lIns="0" tIns="0" rIns="0" bIns="0" rtlCol="0" anchor="t">
            <a:spAutoFit/>
          </a:bodyPr>
          <a:lstStyle/>
          <a:p>
            <a:pPr marL="0" lvl="1">
              <a:spcBef>
                <a:spcPts val="600"/>
              </a:spcBef>
            </a:pPr>
            <a:r>
              <a:rPr lang="en-US" sz="4400" b="1" dirty="0">
                <a:solidFill>
                  <a:schemeClr val="bg1"/>
                </a:solidFill>
                <a:ea typeface="Open Sans" panose="020B0606030504020204" pitchFamily="34" charset="0"/>
                <a:cs typeface="Open Sans" panose="020B0606030504020204" pitchFamily="34" charset="0"/>
              </a:rPr>
              <a:t>Determine the added benefit of owning a practice.</a:t>
            </a:r>
          </a:p>
        </p:txBody>
      </p:sp>
      <p:pic>
        <p:nvPicPr>
          <p:cNvPr id="61" name="Picture 60">
            <a:extLst>
              <a:ext uri="{FF2B5EF4-FFF2-40B4-BE49-F238E27FC236}">
                <a16:creationId xmlns:a16="http://schemas.microsoft.com/office/drawing/2014/main" id="{15895E3D-4013-7CC1-653C-85298D217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200" y="3629296"/>
            <a:ext cx="2104026" cy="2114118"/>
          </a:xfrm>
          <a:prstGeom prst="rect">
            <a:avLst/>
          </a:prstGeom>
          <a:effectLst>
            <a:outerShdw blurRad="368300" dist="38100" dir="10800000" algn="r" rotWithShape="0">
              <a:prstClr val="black">
                <a:alpha val="13000"/>
              </a:prstClr>
            </a:outerShdw>
          </a:effectLst>
        </p:spPr>
      </p:pic>
      <p:pic>
        <p:nvPicPr>
          <p:cNvPr id="62" name="Picture 61">
            <a:extLst>
              <a:ext uri="{FF2B5EF4-FFF2-40B4-BE49-F238E27FC236}">
                <a16:creationId xmlns:a16="http://schemas.microsoft.com/office/drawing/2014/main" id="{A8C241D5-CCB3-C83A-78A2-EC51BEFAC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045" y="1068867"/>
            <a:ext cx="2097352" cy="2114118"/>
          </a:xfrm>
          <a:prstGeom prst="rect">
            <a:avLst/>
          </a:prstGeom>
          <a:effectLst>
            <a:outerShdw blurRad="368300" dist="38100" dir="10800000" algn="r" rotWithShape="0">
              <a:prstClr val="black">
                <a:alpha val="13000"/>
              </a:prstClr>
            </a:outerShdw>
          </a:effectLst>
        </p:spPr>
      </p:pic>
      <p:grpSp>
        <p:nvGrpSpPr>
          <p:cNvPr id="4" name="Group 3">
            <a:extLst>
              <a:ext uri="{FF2B5EF4-FFF2-40B4-BE49-F238E27FC236}">
                <a16:creationId xmlns:a16="http://schemas.microsoft.com/office/drawing/2014/main" id="{B301DBA2-0C10-12D5-819F-E2ABC81B29CA}"/>
              </a:ext>
            </a:extLst>
          </p:cNvPr>
          <p:cNvGrpSpPr/>
          <p:nvPr/>
        </p:nvGrpSpPr>
        <p:grpSpPr>
          <a:xfrm>
            <a:off x="10364103" y="6274022"/>
            <a:ext cx="1188799" cy="440296"/>
            <a:chOff x="10364103" y="6274022"/>
            <a:chExt cx="1188799" cy="440296"/>
          </a:xfrm>
        </p:grpSpPr>
        <p:pic>
          <p:nvPicPr>
            <p:cNvPr id="5" name="Picture 2">
              <a:extLst>
                <a:ext uri="{FF2B5EF4-FFF2-40B4-BE49-F238E27FC236}">
                  <a16:creationId xmlns:a16="http://schemas.microsoft.com/office/drawing/2014/main" id="{3CF4A0E3-B1C4-68C0-BBDC-01BD8EA172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EB4C287-E767-B094-5568-163B63FD95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6134C864-B19F-45AE-4569-0745ADA6824E}"/>
              </a:ext>
            </a:extLst>
          </p:cNvPr>
          <p:cNvSpPr/>
          <p:nvPr/>
        </p:nvSpPr>
        <p:spPr>
          <a:xfrm>
            <a:off x="6587836" y="5167887"/>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198343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25587-AC7C-4CBB-098D-6FE4FB444E66}"/>
              </a:ext>
            </a:extLst>
          </p:cNvPr>
          <p:cNvPicPr>
            <a:picLocks noChangeAspect="1"/>
          </p:cNvPicPr>
          <p:nvPr/>
        </p:nvPicPr>
        <p:blipFill rotWithShape="1">
          <a:blip r:embed="rId2">
            <a:extLst>
              <a:ext uri="{28A0092B-C50C-407E-A947-70E740481C1C}">
                <a14:useLocalDpi xmlns:a14="http://schemas.microsoft.com/office/drawing/2010/main" val="0"/>
              </a:ext>
            </a:extLst>
          </a:blip>
          <a:srcRect l="7099" r="7099"/>
          <a:stretch/>
        </p:blipFill>
        <p:spPr>
          <a:xfrm>
            <a:off x="4353796" y="-1"/>
            <a:ext cx="7838206" cy="6812279"/>
          </a:xfrm>
          <a:prstGeom prst="rect">
            <a:avLst/>
          </a:prstGeom>
        </p:spPr>
      </p:pic>
      <p:sp>
        <p:nvSpPr>
          <p:cNvPr id="16" name="Rectangle 15">
            <a:extLst>
              <a:ext uri="{FF2B5EF4-FFF2-40B4-BE49-F238E27FC236}">
                <a16:creationId xmlns:a16="http://schemas.microsoft.com/office/drawing/2014/main" id="{F7F8E4E2-F1B1-96A9-1BAD-997B7D51E4C8}"/>
              </a:ext>
            </a:extLst>
          </p:cNvPr>
          <p:cNvSpPr/>
          <p:nvPr/>
        </p:nvSpPr>
        <p:spPr>
          <a:xfrm rot="10800000" flipH="1" flipV="1">
            <a:off x="4353797" y="-8535"/>
            <a:ext cx="7838204" cy="681228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Footer Placeholder 10">
            <a:extLst>
              <a:ext uri="{FF2B5EF4-FFF2-40B4-BE49-F238E27FC236}">
                <a16:creationId xmlns:a16="http://schemas.microsoft.com/office/drawing/2014/main" id="{B9B8F0EC-75BB-E615-81C7-48744096883E}"/>
              </a:ext>
            </a:extLst>
          </p:cNvPr>
          <p:cNvSpPr>
            <a:spLocks noGrp="1"/>
          </p:cNvSpPr>
          <p:nvPr>
            <p:ph type="ftr" sz="quarter" idx="11"/>
          </p:nvPr>
        </p:nvSpPr>
        <p:spPr/>
        <p:txBody>
          <a:bodyPr/>
          <a:lstStyle/>
          <a:p>
            <a:r>
              <a:rPr lang="en-ID" dirty="0"/>
              <a:t>www.PediatricSupport.com </a:t>
            </a:r>
          </a:p>
        </p:txBody>
      </p:sp>
      <p:sp>
        <p:nvSpPr>
          <p:cNvPr id="12" name="Slide Number Placeholder 11">
            <a:extLst>
              <a:ext uri="{FF2B5EF4-FFF2-40B4-BE49-F238E27FC236}">
                <a16:creationId xmlns:a16="http://schemas.microsoft.com/office/drawing/2014/main" id="{EB6400F5-EC10-04B6-459F-282E9886F8CF}"/>
              </a:ext>
            </a:extLst>
          </p:cNvPr>
          <p:cNvSpPr>
            <a:spLocks noGrp="1"/>
          </p:cNvSpPr>
          <p:nvPr>
            <p:ph type="sldNum" sz="quarter" idx="12"/>
          </p:nvPr>
        </p:nvSpPr>
        <p:spPr>
          <a:xfrm>
            <a:off x="639097" y="6412083"/>
            <a:ext cx="332453" cy="161583"/>
          </a:xfrm>
        </p:spPr>
        <p:txBody>
          <a:bodyPr/>
          <a:lstStyle/>
          <a:p>
            <a:fld id="{FF528CE4-BB7A-453B-9BA8-EFC0298A1600}" type="slidenum">
              <a:rPr lang="en-ID" b="1" smtClean="0">
                <a:solidFill>
                  <a:srgbClr val="ADB68B"/>
                </a:solidFill>
              </a:rPr>
              <a:pPr/>
              <a:t>4</a:t>
            </a:fld>
            <a:endParaRPr lang="en-ID" b="1" dirty="0">
              <a:solidFill>
                <a:srgbClr val="ADB68B"/>
              </a:solidFill>
            </a:endParaRPr>
          </a:p>
        </p:txBody>
      </p:sp>
      <p:sp>
        <p:nvSpPr>
          <p:cNvPr id="7" name="Rectangle 6">
            <a:extLst>
              <a:ext uri="{FF2B5EF4-FFF2-40B4-BE49-F238E27FC236}">
                <a16:creationId xmlns:a16="http://schemas.microsoft.com/office/drawing/2014/main" id="{AF7D4043-FB20-7DB4-83D9-D6F1221D30D5}"/>
              </a:ext>
            </a:extLst>
          </p:cNvPr>
          <p:cNvSpPr/>
          <p:nvPr/>
        </p:nvSpPr>
        <p:spPr>
          <a:xfrm>
            <a:off x="-467360" y="465051"/>
            <a:ext cx="351444" cy="351444"/>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A72E1AC0-7FAB-AFD5-CC6B-A2A3F208C445}"/>
              </a:ext>
            </a:extLst>
          </p:cNvPr>
          <p:cNvSpPr/>
          <p:nvPr/>
        </p:nvSpPr>
        <p:spPr>
          <a:xfrm>
            <a:off x="-467360" y="915939"/>
            <a:ext cx="351444" cy="351444"/>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8">
            <a:extLst>
              <a:ext uri="{FF2B5EF4-FFF2-40B4-BE49-F238E27FC236}">
                <a16:creationId xmlns:a16="http://schemas.microsoft.com/office/drawing/2014/main" id="{0024885D-C4CD-DDD8-2E5B-9CB7F62E5313}"/>
              </a:ext>
            </a:extLst>
          </p:cNvPr>
          <p:cNvSpPr/>
          <p:nvPr/>
        </p:nvSpPr>
        <p:spPr>
          <a:xfrm>
            <a:off x="-467360" y="1366827"/>
            <a:ext cx="351444" cy="351444"/>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0220A76E-8065-5B88-9677-A874E7C6D0DE}"/>
              </a:ext>
            </a:extLst>
          </p:cNvPr>
          <p:cNvSpPr/>
          <p:nvPr/>
        </p:nvSpPr>
        <p:spPr>
          <a:xfrm>
            <a:off x="-467360" y="1817716"/>
            <a:ext cx="351444" cy="351444"/>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4" name="Straight Connector 13">
            <a:extLst>
              <a:ext uri="{FF2B5EF4-FFF2-40B4-BE49-F238E27FC236}">
                <a16:creationId xmlns:a16="http://schemas.microsoft.com/office/drawing/2014/main" id="{FF415EC0-7B9D-2D7A-60F8-3A283376FAA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F248DE-833A-F631-50C0-D15693C0061F}"/>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8AF42625-06B1-4797-3C92-83AF2778901B}"/>
              </a:ext>
            </a:extLst>
          </p:cNvPr>
          <p:cNvGrpSpPr/>
          <p:nvPr/>
        </p:nvGrpSpPr>
        <p:grpSpPr>
          <a:xfrm>
            <a:off x="639096" y="2291439"/>
            <a:ext cx="5456903" cy="3766461"/>
            <a:chOff x="639097" y="2615670"/>
            <a:chExt cx="4987152" cy="3442230"/>
          </a:xfrm>
        </p:grpSpPr>
        <p:sp>
          <p:nvSpPr>
            <p:cNvPr id="21" name="Rectangle 20">
              <a:extLst>
                <a:ext uri="{FF2B5EF4-FFF2-40B4-BE49-F238E27FC236}">
                  <a16:creationId xmlns:a16="http://schemas.microsoft.com/office/drawing/2014/main" id="{D711942F-CA7C-A713-2C2D-9A7BB90A1B68}"/>
                </a:ext>
              </a:extLst>
            </p:cNvPr>
            <p:cNvSpPr/>
            <p:nvPr/>
          </p:nvSpPr>
          <p:spPr>
            <a:xfrm>
              <a:off x="639097" y="2615670"/>
              <a:ext cx="4987152" cy="344223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 name="Picture 4" descr="https://ccswla.com/wp-content/uploads/2017/05/mainoffice.jpg">
              <a:extLst>
                <a:ext uri="{FF2B5EF4-FFF2-40B4-BE49-F238E27FC236}">
                  <a16:creationId xmlns:a16="http://schemas.microsoft.com/office/drawing/2014/main" id="{79B5DFD2-DBBA-A187-FE5F-AC0F3F077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82" y="2816124"/>
              <a:ext cx="4561982" cy="3041322"/>
            </a:xfrm>
            <a:prstGeom prst="rect">
              <a:avLst/>
            </a:prstGeom>
          </p:spPr>
        </p:pic>
      </p:grpSp>
      <p:pic>
        <p:nvPicPr>
          <p:cNvPr id="6" name="Picture 2" descr="Image result for children's clinic lake charles">
            <a:extLst>
              <a:ext uri="{FF2B5EF4-FFF2-40B4-BE49-F238E27FC236}">
                <a16:creationId xmlns:a16="http://schemas.microsoft.com/office/drawing/2014/main" id="{13132E51-4836-A8E5-A582-267FD5E49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82" y="1567729"/>
            <a:ext cx="3192518" cy="11366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368DE9F-1151-C710-CF23-75FFD7F596E3}"/>
              </a:ext>
            </a:extLst>
          </p:cNvPr>
          <p:cNvGrpSpPr/>
          <p:nvPr/>
        </p:nvGrpSpPr>
        <p:grpSpPr>
          <a:xfrm>
            <a:off x="7231890" y="417158"/>
            <a:ext cx="4303521" cy="5629008"/>
            <a:chOff x="7231890" y="406400"/>
            <a:chExt cx="4303521" cy="5629008"/>
          </a:xfrm>
        </p:grpSpPr>
        <p:pic>
          <p:nvPicPr>
            <p:cNvPr id="25" name="Picture 24">
              <a:extLst>
                <a:ext uri="{FF2B5EF4-FFF2-40B4-BE49-F238E27FC236}">
                  <a16:creationId xmlns:a16="http://schemas.microsoft.com/office/drawing/2014/main" id="{A2BE1CB4-E8E8-A182-F284-690125096BC7}"/>
                </a:ext>
              </a:extLst>
            </p:cNvPr>
            <p:cNvPicPr>
              <a:picLocks noChangeAspect="1"/>
            </p:cNvPicPr>
            <p:nvPr/>
          </p:nvPicPr>
          <p:blipFill rotWithShape="1">
            <a:blip r:embed="rId5">
              <a:extLst>
                <a:ext uri="{28A0092B-C50C-407E-A947-70E740481C1C}">
                  <a14:useLocalDpi xmlns:a14="http://schemas.microsoft.com/office/drawing/2010/main" val="0"/>
                </a:ext>
              </a:extLst>
            </a:blip>
            <a:srcRect l="22635" t="19353" r="43952" b="45685"/>
            <a:stretch/>
          </p:blipFill>
          <p:spPr>
            <a:xfrm>
              <a:off x="7231890" y="406400"/>
              <a:ext cx="4303521" cy="5629008"/>
            </a:xfrm>
            <a:prstGeom prst="rect">
              <a:avLst/>
            </a:prstGeom>
          </p:spPr>
        </p:pic>
        <p:pic>
          <p:nvPicPr>
            <p:cNvPr id="13" name="Picture 12">
              <a:extLst>
                <a:ext uri="{FF2B5EF4-FFF2-40B4-BE49-F238E27FC236}">
                  <a16:creationId xmlns:a16="http://schemas.microsoft.com/office/drawing/2014/main" id="{1992EB5C-BF59-DBC1-74A5-CB1E9A0C9F7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790" r="3136" b="3065"/>
            <a:stretch/>
          </p:blipFill>
          <p:spPr>
            <a:xfrm>
              <a:off x="7396643" y="582379"/>
              <a:ext cx="3986368" cy="5315725"/>
            </a:xfrm>
            <a:prstGeom prst="rect">
              <a:avLst/>
            </a:prstGeom>
          </p:spPr>
        </p:pic>
      </p:grpSp>
      <p:grpSp>
        <p:nvGrpSpPr>
          <p:cNvPr id="2" name="Group 1">
            <a:extLst>
              <a:ext uri="{FF2B5EF4-FFF2-40B4-BE49-F238E27FC236}">
                <a16:creationId xmlns:a16="http://schemas.microsoft.com/office/drawing/2014/main" id="{EC402AD3-F648-FFF1-4B47-5F38BC9EBD60}"/>
              </a:ext>
            </a:extLst>
          </p:cNvPr>
          <p:cNvGrpSpPr/>
          <p:nvPr/>
        </p:nvGrpSpPr>
        <p:grpSpPr>
          <a:xfrm>
            <a:off x="10364103" y="6274022"/>
            <a:ext cx="1188799" cy="440296"/>
            <a:chOff x="10364103" y="6274022"/>
            <a:chExt cx="1188799" cy="440296"/>
          </a:xfrm>
        </p:grpSpPr>
        <p:pic>
          <p:nvPicPr>
            <p:cNvPr id="4" name="Picture 2">
              <a:extLst>
                <a:ext uri="{FF2B5EF4-FFF2-40B4-BE49-F238E27FC236}">
                  <a16:creationId xmlns:a16="http://schemas.microsoft.com/office/drawing/2014/main" id="{357795BD-4556-BDAA-BD7B-73B473F55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7C9316B-681D-A062-FC20-73EB4EB06EE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8143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CB7DCB0C-6CEA-1F4E-E7C5-25DDCF0F24CB}"/>
              </a:ext>
            </a:extLst>
          </p:cNvPr>
          <p:cNvPicPr>
            <a:picLocks noChangeAspect="1"/>
          </p:cNvPicPr>
          <p:nvPr/>
        </p:nvPicPr>
        <p:blipFill rotWithShape="1">
          <a:blip r:embed="rId3">
            <a:extLst>
              <a:ext uri="{28A0092B-C50C-407E-A947-70E740481C1C}">
                <a14:useLocalDpi xmlns:a14="http://schemas.microsoft.com/office/drawing/2010/main" val="0"/>
              </a:ext>
            </a:extLst>
          </a:blip>
          <a:srcRect l="31781" r="31781"/>
          <a:stretch/>
        </p:blipFill>
        <p:spPr>
          <a:xfrm>
            <a:off x="1" y="0"/>
            <a:ext cx="3328668" cy="6812280"/>
          </a:xfrm>
          <a:prstGeom prst="rect">
            <a:avLst/>
          </a:prstGeom>
        </p:spPr>
      </p:pic>
      <p:sp>
        <p:nvSpPr>
          <p:cNvPr id="78" name="Rectangle 77">
            <a:extLst>
              <a:ext uri="{FF2B5EF4-FFF2-40B4-BE49-F238E27FC236}">
                <a16:creationId xmlns:a16="http://schemas.microsoft.com/office/drawing/2014/main" id="{911CF583-5603-3B01-105E-CFAA4339AF3E}"/>
              </a:ext>
            </a:extLst>
          </p:cNvPr>
          <p:cNvSpPr/>
          <p:nvPr/>
        </p:nvSpPr>
        <p:spPr>
          <a:xfrm>
            <a:off x="-1" y="-600"/>
            <a:ext cx="3328669"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7" name="Picture 76" descr="A wooden scale with a person holding a stick&#10;&#10;Description automatically generated">
            <a:extLst>
              <a:ext uri="{FF2B5EF4-FFF2-40B4-BE49-F238E27FC236}">
                <a16:creationId xmlns:a16="http://schemas.microsoft.com/office/drawing/2014/main" id="{FAC14B44-940D-D87D-5E4C-C42344B77C43}"/>
              </a:ext>
            </a:extLst>
          </p:cNvPr>
          <p:cNvPicPr>
            <a:picLocks noChangeAspect="1"/>
          </p:cNvPicPr>
          <p:nvPr/>
        </p:nvPicPr>
        <p:blipFill rotWithShape="1">
          <a:blip r:embed="rId4">
            <a:extLst>
              <a:ext uri="{28A0092B-C50C-407E-A947-70E740481C1C}">
                <a14:useLocalDpi xmlns:a14="http://schemas.microsoft.com/office/drawing/2010/main" val="0"/>
              </a:ext>
            </a:extLst>
          </a:blip>
          <a:srcRect l="7236" t="36862" r="7236" b="11655"/>
          <a:stretch/>
        </p:blipFill>
        <p:spPr>
          <a:xfrm>
            <a:off x="3702887" y="1501391"/>
            <a:ext cx="7850015" cy="1783133"/>
          </a:xfrm>
          <a:prstGeom prst="rect">
            <a:avLst/>
          </a:prstGeom>
        </p:spPr>
      </p:pic>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2" imgH="533" progId="TCLayout.ActiveDocument.1">
                  <p:embed/>
                </p:oleObj>
              </mc:Choice>
              <mc:Fallback>
                <p:oleObj name="think-cell Slide" r:id="rId5"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632763"/>
            <a:ext cx="10913806" cy="942565"/>
          </a:xfrm>
        </p:spPr>
        <p:txBody>
          <a:bodyPr vert="horz"/>
          <a:lstStyle/>
          <a:p>
            <a:r>
              <a:rPr lang="en-US" dirty="0">
                <a:solidFill>
                  <a:schemeClr val="bg1"/>
                </a:solidFill>
              </a:rPr>
              <a:t>Mindset</a:t>
            </a:r>
          </a:p>
        </p:txBody>
      </p:sp>
      <p:sp>
        <p:nvSpPr>
          <p:cNvPr id="30" name="Footer Placeholder 2">
            <a:extLst>
              <a:ext uri="{FF2B5EF4-FFF2-40B4-BE49-F238E27FC236}">
                <a16:creationId xmlns:a16="http://schemas.microsoft.com/office/drawing/2014/main" id="{1FD7FC08-9E1B-AF88-415E-E8822B662E32}"/>
              </a:ext>
            </a:extLst>
          </p:cNvPr>
          <p:cNvSpPr>
            <a:spLocks noGrp="1"/>
          </p:cNvSpPr>
          <p:nvPr>
            <p:ph type="ftr" sz="quarter" idx="11"/>
          </p:nvPr>
        </p:nvSpPr>
        <p:spPr/>
        <p:txBody>
          <a:bodyPr/>
          <a:lstStyle/>
          <a:p>
            <a:r>
              <a:rPr lang="en-ID" dirty="0">
                <a:solidFill>
                  <a:schemeClr val="bg1"/>
                </a:solidFill>
              </a:rPr>
              <a:t>www.PediatricSupport.com </a:t>
            </a:r>
          </a:p>
        </p:txBody>
      </p:sp>
      <p:sp>
        <p:nvSpPr>
          <p:cNvPr id="31" name="Slide Number Placeholder 3">
            <a:extLst>
              <a:ext uri="{FF2B5EF4-FFF2-40B4-BE49-F238E27FC236}">
                <a16:creationId xmlns:a16="http://schemas.microsoft.com/office/drawing/2014/main" id="{6C0D62BF-C13E-A998-92A0-DAC2B6E25D49}"/>
              </a:ext>
            </a:extLst>
          </p:cNvPr>
          <p:cNvSpPr>
            <a:spLocks noGrp="1"/>
          </p:cNvSpPr>
          <p:nvPr>
            <p:ph type="sldNum" sz="quarter" idx="12"/>
          </p:nvPr>
        </p:nvSpPr>
        <p:spPr/>
        <p:txBody>
          <a:bodyPr/>
          <a:lstStyle/>
          <a:p>
            <a:fld id="{FF528CE4-BB7A-453B-9BA8-EFC0298A1600}" type="slidenum">
              <a:rPr lang="en-ID" smtClean="0">
                <a:solidFill>
                  <a:schemeClr val="bg1"/>
                </a:solidFill>
              </a:rPr>
              <a:pPr/>
              <a:t>40</a:t>
            </a:fld>
            <a:endParaRPr lang="en-ID" dirty="0">
              <a:solidFill>
                <a:schemeClr val="bg1"/>
              </a:solidFill>
            </a:endParaRPr>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32" name="Straight Connector 31">
            <a:extLst>
              <a:ext uri="{FF2B5EF4-FFF2-40B4-BE49-F238E27FC236}">
                <a16:creationId xmlns:a16="http://schemas.microsoft.com/office/drawing/2014/main" id="{7D047145-80D6-FE73-74B3-1705C726777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7" name="Picture 2">
            <a:extLst>
              <a:ext uri="{FF2B5EF4-FFF2-40B4-BE49-F238E27FC236}">
                <a16:creationId xmlns:a16="http://schemas.microsoft.com/office/drawing/2014/main" id="{C53DC98A-68B2-9E46-4CE7-8B8E665E85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screenshot of a computer&#10;&#10;Description automatically generated">
            <a:extLst>
              <a:ext uri="{FF2B5EF4-FFF2-40B4-BE49-F238E27FC236}">
                <a16:creationId xmlns:a16="http://schemas.microsoft.com/office/drawing/2014/main" id="{BBB5583F-3942-69E7-A8B7-D112403894B8}"/>
              </a:ext>
            </a:extLst>
          </p:cNvPr>
          <p:cNvPicPr>
            <a:picLocks noChangeAspect="1"/>
          </p:cNvPicPr>
          <p:nvPr/>
        </p:nvPicPr>
        <p:blipFill rotWithShape="1">
          <a:blip r:embed="rId8">
            <a:extLst>
              <a:ext uri="{28A0092B-C50C-407E-A947-70E740481C1C}">
                <a14:useLocalDpi xmlns:a14="http://schemas.microsoft.com/office/drawing/2010/main" val="0"/>
              </a:ext>
            </a:extLst>
          </a:blip>
          <a:srcRect l="4193" t="40524" r="70197" b="48366"/>
          <a:stretch/>
        </p:blipFill>
        <p:spPr>
          <a:xfrm>
            <a:off x="7060987" y="4962837"/>
            <a:ext cx="4491915" cy="1096113"/>
          </a:xfrm>
          <a:prstGeom prst="rect">
            <a:avLst/>
          </a:prstGeom>
        </p:spPr>
      </p:pic>
      <p:grpSp>
        <p:nvGrpSpPr>
          <p:cNvPr id="80" name="Group 79">
            <a:extLst>
              <a:ext uri="{FF2B5EF4-FFF2-40B4-BE49-F238E27FC236}">
                <a16:creationId xmlns:a16="http://schemas.microsoft.com/office/drawing/2014/main" id="{9A5CB372-AC3B-95A8-F0A9-CC11D0E3ADDA}"/>
              </a:ext>
            </a:extLst>
          </p:cNvPr>
          <p:cNvGrpSpPr/>
          <p:nvPr/>
        </p:nvGrpSpPr>
        <p:grpSpPr>
          <a:xfrm>
            <a:off x="639097" y="2046369"/>
            <a:ext cx="506559" cy="563418"/>
            <a:chOff x="5578475" y="5060951"/>
            <a:chExt cx="311150" cy="346075"/>
          </a:xfrm>
        </p:grpSpPr>
        <p:sp>
          <p:nvSpPr>
            <p:cNvPr id="81" name="Freeform 342">
              <a:extLst>
                <a:ext uri="{FF2B5EF4-FFF2-40B4-BE49-F238E27FC236}">
                  <a16:creationId xmlns:a16="http://schemas.microsoft.com/office/drawing/2014/main" id="{13388351-A07F-5647-8CFE-2394EA9FEBC3}"/>
                </a:ext>
              </a:extLst>
            </p:cNvPr>
            <p:cNvSpPr>
              <a:spLocks/>
            </p:cNvSpPr>
            <p:nvPr/>
          </p:nvSpPr>
          <p:spPr bwMode="auto">
            <a:xfrm>
              <a:off x="5578475" y="5060951"/>
              <a:ext cx="311150" cy="346075"/>
            </a:xfrm>
            <a:custGeom>
              <a:avLst/>
              <a:gdLst>
                <a:gd name="T0" fmla="*/ 74 w 83"/>
                <a:gd name="T1" fmla="*/ 32 h 92"/>
                <a:gd name="T2" fmla="*/ 38 w 83"/>
                <a:gd name="T3" fmla="*/ 0 h 92"/>
                <a:gd name="T4" fmla="*/ 0 w 83"/>
                <a:gd name="T5" fmla="*/ 38 h 92"/>
                <a:gd name="T6" fmla="*/ 16 w 83"/>
                <a:gd name="T7" fmla="*/ 69 h 92"/>
                <a:gd name="T8" fmla="*/ 16 w 83"/>
                <a:gd name="T9" fmla="*/ 92 h 92"/>
                <a:gd name="T10" fmla="*/ 56 w 83"/>
                <a:gd name="T11" fmla="*/ 92 h 92"/>
                <a:gd name="T12" fmla="*/ 56 w 83"/>
                <a:gd name="T13" fmla="*/ 78 h 92"/>
                <a:gd name="T14" fmla="*/ 71 w 83"/>
                <a:gd name="T15" fmla="*/ 75 h 92"/>
                <a:gd name="T16" fmla="*/ 74 w 83"/>
                <a:gd name="T17" fmla="*/ 56 h 92"/>
                <a:gd name="T18" fmla="*/ 80 w 83"/>
                <a:gd name="T19" fmla="*/ 56 h 92"/>
                <a:gd name="T20" fmla="*/ 82 w 83"/>
                <a:gd name="T21" fmla="*/ 55 h 92"/>
                <a:gd name="T22" fmla="*/ 83 w 83"/>
                <a:gd name="T23" fmla="*/ 52 h 92"/>
                <a:gd name="T24" fmla="*/ 74 w 83"/>
                <a:gd name="T25"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92">
                  <a:moveTo>
                    <a:pt x="74" y="32"/>
                  </a:moveTo>
                  <a:cubicBezTo>
                    <a:pt x="74" y="11"/>
                    <a:pt x="55" y="0"/>
                    <a:pt x="38" y="0"/>
                  </a:cubicBezTo>
                  <a:cubicBezTo>
                    <a:pt x="17" y="0"/>
                    <a:pt x="0" y="17"/>
                    <a:pt x="0" y="38"/>
                  </a:cubicBezTo>
                  <a:cubicBezTo>
                    <a:pt x="0" y="50"/>
                    <a:pt x="4" y="62"/>
                    <a:pt x="16" y="69"/>
                  </a:cubicBezTo>
                  <a:cubicBezTo>
                    <a:pt x="16" y="92"/>
                    <a:pt x="16" y="92"/>
                    <a:pt x="16" y="92"/>
                  </a:cubicBezTo>
                  <a:cubicBezTo>
                    <a:pt x="56" y="92"/>
                    <a:pt x="56" y="92"/>
                    <a:pt x="56" y="92"/>
                  </a:cubicBezTo>
                  <a:cubicBezTo>
                    <a:pt x="56" y="78"/>
                    <a:pt x="56" y="78"/>
                    <a:pt x="56" y="78"/>
                  </a:cubicBezTo>
                  <a:cubicBezTo>
                    <a:pt x="64" y="78"/>
                    <a:pt x="68" y="78"/>
                    <a:pt x="71" y="75"/>
                  </a:cubicBezTo>
                  <a:cubicBezTo>
                    <a:pt x="74" y="71"/>
                    <a:pt x="74" y="56"/>
                    <a:pt x="74" y="56"/>
                  </a:cubicBezTo>
                  <a:cubicBezTo>
                    <a:pt x="74" y="56"/>
                    <a:pt x="78" y="56"/>
                    <a:pt x="80" y="56"/>
                  </a:cubicBezTo>
                  <a:cubicBezTo>
                    <a:pt x="81" y="56"/>
                    <a:pt x="82" y="56"/>
                    <a:pt x="82" y="55"/>
                  </a:cubicBezTo>
                  <a:cubicBezTo>
                    <a:pt x="83" y="54"/>
                    <a:pt x="83" y="53"/>
                    <a:pt x="83" y="52"/>
                  </a:cubicBezTo>
                  <a:cubicBezTo>
                    <a:pt x="83" y="46"/>
                    <a:pt x="74" y="35"/>
                    <a:pt x="74" y="32"/>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2" name="Freeform 343">
              <a:extLst>
                <a:ext uri="{FF2B5EF4-FFF2-40B4-BE49-F238E27FC236}">
                  <a16:creationId xmlns:a16="http://schemas.microsoft.com/office/drawing/2014/main" id="{EA58CC8E-A443-BB11-659A-B8D63C288D68}"/>
                </a:ext>
              </a:extLst>
            </p:cNvPr>
            <p:cNvSpPr>
              <a:spLocks/>
            </p:cNvSpPr>
            <p:nvPr/>
          </p:nvSpPr>
          <p:spPr bwMode="auto">
            <a:xfrm>
              <a:off x="5672138" y="5106988"/>
              <a:ext cx="107950" cy="192088"/>
            </a:xfrm>
            <a:custGeom>
              <a:avLst/>
              <a:gdLst>
                <a:gd name="T0" fmla="*/ 26 w 68"/>
                <a:gd name="T1" fmla="*/ 0 h 121"/>
                <a:gd name="T2" fmla="*/ 61 w 68"/>
                <a:gd name="T3" fmla="*/ 0 h 121"/>
                <a:gd name="T4" fmla="*/ 45 w 68"/>
                <a:gd name="T5" fmla="*/ 38 h 121"/>
                <a:gd name="T6" fmla="*/ 68 w 68"/>
                <a:gd name="T7" fmla="*/ 38 h 121"/>
                <a:gd name="T8" fmla="*/ 14 w 68"/>
                <a:gd name="T9" fmla="*/ 121 h 121"/>
                <a:gd name="T10" fmla="*/ 26 w 68"/>
                <a:gd name="T11" fmla="*/ 66 h 121"/>
                <a:gd name="T12" fmla="*/ 0 w 68"/>
                <a:gd name="T13" fmla="*/ 66 h 121"/>
                <a:gd name="T14" fmla="*/ 26 w 68"/>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21">
                  <a:moveTo>
                    <a:pt x="26" y="0"/>
                  </a:moveTo>
                  <a:lnTo>
                    <a:pt x="61" y="0"/>
                  </a:lnTo>
                  <a:lnTo>
                    <a:pt x="45" y="38"/>
                  </a:lnTo>
                  <a:lnTo>
                    <a:pt x="68" y="38"/>
                  </a:lnTo>
                  <a:lnTo>
                    <a:pt x="14" y="121"/>
                  </a:lnTo>
                  <a:lnTo>
                    <a:pt x="26" y="66"/>
                  </a:lnTo>
                  <a:lnTo>
                    <a:pt x="0" y="66"/>
                  </a:lnTo>
                  <a:lnTo>
                    <a:pt x="26"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86" name="Rectangle 85">
            <a:extLst>
              <a:ext uri="{FF2B5EF4-FFF2-40B4-BE49-F238E27FC236}">
                <a16:creationId xmlns:a16="http://schemas.microsoft.com/office/drawing/2014/main" id="{C6425593-ED2B-C57E-3429-DD1AA2511F82}"/>
              </a:ext>
            </a:extLst>
          </p:cNvPr>
          <p:cNvSpPr/>
          <p:nvPr/>
        </p:nvSpPr>
        <p:spPr>
          <a:xfrm>
            <a:off x="639097" y="154255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99" name="Group 98">
            <a:extLst>
              <a:ext uri="{FF2B5EF4-FFF2-40B4-BE49-F238E27FC236}">
                <a16:creationId xmlns:a16="http://schemas.microsoft.com/office/drawing/2014/main" id="{2AB15036-CB53-F54B-8541-8B099B2F7D7B}"/>
              </a:ext>
            </a:extLst>
          </p:cNvPr>
          <p:cNvGrpSpPr/>
          <p:nvPr/>
        </p:nvGrpSpPr>
        <p:grpSpPr>
          <a:xfrm>
            <a:off x="5013632" y="1413933"/>
            <a:ext cx="320402" cy="626256"/>
            <a:chOff x="5413383" y="1154080"/>
            <a:chExt cx="426542" cy="833715"/>
          </a:xfrm>
        </p:grpSpPr>
        <p:sp>
          <p:nvSpPr>
            <p:cNvPr id="92" name="Freeform 461">
              <a:extLst>
                <a:ext uri="{FF2B5EF4-FFF2-40B4-BE49-F238E27FC236}">
                  <a16:creationId xmlns:a16="http://schemas.microsoft.com/office/drawing/2014/main" id="{6985C94A-BAB8-4779-538D-EFE2A7EE068A}"/>
                </a:ext>
              </a:extLst>
            </p:cNvPr>
            <p:cNvSpPr>
              <a:spLocks/>
            </p:cNvSpPr>
            <p:nvPr/>
          </p:nvSpPr>
          <p:spPr bwMode="auto">
            <a:xfrm rot="5400000" flipV="1">
              <a:off x="5519526" y="1460911"/>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ADB6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3" name="Freeform 462">
              <a:extLst>
                <a:ext uri="{FF2B5EF4-FFF2-40B4-BE49-F238E27FC236}">
                  <a16:creationId xmlns:a16="http://schemas.microsoft.com/office/drawing/2014/main" id="{7AEE0AAC-EFD9-4CD2-81A8-DF943609DC59}"/>
                </a:ext>
              </a:extLst>
            </p:cNvPr>
            <p:cNvSpPr>
              <a:spLocks/>
            </p:cNvSpPr>
            <p:nvPr/>
          </p:nvSpPr>
          <p:spPr bwMode="auto">
            <a:xfrm rot="5400000" flipV="1">
              <a:off x="5519526" y="1667397"/>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ADB6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7" name="Freeform 461">
              <a:extLst>
                <a:ext uri="{FF2B5EF4-FFF2-40B4-BE49-F238E27FC236}">
                  <a16:creationId xmlns:a16="http://schemas.microsoft.com/office/drawing/2014/main" id="{19B1767B-3903-0E84-D8ED-097550CC8871}"/>
                </a:ext>
              </a:extLst>
            </p:cNvPr>
            <p:cNvSpPr>
              <a:spLocks/>
            </p:cNvSpPr>
            <p:nvPr/>
          </p:nvSpPr>
          <p:spPr bwMode="auto">
            <a:xfrm rot="5400000" flipV="1">
              <a:off x="5519527" y="1047937"/>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ADB68B">
                  <a:alpha val="58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98" name="Freeform 462">
              <a:extLst>
                <a:ext uri="{FF2B5EF4-FFF2-40B4-BE49-F238E27FC236}">
                  <a16:creationId xmlns:a16="http://schemas.microsoft.com/office/drawing/2014/main" id="{2CAD7C7E-DE24-96A2-A3BD-A01B63B00EB1}"/>
                </a:ext>
              </a:extLst>
            </p:cNvPr>
            <p:cNvSpPr>
              <a:spLocks/>
            </p:cNvSpPr>
            <p:nvPr/>
          </p:nvSpPr>
          <p:spPr bwMode="auto">
            <a:xfrm rot="5400000" flipV="1">
              <a:off x="5519527" y="1254424"/>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ADB68B">
                  <a:alpha val="58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05" name="Group 104">
            <a:extLst>
              <a:ext uri="{FF2B5EF4-FFF2-40B4-BE49-F238E27FC236}">
                <a16:creationId xmlns:a16="http://schemas.microsoft.com/office/drawing/2014/main" id="{CEE15016-814F-6587-4EDD-3188A85367BF}"/>
              </a:ext>
            </a:extLst>
          </p:cNvPr>
          <p:cNvGrpSpPr/>
          <p:nvPr/>
        </p:nvGrpSpPr>
        <p:grpSpPr>
          <a:xfrm>
            <a:off x="9992459" y="2264459"/>
            <a:ext cx="320402" cy="626256"/>
            <a:chOff x="6289683" y="1154080"/>
            <a:chExt cx="426542" cy="833715"/>
          </a:xfrm>
        </p:grpSpPr>
        <p:sp>
          <p:nvSpPr>
            <p:cNvPr id="101" name="Freeform 461">
              <a:extLst>
                <a:ext uri="{FF2B5EF4-FFF2-40B4-BE49-F238E27FC236}">
                  <a16:creationId xmlns:a16="http://schemas.microsoft.com/office/drawing/2014/main" id="{D7FBE577-F1F8-A971-7352-9D509101C0E0}"/>
                </a:ext>
              </a:extLst>
            </p:cNvPr>
            <p:cNvSpPr>
              <a:spLocks/>
            </p:cNvSpPr>
            <p:nvPr/>
          </p:nvSpPr>
          <p:spPr bwMode="auto">
            <a:xfrm rot="16200000">
              <a:off x="6395826" y="1254423"/>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97C4C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 name="Freeform 462">
              <a:extLst>
                <a:ext uri="{FF2B5EF4-FFF2-40B4-BE49-F238E27FC236}">
                  <a16:creationId xmlns:a16="http://schemas.microsoft.com/office/drawing/2014/main" id="{13B0F29E-68A6-5083-7BDC-CB1CB05706DD}"/>
                </a:ext>
              </a:extLst>
            </p:cNvPr>
            <p:cNvSpPr>
              <a:spLocks/>
            </p:cNvSpPr>
            <p:nvPr/>
          </p:nvSpPr>
          <p:spPr bwMode="auto">
            <a:xfrm rot="16200000">
              <a:off x="6395826" y="1047937"/>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97C4C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 name="Freeform 461">
              <a:extLst>
                <a:ext uri="{FF2B5EF4-FFF2-40B4-BE49-F238E27FC236}">
                  <a16:creationId xmlns:a16="http://schemas.microsoft.com/office/drawing/2014/main" id="{C0DB2FA7-761F-8947-A439-A27DB93C7784}"/>
                </a:ext>
              </a:extLst>
            </p:cNvPr>
            <p:cNvSpPr>
              <a:spLocks/>
            </p:cNvSpPr>
            <p:nvPr/>
          </p:nvSpPr>
          <p:spPr bwMode="auto">
            <a:xfrm rot="16200000">
              <a:off x="6395827" y="1667397"/>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97C4C9">
                  <a:alpha val="58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4" name="Freeform 462">
              <a:extLst>
                <a:ext uri="{FF2B5EF4-FFF2-40B4-BE49-F238E27FC236}">
                  <a16:creationId xmlns:a16="http://schemas.microsoft.com/office/drawing/2014/main" id="{44A6B90B-663B-62E3-EA6E-7CDFEB7E5C88}"/>
                </a:ext>
              </a:extLst>
            </p:cNvPr>
            <p:cNvSpPr>
              <a:spLocks/>
            </p:cNvSpPr>
            <p:nvPr/>
          </p:nvSpPr>
          <p:spPr bwMode="auto">
            <a:xfrm rot="16200000">
              <a:off x="6395827" y="1460910"/>
              <a:ext cx="214255" cy="426541"/>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19050" cap="rnd">
              <a:solidFill>
                <a:srgbClr val="97C4C9">
                  <a:alpha val="58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72" name="Freeform: Shape 71">
            <a:extLst>
              <a:ext uri="{FF2B5EF4-FFF2-40B4-BE49-F238E27FC236}">
                <a16:creationId xmlns:a16="http://schemas.microsoft.com/office/drawing/2014/main" id="{AA1FCAF1-B986-8B44-8FB0-8C9D5C99B3DA}"/>
              </a:ext>
            </a:extLst>
          </p:cNvPr>
          <p:cNvSpPr/>
          <p:nvPr/>
        </p:nvSpPr>
        <p:spPr>
          <a:xfrm>
            <a:off x="9743826" y="886645"/>
            <a:ext cx="1645534" cy="553998"/>
          </a:xfrm>
          <a:custGeom>
            <a:avLst/>
            <a:gdLst>
              <a:gd name="connsiteX0" fmla="*/ 0 w 3839609"/>
              <a:gd name="connsiteY0" fmla="*/ 0 h 1901065"/>
              <a:gd name="connsiteX1" fmla="*/ 3839609 w 3839609"/>
              <a:gd name="connsiteY1" fmla="*/ 0 h 1901065"/>
              <a:gd name="connsiteX2" fmla="*/ 3839609 w 3839609"/>
              <a:gd name="connsiteY2" fmla="*/ 1901065 h 1901065"/>
              <a:gd name="connsiteX3" fmla="*/ 0 w 3839609"/>
              <a:gd name="connsiteY3" fmla="*/ 1901065 h 1901065"/>
              <a:gd name="connsiteX4" fmla="*/ 0 w 3839609"/>
              <a:gd name="connsiteY4" fmla="*/ 0 h 190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609" h="1901065">
                <a:moveTo>
                  <a:pt x="0" y="0"/>
                </a:moveTo>
                <a:lnTo>
                  <a:pt x="3839609" y="0"/>
                </a:lnTo>
                <a:lnTo>
                  <a:pt x="3839609" y="1901065"/>
                </a:lnTo>
                <a:lnTo>
                  <a:pt x="0" y="1901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lvl="0" indent="0" defTabSz="889000">
              <a:lnSpc>
                <a:spcPct val="90000"/>
              </a:lnSpc>
              <a:spcBef>
                <a:spcPct val="0"/>
              </a:spcBef>
              <a:spcAft>
                <a:spcPct val="35000"/>
              </a:spcAft>
              <a:buNone/>
            </a:pPr>
            <a:r>
              <a:rPr lang="en-US" sz="2000" kern="1200" dirty="0">
                <a:solidFill>
                  <a:srgbClr val="375C72"/>
                </a:solidFill>
                <a:latin typeface="+mn-lt"/>
                <a:ea typeface="Open Sans" panose="020B0606030504020204" pitchFamily="34" charset="0"/>
                <a:cs typeface="Open Sans" panose="020B0606030504020204" pitchFamily="34" charset="0"/>
              </a:rPr>
              <a:t>Work as a Pediatrician</a:t>
            </a:r>
          </a:p>
        </p:txBody>
      </p:sp>
      <p:grpSp>
        <p:nvGrpSpPr>
          <p:cNvPr id="110" name="Group 109">
            <a:extLst>
              <a:ext uri="{FF2B5EF4-FFF2-40B4-BE49-F238E27FC236}">
                <a16:creationId xmlns:a16="http://schemas.microsoft.com/office/drawing/2014/main" id="{BF5C8574-9765-CEB7-40B4-E398E0F32D5E}"/>
              </a:ext>
            </a:extLst>
          </p:cNvPr>
          <p:cNvGrpSpPr/>
          <p:nvPr/>
        </p:nvGrpSpPr>
        <p:grpSpPr>
          <a:xfrm>
            <a:off x="8900852" y="860776"/>
            <a:ext cx="605736" cy="605736"/>
            <a:chOff x="9849792" y="614375"/>
            <a:chExt cx="605736" cy="605736"/>
          </a:xfrm>
        </p:grpSpPr>
        <p:sp>
          <p:nvSpPr>
            <p:cNvPr id="108" name="Oval 107">
              <a:extLst>
                <a:ext uri="{FF2B5EF4-FFF2-40B4-BE49-F238E27FC236}">
                  <a16:creationId xmlns:a16="http://schemas.microsoft.com/office/drawing/2014/main" id="{104B2AEC-BAE0-0873-632F-9BAB394B8019}"/>
                </a:ext>
              </a:extLst>
            </p:cNvPr>
            <p:cNvSpPr/>
            <p:nvPr/>
          </p:nvSpPr>
          <p:spPr>
            <a:xfrm>
              <a:off x="9849792" y="614375"/>
              <a:ext cx="605736" cy="605736"/>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06" name="Graphic 105">
              <a:extLst>
                <a:ext uri="{FF2B5EF4-FFF2-40B4-BE49-F238E27FC236}">
                  <a16:creationId xmlns:a16="http://schemas.microsoft.com/office/drawing/2014/main" id="{235863BC-358B-613A-0B70-4E5FF80C98F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2459" y="757041"/>
              <a:ext cx="320404" cy="320406"/>
            </a:xfrm>
            <a:prstGeom prst="rect">
              <a:avLst/>
            </a:prstGeom>
          </p:spPr>
        </p:pic>
      </p:grpSp>
      <p:grpSp>
        <p:nvGrpSpPr>
          <p:cNvPr id="129" name="Group 128">
            <a:extLst>
              <a:ext uri="{FF2B5EF4-FFF2-40B4-BE49-F238E27FC236}">
                <a16:creationId xmlns:a16="http://schemas.microsoft.com/office/drawing/2014/main" id="{F10FB6A9-6E6A-85AF-38D9-40894AAC78D2}"/>
              </a:ext>
            </a:extLst>
          </p:cNvPr>
          <p:cNvGrpSpPr/>
          <p:nvPr/>
        </p:nvGrpSpPr>
        <p:grpSpPr>
          <a:xfrm>
            <a:off x="3712898" y="3391402"/>
            <a:ext cx="3095127" cy="605736"/>
            <a:chOff x="3353105" y="3059789"/>
            <a:chExt cx="3095127" cy="605736"/>
          </a:xfrm>
        </p:grpSpPr>
        <p:sp>
          <p:nvSpPr>
            <p:cNvPr id="74" name="Freeform: Shape 73">
              <a:extLst>
                <a:ext uri="{FF2B5EF4-FFF2-40B4-BE49-F238E27FC236}">
                  <a16:creationId xmlns:a16="http://schemas.microsoft.com/office/drawing/2014/main" id="{A51AACB9-1FB3-7ECF-0644-D23AE73C8946}"/>
                </a:ext>
              </a:extLst>
            </p:cNvPr>
            <p:cNvSpPr/>
            <p:nvPr/>
          </p:nvSpPr>
          <p:spPr>
            <a:xfrm>
              <a:off x="4196079" y="3085658"/>
              <a:ext cx="2252153" cy="553998"/>
            </a:xfrm>
            <a:custGeom>
              <a:avLst/>
              <a:gdLst>
                <a:gd name="connsiteX0" fmla="*/ 0 w 3198743"/>
                <a:gd name="connsiteY0" fmla="*/ 0 h 1901065"/>
                <a:gd name="connsiteX1" fmla="*/ 3198743 w 3198743"/>
                <a:gd name="connsiteY1" fmla="*/ 0 h 1901065"/>
                <a:gd name="connsiteX2" fmla="*/ 3198743 w 3198743"/>
                <a:gd name="connsiteY2" fmla="*/ 1901065 h 1901065"/>
                <a:gd name="connsiteX3" fmla="*/ 0 w 3198743"/>
                <a:gd name="connsiteY3" fmla="*/ 1901065 h 1901065"/>
                <a:gd name="connsiteX4" fmla="*/ 0 w 3198743"/>
                <a:gd name="connsiteY4" fmla="*/ 0 h 190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8743" h="1901065">
                  <a:moveTo>
                    <a:pt x="0" y="0"/>
                  </a:moveTo>
                  <a:lnTo>
                    <a:pt x="3198743" y="0"/>
                  </a:lnTo>
                  <a:lnTo>
                    <a:pt x="3198743" y="1901065"/>
                  </a:lnTo>
                  <a:lnTo>
                    <a:pt x="0" y="1901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lvl="0" indent="0" defTabSz="889000">
                <a:lnSpc>
                  <a:spcPct val="90000"/>
                </a:lnSpc>
                <a:spcBef>
                  <a:spcPct val="0"/>
                </a:spcBef>
                <a:spcAft>
                  <a:spcPct val="35000"/>
                </a:spcAft>
                <a:buNone/>
              </a:pPr>
              <a:r>
                <a:rPr lang="en-US" sz="2000" kern="1200" dirty="0">
                  <a:solidFill>
                    <a:srgbClr val="375C72"/>
                  </a:solidFill>
                  <a:latin typeface="+mn-lt"/>
                  <a:ea typeface="Open Sans" panose="020B0606030504020204" pitchFamily="34" charset="0"/>
                  <a:cs typeface="Open Sans" panose="020B0606030504020204" pitchFamily="34" charset="0"/>
                </a:rPr>
                <a:t>Risk/Reward for owning the practice</a:t>
              </a:r>
            </a:p>
          </p:txBody>
        </p:sp>
        <p:grpSp>
          <p:nvGrpSpPr>
            <p:cNvPr id="119" name="Group 118">
              <a:extLst>
                <a:ext uri="{FF2B5EF4-FFF2-40B4-BE49-F238E27FC236}">
                  <a16:creationId xmlns:a16="http://schemas.microsoft.com/office/drawing/2014/main" id="{5604DF51-0DAA-1658-BAB3-12AA0054D51F}"/>
                </a:ext>
              </a:extLst>
            </p:cNvPr>
            <p:cNvGrpSpPr/>
            <p:nvPr/>
          </p:nvGrpSpPr>
          <p:grpSpPr>
            <a:xfrm>
              <a:off x="3353105" y="3059789"/>
              <a:ext cx="605736" cy="605736"/>
              <a:chOff x="4870965" y="4203282"/>
              <a:chExt cx="605736" cy="605736"/>
            </a:xfrm>
          </p:grpSpPr>
          <p:sp>
            <p:nvSpPr>
              <p:cNvPr id="109" name="Oval 108">
                <a:extLst>
                  <a:ext uri="{FF2B5EF4-FFF2-40B4-BE49-F238E27FC236}">
                    <a16:creationId xmlns:a16="http://schemas.microsoft.com/office/drawing/2014/main" id="{C4D61DAB-8AF7-BC3E-532B-8462839923DC}"/>
                  </a:ext>
                </a:extLst>
              </p:cNvPr>
              <p:cNvSpPr/>
              <p:nvPr/>
            </p:nvSpPr>
            <p:spPr>
              <a:xfrm>
                <a:off x="4870965" y="4203282"/>
                <a:ext cx="605736" cy="605736"/>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1" name="Group 110">
                <a:extLst>
                  <a:ext uri="{FF2B5EF4-FFF2-40B4-BE49-F238E27FC236}">
                    <a16:creationId xmlns:a16="http://schemas.microsoft.com/office/drawing/2014/main" id="{E2AEB9C8-7440-B861-F39E-F5C7A4B1C7A0}"/>
                  </a:ext>
                </a:extLst>
              </p:cNvPr>
              <p:cNvGrpSpPr/>
              <p:nvPr/>
            </p:nvGrpSpPr>
            <p:grpSpPr>
              <a:xfrm>
                <a:off x="5023240" y="4353456"/>
                <a:ext cx="301187" cy="305389"/>
                <a:chOff x="4425950" y="731838"/>
                <a:chExt cx="341313" cy="346075"/>
              </a:xfrm>
            </p:grpSpPr>
            <p:sp>
              <p:nvSpPr>
                <p:cNvPr id="112" name="Freeform 91">
                  <a:extLst>
                    <a:ext uri="{FF2B5EF4-FFF2-40B4-BE49-F238E27FC236}">
                      <a16:creationId xmlns:a16="http://schemas.microsoft.com/office/drawing/2014/main" id="{B87E4E8C-6A2A-B8BF-7DA2-42A82FD00B83}"/>
                    </a:ext>
                  </a:extLst>
                </p:cNvPr>
                <p:cNvSpPr>
                  <a:spLocks/>
                </p:cNvSpPr>
                <p:nvPr/>
              </p:nvSpPr>
              <p:spPr bwMode="auto">
                <a:xfrm>
                  <a:off x="4425950" y="935038"/>
                  <a:ext cx="128588" cy="142875"/>
                </a:xfrm>
                <a:custGeom>
                  <a:avLst/>
                  <a:gdLst>
                    <a:gd name="T0" fmla="*/ 36 w 81"/>
                    <a:gd name="T1" fmla="*/ 0 h 90"/>
                    <a:gd name="T2" fmla="*/ 0 w 81"/>
                    <a:gd name="T3" fmla="*/ 61 h 90"/>
                    <a:gd name="T4" fmla="*/ 36 w 81"/>
                    <a:gd name="T5" fmla="*/ 54 h 90"/>
                    <a:gd name="T6" fmla="*/ 50 w 81"/>
                    <a:gd name="T7" fmla="*/ 90 h 90"/>
                    <a:gd name="T8" fmla="*/ 81 w 81"/>
                    <a:gd name="T9" fmla="*/ 38 h 90"/>
                  </a:gdLst>
                  <a:ahLst/>
                  <a:cxnLst>
                    <a:cxn ang="0">
                      <a:pos x="T0" y="T1"/>
                    </a:cxn>
                    <a:cxn ang="0">
                      <a:pos x="T2" y="T3"/>
                    </a:cxn>
                    <a:cxn ang="0">
                      <a:pos x="T4" y="T5"/>
                    </a:cxn>
                    <a:cxn ang="0">
                      <a:pos x="T6" y="T7"/>
                    </a:cxn>
                    <a:cxn ang="0">
                      <a:pos x="T8" y="T9"/>
                    </a:cxn>
                  </a:cxnLst>
                  <a:rect l="0" t="0" r="r" b="b"/>
                  <a:pathLst>
                    <a:path w="81" h="90">
                      <a:moveTo>
                        <a:pt x="36" y="0"/>
                      </a:moveTo>
                      <a:lnTo>
                        <a:pt x="0" y="61"/>
                      </a:lnTo>
                      <a:lnTo>
                        <a:pt x="36" y="54"/>
                      </a:lnTo>
                      <a:lnTo>
                        <a:pt x="50" y="90"/>
                      </a:lnTo>
                      <a:lnTo>
                        <a:pt x="81" y="38"/>
                      </a:ln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3" name="Freeform 92">
                  <a:extLst>
                    <a:ext uri="{FF2B5EF4-FFF2-40B4-BE49-F238E27FC236}">
                      <a16:creationId xmlns:a16="http://schemas.microsoft.com/office/drawing/2014/main" id="{CD1AD02F-7380-ACC7-515D-FF30DE77429E}"/>
                    </a:ext>
                  </a:extLst>
                </p:cNvPr>
                <p:cNvSpPr>
                  <a:spLocks/>
                </p:cNvSpPr>
                <p:nvPr/>
              </p:nvSpPr>
              <p:spPr bwMode="auto">
                <a:xfrm>
                  <a:off x="4640263" y="938213"/>
                  <a:ext cx="127000" cy="139700"/>
                </a:xfrm>
                <a:custGeom>
                  <a:avLst/>
                  <a:gdLst>
                    <a:gd name="T0" fmla="*/ 47 w 80"/>
                    <a:gd name="T1" fmla="*/ 0 h 88"/>
                    <a:gd name="T2" fmla="*/ 80 w 80"/>
                    <a:gd name="T3" fmla="*/ 59 h 88"/>
                    <a:gd name="T4" fmla="*/ 45 w 80"/>
                    <a:gd name="T5" fmla="*/ 52 h 88"/>
                    <a:gd name="T6" fmla="*/ 33 w 80"/>
                    <a:gd name="T7" fmla="*/ 88 h 88"/>
                    <a:gd name="T8" fmla="*/ 0 w 80"/>
                    <a:gd name="T9" fmla="*/ 36 h 88"/>
                  </a:gdLst>
                  <a:ahLst/>
                  <a:cxnLst>
                    <a:cxn ang="0">
                      <a:pos x="T0" y="T1"/>
                    </a:cxn>
                    <a:cxn ang="0">
                      <a:pos x="T2" y="T3"/>
                    </a:cxn>
                    <a:cxn ang="0">
                      <a:pos x="T4" y="T5"/>
                    </a:cxn>
                    <a:cxn ang="0">
                      <a:pos x="T6" y="T7"/>
                    </a:cxn>
                    <a:cxn ang="0">
                      <a:pos x="T8" y="T9"/>
                    </a:cxn>
                  </a:cxnLst>
                  <a:rect l="0" t="0" r="r" b="b"/>
                  <a:pathLst>
                    <a:path w="80" h="88">
                      <a:moveTo>
                        <a:pt x="47" y="0"/>
                      </a:moveTo>
                      <a:lnTo>
                        <a:pt x="80" y="59"/>
                      </a:lnTo>
                      <a:lnTo>
                        <a:pt x="45" y="52"/>
                      </a:lnTo>
                      <a:lnTo>
                        <a:pt x="33" y="88"/>
                      </a:lnTo>
                      <a:lnTo>
                        <a:pt x="0" y="36"/>
                      </a:ln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4" name="Oval 93">
                  <a:extLst>
                    <a:ext uri="{FF2B5EF4-FFF2-40B4-BE49-F238E27FC236}">
                      <a16:creationId xmlns:a16="http://schemas.microsoft.com/office/drawing/2014/main" id="{962D58CD-FB0D-58EB-0C81-D79B0EAC6F01}"/>
                    </a:ext>
                  </a:extLst>
                </p:cNvPr>
                <p:cNvSpPr>
                  <a:spLocks noChangeArrowheads="1"/>
                </p:cNvSpPr>
                <p:nvPr/>
              </p:nvSpPr>
              <p:spPr bwMode="auto">
                <a:xfrm>
                  <a:off x="4464050" y="731838"/>
                  <a:ext cx="269875" cy="269875"/>
                </a:xfrm>
                <a:prstGeom prst="ellipse">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7" name="Freeform 94">
                  <a:extLst>
                    <a:ext uri="{FF2B5EF4-FFF2-40B4-BE49-F238E27FC236}">
                      <a16:creationId xmlns:a16="http://schemas.microsoft.com/office/drawing/2014/main" id="{5E39340D-23A1-DCDE-B02F-67BCF4309F72}"/>
                    </a:ext>
                  </a:extLst>
                </p:cNvPr>
                <p:cNvSpPr>
                  <a:spLocks/>
                </p:cNvSpPr>
                <p:nvPr/>
              </p:nvSpPr>
              <p:spPr bwMode="auto">
                <a:xfrm>
                  <a:off x="4530725" y="800100"/>
                  <a:ext cx="136525" cy="127000"/>
                </a:xfrm>
                <a:custGeom>
                  <a:avLst/>
                  <a:gdLst>
                    <a:gd name="T0" fmla="*/ 43 w 86"/>
                    <a:gd name="T1" fmla="*/ 0 h 80"/>
                    <a:gd name="T2" fmla="*/ 57 w 86"/>
                    <a:gd name="T3" fmla="*/ 28 h 80"/>
                    <a:gd name="T4" fmla="*/ 86 w 86"/>
                    <a:gd name="T5" fmla="*/ 28 h 80"/>
                    <a:gd name="T6" fmla="*/ 62 w 86"/>
                    <a:gd name="T7" fmla="*/ 47 h 80"/>
                    <a:gd name="T8" fmla="*/ 71 w 86"/>
                    <a:gd name="T9" fmla="*/ 80 h 80"/>
                    <a:gd name="T10" fmla="*/ 43 w 86"/>
                    <a:gd name="T11" fmla="*/ 61 h 80"/>
                    <a:gd name="T12" fmla="*/ 15 w 86"/>
                    <a:gd name="T13" fmla="*/ 80 h 80"/>
                    <a:gd name="T14" fmla="*/ 24 w 86"/>
                    <a:gd name="T15" fmla="*/ 47 h 80"/>
                    <a:gd name="T16" fmla="*/ 0 w 86"/>
                    <a:gd name="T17" fmla="*/ 28 h 80"/>
                    <a:gd name="T18" fmla="*/ 29 w 86"/>
                    <a:gd name="T19" fmla="*/ 28 h 80"/>
                    <a:gd name="T20" fmla="*/ 43 w 86"/>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80">
                      <a:moveTo>
                        <a:pt x="43" y="0"/>
                      </a:moveTo>
                      <a:lnTo>
                        <a:pt x="57" y="28"/>
                      </a:lnTo>
                      <a:lnTo>
                        <a:pt x="86" y="28"/>
                      </a:lnTo>
                      <a:lnTo>
                        <a:pt x="62" y="47"/>
                      </a:lnTo>
                      <a:lnTo>
                        <a:pt x="71" y="80"/>
                      </a:lnTo>
                      <a:lnTo>
                        <a:pt x="43" y="61"/>
                      </a:lnTo>
                      <a:lnTo>
                        <a:pt x="15" y="80"/>
                      </a:lnTo>
                      <a:lnTo>
                        <a:pt x="24" y="47"/>
                      </a:lnTo>
                      <a:lnTo>
                        <a:pt x="0" y="28"/>
                      </a:lnTo>
                      <a:lnTo>
                        <a:pt x="29" y="28"/>
                      </a:lnTo>
                      <a:lnTo>
                        <a:pt x="43"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cxnSp>
        <p:nvCxnSpPr>
          <p:cNvPr id="125" name="Straight Connector 124">
            <a:extLst>
              <a:ext uri="{FF2B5EF4-FFF2-40B4-BE49-F238E27FC236}">
                <a16:creationId xmlns:a16="http://schemas.microsoft.com/office/drawing/2014/main" id="{131AFF81-FD1B-52D4-25CF-5C4D5167F33D}"/>
              </a:ext>
            </a:extLst>
          </p:cNvPr>
          <p:cNvCxnSpPr>
            <a:cxnSpLocks/>
          </p:cNvCxnSpPr>
          <p:nvPr/>
        </p:nvCxnSpPr>
        <p:spPr>
          <a:xfrm>
            <a:off x="3702887" y="4479987"/>
            <a:ext cx="785001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098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0BD8110-D59A-4DAC-8D63-D25CABBB27B7}"/>
              </a:ext>
            </a:extLst>
          </p:cNvPr>
          <p:cNvPicPr>
            <a:picLocks noChangeAspect="1"/>
          </p:cNvPicPr>
          <p:nvPr/>
        </p:nvPicPr>
        <p:blipFill>
          <a:blip r:embed="rId2">
            <a:extLst>
              <a:ext uri="{28A0092B-C50C-407E-A947-70E740481C1C}">
                <a14:useLocalDpi xmlns:a14="http://schemas.microsoft.com/office/drawing/2010/main" val="0"/>
              </a:ext>
            </a:extLst>
          </a:blip>
          <a:srcRect t="5552" b="5552"/>
          <a:stretch/>
        </p:blipFill>
        <p:spPr>
          <a:xfrm>
            <a:off x="0" y="1744378"/>
            <a:ext cx="5676900" cy="3763338"/>
          </a:xfrm>
          <a:custGeom>
            <a:avLst/>
            <a:gdLst>
              <a:gd name="connsiteX0" fmla="*/ 0 w 5676900"/>
              <a:gd name="connsiteY0" fmla="*/ 0 h 3763338"/>
              <a:gd name="connsiteX1" fmla="*/ 3795231 w 5676900"/>
              <a:gd name="connsiteY1" fmla="*/ 0 h 3763338"/>
              <a:gd name="connsiteX2" fmla="*/ 5676900 w 5676900"/>
              <a:gd name="connsiteY2" fmla="*/ 1881669 h 3763338"/>
              <a:gd name="connsiteX3" fmla="*/ 3795231 w 5676900"/>
              <a:gd name="connsiteY3" fmla="*/ 3763338 h 3763338"/>
              <a:gd name="connsiteX4" fmla="*/ 0 w 5676900"/>
              <a:gd name="connsiteY4" fmla="*/ 3763338 h 376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3763338">
                <a:moveTo>
                  <a:pt x="0" y="0"/>
                </a:moveTo>
                <a:lnTo>
                  <a:pt x="3795231" y="0"/>
                </a:lnTo>
                <a:cubicBezTo>
                  <a:pt x="4834448" y="0"/>
                  <a:pt x="5676900" y="842452"/>
                  <a:pt x="5676900" y="1881669"/>
                </a:cubicBezTo>
                <a:cubicBezTo>
                  <a:pt x="5676900" y="2920886"/>
                  <a:pt x="4834448" y="3763338"/>
                  <a:pt x="3795231" y="3763338"/>
                </a:cubicBezTo>
                <a:lnTo>
                  <a:pt x="0" y="3763338"/>
                </a:lnTo>
                <a:close/>
              </a:path>
            </a:pathLst>
          </a:custGeom>
        </p:spPr>
      </p:pic>
      <p:sp>
        <p:nvSpPr>
          <p:cNvPr id="30" name="Title 29">
            <a:extLst>
              <a:ext uri="{FF2B5EF4-FFF2-40B4-BE49-F238E27FC236}">
                <a16:creationId xmlns:a16="http://schemas.microsoft.com/office/drawing/2014/main" id="{FE5641CC-19A6-4A6B-8FE3-0C50C6C553AD}"/>
              </a:ext>
            </a:extLst>
          </p:cNvPr>
          <p:cNvSpPr>
            <a:spLocks noGrp="1"/>
          </p:cNvSpPr>
          <p:nvPr>
            <p:ph type="title"/>
          </p:nvPr>
        </p:nvSpPr>
        <p:spPr/>
        <p:txBody>
          <a:bodyPr/>
          <a:lstStyle/>
          <a:p>
            <a:r>
              <a:rPr lang="en-US" dirty="0"/>
              <a:t>Scenario</a:t>
            </a:r>
          </a:p>
        </p:txBody>
      </p:sp>
      <p:sp>
        <p:nvSpPr>
          <p:cNvPr id="3" name="Footer Placeholder 2">
            <a:extLst>
              <a:ext uri="{FF2B5EF4-FFF2-40B4-BE49-F238E27FC236}">
                <a16:creationId xmlns:a16="http://schemas.microsoft.com/office/drawing/2014/main" id="{2F2FCD8A-6D56-4AF5-A0E6-ED8034D4EE06}"/>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4" name="Slide Number Placeholder 3">
            <a:extLst>
              <a:ext uri="{FF2B5EF4-FFF2-40B4-BE49-F238E27FC236}">
                <a16:creationId xmlns:a16="http://schemas.microsoft.com/office/drawing/2014/main" id="{78C19DC7-63B3-4CC8-BE5A-DF32C980CA1D}"/>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41</a:t>
            </a:fld>
            <a:endParaRPr lang="en-ID" dirty="0"/>
          </a:p>
        </p:txBody>
      </p:sp>
      <p:sp>
        <p:nvSpPr>
          <p:cNvPr id="7" name="Rectangle: Top Corners Rounded 6">
            <a:extLst>
              <a:ext uri="{FF2B5EF4-FFF2-40B4-BE49-F238E27FC236}">
                <a16:creationId xmlns:a16="http://schemas.microsoft.com/office/drawing/2014/main" id="{63B7C5D4-8F72-4E9D-9990-80F052AED0B1}"/>
              </a:ext>
            </a:extLst>
          </p:cNvPr>
          <p:cNvSpPr/>
          <p:nvPr/>
        </p:nvSpPr>
        <p:spPr>
          <a:xfrm rot="5400000">
            <a:off x="941928" y="786203"/>
            <a:ext cx="3763338" cy="5676900"/>
          </a:xfrm>
          <a:prstGeom prst="round2SameRect">
            <a:avLst>
              <a:gd name="adj1" fmla="val 50000"/>
              <a:gd name="adj2" fmla="val 0"/>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Lato"/>
            </a:endParaRPr>
          </a:p>
        </p:txBody>
      </p:sp>
      <p:sp>
        <p:nvSpPr>
          <p:cNvPr id="8" name="Arc 7">
            <a:extLst>
              <a:ext uri="{FF2B5EF4-FFF2-40B4-BE49-F238E27FC236}">
                <a16:creationId xmlns:a16="http://schemas.microsoft.com/office/drawing/2014/main" id="{9B7B3B30-E6A7-486F-915B-BE9769805AF2}"/>
              </a:ext>
            </a:extLst>
          </p:cNvPr>
          <p:cNvSpPr/>
          <p:nvPr/>
        </p:nvSpPr>
        <p:spPr>
          <a:xfrm>
            <a:off x="1597179" y="1317967"/>
            <a:ext cx="4670015" cy="4670015"/>
          </a:xfrm>
          <a:prstGeom prst="arc">
            <a:avLst>
              <a:gd name="adj1" fmla="val 16200000"/>
              <a:gd name="adj2" fmla="val 5141100"/>
            </a:avLst>
          </a:prstGeom>
          <a:ln>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41D09E4C-3926-46C9-BFF4-AE83217FD30F}"/>
              </a:ext>
            </a:extLst>
          </p:cNvPr>
          <p:cNvSpPr/>
          <p:nvPr/>
        </p:nvSpPr>
        <p:spPr>
          <a:xfrm>
            <a:off x="5082626" y="1587917"/>
            <a:ext cx="547720" cy="547720"/>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ID" sz="1600" b="1" dirty="0"/>
              <a:t>01</a:t>
            </a:r>
          </a:p>
        </p:txBody>
      </p:sp>
      <p:sp>
        <p:nvSpPr>
          <p:cNvPr id="15" name="Oval 14">
            <a:extLst>
              <a:ext uri="{FF2B5EF4-FFF2-40B4-BE49-F238E27FC236}">
                <a16:creationId xmlns:a16="http://schemas.microsoft.com/office/drawing/2014/main" id="{105FEDAA-38E2-42A2-B482-A470EB5A432F}"/>
              </a:ext>
            </a:extLst>
          </p:cNvPr>
          <p:cNvSpPr/>
          <p:nvPr/>
        </p:nvSpPr>
        <p:spPr>
          <a:xfrm>
            <a:off x="5082626" y="5182332"/>
            <a:ext cx="547720" cy="547720"/>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ID" sz="1600" b="1" dirty="0"/>
              <a:t>04</a:t>
            </a:r>
          </a:p>
        </p:txBody>
      </p:sp>
      <p:sp>
        <p:nvSpPr>
          <p:cNvPr id="16" name="Oval 15">
            <a:extLst>
              <a:ext uri="{FF2B5EF4-FFF2-40B4-BE49-F238E27FC236}">
                <a16:creationId xmlns:a16="http://schemas.microsoft.com/office/drawing/2014/main" id="{81EED2CE-4F51-471E-9160-344B98924342}"/>
              </a:ext>
            </a:extLst>
          </p:cNvPr>
          <p:cNvSpPr/>
          <p:nvPr/>
        </p:nvSpPr>
        <p:spPr>
          <a:xfrm>
            <a:off x="5853978" y="3967829"/>
            <a:ext cx="547720" cy="547720"/>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ID" sz="1600" b="1" dirty="0"/>
              <a:t>03</a:t>
            </a:r>
          </a:p>
        </p:txBody>
      </p:sp>
      <p:sp>
        <p:nvSpPr>
          <p:cNvPr id="17" name="Oval 16">
            <a:extLst>
              <a:ext uri="{FF2B5EF4-FFF2-40B4-BE49-F238E27FC236}">
                <a16:creationId xmlns:a16="http://schemas.microsoft.com/office/drawing/2014/main" id="{C8E24358-9BA0-484E-A85C-F597FE8B58DB}"/>
              </a:ext>
            </a:extLst>
          </p:cNvPr>
          <p:cNvSpPr/>
          <p:nvPr/>
        </p:nvSpPr>
        <p:spPr>
          <a:xfrm>
            <a:off x="5853978" y="2713361"/>
            <a:ext cx="547720" cy="547720"/>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ID" sz="1600" b="1" dirty="0"/>
              <a:t>02</a:t>
            </a:r>
          </a:p>
        </p:txBody>
      </p:sp>
      <p:sp>
        <p:nvSpPr>
          <p:cNvPr id="18" name="Footer Placeholder 2">
            <a:extLst>
              <a:ext uri="{FF2B5EF4-FFF2-40B4-BE49-F238E27FC236}">
                <a16:creationId xmlns:a16="http://schemas.microsoft.com/office/drawing/2014/main" id="{BABF8809-39D9-4D72-99EE-0839F8C4D5AD}"/>
              </a:ext>
            </a:extLst>
          </p:cNvPr>
          <p:cNvSpPr txBox="1">
            <a:spLocks/>
          </p:cNvSpPr>
          <p:nvPr/>
        </p:nvSpPr>
        <p:spPr>
          <a:xfrm>
            <a:off x="5876001" y="1524683"/>
            <a:ext cx="5676900" cy="615553"/>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75C72"/>
                </a:solidFill>
              </a:rPr>
              <a:t>Dr. Smith is a 65 year old Pediatrician wants to retire in 2 years </a:t>
            </a:r>
          </a:p>
        </p:txBody>
      </p:sp>
      <p:sp>
        <p:nvSpPr>
          <p:cNvPr id="19" name="Footer Placeholder 2">
            <a:extLst>
              <a:ext uri="{FF2B5EF4-FFF2-40B4-BE49-F238E27FC236}">
                <a16:creationId xmlns:a16="http://schemas.microsoft.com/office/drawing/2014/main" id="{668CFEBB-1F0E-450D-810B-1282305A4F5F}"/>
              </a:ext>
            </a:extLst>
          </p:cNvPr>
          <p:cNvSpPr txBox="1">
            <a:spLocks/>
          </p:cNvSpPr>
          <p:nvPr/>
        </p:nvSpPr>
        <p:spPr>
          <a:xfrm>
            <a:off x="6651056" y="2525557"/>
            <a:ext cx="4702743" cy="923330"/>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75C72"/>
                </a:solidFill>
              </a:rPr>
              <a:t>Dr. Johnson is a 45 year old Pediatrician has been there for five years, is good fit, and wants to buy the practice</a:t>
            </a:r>
          </a:p>
        </p:txBody>
      </p:sp>
      <p:sp>
        <p:nvSpPr>
          <p:cNvPr id="20" name="Footer Placeholder 2">
            <a:extLst>
              <a:ext uri="{FF2B5EF4-FFF2-40B4-BE49-F238E27FC236}">
                <a16:creationId xmlns:a16="http://schemas.microsoft.com/office/drawing/2014/main" id="{05A90721-A76E-434B-A47A-2B08AC057D40}"/>
              </a:ext>
            </a:extLst>
          </p:cNvPr>
          <p:cNvSpPr txBox="1">
            <a:spLocks/>
          </p:cNvSpPr>
          <p:nvPr/>
        </p:nvSpPr>
        <p:spPr>
          <a:xfrm>
            <a:off x="6651056" y="4080744"/>
            <a:ext cx="4702743" cy="307777"/>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75C72"/>
                </a:solidFill>
              </a:rPr>
              <a:t>1 NP (Full Time)</a:t>
            </a:r>
          </a:p>
        </p:txBody>
      </p:sp>
      <p:sp>
        <p:nvSpPr>
          <p:cNvPr id="21" name="Footer Placeholder 2">
            <a:extLst>
              <a:ext uri="{FF2B5EF4-FFF2-40B4-BE49-F238E27FC236}">
                <a16:creationId xmlns:a16="http://schemas.microsoft.com/office/drawing/2014/main" id="{B6E5D31B-8498-4F63-801A-3D48C1A73284}"/>
              </a:ext>
            </a:extLst>
          </p:cNvPr>
          <p:cNvSpPr txBox="1">
            <a:spLocks/>
          </p:cNvSpPr>
          <p:nvPr/>
        </p:nvSpPr>
        <p:spPr>
          <a:xfrm>
            <a:off x="5826592" y="5310649"/>
            <a:ext cx="5527207" cy="307777"/>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75C72"/>
                </a:solidFill>
              </a:rPr>
              <a:t>1 NP (Part Time)</a:t>
            </a:r>
          </a:p>
        </p:txBody>
      </p:sp>
      <p:cxnSp>
        <p:nvCxnSpPr>
          <p:cNvPr id="23" name="Straight Connector 22">
            <a:extLst>
              <a:ext uri="{FF2B5EF4-FFF2-40B4-BE49-F238E27FC236}">
                <a16:creationId xmlns:a16="http://schemas.microsoft.com/office/drawing/2014/main" id="{605CD88D-0A9F-4802-A472-AED05380F013}"/>
              </a:ext>
            </a:extLst>
          </p:cNvPr>
          <p:cNvCxnSpPr/>
          <p:nvPr/>
        </p:nvCxnSpPr>
        <p:spPr>
          <a:xfrm>
            <a:off x="6267194" y="2348564"/>
            <a:ext cx="52857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4945B0-9E7F-4E21-B908-7A124B2DCE6C}"/>
              </a:ext>
            </a:extLst>
          </p:cNvPr>
          <p:cNvCxnSpPr>
            <a:cxnSpLocks/>
          </p:cNvCxnSpPr>
          <p:nvPr/>
        </p:nvCxnSpPr>
        <p:spPr>
          <a:xfrm>
            <a:off x="6651056" y="3679257"/>
            <a:ext cx="49018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BBED1F-DF24-442B-9F53-76D533E76FA6}"/>
              </a:ext>
            </a:extLst>
          </p:cNvPr>
          <p:cNvCxnSpPr>
            <a:cxnSpLocks/>
          </p:cNvCxnSpPr>
          <p:nvPr/>
        </p:nvCxnSpPr>
        <p:spPr>
          <a:xfrm>
            <a:off x="6096000" y="5036420"/>
            <a:ext cx="5456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D8316DC7-56EC-75DB-DF6C-A01735E14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5B6E432-B26C-CE75-76A8-CD25E973F712}"/>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artoon of a person doctor&#10;&#10;Description automatically generated">
            <a:extLst>
              <a:ext uri="{FF2B5EF4-FFF2-40B4-BE49-F238E27FC236}">
                <a16:creationId xmlns:a16="http://schemas.microsoft.com/office/drawing/2014/main" id="{66A16C1C-2F9C-6E37-1D42-A41DCE746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71" y="2096469"/>
            <a:ext cx="1706891" cy="3113009"/>
          </a:xfrm>
          <a:prstGeom prst="rect">
            <a:avLst/>
          </a:prstGeom>
        </p:spPr>
      </p:pic>
    </p:spTree>
    <p:extLst>
      <p:ext uri="{BB962C8B-B14F-4D97-AF65-F5344CB8AC3E}">
        <p14:creationId xmlns:p14="http://schemas.microsoft.com/office/powerpoint/2010/main" val="1095183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4581525"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4581524"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42</a:t>
            </a:fld>
            <a:endParaRPr lang="en-ID" dirty="0">
              <a:solidFill>
                <a:schemeClr val="bg1"/>
              </a:solidFill>
            </a:endParaRPr>
          </a:p>
        </p:txBody>
      </p:sp>
      <p:pic>
        <p:nvPicPr>
          <p:cNvPr id="8" name="Picture 7" descr="A screenshot of a document&#10;&#10;Description automatically generated with low confidence">
            <a:extLst>
              <a:ext uri="{FF2B5EF4-FFF2-40B4-BE49-F238E27FC236}">
                <a16:creationId xmlns:a16="http://schemas.microsoft.com/office/drawing/2014/main" id="{FBE07E80-AF44-4208-BC12-FFCE30E2734C}"/>
              </a:ext>
            </a:extLst>
          </p:cNvPr>
          <p:cNvPicPr>
            <a:picLocks noChangeAspect="1"/>
          </p:cNvPicPr>
          <p:nvPr/>
        </p:nvPicPr>
        <p:blipFill rotWithShape="1">
          <a:blip r:embed="rId3">
            <a:extLst>
              <a:ext uri="{28A0092B-C50C-407E-A947-70E740481C1C}">
                <a14:useLocalDpi xmlns:a14="http://schemas.microsoft.com/office/drawing/2010/main" val="0"/>
              </a:ext>
            </a:extLst>
          </a:blip>
          <a:srcRect t="13193" r="6369" b="30609"/>
          <a:stretch/>
        </p:blipFill>
        <p:spPr>
          <a:xfrm>
            <a:off x="4581522" y="277632"/>
            <a:ext cx="7590059" cy="5895837"/>
          </a:xfrm>
          <a:prstGeom prst="rect">
            <a:avLst/>
          </a:prstGeom>
        </p:spPr>
      </p:pic>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6" y="1127316"/>
            <a:ext cx="3475703" cy="942565"/>
          </a:xfrm>
        </p:spPr>
        <p:txBody>
          <a:bodyPr vert="horz">
            <a:noAutofit/>
          </a:bodyPr>
          <a:lstStyle/>
          <a:p>
            <a:r>
              <a:rPr lang="en-GB" dirty="0">
                <a:solidFill>
                  <a:schemeClr val="bg1"/>
                </a:solidFill>
              </a:rPr>
              <a:t>Practice Valuation Summary</a:t>
            </a:r>
          </a:p>
        </p:txBody>
      </p:sp>
      <p:sp>
        <p:nvSpPr>
          <p:cNvPr id="15" name="Title 1">
            <a:extLst>
              <a:ext uri="{FF2B5EF4-FFF2-40B4-BE49-F238E27FC236}">
                <a16:creationId xmlns:a16="http://schemas.microsoft.com/office/drawing/2014/main" id="{7148C7BE-51AA-4526-86B0-09AA3A88B67D}"/>
              </a:ext>
            </a:extLst>
          </p:cNvPr>
          <p:cNvSpPr txBox="1">
            <a:spLocks/>
          </p:cNvSpPr>
          <p:nvPr/>
        </p:nvSpPr>
        <p:spPr>
          <a:xfrm>
            <a:off x="639098" y="2161330"/>
            <a:ext cx="2277358"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sz="2400" b="0" i="1" dirty="0">
                <a:solidFill>
                  <a:schemeClr val="bg1"/>
                </a:solidFill>
              </a:rPr>
              <a:t>Acme Pediatrics</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Rounded Corners 16">
            <a:extLst>
              <a:ext uri="{FF2B5EF4-FFF2-40B4-BE49-F238E27FC236}">
                <a16:creationId xmlns:a16="http://schemas.microsoft.com/office/drawing/2014/main" id="{F6A33894-7E01-496B-B46C-E5D38BA463B3}"/>
              </a:ext>
            </a:extLst>
          </p:cNvPr>
          <p:cNvSpPr/>
          <p:nvPr/>
        </p:nvSpPr>
        <p:spPr>
          <a:xfrm>
            <a:off x="639096" y="2819094"/>
            <a:ext cx="2277358" cy="513081"/>
          </a:xfrm>
          <a:prstGeom prst="roundRect">
            <a:avLst>
              <a:gd name="adj" fmla="val 50000"/>
            </a:avLst>
          </a:prstGeom>
          <a:noFill/>
          <a:ln>
            <a:solidFill>
              <a:srgbClr val="ADB6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 of December 31,202X</a:t>
            </a:r>
          </a:p>
        </p:txBody>
      </p:sp>
      <p:pic>
        <p:nvPicPr>
          <p:cNvPr id="2" name="Picture 2">
            <a:extLst>
              <a:ext uri="{FF2B5EF4-FFF2-40B4-BE49-F238E27FC236}">
                <a16:creationId xmlns:a16="http://schemas.microsoft.com/office/drawing/2014/main" id="{D3A35522-2033-518F-95EE-5D3C03E45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833750D-0957-1415-93AD-B1B1786E6716}"/>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34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3175001"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3175002"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43</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7" y="1127316"/>
            <a:ext cx="2491454" cy="942565"/>
          </a:xfrm>
        </p:spPr>
        <p:txBody>
          <a:bodyPr vert="horz">
            <a:noAutofit/>
          </a:bodyPr>
          <a:lstStyle/>
          <a:p>
            <a:r>
              <a:rPr lang="en-GB" dirty="0">
                <a:solidFill>
                  <a:schemeClr val="bg1"/>
                </a:solidFill>
              </a:rPr>
              <a:t>Practice Valuation Summary</a:t>
            </a:r>
          </a:p>
        </p:txBody>
      </p:sp>
      <p:sp>
        <p:nvSpPr>
          <p:cNvPr id="15" name="Title 1">
            <a:extLst>
              <a:ext uri="{FF2B5EF4-FFF2-40B4-BE49-F238E27FC236}">
                <a16:creationId xmlns:a16="http://schemas.microsoft.com/office/drawing/2014/main" id="{7148C7BE-51AA-4526-86B0-09AA3A88B67D}"/>
              </a:ext>
            </a:extLst>
          </p:cNvPr>
          <p:cNvSpPr txBox="1">
            <a:spLocks/>
          </p:cNvSpPr>
          <p:nvPr/>
        </p:nvSpPr>
        <p:spPr>
          <a:xfrm>
            <a:off x="639096" y="2437714"/>
            <a:ext cx="2277358"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sz="2400" b="0" i="1" dirty="0">
                <a:solidFill>
                  <a:schemeClr val="bg1"/>
                </a:solidFill>
              </a:rPr>
              <a:t>Acme Pediatrics</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Rounded Corners 16">
            <a:extLst>
              <a:ext uri="{FF2B5EF4-FFF2-40B4-BE49-F238E27FC236}">
                <a16:creationId xmlns:a16="http://schemas.microsoft.com/office/drawing/2014/main" id="{F6A33894-7E01-496B-B46C-E5D38BA463B3}"/>
              </a:ext>
            </a:extLst>
          </p:cNvPr>
          <p:cNvSpPr/>
          <p:nvPr/>
        </p:nvSpPr>
        <p:spPr>
          <a:xfrm>
            <a:off x="639096" y="2819094"/>
            <a:ext cx="2277358" cy="513081"/>
          </a:xfrm>
          <a:prstGeom prst="roundRect">
            <a:avLst>
              <a:gd name="adj" fmla="val 50000"/>
            </a:avLst>
          </a:prstGeom>
          <a:noFill/>
          <a:ln>
            <a:solidFill>
              <a:srgbClr val="ADB6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 of December 31,202X</a:t>
            </a:r>
          </a:p>
        </p:txBody>
      </p:sp>
      <p:pic>
        <p:nvPicPr>
          <p:cNvPr id="18" name="Picture 17" descr="A screenshot of a document&#10;&#10;Description automatically generated with low confidence">
            <a:extLst>
              <a:ext uri="{FF2B5EF4-FFF2-40B4-BE49-F238E27FC236}">
                <a16:creationId xmlns:a16="http://schemas.microsoft.com/office/drawing/2014/main" id="{D6DB8FC8-C9DA-42F2-82C4-6F4A92C12997}"/>
              </a:ext>
            </a:extLst>
          </p:cNvPr>
          <p:cNvPicPr>
            <a:picLocks noChangeAspect="1"/>
          </p:cNvPicPr>
          <p:nvPr/>
        </p:nvPicPr>
        <p:blipFill rotWithShape="1">
          <a:blip r:embed="rId3">
            <a:extLst>
              <a:ext uri="{28A0092B-C50C-407E-A947-70E740481C1C}">
                <a14:useLocalDpi xmlns:a14="http://schemas.microsoft.com/office/drawing/2010/main" val="0"/>
              </a:ext>
            </a:extLst>
          </a:blip>
          <a:srcRect t="13053" r="13074" b="49912"/>
          <a:stretch/>
        </p:blipFill>
        <p:spPr>
          <a:xfrm>
            <a:off x="3175000" y="483041"/>
            <a:ext cx="9040174" cy="4984309"/>
          </a:xfrm>
          <a:prstGeom prst="rect">
            <a:avLst/>
          </a:prstGeom>
        </p:spPr>
      </p:pic>
      <p:pic>
        <p:nvPicPr>
          <p:cNvPr id="2" name="Picture 2">
            <a:extLst>
              <a:ext uri="{FF2B5EF4-FFF2-40B4-BE49-F238E27FC236}">
                <a16:creationId xmlns:a16="http://schemas.microsoft.com/office/drawing/2014/main" id="{FFC57658-BD74-7C0F-A00A-EF7FD965D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4AF58D6-2F0C-94CB-4039-127F86FD699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64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3175001"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3175002"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44</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7" y="1127316"/>
            <a:ext cx="2491454" cy="942565"/>
          </a:xfrm>
        </p:spPr>
        <p:txBody>
          <a:bodyPr vert="horz">
            <a:noAutofit/>
          </a:bodyPr>
          <a:lstStyle/>
          <a:p>
            <a:r>
              <a:rPr lang="en-GB" dirty="0">
                <a:solidFill>
                  <a:schemeClr val="bg1"/>
                </a:solidFill>
              </a:rPr>
              <a:t>Practice Valuation Summary</a:t>
            </a:r>
          </a:p>
        </p:txBody>
      </p:sp>
      <p:sp>
        <p:nvSpPr>
          <p:cNvPr id="15" name="Title 1">
            <a:extLst>
              <a:ext uri="{FF2B5EF4-FFF2-40B4-BE49-F238E27FC236}">
                <a16:creationId xmlns:a16="http://schemas.microsoft.com/office/drawing/2014/main" id="{7148C7BE-51AA-4526-86B0-09AA3A88B67D}"/>
              </a:ext>
            </a:extLst>
          </p:cNvPr>
          <p:cNvSpPr txBox="1">
            <a:spLocks/>
          </p:cNvSpPr>
          <p:nvPr/>
        </p:nvSpPr>
        <p:spPr>
          <a:xfrm>
            <a:off x="639096" y="2437714"/>
            <a:ext cx="2277358"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sz="2400" b="0" i="1" dirty="0">
                <a:solidFill>
                  <a:schemeClr val="bg1"/>
                </a:solidFill>
              </a:rPr>
              <a:t>Acme Pediatrics</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Rounded Corners 16">
            <a:extLst>
              <a:ext uri="{FF2B5EF4-FFF2-40B4-BE49-F238E27FC236}">
                <a16:creationId xmlns:a16="http://schemas.microsoft.com/office/drawing/2014/main" id="{F6A33894-7E01-496B-B46C-E5D38BA463B3}"/>
              </a:ext>
            </a:extLst>
          </p:cNvPr>
          <p:cNvSpPr/>
          <p:nvPr/>
        </p:nvSpPr>
        <p:spPr>
          <a:xfrm>
            <a:off x="639096" y="2819094"/>
            <a:ext cx="2277358" cy="513081"/>
          </a:xfrm>
          <a:prstGeom prst="roundRect">
            <a:avLst>
              <a:gd name="adj" fmla="val 50000"/>
            </a:avLst>
          </a:prstGeom>
          <a:noFill/>
          <a:ln>
            <a:solidFill>
              <a:srgbClr val="ADB6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 of December 31,202X</a:t>
            </a:r>
          </a:p>
        </p:txBody>
      </p:sp>
      <p:pic>
        <p:nvPicPr>
          <p:cNvPr id="2" name="Picture 2">
            <a:extLst>
              <a:ext uri="{FF2B5EF4-FFF2-40B4-BE49-F238E27FC236}">
                <a16:creationId xmlns:a16="http://schemas.microsoft.com/office/drawing/2014/main" id="{FFC57658-BD74-7C0F-A00A-EF7FD965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4AF58D6-2F0C-94CB-4039-127F86FD699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document&#10;&#10;Description automatically generated with low confidence">
            <a:extLst>
              <a:ext uri="{FF2B5EF4-FFF2-40B4-BE49-F238E27FC236}">
                <a16:creationId xmlns:a16="http://schemas.microsoft.com/office/drawing/2014/main" id="{08BB0200-C0AE-CA82-4AC8-520E2D240231}"/>
              </a:ext>
            </a:extLst>
          </p:cNvPr>
          <p:cNvPicPr>
            <a:picLocks noChangeAspect="1"/>
          </p:cNvPicPr>
          <p:nvPr/>
        </p:nvPicPr>
        <p:blipFill rotWithShape="1">
          <a:blip r:embed="rId4">
            <a:extLst>
              <a:ext uri="{28A0092B-C50C-407E-A947-70E740481C1C}">
                <a14:useLocalDpi xmlns:a14="http://schemas.microsoft.com/office/drawing/2010/main" val="0"/>
              </a:ext>
            </a:extLst>
          </a:blip>
          <a:srcRect t="50556" r="6369" b="30608"/>
          <a:stretch/>
        </p:blipFill>
        <p:spPr>
          <a:xfrm>
            <a:off x="3175000" y="1569791"/>
            <a:ext cx="9092193" cy="2367209"/>
          </a:xfrm>
          <a:prstGeom prst="rect">
            <a:avLst/>
          </a:prstGeom>
        </p:spPr>
      </p:pic>
    </p:spTree>
    <p:extLst>
      <p:ext uri="{BB962C8B-B14F-4D97-AF65-F5344CB8AC3E}">
        <p14:creationId xmlns:p14="http://schemas.microsoft.com/office/powerpoint/2010/main" val="1033698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3175001"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3175002"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45</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7" y="1127316"/>
            <a:ext cx="2491454" cy="942565"/>
          </a:xfrm>
        </p:spPr>
        <p:txBody>
          <a:bodyPr vert="horz">
            <a:noAutofit/>
          </a:bodyPr>
          <a:lstStyle/>
          <a:p>
            <a:r>
              <a:rPr lang="en-GB" dirty="0">
                <a:solidFill>
                  <a:schemeClr val="bg1"/>
                </a:solidFill>
              </a:rPr>
              <a:t>Practice Valuation Summary</a:t>
            </a:r>
          </a:p>
        </p:txBody>
      </p:sp>
      <p:sp>
        <p:nvSpPr>
          <p:cNvPr id="15" name="Title 1">
            <a:extLst>
              <a:ext uri="{FF2B5EF4-FFF2-40B4-BE49-F238E27FC236}">
                <a16:creationId xmlns:a16="http://schemas.microsoft.com/office/drawing/2014/main" id="{7148C7BE-51AA-4526-86B0-09AA3A88B67D}"/>
              </a:ext>
            </a:extLst>
          </p:cNvPr>
          <p:cNvSpPr txBox="1">
            <a:spLocks/>
          </p:cNvSpPr>
          <p:nvPr/>
        </p:nvSpPr>
        <p:spPr>
          <a:xfrm>
            <a:off x="639096" y="2437714"/>
            <a:ext cx="2277358"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GB" sz="2400" b="0" i="1" dirty="0">
                <a:solidFill>
                  <a:schemeClr val="bg1"/>
                </a:solidFill>
              </a:rPr>
              <a:t>Acme Pediatrics</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Rounded Corners 16">
            <a:extLst>
              <a:ext uri="{FF2B5EF4-FFF2-40B4-BE49-F238E27FC236}">
                <a16:creationId xmlns:a16="http://schemas.microsoft.com/office/drawing/2014/main" id="{F6A33894-7E01-496B-B46C-E5D38BA463B3}"/>
              </a:ext>
            </a:extLst>
          </p:cNvPr>
          <p:cNvSpPr/>
          <p:nvPr/>
        </p:nvSpPr>
        <p:spPr>
          <a:xfrm>
            <a:off x="639096" y="2819094"/>
            <a:ext cx="2277358" cy="513081"/>
          </a:xfrm>
          <a:prstGeom prst="roundRect">
            <a:avLst>
              <a:gd name="adj" fmla="val 50000"/>
            </a:avLst>
          </a:prstGeom>
          <a:noFill/>
          <a:ln>
            <a:solidFill>
              <a:srgbClr val="ADB6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 of December 31,202X</a:t>
            </a:r>
          </a:p>
        </p:txBody>
      </p:sp>
      <p:pic>
        <p:nvPicPr>
          <p:cNvPr id="2" name="Picture 2">
            <a:extLst>
              <a:ext uri="{FF2B5EF4-FFF2-40B4-BE49-F238E27FC236}">
                <a16:creationId xmlns:a16="http://schemas.microsoft.com/office/drawing/2014/main" id="{FFC57658-BD74-7C0F-A00A-EF7FD965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4AF58D6-2F0C-94CB-4039-127F86FD699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document&#10;&#10;Description automatically generated with low confidence">
            <a:extLst>
              <a:ext uri="{FF2B5EF4-FFF2-40B4-BE49-F238E27FC236}">
                <a16:creationId xmlns:a16="http://schemas.microsoft.com/office/drawing/2014/main" id="{08BB0200-C0AE-CA82-4AC8-520E2D240231}"/>
              </a:ext>
            </a:extLst>
          </p:cNvPr>
          <p:cNvPicPr>
            <a:picLocks noChangeAspect="1"/>
          </p:cNvPicPr>
          <p:nvPr/>
        </p:nvPicPr>
        <p:blipFill rotWithShape="1">
          <a:blip r:embed="rId4">
            <a:extLst>
              <a:ext uri="{28A0092B-C50C-407E-A947-70E740481C1C}">
                <a14:useLocalDpi xmlns:a14="http://schemas.microsoft.com/office/drawing/2010/main" val="0"/>
              </a:ext>
            </a:extLst>
          </a:blip>
          <a:srcRect t="72838" r="41670" b="8873"/>
          <a:stretch/>
        </p:blipFill>
        <p:spPr>
          <a:xfrm>
            <a:off x="3769649" y="1332264"/>
            <a:ext cx="7327900" cy="2973660"/>
          </a:xfrm>
          <a:prstGeom prst="rect">
            <a:avLst/>
          </a:prstGeom>
        </p:spPr>
      </p:pic>
    </p:spTree>
    <p:extLst>
      <p:ext uri="{BB962C8B-B14F-4D97-AF65-F5344CB8AC3E}">
        <p14:creationId xmlns:p14="http://schemas.microsoft.com/office/powerpoint/2010/main" val="2741305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4581525"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6135" y="0"/>
            <a:ext cx="4581524"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46</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6" y="1127316"/>
            <a:ext cx="3475703" cy="942565"/>
          </a:xfrm>
        </p:spPr>
        <p:txBody>
          <a:bodyPr vert="horz">
            <a:noAutofit/>
          </a:bodyPr>
          <a:lstStyle/>
          <a:p>
            <a:r>
              <a:rPr lang="en-US" dirty="0">
                <a:solidFill>
                  <a:schemeClr val="bg1"/>
                </a:solidFill>
              </a:rPr>
              <a:t>Estimating </a:t>
            </a:r>
            <a:br>
              <a:rPr lang="en-US" dirty="0">
                <a:solidFill>
                  <a:schemeClr val="bg1"/>
                </a:solidFill>
              </a:rPr>
            </a:br>
            <a:r>
              <a:rPr lang="en-US" dirty="0">
                <a:solidFill>
                  <a:schemeClr val="bg1"/>
                </a:solidFill>
              </a:rPr>
              <a:t>The A/R Value</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4" name="Group 23">
            <a:extLst>
              <a:ext uri="{FF2B5EF4-FFF2-40B4-BE49-F238E27FC236}">
                <a16:creationId xmlns:a16="http://schemas.microsoft.com/office/drawing/2014/main" id="{1930575E-E22A-4639-8D5F-5BAF04303DBE}"/>
              </a:ext>
            </a:extLst>
          </p:cNvPr>
          <p:cNvGrpSpPr/>
          <p:nvPr/>
        </p:nvGrpSpPr>
        <p:grpSpPr>
          <a:xfrm>
            <a:off x="5528810" y="143682"/>
            <a:ext cx="6434590" cy="6130339"/>
            <a:chOff x="5139891" y="651874"/>
            <a:chExt cx="5757629" cy="5645249"/>
          </a:xfrm>
        </p:grpSpPr>
        <p:grpSp>
          <p:nvGrpSpPr>
            <p:cNvPr id="23" name="Group 22">
              <a:extLst>
                <a:ext uri="{FF2B5EF4-FFF2-40B4-BE49-F238E27FC236}">
                  <a16:creationId xmlns:a16="http://schemas.microsoft.com/office/drawing/2014/main" id="{0278F4E5-F3E3-428F-A972-9F830951389C}"/>
                </a:ext>
              </a:extLst>
            </p:cNvPr>
            <p:cNvGrpSpPr/>
            <p:nvPr/>
          </p:nvGrpSpPr>
          <p:grpSpPr>
            <a:xfrm>
              <a:off x="5139891" y="651874"/>
              <a:ext cx="5757629" cy="1071048"/>
              <a:chOff x="5139891" y="651874"/>
              <a:chExt cx="5757629" cy="1071048"/>
            </a:xfrm>
          </p:grpSpPr>
          <p:sp>
            <p:nvSpPr>
              <p:cNvPr id="19" name="Footer Placeholder 2">
                <a:extLst>
                  <a:ext uri="{FF2B5EF4-FFF2-40B4-BE49-F238E27FC236}">
                    <a16:creationId xmlns:a16="http://schemas.microsoft.com/office/drawing/2014/main" id="{31AC2BB9-E937-4C9F-AF0A-E04C6109D908}"/>
                  </a:ext>
                </a:extLst>
              </p:cNvPr>
              <p:cNvSpPr txBox="1">
                <a:spLocks/>
              </p:cNvSpPr>
              <p:nvPr/>
            </p:nvSpPr>
            <p:spPr>
              <a:xfrm>
                <a:off x="5220620" y="1214391"/>
                <a:ext cx="5676900" cy="276999"/>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Determination of Gross collection rate</a:t>
                </a:r>
              </a:p>
            </p:txBody>
          </p:sp>
          <p:sp>
            <p:nvSpPr>
              <p:cNvPr id="2" name="Rectangle: Rounded Corners 1">
                <a:extLst>
                  <a:ext uri="{FF2B5EF4-FFF2-40B4-BE49-F238E27FC236}">
                    <a16:creationId xmlns:a16="http://schemas.microsoft.com/office/drawing/2014/main" id="{43438FD3-4118-485A-8D54-CEAECACF9B42}"/>
                  </a:ext>
                </a:extLst>
              </p:cNvPr>
              <p:cNvSpPr/>
              <p:nvPr/>
            </p:nvSpPr>
            <p:spPr>
              <a:xfrm>
                <a:off x="5139891" y="651874"/>
                <a:ext cx="956109" cy="368404"/>
              </a:xfrm>
              <a:prstGeom prst="roundRect">
                <a:avLst>
                  <a:gd name="adj" fmla="val 50000"/>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Step 1  </a:t>
                </a:r>
              </a:p>
            </p:txBody>
          </p:sp>
          <p:cxnSp>
            <p:nvCxnSpPr>
              <p:cNvPr id="12" name="Straight Connector 11">
                <a:extLst>
                  <a:ext uri="{FF2B5EF4-FFF2-40B4-BE49-F238E27FC236}">
                    <a16:creationId xmlns:a16="http://schemas.microsoft.com/office/drawing/2014/main" id="{0FE20A6A-82C0-480F-9D2C-53E78978617B}"/>
                  </a:ext>
                </a:extLst>
              </p:cNvPr>
              <p:cNvCxnSpPr>
                <a:cxnSpLocks/>
              </p:cNvCxnSpPr>
              <p:nvPr/>
            </p:nvCxnSpPr>
            <p:spPr>
              <a:xfrm>
                <a:off x="5220620" y="1722922"/>
                <a:ext cx="514348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0" descr="A screenshot of a computer&#10;&#10;Description automatically generated">
              <a:extLst>
                <a:ext uri="{FF2B5EF4-FFF2-40B4-BE49-F238E27FC236}">
                  <a16:creationId xmlns:a16="http://schemas.microsoft.com/office/drawing/2014/main" id="{2C51E7B5-B681-4D32-A319-B7C2F845BA11}"/>
                </a:ext>
              </a:extLst>
            </p:cNvPr>
            <p:cNvPicPr>
              <a:picLocks noChangeAspect="1"/>
            </p:cNvPicPr>
            <p:nvPr/>
          </p:nvPicPr>
          <p:blipFill rotWithShape="1">
            <a:blip r:embed="rId3">
              <a:extLst>
                <a:ext uri="{28A0092B-C50C-407E-A947-70E740481C1C}">
                  <a14:useLocalDpi xmlns:a14="http://schemas.microsoft.com/office/drawing/2010/main" val="0"/>
                </a:ext>
              </a:extLst>
            </a:blip>
            <a:srcRect l="5172" t="45142" r="69389" b="18739"/>
            <a:stretch/>
          </p:blipFill>
          <p:spPr>
            <a:xfrm>
              <a:off x="5139892" y="1961537"/>
              <a:ext cx="5428648" cy="4335586"/>
            </a:xfrm>
            <a:prstGeom prst="rect">
              <a:avLst/>
            </a:prstGeom>
          </p:spPr>
        </p:pic>
      </p:grpSp>
      <p:pic>
        <p:nvPicPr>
          <p:cNvPr id="8" name="Picture 2">
            <a:extLst>
              <a:ext uri="{FF2B5EF4-FFF2-40B4-BE49-F238E27FC236}">
                <a16:creationId xmlns:a16="http://schemas.microsoft.com/office/drawing/2014/main" id="{93FFB8ED-58A2-9F28-8F92-2C1AA5698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35E2428A-4794-8C92-F438-33CE94D41E6D}"/>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B4B9773-FD61-BAEC-D136-51FE858AB980}"/>
              </a:ext>
            </a:extLst>
          </p:cNvPr>
          <p:cNvSpPr/>
          <p:nvPr/>
        </p:nvSpPr>
        <p:spPr>
          <a:xfrm>
            <a:off x="8629650" y="5664199"/>
            <a:ext cx="1314450" cy="439265"/>
          </a:xfrm>
          <a:prstGeom prst="ellipse">
            <a:avLst/>
          </a:prstGeom>
          <a:noFill/>
          <a:ln w="76200">
            <a:solidFill>
              <a:srgbClr val="E99D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695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4581525"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4581524"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47</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6" y="1127316"/>
            <a:ext cx="3475703" cy="942565"/>
          </a:xfrm>
        </p:spPr>
        <p:txBody>
          <a:bodyPr vert="horz">
            <a:noAutofit/>
          </a:bodyPr>
          <a:lstStyle/>
          <a:p>
            <a:r>
              <a:rPr lang="en-US" dirty="0">
                <a:solidFill>
                  <a:schemeClr val="bg1"/>
                </a:solidFill>
              </a:rPr>
              <a:t>Estimating </a:t>
            </a:r>
            <a:br>
              <a:rPr lang="en-US" dirty="0">
                <a:solidFill>
                  <a:schemeClr val="bg1"/>
                </a:solidFill>
              </a:rPr>
            </a:br>
            <a:r>
              <a:rPr lang="en-US" dirty="0">
                <a:solidFill>
                  <a:schemeClr val="bg1"/>
                </a:solidFill>
              </a:rPr>
              <a:t>The A/R Value</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0278F4E5-F3E3-428F-A972-9F830951389C}"/>
              </a:ext>
            </a:extLst>
          </p:cNvPr>
          <p:cNvGrpSpPr/>
          <p:nvPr/>
        </p:nvGrpSpPr>
        <p:grpSpPr>
          <a:xfrm>
            <a:off x="5734958" y="606375"/>
            <a:ext cx="5757629" cy="1071048"/>
            <a:chOff x="5139891" y="651874"/>
            <a:chExt cx="5757629" cy="1071048"/>
          </a:xfrm>
        </p:grpSpPr>
        <p:sp>
          <p:nvSpPr>
            <p:cNvPr id="19" name="Footer Placeholder 2">
              <a:extLst>
                <a:ext uri="{FF2B5EF4-FFF2-40B4-BE49-F238E27FC236}">
                  <a16:creationId xmlns:a16="http://schemas.microsoft.com/office/drawing/2014/main" id="{31AC2BB9-E937-4C9F-AF0A-E04C6109D908}"/>
                </a:ext>
              </a:extLst>
            </p:cNvPr>
            <p:cNvSpPr txBox="1">
              <a:spLocks/>
            </p:cNvSpPr>
            <p:nvPr/>
          </p:nvSpPr>
          <p:spPr>
            <a:xfrm>
              <a:off x="5220620" y="1214391"/>
              <a:ext cx="5676900" cy="276999"/>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Weighted Collectability Based On Balance Age</a:t>
              </a:r>
            </a:p>
          </p:txBody>
        </p:sp>
        <p:sp>
          <p:nvSpPr>
            <p:cNvPr id="2" name="Rectangle: Rounded Corners 1">
              <a:extLst>
                <a:ext uri="{FF2B5EF4-FFF2-40B4-BE49-F238E27FC236}">
                  <a16:creationId xmlns:a16="http://schemas.microsoft.com/office/drawing/2014/main" id="{43438FD3-4118-485A-8D54-CEAECACF9B42}"/>
                </a:ext>
              </a:extLst>
            </p:cNvPr>
            <p:cNvSpPr/>
            <p:nvPr/>
          </p:nvSpPr>
          <p:spPr>
            <a:xfrm>
              <a:off x="5139891" y="651874"/>
              <a:ext cx="956109" cy="368404"/>
            </a:xfrm>
            <a:prstGeom prst="roundRect">
              <a:avLst>
                <a:gd name="adj" fmla="val 50000"/>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Step 2  </a:t>
              </a:r>
            </a:p>
          </p:txBody>
        </p:sp>
        <p:cxnSp>
          <p:nvCxnSpPr>
            <p:cNvPr id="12" name="Straight Connector 11">
              <a:extLst>
                <a:ext uri="{FF2B5EF4-FFF2-40B4-BE49-F238E27FC236}">
                  <a16:creationId xmlns:a16="http://schemas.microsoft.com/office/drawing/2014/main" id="{0FE20A6A-82C0-480F-9D2C-53E78978617B}"/>
                </a:ext>
              </a:extLst>
            </p:cNvPr>
            <p:cNvCxnSpPr>
              <a:cxnSpLocks/>
            </p:cNvCxnSpPr>
            <p:nvPr/>
          </p:nvCxnSpPr>
          <p:spPr>
            <a:xfrm>
              <a:off x="5220620" y="1722922"/>
              <a:ext cx="514348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descr="A screenshot of a computer&#10;&#10;Description automatically generated">
            <a:extLst>
              <a:ext uri="{FF2B5EF4-FFF2-40B4-BE49-F238E27FC236}">
                <a16:creationId xmlns:a16="http://schemas.microsoft.com/office/drawing/2014/main" id="{6FFD88F0-8E19-4D89-ADA8-CAC2367EC296}"/>
              </a:ext>
            </a:extLst>
          </p:cNvPr>
          <p:cNvPicPr>
            <a:picLocks noChangeAspect="1"/>
          </p:cNvPicPr>
          <p:nvPr/>
        </p:nvPicPr>
        <p:blipFill rotWithShape="1">
          <a:blip r:embed="rId3">
            <a:extLst>
              <a:ext uri="{28A0092B-C50C-407E-A947-70E740481C1C}">
                <a14:useLocalDpi xmlns:a14="http://schemas.microsoft.com/office/drawing/2010/main" val="0"/>
              </a:ext>
            </a:extLst>
          </a:blip>
          <a:srcRect l="5173" t="42388" r="62232" b="12856"/>
          <a:stretch/>
        </p:blipFill>
        <p:spPr>
          <a:xfrm>
            <a:off x="5734957" y="1866825"/>
            <a:ext cx="5495018" cy="4244033"/>
          </a:xfrm>
          <a:prstGeom prst="rect">
            <a:avLst/>
          </a:prstGeom>
        </p:spPr>
      </p:pic>
      <p:pic>
        <p:nvPicPr>
          <p:cNvPr id="8" name="Picture 2">
            <a:extLst>
              <a:ext uri="{FF2B5EF4-FFF2-40B4-BE49-F238E27FC236}">
                <a16:creationId xmlns:a16="http://schemas.microsoft.com/office/drawing/2014/main" id="{D2F705C3-C01C-0DFF-0DEA-A74160FF0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55C2035-D47B-B954-C5E8-5A7AE0D76F8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B3D1BBD-8C3A-AB35-B2F4-C2FF21D35222}"/>
              </a:ext>
            </a:extLst>
          </p:cNvPr>
          <p:cNvSpPr/>
          <p:nvPr/>
        </p:nvSpPr>
        <p:spPr>
          <a:xfrm>
            <a:off x="5657849" y="1677423"/>
            <a:ext cx="5495018" cy="1614410"/>
          </a:xfrm>
          <a:prstGeom prst="rect">
            <a:avLst/>
          </a:prstGeom>
          <a:noFill/>
          <a:ln w="76200">
            <a:solidFill>
              <a:srgbClr val="E99D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5079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4581525"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4581524"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48</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6" y="1127316"/>
            <a:ext cx="3475703" cy="942565"/>
          </a:xfrm>
        </p:spPr>
        <p:txBody>
          <a:bodyPr vert="horz">
            <a:noAutofit/>
          </a:bodyPr>
          <a:lstStyle/>
          <a:p>
            <a:r>
              <a:rPr lang="en-US" dirty="0">
                <a:solidFill>
                  <a:schemeClr val="bg1"/>
                </a:solidFill>
              </a:rPr>
              <a:t>Estimating </a:t>
            </a:r>
            <a:br>
              <a:rPr lang="en-US" dirty="0">
                <a:solidFill>
                  <a:schemeClr val="bg1"/>
                </a:solidFill>
              </a:rPr>
            </a:br>
            <a:r>
              <a:rPr lang="en-US" dirty="0">
                <a:solidFill>
                  <a:schemeClr val="bg1"/>
                </a:solidFill>
              </a:rPr>
              <a:t>The A/R Value</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0278F4E5-F3E3-428F-A972-9F830951389C}"/>
              </a:ext>
            </a:extLst>
          </p:cNvPr>
          <p:cNvGrpSpPr/>
          <p:nvPr/>
        </p:nvGrpSpPr>
        <p:grpSpPr>
          <a:xfrm>
            <a:off x="5734958" y="606375"/>
            <a:ext cx="5757629" cy="1071048"/>
            <a:chOff x="5139891" y="651874"/>
            <a:chExt cx="5757629" cy="1071048"/>
          </a:xfrm>
        </p:grpSpPr>
        <p:sp>
          <p:nvSpPr>
            <p:cNvPr id="19" name="Footer Placeholder 2">
              <a:extLst>
                <a:ext uri="{FF2B5EF4-FFF2-40B4-BE49-F238E27FC236}">
                  <a16:creationId xmlns:a16="http://schemas.microsoft.com/office/drawing/2014/main" id="{31AC2BB9-E937-4C9F-AF0A-E04C6109D908}"/>
                </a:ext>
              </a:extLst>
            </p:cNvPr>
            <p:cNvSpPr txBox="1">
              <a:spLocks/>
            </p:cNvSpPr>
            <p:nvPr/>
          </p:nvSpPr>
          <p:spPr>
            <a:xfrm>
              <a:off x="5220620" y="1214391"/>
              <a:ext cx="5676900" cy="276999"/>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Weighted Collectability Based On Balance Age</a:t>
              </a:r>
            </a:p>
          </p:txBody>
        </p:sp>
        <p:sp>
          <p:nvSpPr>
            <p:cNvPr id="2" name="Rectangle: Rounded Corners 1">
              <a:extLst>
                <a:ext uri="{FF2B5EF4-FFF2-40B4-BE49-F238E27FC236}">
                  <a16:creationId xmlns:a16="http://schemas.microsoft.com/office/drawing/2014/main" id="{43438FD3-4118-485A-8D54-CEAECACF9B42}"/>
                </a:ext>
              </a:extLst>
            </p:cNvPr>
            <p:cNvSpPr/>
            <p:nvPr/>
          </p:nvSpPr>
          <p:spPr>
            <a:xfrm>
              <a:off x="5139891" y="651874"/>
              <a:ext cx="956109" cy="368404"/>
            </a:xfrm>
            <a:prstGeom prst="roundRect">
              <a:avLst>
                <a:gd name="adj" fmla="val 50000"/>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Step 2  </a:t>
              </a:r>
            </a:p>
          </p:txBody>
        </p:sp>
        <p:cxnSp>
          <p:nvCxnSpPr>
            <p:cNvPr id="12" name="Straight Connector 11">
              <a:extLst>
                <a:ext uri="{FF2B5EF4-FFF2-40B4-BE49-F238E27FC236}">
                  <a16:creationId xmlns:a16="http://schemas.microsoft.com/office/drawing/2014/main" id="{0FE20A6A-82C0-480F-9D2C-53E78978617B}"/>
                </a:ext>
              </a:extLst>
            </p:cNvPr>
            <p:cNvCxnSpPr>
              <a:cxnSpLocks/>
            </p:cNvCxnSpPr>
            <p:nvPr/>
          </p:nvCxnSpPr>
          <p:spPr>
            <a:xfrm>
              <a:off x="5220620" y="1722922"/>
              <a:ext cx="514348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descr="A screenshot of a computer&#10;&#10;Description automatically generated">
            <a:extLst>
              <a:ext uri="{FF2B5EF4-FFF2-40B4-BE49-F238E27FC236}">
                <a16:creationId xmlns:a16="http://schemas.microsoft.com/office/drawing/2014/main" id="{6FFD88F0-8E19-4D89-ADA8-CAC2367EC296}"/>
              </a:ext>
            </a:extLst>
          </p:cNvPr>
          <p:cNvPicPr>
            <a:picLocks noChangeAspect="1"/>
          </p:cNvPicPr>
          <p:nvPr/>
        </p:nvPicPr>
        <p:blipFill rotWithShape="1">
          <a:blip r:embed="rId3">
            <a:extLst>
              <a:ext uri="{28A0092B-C50C-407E-A947-70E740481C1C}">
                <a14:useLocalDpi xmlns:a14="http://schemas.microsoft.com/office/drawing/2010/main" val="0"/>
              </a:ext>
            </a:extLst>
          </a:blip>
          <a:srcRect l="5173" t="42388" r="62232" b="12856"/>
          <a:stretch/>
        </p:blipFill>
        <p:spPr>
          <a:xfrm>
            <a:off x="5734957" y="1866825"/>
            <a:ext cx="5495018" cy="4244033"/>
          </a:xfrm>
          <a:prstGeom prst="rect">
            <a:avLst/>
          </a:prstGeom>
        </p:spPr>
      </p:pic>
      <p:pic>
        <p:nvPicPr>
          <p:cNvPr id="8" name="Picture 2">
            <a:extLst>
              <a:ext uri="{FF2B5EF4-FFF2-40B4-BE49-F238E27FC236}">
                <a16:creationId xmlns:a16="http://schemas.microsoft.com/office/drawing/2014/main" id="{D2F705C3-C01C-0DFF-0DEA-A74160FF0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55C2035-D47B-B954-C5E8-5A7AE0D76F8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64610B8-48F7-54E1-D1E4-E49CD53049AA}"/>
              </a:ext>
            </a:extLst>
          </p:cNvPr>
          <p:cNvSpPr/>
          <p:nvPr/>
        </p:nvSpPr>
        <p:spPr>
          <a:xfrm>
            <a:off x="5639251" y="3181636"/>
            <a:ext cx="5495018" cy="1614410"/>
          </a:xfrm>
          <a:prstGeom prst="rect">
            <a:avLst/>
          </a:prstGeom>
          <a:noFill/>
          <a:ln w="76200">
            <a:solidFill>
              <a:srgbClr val="E99D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9530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E9FFA8-578A-4996-B909-8BDC11A469BD}"/>
              </a:ext>
            </a:extLst>
          </p:cNvPr>
          <p:cNvPicPr>
            <a:picLocks noChangeAspect="1"/>
          </p:cNvPicPr>
          <p:nvPr/>
        </p:nvPicPr>
        <p:blipFill rotWithShape="1">
          <a:blip r:embed="rId2">
            <a:extLst>
              <a:ext uri="{28A0092B-C50C-407E-A947-70E740481C1C}">
                <a14:useLocalDpi xmlns:a14="http://schemas.microsoft.com/office/drawing/2010/main" val="0"/>
              </a:ext>
            </a:extLst>
          </a:blip>
          <a:srcRect l="25091" r="25091"/>
          <a:stretch/>
        </p:blipFill>
        <p:spPr>
          <a:xfrm>
            <a:off x="-1" y="0"/>
            <a:ext cx="4581525" cy="6858000"/>
          </a:xfrm>
          <a:prstGeom prst="rect">
            <a:avLst/>
          </a:prstGeom>
        </p:spPr>
      </p:pic>
      <p:sp>
        <p:nvSpPr>
          <p:cNvPr id="10" name="Rectangle 9">
            <a:extLst>
              <a:ext uri="{FF2B5EF4-FFF2-40B4-BE49-F238E27FC236}">
                <a16:creationId xmlns:a16="http://schemas.microsoft.com/office/drawing/2014/main" id="{DC4F2CF2-7E50-40C4-9D40-97CBC70B8342}"/>
              </a:ext>
            </a:extLst>
          </p:cNvPr>
          <p:cNvSpPr/>
          <p:nvPr/>
        </p:nvSpPr>
        <p:spPr>
          <a:xfrm>
            <a:off x="-2" y="0"/>
            <a:ext cx="4581524"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DC370F6-48F3-4691-8120-15A199AF8708}"/>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9A70A885-4009-41A0-8B0E-5BFA67F30BFF}"/>
              </a:ext>
            </a:extLst>
          </p:cNvPr>
          <p:cNvSpPr>
            <a:spLocks noGrp="1"/>
          </p:cNvSpPr>
          <p:nvPr>
            <p:ph type="sldNum" sz="quarter" idx="12"/>
          </p:nvPr>
        </p:nvSpPr>
        <p:spPr/>
        <p:txBody>
          <a:bodyPr/>
          <a:lstStyle/>
          <a:p>
            <a:fld id="{FF528CE4-BB7A-453B-9BA8-EFC0298A1600}" type="slidenum">
              <a:rPr lang="en-ID" smtClean="0">
                <a:solidFill>
                  <a:schemeClr val="bg1"/>
                </a:solidFill>
              </a:rPr>
              <a:pPr/>
              <a:t>49</a:t>
            </a:fld>
            <a:endParaRPr lang="en-ID" dirty="0">
              <a:solidFill>
                <a:schemeClr val="bg1"/>
              </a:solidFill>
            </a:endParaRPr>
          </a:p>
        </p:txBody>
      </p:sp>
      <p:sp>
        <p:nvSpPr>
          <p:cNvPr id="11" name="Rectangle 10">
            <a:extLst>
              <a:ext uri="{FF2B5EF4-FFF2-40B4-BE49-F238E27FC236}">
                <a16:creationId xmlns:a16="http://schemas.microsoft.com/office/drawing/2014/main" id="{75782E9B-55B6-4971-B44F-C75155DE2B35}"/>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Title 75">
            <a:extLst>
              <a:ext uri="{FF2B5EF4-FFF2-40B4-BE49-F238E27FC236}">
                <a16:creationId xmlns:a16="http://schemas.microsoft.com/office/drawing/2014/main" id="{48F70C72-89CD-48DC-A2EF-2D8825500EF5}"/>
              </a:ext>
            </a:extLst>
          </p:cNvPr>
          <p:cNvSpPr>
            <a:spLocks noGrp="1"/>
          </p:cNvSpPr>
          <p:nvPr>
            <p:ph type="title"/>
          </p:nvPr>
        </p:nvSpPr>
        <p:spPr>
          <a:xfrm>
            <a:off x="639096" y="1127316"/>
            <a:ext cx="3475703" cy="942565"/>
          </a:xfrm>
        </p:spPr>
        <p:txBody>
          <a:bodyPr vert="horz">
            <a:noAutofit/>
          </a:bodyPr>
          <a:lstStyle/>
          <a:p>
            <a:r>
              <a:rPr lang="en-US" dirty="0">
                <a:solidFill>
                  <a:schemeClr val="bg1"/>
                </a:solidFill>
              </a:rPr>
              <a:t>Estimating </a:t>
            </a:r>
            <a:br>
              <a:rPr lang="en-US" dirty="0">
                <a:solidFill>
                  <a:schemeClr val="bg1"/>
                </a:solidFill>
              </a:rPr>
            </a:br>
            <a:r>
              <a:rPr lang="en-US" dirty="0">
                <a:solidFill>
                  <a:schemeClr val="bg1"/>
                </a:solidFill>
              </a:rPr>
              <a:t>The A/R Value</a:t>
            </a:r>
          </a:p>
        </p:txBody>
      </p:sp>
      <p:sp>
        <p:nvSpPr>
          <p:cNvPr id="16" name="Rectangle 15">
            <a:extLst>
              <a:ext uri="{FF2B5EF4-FFF2-40B4-BE49-F238E27FC236}">
                <a16:creationId xmlns:a16="http://schemas.microsoft.com/office/drawing/2014/main" id="{21E07A1D-F585-4826-94C0-E71F93536B75}"/>
              </a:ext>
            </a:extLst>
          </p:cNvPr>
          <p:cNvSpPr/>
          <p:nvPr/>
        </p:nvSpPr>
        <p:spPr>
          <a:xfrm>
            <a:off x="639097" y="632763"/>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0278F4E5-F3E3-428F-A972-9F830951389C}"/>
              </a:ext>
            </a:extLst>
          </p:cNvPr>
          <p:cNvGrpSpPr/>
          <p:nvPr/>
        </p:nvGrpSpPr>
        <p:grpSpPr>
          <a:xfrm>
            <a:off x="5734958" y="606375"/>
            <a:ext cx="5757629" cy="1071048"/>
            <a:chOff x="5139891" y="651874"/>
            <a:chExt cx="5757629" cy="1071048"/>
          </a:xfrm>
        </p:grpSpPr>
        <p:sp>
          <p:nvSpPr>
            <p:cNvPr id="19" name="Footer Placeholder 2">
              <a:extLst>
                <a:ext uri="{FF2B5EF4-FFF2-40B4-BE49-F238E27FC236}">
                  <a16:creationId xmlns:a16="http://schemas.microsoft.com/office/drawing/2014/main" id="{31AC2BB9-E937-4C9F-AF0A-E04C6109D908}"/>
                </a:ext>
              </a:extLst>
            </p:cNvPr>
            <p:cNvSpPr txBox="1">
              <a:spLocks/>
            </p:cNvSpPr>
            <p:nvPr/>
          </p:nvSpPr>
          <p:spPr>
            <a:xfrm>
              <a:off x="5220620" y="1214391"/>
              <a:ext cx="5676900" cy="276999"/>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34576B"/>
                  </a:solidFill>
                </a:rPr>
                <a:t>Weighted Collectability Based On Balance Age</a:t>
              </a:r>
            </a:p>
          </p:txBody>
        </p:sp>
        <p:sp>
          <p:nvSpPr>
            <p:cNvPr id="2" name="Rectangle: Rounded Corners 1">
              <a:extLst>
                <a:ext uri="{FF2B5EF4-FFF2-40B4-BE49-F238E27FC236}">
                  <a16:creationId xmlns:a16="http://schemas.microsoft.com/office/drawing/2014/main" id="{43438FD3-4118-485A-8D54-CEAECACF9B42}"/>
                </a:ext>
              </a:extLst>
            </p:cNvPr>
            <p:cNvSpPr/>
            <p:nvPr/>
          </p:nvSpPr>
          <p:spPr>
            <a:xfrm>
              <a:off x="5139891" y="651874"/>
              <a:ext cx="956109" cy="368404"/>
            </a:xfrm>
            <a:prstGeom prst="roundRect">
              <a:avLst>
                <a:gd name="adj" fmla="val 50000"/>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Step 2  </a:t>
              </a:r>
            </a:p>
          </p:txBody>
        </p:sp>
        <p:cxnSp>
          <p:nvCxnSpPr>
            <p:cNvPr id="12" name="Straight Connector 11">
              <a:extLst>
                <a:ext uri="{FF2B5EF4-FFF2-40B4-BE49-F238E27FC236}">
                  <a16:creationId xmlns:a16="http://schemas.microsoft.com/office/drawing/2014/main" id="{0FE20A6A-82C0-480F-9D2C-53E78978617B}"/>
                </a:ext>
              </a:extLst>
            </p:cNvPr>
            <p:cNvCxnSpPr>
              <a:cxnSpLocks/>
            </p:cNvCxnSpPr>
            <p:nvPr/>
          </p:nvCxnSpPr>
          <p:spPr>
            <a:xfrm>
              <a:off x="5220620" y="1722922"/>
              <a:ext cx="514348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descr="A screenshot of a computer&#10;&#10;Description automatically generated">
            <a:extLst>
              <a:ext uri="{FF2B5EF4-FFF2-40B4-BE49-F238E27FC236}">
                <a16:creationId xmlns:a16="http://schemas.microsoft.com/office/drawing/2014/main" id="{6FFD88F0-8E19-4D89-ADA8-CAC2367EC296}"/>
              </a:ext>
            </a:extLst>
          </p:cNvPr>
          <p:cNvPicPr>
            <a:picLocks noChangeAspect="1"/>
          </p:cNvPicPr>
          <p:nvPr/>
        </p:nvPicPr>
        <p:blipFill rotWithShape="1">
          <a:blip r:embed="rId3">
            <a:extLst>
              <a:ext uri="{28A0092B-C50C-407E-A947-70E740481C1C}">
                <a14:useLocalDpi xmlns:a14="http://schemas.microsoft.com/office/drawing/2010/main" val="0"/>
              </a:ext>
            </a:extLst>
          </a:blip>
          <a:srcRect l="5173" t="42388" r="62232" b="12856"/>
          <a:stretch/>
        </p:blipFill>
        <p:spPr>
          <a:xfrm>
            <a:off x="5734957" y="1866825"/>
            <a:ext cx="5495018" cy="4244033"/>
          </a:xfrm>
          <a:prstGeom prst="rect">
            <a:avLst/>
          </a:prstGeom>
        </p:spPr>
      </p:pic>
      <p:pic>
        <p:nvPicPr>
          <p:cNvPr id="8" name="Picture 2">
            <a:extLst>
              <a:ext uri="{FF2B5EF4-FFF2-40B4-BE49-F238E27FC236}">
                <a16:creationId xmlns:a16="http://schemas.microsoft.com/office/drawing/2014/main" id="{D2F705C3-C01C-0DFF-0DEA-A74160FF0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55C2035-D47B-B954-C5E8-5A7AE0D76F8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E4371D-BD59-706A-207C-A3D3280DAEBB}"/>
              </a:ext>
            </a:extLst>
          </p:cNvPr>
          <p:cNvSpPr/>
          <p:nvPr/>
        </p:nvSpPr>
        <p:spPr>
          <a:xfrm>
            <a:off x="5639251" y="4659611"/>
            <a:ext cx="5495018" cy="1614410"/>
          </a:xfrm>
          <a:prstGeom prst="rect">
            <a:avLst/>
          </a:prstGeom>
          <a:noFill/>
          <a:ln w="76200">
            <a:solidFill>
              <a:srgbClr val="E99D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39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CCF2989-8F22-12D4-654C-92E496E1705C}"/>
              </a:ext>
            </a:extLst>
          </p:cNvPr>
          <p:cNvPicPr>
            <a:picLocks noChangeAspect="1"/>
          </p:cNvPicPr>
          <p:nvPr/>
        </p:nvPicPr>
        <p:blipFill rotWithShape="1">
          <a:blip r:embed="rId2">
            <a:extLst>
              <a:ext uri="{28A0092B-C50C-407E-A947-70E740481C1C}">
                <a14:useLocalDpi xmlns:a14="http://schemas.microsoft.com/office/drawing/2010/main" val="0"/>
              </a:ext>
            </a:extLst>
          </a:blip>
          <a:srcRect l="16634" r="16634"/>
          <a:stretch/>
        </p:blipFill>
        <p:spPr>
          <a:xfrm>
            <a:off x="6096000" y="0"/>
            <a:ext cx="6096000" cy="6812279"/>
          </a:xfrm>
          <a:prstGeom prst="rect">
            <a:avLst/>
          </a:prstGeom>
        </p:spPr>
      </p:pic>
      <p:sp>
        <p:nvSpPr>
          <p:cNvPr id="22" name="Rectangle 21">
            <a:extLst>
              <a:ext uri="{FF2B5EF4-FFF2-40B4-BE49-F238E27FC236}">
                <a16:creationId xmlns:a16="http://schemas.microsoft.com/office/drawing/2014/main" id="{B7ECE09F-2274-D83F-F589-7E97FE66A614}"/>
              </a:ext>
            </a:extLst>
          </p:cNvPr>
          <p:cNvSpPr/>
          <p:nvPr/>
        </p:nvSpPr>
        <p:spPr>
          <a:xfrm>
            <a:off x="6095999" y="0"/>
            <a:ext cx="6096000" cy="681227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Footer Placeholder 10">
            <a:extLst>
              <a:ext uri="{FF2B5EF4-FFF2-40B4-BE49-F238E27FC236}">
                <a16:creationId xmlns:a16="http://schemas.microsoft.com/office/drawing/2014/main" id="{B9B8F0EC-75BB-E615-81C7-48744096883E}"/>
              </a:ext>
            </a:extLst>
          </p:cNvPr>
          <p:cNvSpPr>
            <a:spLocks noGrp="1"/>
          </p:cNvSpPr>
          <p:nvPr>
            <p:ph type="ftr" sz="quarter" idx="11"/>
          </p:nvPr>
        </p:nvSpPr>
        <p:spPr/>
        <p:txBody>
          <a:bodyPr/>
          <a:lstStyle/>
          <a:p>
            <a:r>
              <a:rPr lang="en-ID" dirty="0"/>
              <a:t>www.PediatricSupport.com </a:t>
            </a:r>
          </a:p>
        </p:txBody>
      </p:sp>
      <p:sp>
        <p:nvSpPr>
          <p:cNvPr id="12" name="Slide Number Placeholder 11">
            <a:extLst>
              <a:ext uri="{FF2B5EF4-FFF2-40B4-BE49-F238E27FC236}">
                <a16:creationId xmlns:a16="http://schemas.microsoft.com/office/drawing/2014/main" id="{EB6400F5-EC10-04B6-459F-282E9886F8CF}"/>
              </a:ext>
            </a:extLst>
          </p:cNvPr>
          <p:cNvSpPr>
            <a:spLocks noGrp="1"/>
          </p:cNvSpPr>
          <p:nvPr>
            <p:ph type="sldNum" sz="quarter" idx="12"/>
          </p:nvPr>
        </p:nvSpPr>
        <p:spPr/>
        <p:txBody>
          <a:bodyPr/>
          <a:lstStyle/>
          <a:p>
            <a:fld id="{FF528CE4-BB7A-453B-9BA8-EFC0298A1600}" type="slidenum">
              <a:rPr lang="en-ID" b="1" smtClean="0">
                <a:solidFill>
                  <a:srgbClr val="ADB68B"/>
                </a:solidFill>
              </a:rPr>
              <a:pPr/>
              <a:t>5</a:t>
            </a:fld>
            <a:endParaRPr lang="en-ID" b="1" dirty="0">
              <a:solidFill>
                <a:srgbClr val="ADB68B"/>
              </a:solidFill>
            </a:endParaRPr>
          </a:p>
        </p:txBody>
      </p:sp>
      <p:sp>
        <p:nvSpPr>
          <p:cNvPr id="7" name="Rectangle 6">
            <a:extLst>
              <a:ext uri="{FF2B5EF4-FFF2-40B4-BE49-F238E27FC236}">
                <a16:creationId xmlns:a16="http://schemas.microsoft.com/office/drawing/2014/main" id="{AF7D4043-FB20-7DB4-83D9-D6F1221D30D5}"/>
              </a:ext>
            </a:extLst>
          </p:cNvPr>
          <p:cNvSpPr/>
          <p:nvPr/>
        </p:nvSpPr>
        <p:spPr>
          <a:xfrm>
            <a:off x="-467360" y="465051"/>
            <a:ext cx="351444" cy="351444"/>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A72E1AC0-7FAB-AFD5-CC6B-A2A3F208C445}"/>
              </a:ext>
            </a:extLst>
          </p:cNvPr>
          <p:cNvSpPr/>
          <p:nvPr/>
        </p:nvSpPr>
        <p:spPr>
          <a:xfrm>
            <a:off x="-467360" y="915939"/>
            <a:ext cx="351444" cy="351444"/>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8">
            <a:extLst>
              <a:ext uri="{FF2B5EF4-FFF2-40B4-BE49-F238E27FC236}">
                <a16:creationId xmlns:a16="http://schemas.microsoft.com/office/drawing/2014/main" id="{0024885D-C4CD-DDD8-2E5B-9CB7F62E5313}"/>
              </a:ext>
            </a:extLst>
          </p:cNvPr>
          <p:cNvSpPr/>
          <p:nvPr/>
        </p:nvSpPr>
        <p:spPr>
          <a:xfrm>
            <a:off x="-467360" y="1366827"/>
            <a:ext cx="351444" cy="351444"/>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0220A76E-8065-5B88-9677-A874E7C6D0DE}"/>
              </a:ext>
            </a:extLst>
          </p:cNvPr>
          <p:cNvSpPr/>
          <p:nvPr/>
        </p:nvSpPr>
        <p:spPr>
          <a:xfrm>
            <a:off x="-467360" y="1817716"/>
            <a:ext cx="351444" cy="351444"/>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4" name="Straight Connector 13">
            <a:extLst>
              <a:ext uri="{FF2B5EF4-FFF2-40B4-BE49-F238E27FC236}">
                <a16:creationId xmlns:a16="http://schemas.microsoft.com/office/drawing/2014/main" id="{FF415EC0-7B9D-2D7A-60F8-3A283376FAA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F248DE-833A-F631-50C0-D15693C0061F}"/>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5" name="Rectangle 34">
            <a:extLst>
              <a:ext uri="{FF2B5EF4-FFF2-40B4-BE49-F238E27FC236}">
                <a16:creationId xmlns:a16="http://schemas.microsoft.com/office/drawing/2014/main" id="{7259F9A3-95D1-308D-C3BB-61EEE046750C}"/>
              </a:ext>
            </a:extLst>
          </p:cNvPr>
          <p:cNvSpPr/>
          <p:nvPr/>
        </p:nvSpPr>
        <p:spPr>
          <a:xfrm>
            <a:off x="3538963" y="906073"/>
            <a:ext cx="6991788"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Footer Placeholder 2">
            <a:extLst>
              <a:ext uri="{FF2B5EF4-FFF2-40B4-BE49-F238E27FC236}">
                <a16:creationId xmlns:a16="http://schemas.microsoft.com/office/drawing/2014/main" id="{70982D5A-FEA9-6B77-23FD-CD2EC557D9A6}"/>
              </a:ext>
            </a:extLst>
          </p:cNvPr>
          <p:cNvSpPr txBox="1">
            <a:spLocks/>
          </p:cNvSpPr>
          <p:nvPr/>
        </p:nvSpPr>
        <p:spPr>
          <a:xfrm>
            <a:off x="3909465" y="1253670"/>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Why practice valuations may be needed</a:t>
            </a:r>
          </a:p>
        </p:txBody>
      </p:sp>
      <p:sp>
        <p:nvSpPr>
          <p:cNvPr id="4" name="Rectangle 3">
            <a:extLst>
              <a:ext uri="{FF2B5EF4-FFF2-40B4-BE49-F238E27FC236}">
                <a16:creationId xmlns:a16="http://schemas.microsoft.com/office/drawing/2014/main" id="{6E0E670C-714B-879D-871E-C0CD43FBEF5D}"/>
              </a:ext>
            </a:extLst>
          </p:cNvPr>
          <p:cNvSpPr/>
          <p:nvPr/>
        </p:nvSpPr>
        <p:spPr>
          <a:xfrm>
            <a:off x="3538963" y="2180460"/>
            <a:ext cx="6991788"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Footer Placeholder 2">
            <a:extLst>
              <a:ext uri="{FF2B5EF4-FFF2-40B4-BE49-F238E27FC236}">
                <a16:creationId xmlns:a16="http://schemas.microsoft.com/office/drawing/2014/main" id="{40EE37EC-0D9C-D136-B136-451C1B1735C1}"/>
              </a:ext>
            </a:extLst>
          </p:cNvPr>
          <p:cNvSpPr txBox="1">
            <a:spLocks/>
          </p:cNvSpPr>
          <p:nvPr/>
        </p:nvSpPr>
        <p:spPr>
          <a:xfrm>
            <a:off x="3909465" y="2528057"/>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Review some valuations</a:t>
            </a:r>
          </a:p>
        </p:txBody>
      </p:sp>
      <p:sp>
        <p:nvSpPr>
          <p:cNvPr id="5" name="Rectangle 4">
            <a:extLst>
              <a:ext uri="{FF2B5EF4-FFF2-40B4-BE49-F238E27FC236}">
                <a16:creationId xmlns:a16="http://schemas.microsoft.com/office/drawing/2014/main" id="{1C12DB10-49EB-0876-8A83-3D84902A0223}"/>
              </a:ext>
            </a:extLst>
          </p:cNvPr>
          <p:cNvSpPr/>
          <p:nvPr/>
        </p:nvSpPr>
        <p:spPr>
          <a:xfrm>
            <a:off x="3538963" y="3454847"/>
            <a:ext cx="6991788"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ooter Placeholder 2">
            <a:extLst>
              <a:ext uri="{FF2B5EF4-FFF2-40B4-BE49-F238E27FC236}">
                <a16:creationId xmlns:a16="http://schemas.microsoft.com/office/drawing/2014/main" id="{C76B1021-350E-4DB8-F477-21E4109CF04F}"/>
              </a:ext>
            </a:extLst>
          </p:cNvPr>
          <p:cNvSpPr txBox="1">
            <a:spLocks/>
          </p:cNvSpPr>
          <p:nvPr/>
        </p:nvSpPr>
        <p:spPr>
          <a:xfrm>
            <a:off x="3909465" y="3802444"/>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Walk through an example</a:t>
            </a:r>
          </a:p>
        </p:txBody>
      </p:sp>
      <p:sp>
        <p:nvSpPr>
          <p:cNvPr id="16" name="Rectangle 15">
            <a:extLst>
              <a:ext uri="{FF2B5EF4-FFF2-40B4-BE49-F238E27FC236}">
                <a16:creationId xmlns:a16="http://schemas.microsoft.com/office/drawing/2014/main" id="{C7372125-674C-25F3-E212-70BFDC841121}"/>
              </a:ext>
            </a:extLst>
          </p:cNvPr>
          <p:cNvSpPr/>
          <p:nvPr/>
        </p:nvSpPr>
        <p:spPr>
          <a:xfrm>
            <a:off x="3538963" y="4729235"/>
            <a:ext cx="6991788" cy="100297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Footer Placeholder 2">
            <a:extLst>
              <a:ext uri="{FF2B5EF4-FFF2-40B4-BE49-F238E27FC236}">
                <a16:creationId xmlns:a16="http://schemas.microsoft.com/office/drawing/2014/main" id="{3C1252CB-CE00-6540-9BA0-C11AA8220F51}"/>
              </a:ext>
            </a:extLst>
          </p:cNvPr>
          <p:cNvSpPr txBox="1">
            <a:spLocks/>
          </p:cNvSpPr>
          <p:nvPr/>
        </p:nvSpPr>
        <p:spPr>
          <a:xfrm>
            <a:off x="3909465" y="5076832"/>
            <a:ext cx="448283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Things to consider </a:t>
            </a:r>
          </a:p>
        </p:txBody>
      </p:sp>
      <p:grpSp>
        <p:nvGrpSpPr>
          <p:cNvPr id="40" name="Group 39">
            <a:extLst>
              <a:ext uri="{FF2B5EF4-FFF2-40B4-BE49-F238E27FC236}">
                <a16:creationId xmlns:a16="http://schemas.microsoft.com/office/drawing/2014/main" id="{FF8958AC-C0D7-92A7-3664-791BDC081C84}"/>
              </a:ext>
            </a:extLst>
          </p:cNvPr>
          <p:cNvGrpSpPr/>
          <p:nvPr/>
        </p:nvGrpSpPr>
        <p:grpSpPr>
          <a:xfrm>
            <a:off x="10364103" y="6274022"/>
            <a:ext cx="1188799" cy="440296"/>
            <a:chOff x="10364103" y="6274022"/>
            <a:chExt cx="1188799" cy="440296"/>
          </a:xfrm>
        </p:grpSpPr>
        <p:pic>
          <p:nvPicPr>
            <p:cNvPr id="1026" name="Picture 2">
              <a:extLst>
                <a:ext uri="{FF2B5EF4-FFF2-40B4-BE49-F238E27FC236}">
                  <a16:creationId xmlns:a16="http://schemas.microsoft.com/office/drawing/2014/main" id="{02651F4C-B417-260B-992B-2E4229AA5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F7E2214F-30CD-C9E7-9CF7-7DA019DBB3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6D151B42-AC6A-9D1E-3C98-9A89375A0D4A}"/>
              </a:ext>
            </a:extLst>
          </p:cNvPr>
          <p:cNvSpPr>
            <a:spLocks noGrp="1"/>
          </p:cNvSpPr>
          <p:nvPr>
            <p:ph type="title"/>
          </p:nvPr>
        </p:nvSpPr>
        <p:spPr>
          <a:xfrm>
            <a:off x="639097" y="2986740"/>
            <a:ext cx="2312894" cy="664797"/>
          </a:xfrm>
        </p:spPr>
        <p:txBody>
          <a:bodyPr anchor="t">
            <a:spAutoFit/>
          </a:bodyPr>
          <a:lstStyle/>
          <a:p>
            <a:r>
              <a:rPr lang="en-US" sz="4800" b="1" dirty="0"/>
              <a:t>Agenda</a:t>
            </a:r>
            <a:endParaRPr lang="en-ID" sz="4800" b="1" dirty="0"/>
          </a:p>
        </p:txBody>
      </p:sp>
      <p:sp>
        <p:nvSpPr>
          <p:cNvPr id="48" name="Rectangle 47">
            <a:extLst>
              <a:ext uri="{FF2B5EF4-FFF2-40B4-BE49-F238E27FC236}">
                <a16:creationId xmlns:a16="http://schemas.microsoft.com/office/drawing/2014/main" id="{110697D2-A57C-BDEA-76D6-68A5DCFF6DDE}"/>
              </a:ext>
            </a:extLst>
          </p:cNvPr>
          <p:cNvSpPr/>
          <p:nvPr/>
        </p:nvSpPr>
        <p:spPr>
          <a:xfrm>
            <a:off x="639097" y="4331415"/>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65E6379E-42D0-466F-EBD1-189B8FA2A07B}"/>
              </a:ext>
            </a:extLst>
          </p:cNvPr>
          <p:cNvGrpSpPr/>
          <p:nvPr/>
        </p:nvGrpSpPr>
        <p:grpSpPr>
          <a:xfrm>
            <a:off x="9193744" y="3591825"/>
            <a:ext cx="729015" cy="729015"/>
            <a:chOff x="9193744" y="3591825"/>
            <a:chExt cx="729015" cy="729015"/>
          </a:xfrm>
        </p:grpSpPr>
        <p:sp>
          <p:nvSpPr>
            <p:cNvPr id="28" name="Oval 27">
              <a:extLst>
                <a:ext uri="{FF2B5EF4-FFF2-40B4-BE49-F238E27FC236}">
                  <a16:creationId xmlns:a16="http://schemas.microsoft.com/office/drawing/2014/main" id="{37748C0B-8169-2C13-BEC1-BE43E85DDFC4}"/>
                </a:ext>
              </a:extLst>
            </p:cNvPr>
            <p:cNvSpPr/>
            <p:nvPr/>
          </p:nvSpPr>
          <p:spPr>
            <a:xfrm>
              <a:off x="9193744" y="3591825"/>
              <a:ext cx="729015" cy="729015"/>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Graphic 16">
              <a:extLst>
                <a:ext uri="{FF2B5EF4-FFF2-40B4-BE49-F238E27FC236}">
                  <a16:creationId xmlns:a16="http://schemas.microsoft.com/office/drawing/2014/main" id="{33C95E1E-AD7C-EB8C-9F9A-A00BEFABA4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49221" y="3747302"/>
              <a:ext cx="418061" cy="418061"/>
            </a:xfrm>
            <a:prstGeom prst="rect">
              <a:avLst/>
            </a:prstGeom>
          </p:spPr>
        </p:pic>
      </p:grpSp>
      <p:sp>
        <p:nvSpPr>
          <p:cNvPr id="20" name="Footer Placeholder 2">
            <a:extLst>
              <a:ext uri="{FF2B5EF4-FFF2-40B4-BE49-F238E27FC236}">
                <a16:creationId xmlns:a16="http://schemas.microsoft.com/office/drawing/2014/main" id="{F6AAB399-4F74-29DD-4AE5-645456267CBF}"/>
              </a:ext>
            </a:extLst>
          </p:cNvPr>
          <p:cNvSpPr txBox="1">
            <a:spLocks/>
          </p:cNvSpPr>
          <p:nvPr/>
        </p:nvSpPr>
        <p:spPr>
          <a:xfrm>
            <a:off x="9828183" y="3771666"/>
            <a:ext cx="496641"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bg1">
                    <a:lumMod val="85000"/>
                  </a:schemeClr>
                </a:solidFill>
              </a:rPr>
              <a:t>03</a:t>
            </a:r>
          </a:p>
        </p:txBody>
      </p:sp>
      <p:grpSp>
        <p:nvGrpSpPr>
          <p:cNvPr id="46" name="Group 45">
            <a:extLst>
              <a:ext uri="{FF2B5EF4-FFF2-40B4-BE49-F238E27FC236}">
                <a16:creationId xmlns:a16="http://schemas.microsoft.com/office/drawing/2014/main" id="{B4F8FDD0-F1CE-265D-C3AB-E49ECF03DF0E}"/>
              </a:ext>
            </a:extLst>
          </p:cNvPr>
          <p:cNvGrpSpPr/>
          <p:nvPr/>
        </p:nvGrpSpPr>
        <p:grpSpPr>
          <a:xfrm>
            <a:off x="9193744" y="4866213"/>
            <a:ext cx="729015" cy="729015"/>
            <a:chOff x="9193744" y="4866213"/>
            <a:chExt cx="729015" cy="729015"/>
          </a:xfrm>
        </p:grpSpPr>
        <p:sp>
          <p:nvSpPr>
            <p:cNvPr id="32" name="Oval 31">
              <a:extLst>
                <a:ext uri="{FF2B5EF4-FFF2-40B4-BE49-F238E27FC236}">
                  <a16:creationId xmlns:a16="http://schemas.microsoft.com/office/drawing/2014/main" id="{9926685D-FACC-E9AB-92C7-9B5F2B6521E5}"/>
                </a:ext>
              </a:extLst>
            </p:cNvPr>
            <p:cNvSpPr/>
            <p:nvPr/>
          </p:nvSpPr>
          <p:spPr>
            <a:xfrm>
              <a:off x="9193744" y="4866213"/>
              <a:ext cx="729015" cy="729015"/>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4" name="Group 23">
              <a:extLst>
                <a:ext uri="{FF2B5EF4-FFF2-40B4-BE49-F238E27FC236}">
                  <a16:creationId xmlns:a16="http://schemas.microsoft.com/office/drawing/2014/main" id="{9FAA80E4-3A06-EC1B-7F0D-81F4132160CD}"/>
                </a:ext>
              </a:extLst>
            </p:cNvPr>
            <p:cNvGrpSpPr/>
            <p:nvPr/>
          </p:nvGrpSpPr>
          <p:grpSpPr>
            <a:xfrm>
              <a:off x="9389182" y="5057682"/>
              <a:ext cx="338138" cy="346076"/>
              <a:chOff x="9175750" y="3617913"/>
              <a:chExt cx="338138" cy="346076"/>
            </a:xfrm>
          </p:grpSpPr>
          <p:sp>
            <p:nvSpPr>
              <p:cNvPr id="25" name="Oval 326">
                <a:extLst>
                  <a:ext uri="{FF2B5EF4-FFF2-40B4-BE49-F238E27FC236}">
                    <a16:creationId xmlns:a16="http://schemas.microsoft.com/office/drawing/2014/main" id="{B095F76E-9F21-42A3-AC3B-A9E0AAA94C44}"/>
                  </a:ext>
                </a:extLst>
              </p:cNvPr>
              <p:cNvSpPr>
                <a:spLocks noChangeArrowheads="1"/>
              </p:cNvSpPr>
              <p:nvPr/>
            </p:nvSpPr>
            <p:spPr bwMode="auto">
              <a:xfrm>
                <a:off x="9205913" y="3617913"/>
                <a:ext cx="106363" cy="104775"/>
              </a:xfrm>
              <a:prstGeom prst="ellipse">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1" name="Freeform 327">
                <a:extLst>
                  <a:ext uri="{FF2B5EF4-FFF2-40B4-BE49-F238E27FC236}">
                    <a16:creationId xmlns:a16="http://schemas.microsoft.com/office/drawing/2014/main" id="{17F50F58-339E-4D27-66A4-0586C658C694}"/>
                  </a:ext>
                </a:extLst>
              </p:cNvPr>
              <p:cNvSpPr>
                <a:spLocks/>
              </p:cNvSpPr>
              <p:nvPr/>
            </p:nvSpPr>
            <p:spPr bwMode="auto">
              <a:xfrm>
                <a:off x="9175750" y="3752851"/>
                <a:ext cx="165100" cy="211138"/>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7" y="26"/>
                      <a:pt x="44" y="16"/>
                      <a:pt x="44" y="0"/>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9" name="Freeform 328">
                <a:extLst>
                  <a:ext uri="{FF2B5EF4-FFF2-40B4-BE49-F238E27FC236}">
                    <a16:creationId xmlns:a16="http://schemas.microsoft.com/office/drawing/2014/main" id="{9FC717A1-19B6-E4BE-F2B1-62BA8C327AD2}"/>
                  </a:ext>
                </a:extLst>
              </p:cNvPr>
              <p:cNvSpPr>
                <a:spLocks/>
              </p:cNvSpPr>
              <p:nvPr/>
            </p:nvSpPr>
            <p:spPr bwMode="auto">
              <a:xfrm>
                <a:off x="9244013" y="3752851"/>
                <a:ext cx="30163" cy="104775"/>
              </a:xfrm>
              <a:custGeom>
                <a:avLst/>
                <a:gdLst>
                  <a:gd name="T0" fmla="*/ 14 w 19"/>
                  <a:gd name="T1" fmla="*/ 0 h 66"/>
                  <a:gd name="T2" fmla="*/ 5 w 19"/>
                  <a:gd name="T3" fmla="*/ 0 h 66"/>
                  <a:gd name="T4" fmla="*/ 0 w 19"/>
                  <a:gd name="T5" fmla="*/ 57 h 66"/>
                  <a:gd name="T6" fmla="*/ 9 w 19"/>
                  <a:gd name="T7" fmla="*/ 66 h 66"/>
                  <a:gd name="T8" fmla="*/ 19 w 19"/>
                  <a:gd name="T9" fmla="*/ 57 h 66"/>
                  <a:gd name="T10" fmla="*/ 14 w 19"/>
                  <a:gd name="T11" fmla="*/ 0 h 66"/>
                  <a:gd name="T12" fmla="*/ 14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4" y="0"/>
                    </a:moveTo>
                    <a:lnTo>
                      <a:pt x="5" y="0"/>
                    </a:lnTo>
                    <a:lnTo>
                      <a:pt x="0" y="57"/>
                    </a:lnTo>
                    <a:lnTo>
                      <a:pt x="9" y="66"/>
                    </a:lnTo>
                    <a:lnTo>
                      <a:pt x="19" y="57"/>
                    </a:lnTo>
                    <a:lnTo>
                      <a:pt x="14" y="0"/>
                    </a:lnTo>
                    <a:lnTo>
                      <a:pt x="14"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1" name="Line 329">
                <a:extLst>
                  <a:ext uri="{FF2B5EF4-FFF2-40B4-BE49-F238E27FC236}">
                    <a16:creationId xmlns:a16="http://schemas.microsoft.com/office/drawing/2014/main" id="{74FB11E2-ACCA-8D1A-F935-C1B0311DEED9}"/>
                  </a:ext>
                </a:extLst>
              </p:cNvPr>
              <p:cNvSpPr>
                <a:spLocks noChangeShapeType="1"/>
              </p:cNvSpPr>
              <p:nvPr/>
            </p:nvSpPr>
            <p:spPr bwMode="auto">
              <a:xfrm>
                <a:off x="9356725" y="3643313"/>
                <a:ext cx="55563" cy="603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2" name="Line 330">
                <a:extLst>
                  <a:ext uri="{FF2B5EF4-FFF2-40B4-BE49-F238E27FC236}">
                    <a16:creationId xmlns:a16="http://schemas.microsoft.com/office/drawing/2014/main" id="{8D226941-B2A2-0331-50F9-8D0484CA4244}"/>
                  </a:ext>
                </a:extLst>
              </p:cNvPr>
              <p:cNvSpPr>
                <a:spLocks noChangeShapeType="1"/>
              </p:cNvSpPr>
              <p:nvPr/>
            </p:nvSpPr>
            <p:spPr bwMode="auto">
              <a:xfrm flipH="1">
                <a:off x="9356725" y="3643313"/>
                <a:ext cx="55563" cy="603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3" name="Oval 331">
                <a:extLst>
                  <a:ext uri="{FF2B5EF4-FFF2-40B4-BE49-F238E27FC236}">
                    <a16:creationId xmlns:a16="http://schemas.microsoft.com/office/drawing/2014/main" id="{19B9EB53-2358-E314-3117-A2E3710AE924}"/>
                  </a:ext>
                </a:extLst>
              </p:cNvPr>
              <p:cNvSpPr>
                <a:spLocks noChangeArrowheads="1"/>
              </p:cNvSpPr>
              <p:nvPr/>
            </p:nvSpPr>
            <p:spPr bwMode="auto">
              <a:xfrm>
                <a:off x="9453563" y="3752851"/>
                <a:ext cx="60325" cy="6032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4" name="Freeform 332">
                <a:extLst>
                  <a:ext uri="{FF2B5EF4-FFF2-40B4-BE49-F238E27FC236}">
                    <a16:creationId xmlns:a16="http://schemas.microsoft.com/office/drawing/2014/main" id="{A1823D26-6EC6-9349-C54C-50A49C564DA2}"/>
                  </a:ext>
                </a:extLst>
              </p:cNvPr>
              <p:cNvSpPr>
                <a:spLocks/>
              </p:cNvSpPr>
              <p:nvPr/>
            </p:nvSpPr>
            <p:spPr bwMode="auto">
              <a:xfrm>
                <a:off x="9386888" y="3689351"/>
                <a:ext cx="112713" cy="96838"/>
              </a:xfrm>
              <a:custGeom>
                <a:avLst/>
                <a:gdLst>
                  <a:gd name="T0" fmla="*/ 0 w 30"/>
                  <a:gd name="T1" fmla="*/ 26 h 26"/>
                  <a:gd name="T2" fmla="*/ 30 w 30"/>
                  <a:gd name="T3" fmla="*/ 0 h 26"/>
                </a:gdLst>
                <a:ahLst/>
                <a:cxnLst>
                  <a:cxn ang="0">
                    <a:pos x="T0" y="T1"/>
                  </a:cxn>
                  <a:cxn ang="0">
                    <a:pos x="T2" y="T3"/>
                  </a:cxn>
                </a:cxnLst>
                <a:rect l="0" t="0" r="r" b="b"/>
                <a:pathLst>
                  <a:path w="30" h="26">
                    <a:moveTo>
                      <a:pt x="0" y="26"/>
                    </a:moveTo>
                    <a:cubicBezTo>
                      <a:pt x="6" y="14"/>
                      <a:pt x="17" y="4"/>
                      <a:pt x="3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5" name="Freeform 333">
                <a:extLst>
                  <a:ext uri="{FF2B5EF4-FFF2-40B4-BE49-F238E27FC236}">
                    <a16:creationId xmlns:a16="http://schemas.microsoft.com/office/drawing/2014/main" id="{26A6F067-F0A9-CD84-62FB-C61F8205525E}"/>
                  </a:ext>
                </a:extLst>
              </p:cNvPr>
              <p:cNvSpPr>
                <a:spLocks/>
              </p:cNvSpPr>
              <p:nvPr/>
            </p:nvSpPr>
            <p:spPr bwMode="auto">
              <a:xfrm>
                <a:off x="9453563" y="3676651"/>
                <a:ext cx="46038" cy="49213"/>
              </a:xfrm>
              <a:custGeom>
                <a:avLst/>
                <a:gdLst>
                  <a:gd name="T0" fmla="*/ 0 w 29"/>
                  <a:gd name="T1" fmla="*/ 0 h 31"/>
                  <a:gd name="T2" fmla="*/ 29 w 29"/>
                  <a:gd name="T3" fmla="*/ 8 h 31"/>
                  <a:gd name="T4" fmla="*/ 17 w 29"/>
                  <a:gd name="T5" fmla="*/ 31 h 31"/>
                </a:gdLst>
                <a:ahLst/>
                <a:cxnLst>
                  <a:cxn ang="0">
                    <a:pos x="T0" y="T1"/>
                  </a:cxn>
                  <a:cxn ang="0">
                    <a:pos x="T2" y="T3"/>
                  </a:cxn>
                  <a:cxn ang="0">
                    <a:pos x="T4" y="T5"/>
                  </a:cxn>
                </a:cxnLst>
                <a:rect l="0" t="0" r="r" b="b"/>
                <a:pathLst>
                  <a:path w="29" h="31">
                    <a:moveTo>
                      <a:pt x="0" y="0"/>
                    </a:moveTo>
                    <a:lnTo>
                      <a:pt x="29" y="8"/>
                    </a:lnTo>
                    <a:lnTo>
                      <a:pt x="17" y="31"/>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21" name="Footer Placeholder 2">
            <a:extLst>
              <a:ext uri="{FF2B5EF4-FFF2-40B4-BE49-F238E27FC236}">
                <a16:creationId xmlns:a16="http://schemas.microsoft.com/office/drawing/2014/main" id="{5CEA6C11-9D18-1B7C-7182-DC95DC0385B8}"/>
              </a:ext>
            </a:extLst>
          </p:cNvPr>
          <p:cNvSpPr txBox="1">
            <a:spLocks/>
          </p:cNvSpPr>
          <p:nvPr/>
        </p:nvSpPr>
        <p:spPr>
          <a:xfrm>
            <a:off x="9828183" y="5046054"/>
            <a:ext cx="496641"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bg1">
                    <a:lumMod val="85000"/>
                  </a:schemeClr>
                </a:solidFill>
              </a:rPr>
              <a:t>04</a:t>
            </a:r>
          </a:p>
        </p:txBody>
      </p:sp>
      <p:grpSp>
        <p:nvGrpSpPr>
          <p:cNvPr id="61" name="Group 60">
            <a:extLst>
              <a:ext uri="{FF2B5EF4-FFF2-40B4-BE49-F238E27FC236}">
                <a16:creationId xmlns:a16="http://schemas.microsoft.com/office/drawing/2014/main" id="{2805B1C2-839E-C4B5-0E14-B9A208DE261F}"/>
              </a:ext>
            </a:extLst>
          </p:cNvPr>
          <p:cNvGrpSpPr/>
          <p:nvPr/>
        </p:nvGrpSpPr>
        <p:grpSpPr>
          <a:xfrm>
            <a:off x="9193744" y="2317438"/>
            <a:ext cx="729015" cy="729015"/>
            <a:chOff x="9193744" y="2317438"/>
            <a:chExt cx="729015" cy="729015"/>
          </a:xfrm>
        </p:grpSpPr>
        <p:sp>
          <p:nvSpPr>
            <p:cNvPr id="27" name="Oval 26">
              <a:extLst>
                <a:ext uri="{FF2B5EF4-FFF2-40B4-BE49-F238E27FC236}">
                  <a16:creationId xmlns:a16="http://schemas.microsoft.com/office/drawing/2014/main" id="{D62512FB-F3F7-6C41-7BF9-9E924EC0DC03}"/>
                </a:ext>
              </a:extLst>
            </p:cNvPr>
            <p:cNvSpPr/>
            <p:nvPr/>
          </p:nvSpPr>
          <p:spPr>
            <a:xfrm>
              <a:off x="9193744" y="2317438"/>
              <a:ext cx="729015" cy="729015"/>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47" name="Group 46">
              <a:extLst>
                <a:ext uri="{FF2B5EF4-FFF2-40B4-BE49-F238E27FC236}">
                  <a16:creationId xmlns:a16="http://schemas.microsoft.com/office/drawing/2014/main" id="{D25AE977-DEE0-B32D-3712-0027C1360876}"/>
                </a:ext>
              </a:extLst>
            </p:cNvPr>
            <p:cNvGrpSpPr/>
            <p:nvPr/>
          </p:nvGrpSpPr>
          <p:grpSpPr>
            <a:xfrm>
              <a:off x="9374433" y="2497280"/>
              <a:ext cx="367636" cy="369331"/>
              <a:chOff x="9169401" y="2171701"/>
              <a:chExt cx="344487" cy="346075"/>
            </a:xfrm>
          </p:grpSpPr>
          <p:sp>
            <p:nvSpPr>
              <p:cNvPr id="49" name="Freeform 91">
                <a:extLst>
                  <a:ext uri="{FF2B5EF4-FFF2-40B4-BE49-F238E27FC236}">
                    <a16:creationId xmlns:a16="http://schemas.microsoft.com/office/drawing/2014/main" id="{5E6BEB05-32E9-821D-831D-3344B27F9593}"/>
                  </a:ext>
                </a:extLst>
              </p:cNvPr>
              <p:cNvSpPr>
                <a:spLocks/>
              </p:cNvSpPr>
              <p:nvPr/>
            </p:nvSpPr>
            <p:spPr bwMode="auto">
              <a:xfrm>
                <a:off x="9348788" y="2352676"/>
                <a:ext cx="165100" cy="165100"/>
              </a:xfrm>
              <a:custGeom>
                <a:avLst/>
                <a:gdLst>
                  <a:gd name="T0" fmla="*/ 33 w 104"/>
                  <a:gd name="T1" fmla="*/ 95 h 104"/>
                  <a:gd name="T2" fmla="*/ 0 w 104"/>
                  <a:gd name="T3" fmla="*/ 104 h 104"/>
                  <a:gd name="T4" fmla="*/ 10 w 104"/>
                  <a:gd name="T5" fmla="*/ 71 h 104"/>
                  <a:gd name="T6" fmla="*/ 81 w 104"/>
                  <a:gd name="T7" fmla="*/ 0 h 104"/>
                  <a:gd name="T8" fmla="*/ 104 w 104"/>
                  <a:gd name="T9" fmla="*/ 23 h 104"/>
                  <a:gd name="T10" fmla="*/ 33 w 104"/>
                  <a:gd name="T11" fmla="*/ 95 h 104"/>
                </a:gdLst>
                <a:ahLst/>
                <a:cxnLst>
                  <a:cxn ang="0">
                    <a:pos x="T0" y="T1"/>
                  </a:cxn>
                  <a:cxn ang="0">
                    <a:pos x="T2" y="T3"/>
                  </a:cxn>
                  <a:cxn ang="0">
                    <a:pos x="T4" y="T5"/>
                  </a:cxn>
                  <a:cxn ang="0">
                    <a:pos x="T6" y="T7"/>
                  </a:cxn>
                  <a:cxn ang="0">
                    <a:pos x="T8" y="T9"/>
                  </a:cxn>
                  <a:cxn ang="0">
                    <a:pos x="T10" y="T11"/>
                  </a:cxn>
                </a:cxnLst>
                <a:rect l="0" t="0" r="r" b="b"/>
                <a:pathLst>
                  <a:path w="104" h="104">
                    <a:moveTo>
                      <a:pt x="33" y="95"/>
                    </a:moveTo>
                    <a:lnTo>
                      <a:pt x="0" y="104"/>
                    </a:lnTo>
                    <a:lnTo>
                      <a:pt x="10" y="71"/>
                    </a:lnTo>
                    <a:lnTo>
                      <a:pt x="81" y="0"/>
                    </a:lnTo>
                    <a:lnTo>
                      <a:pt x="104" y="23"/>
                    </a:lnTo>
                    <a:lnTo>
                      <a:pt x="33" y="95"/>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0" name="Line 92">
                <a:extLst>
                  <a:ext uri="{FF2B5EF4-FFF2-40B4-BE49-F238E27FC236}">
                    <a16:creationId xmlns:a16="http://schemas.microsoft.com/office/drawing/2014/main" id="{2D7E31A6-6A3D-074A-9C8D-E11B0985EE8A}"/>
                  </a:ext>
                </a:extLst>
              </p:cNvPr>
              <p:cNvSpPr>
                <a:spLocks noChangeShapeType="1"/>
              </p:cNvSpPr>
              <p:nvPr/>
            </p:nvSpPr>
            <p:spPr bwMode="auto">
              <a:xfrm>
                <a:off x="9447213" y="2382839"/>
                <a:ext cx="36513" cy="36513"/>
              </a:xfrm>
              <a:prstGeom prst="line">
                <a:avLst/>
              </a:prstGeom>
              <a:noFill/>
              <a:ln w="1270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1" name="Line 93">
                <a:extLst>
                  <a:ext uri="{FF2B5EF4-FFF2-40B4-BE49-F238E27FC236}">
                    <a16:creationId xmlns:a16="http://schemas.microsoft.com/office/drawing/2014/main" id="{EA80CFBF-DD00-24AC-C3B6-A7A892B9567F}"/>
                  </a:ext>
                </a:extLst>
              </p:cNvPr>
              <p:cNvSpPr>
                <a:spLocks noChangeShapeType="1"/>
              </p:cNvSpPr>
              <p:nvPr/>
            </p:nvSpPr>
            <p:spPr bwMode="auto">
              <a:xfrm>
                <a:off x="9364663" y="2465389"/>
                <a:ext cx="36513" cy="3810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2" name="Freeform 94">
                <a:extLst>
                  <a:ext uri="{FF2B5EF4-FFF2-40B4-BE49-F238E27FC236}">
                    <a16:creationId xmlns:a16="http://schemas.microsoft.com/office/drawing/2014/main" id="{69AFD13D-4390-8EA6-0263-E5A397CD2DBC}"/>
                  </a:ext>
                </a:extLst>
              </p:cNvPr>
              <p:cNvSpPr>
                <a:spLocks/>
              </p:cNvSpPr>
              <p:nvPr/>
            </p:nvSpPr>
            <p:spPr bwMode="auto">
              <a:xfrm>
                <a:off x="9169401" y="2216151"/>
                <a:ext cx="142875" cy="271463"/>
              </a:xfrm>
              <a:custGeom>
                <a:avLst/>
                <a:gdLst>
                  <a:gd name="T0" fmla="*/ 38 w 38"/>
                  <a:gd name="T1" fmla="*/ 72 h 72"/>
                  <a:gd name="T2" fmla="*/ 8 w 38"/>
                  <a:gd name="T3" fmla="*/ 72 h 72"/>
                  <a:gd name="T4" fmla="*/ 0 w 38"/>
                  <a:gd name="T5" fmla="*/ 64 h 72"/>
                  <a:gd name="T6" fmla="*/ 0 w 38"/>
                  <a:gd name="T7" fmla="*/ 0 h 72"/>
                  <a:gd name="T8" fmla="*/ 16 w 38"/>
                  <a:gd name="T9" fmla="*/ 0 h 72"/>
                </a:gdLst>
                <a:ahLst/>
                <a:cxnLst>
                  <a:cxn ang="0">
                    <a:pos x="T0" y="T1"/>
                  </a:cxn>
                  <a:cxn ang="0">
                    <a:pos x="T2" y="T3"/>
                  </a:cxn>
                  <a:cxn ang="0">
                    <a:pos x="T4" y="T5"/>
                  </a:cxn>
                  <a:cxn ang="0">
                    <a:pos x="T6" y="T7"/>
                  </a:cxn>
                  <a:cxn ang="0">
                    <a:pos x="T8" y="T9"/>
                  </a:cxn>
                </a:cxnLst>
                <a:rect l="0" t="0" r="r" b="b"/>
                <a:pathLst>
                  <a:path w="38" h="72">
                    <a:moveTo>
                      <a:pt x="38" y="72"/>
                    </a:moveTo>
                    <a:cubicBezTo>
                      <a:pt x="8" y="72"/>
                      <a:pt x="8" y="72"/>
                      <a:pt x="8" y="72"/>
                    </a:cubicBezTo>
                    <a:cubicBezTo>
                      <a:pt x="4" y="72"/>
                      <a:pt x="0" y="68"/>
                      <a:pt x="0" y="64"/>
                    </a:cubicBezTo>
                    <a:cubicBezTo>
                      <a:pt x="0" y="0"/>
                      <a:pt x="0" y="0"/>
                      <a:pt x="0" y="0"/>
                    </a:cubicBezTo>
                    <a:cubicBezTo>
                      <a:pt x="16" y="0"/>
                      <a:pt x="16" y="0"/>
                      <a:pt x="16"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3" name="Freeform 95">
                <a:extLst>
                  <a:ext uri="{FF2B5EF4-FFF2-40B4-BE49-F238E27FC236}">
                    <a16:creationId xmlns:a16="http://schemas.microsoft.com/office/drawing/2014/main" id="{DE1DB49F-7C3D-F16D-16BB-9F400F6E941C}"/>
                  </a:ext>
                </a:extLst>
              </p:cNvPr>
              <p:cNvSpPr>
                <a:spLocks/>
              </p:cNvSpPr>
              <p:nvPr/>
            </p:nvSpPr>
            <p:spPr bwMode="auto">
              <a:xfrm>
                <a:off x="9199563" y="2246314"/>
                <a:ext cx="104775" cy="211138"/>
              </a:xfrm>
              <a:custGeom>
                <a:avLst/>
                <a:gdLst>
                  <a:gd name="T0" fmla="*/ 66 w 66"/>
                  <a:gd name="T1" fmla="*/ 133 h 133"/>
                  <a:gd name="T2" fmla="*/ 0 w 66"/>
                  <a:gd name="T3" fmla="*/ 133 h 133"/>
                  <a:gd name="T4" fmla="*/ 0 w 66"/>
                  <a:gd name="T5" fmla="*/ 0 h 133"/>
                  <a:gd name="T6" fmla="*/ 19 w 66"/>
                  <a:gd name="T7" fmla="*/ 0 h 133"/>
                </a:gdLst>
                <a:ahLst/>
                <a:cxnLst>
                  <a:cxn ang="0">
                    <a:pos x="T0" y="T1"/>
                  </a:cxn>
                  <a:cxn ang="0">
                    <a:pos x="T2" y="T3"/>
                  </a:cxn>
                  <a:cxn ang="0">
                    <a:pos x="T4" y="T5"/>
                  </a:cxn>
                  <a:cxn ang="0">
                    <a:pos x="T6" y="T7"/>
                  </a:cxn>
                </a:cxnLst>
                <a:rect l="0" t="0" r="r" b="b"/>
                <a:pathLst>
                  <a:path w="66" h="133">
                    <a:moveTo>
                      <a:pt x="66" y="133"/>
                    </a:moveTo>
                    <a:lnTo>
                      <a:pt x="0" y="133"/>
                    </a:lnTo>
                    <a:lnTo>
                      <a:pt x="0" y="0"/>
                    </a:lnTo>
                    <a:lnTo>
                      <a:pt x="19"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4" name="Freeform 96">
                <a:extLst>
                  <a:ext uri="{FF2B5EF4-FFF2-40B4-BE49-F238E27FC236}">
                    <a16:creationId xmlns:a16="http://schemas.microsoft.com/office/drawing/2014/main" id="{BE2AE1D2-0F62-B9D2-44A8-7001D210A0B0}"/>
                  </a:ext>
                </a:extLst>
              </p:cNvPr>
              <p:cNvSpPr>
                <a:spLocks/>
              </p:cNvSpPr>
              <p:nvPr/>
            </p:nvSpPr>
            <p:spPr bwMode="auto">
              <a:xfrm>
                <a:off x="9348788" y="2216151"/>
                <a:ext cx="60325" cy="98425"/>
              </a:xfrm>
              <a:custGeom>
                <a:avLst/>
                <a:gdLst>
                  <a:gd name="T0" fmla="*/ 38 w 38"/>
                  <a:gd name="T1" fmla="*/ 62 h 62"/>
                  <a:gd name="T2" fmla="*/ 38 w 38"/>
                  <a:gd name="T3" fmla="*/ 0 h 62"/>
                  <a:gd name="T4" fmla="*/ 0 w 38"/>
                  <a:gd name="T5" fmla="*/ 0 h 62"/>
                </a:gdLst>
                <a:ahLst/>
                <a:cxnLst>
                  <a:cxn ang="0">
                    <a:pos x="T0" y="T1"/>
                  </a:cxn>
                  <a:cxn ang="0">
                    <a:pos x="T2" y="T3"/>
                  </a:cxn>
                  <a:cxn ang="0">
                    <a:pos x="T4" y="T5"/>
                  </a:cxn>
                </a:cxnLst>
                <a:rect l="0" t="0" r="r" b="b"/>
                <a:pathLst>
                  <a:path w="38" h="62">
                    <a:moveTo>
                      <a:pt x="38" y="62"/>
                    </a:moveTo>
                    <a:lnTo>
                      <a:pt x="38" y="0"/>
                    </a:ln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5" name="Freeform 97">
                <a:extLst>
                  <a:ext uri="{FF2B5EF4-FFF2-40B4-BE49-F238E27FC236}">
                    <a16:creationId xmlns:a16="http://schemas.microsoft.com/office/drawing/2014/main" id="{D7BEB8A9-FEAD-531A-DF4A-CA13D5B4D1D1}"/>
                  </a:ext>
                </a:extLst>
              </p:cNvPr>
              <p:cNvSpPr>
                <a:spLocks/>
              </p:cNvSpPr>
              <p:nvPr/>
            </p:nvSpPr>
            <p:spPr bwMode="auto">
              <a:xfrm>
                <a:off x="9229726" y="2171701"/>
                <a:ext cx="119063" cy="90488"/>
              </a:xfrm>
              <a:custGeom>
                <a:avLst/>
                <a:gdLst>
                  <a:gd name="T0" fmla="*/ 24 w 32"/>
                  <a:gd name="T1" fmla="*/ 8 h 24"/>
                  <a:gd name="T2" fmla="*/ 16 w 32"/>
                  <a:gd name="T3" fmla="*/ 0 h 24"/>
                  <a:gd name="T4" fmla="*/ 8 w 32"/>
                  <a:gd name="T5" fmla="*/ 8 h 24"/>
                  <a:gd name="T6" fmla="*/ 0 w 32"/>
                  <a:gd name="T7" fmla="*/ 8 h 24"/>
                  <a:gd name="T8" fmla="*/ 0 w 32"/>
                  <a:gd name="T9" fmla="*/ 24 h 24"/>
                  <a:gd name="T10" fmla="*/ 32 w 32"/>
                  <a:gd name="T11" fmla="*/ 24 h 24"/>
                  <a:gd name="T12" fmla="*/ 32 w 32"/>
                  <a:gd name="T13" fmla="*/ 8 h 24"/>
                  <a:gd name="T14" fmla="*/ 24 w 32"/>
                  <a:gd name="T15" fmla="*/ 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4">
                    <a:moveTo>
                      <a:pt x="24" y="8"/>
                    </a:moveTo>
                    <a:cubicBezTo>
                      <a:pt x="24" y="5"/>
                      <a:pt x="22" y="0"/>
                      <a:pt x="16" y="0"/>
                    </a:cubicBezTo>
                    <a:cubicBezTo>
                      <a:pt x="10" y="0"/>
                      <a:pt x="8" y="5"/>
                      <a:pt x="8" y="8"/>
                    </a:cubicBezTo>
                    <a:cubicBezTo>
                      <a:pt x="0" y="8"/>
                      <a:pt x="0" y="8"/>
                      <a:pt x="0" y="8"/>
                    </a:cubicBezTo>
                    <a:cubicBezTo>
                      <a:pt x="0" y="24"/>
                      <a:pt x="0" y="24"/>
                      <a:pt x="0" y="24"/>
                    </a:cubicBezTo>
                    <a:cubicBezTo>
                      <a:pt x="32" y="24"/>
                      <a:pt x="32" y="24"/>
                      <a:pt x="32" y="24"/>
                    </a:cubicBezTo>
                    <a:cubicBezTo>
                      <a:pt x="32" y="8"/>
                      <a:pt x="32" y="8"/>
                      <a:pt x="32" y="8"/>
                    </a:cubicBezTo>
                    <a:lnTo>
                      <a:pt x="24" y="8"/>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6" name="Freeform 98">
                <a:extLst>
                  <a:ext uri="{FF2B5EF4-FFF2-40B4-BE49-F238E27FC236}">
                    <a16:creationId xmlns:a16="http://schemas.microsoft.com/office/drawing/2014/main" id="{AB624D69-6089-3132-5FDC-33E47FDD82B3}"/>
                  </a:ext>
                </a:extLst>
              </p:cNvPr>
              <p:cNvSpPr>
                <a:spLocks/>
              </p:cNvSpPr>
              <p:nvPr/>
            </p:nvSpPr>
            <p:spPr bwMode="auto">
              <a:xfrm>
                <a:off x="9348788" y="2246314"/>
                <a:ext cx="30163" cy="68263"/>
              </a:xfrm>
              <a:custGeom>
                <a:avLst/>
                <a:gdLst>
                  <a:gd name="T0" fmla="*/ 0 w 19"/>
                  <a:gd name="T1" fmla="*/ 0 h 43"/>
                  <a:gd name="T2" fmla="*/ 19 w 19"/>
                  <a:gd name="T3" fmla="*/ 0 h 43"/>
                  <a:gd name="T4" fmla="*/ 19 w 19"/>
                  <a:gd name="T5" fmla="*/ 43 h 43"/>
                </a:gdLst>
                <a:ahLst/>
                <a:cxnLst>
                  <a:cxn ang="0">
                    <a:pos x="T0" y="T1"/>
                  </a:cxn>
                  <a:cxn ang="0">
                    <a:pos x="T2" y="T3"/>
                  </a:cxn>
                  <a:cxn ang="0">
                    <a:pos x="T4" y="T5"/>
                  </a:cxn>
                </a:cxnLst>
                <a:rect l="0" t="0" r="r" b="b"/>
                <a:pathLst>
                  <a:path w="19" h="43">
                    <a:moveTo>
                      <a:pt x="0" y="0"/>
                    </a:moveTo>
                    <a:lnTo>
                      <a:pt x="19" y="0"/>
                    </a:lnTo>
                    <a:lnTo>
                      <a:pt x="19" y="43"/>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7" name="Line 99">
                <a:extLst>
                  <a:ext uri="{FF2B5EF4-FFF2-40B4-BE49-F238E27FC236}">
                    <a16:creationId xmlns:a16="http://schemas.microsoft.com/office/drawing/2014/main" id="{45474810-0251-2F9E-5015-F96DA97DBE6A}"/>
                  </a:ext>
                </a:extLst>
              </p:cNvPr>
              <p:cNvSpPr>
                <a:spLocks noChangeShapeType="1"/>
              </p:cNvSpPr>
              <p:nvPr/>
            </p:nvSpPr>
            <p:spPr bwMode="auto">
              <a:xfrm>
                <a:off x="9244013" y="2306639"/>
                <a:ext cx="74613"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8" name="Line 100">
                <a:extLst>
                  <a:ext uri="{FF2B5EF4-FFF2-40B4-BE49-F238E27FC236}">
                    <a16:creationId xmlns:a16="http://schemas.microsoft.com/office/drawing/2014/main" id="{21FF09CA-E55C-E504-85BE-F7394C75287B}"/>
                  </a:ext>
                </a:extLst>
              </p:cNvPr>
              <p:cNvSpPr>
                <a:spLocks noChangeShapeType="1"/>
              </p:cNvSpPr>
              <p:nvPr/>
            </p:nvSpPr>
            <p:spPr bwMode="auto">
              <a:xfrm>
                <a:off x="9244013" y="2336801"/>
                <a:ext cx="74613"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59" name="Line 101">
                <a:extLst>
                  <a:ext uri="{FF2B5EF4-FFF2-40B4-BE49-F238E27FC236}">
                    <a16:creationId xmlns:a16="http://schemas.microsoft.com/office/drawing/2014/main" id="{704DBC8C-6D20-F1E2-FF02-75EAB1DA0340}"/>
                  </a:ext>
                </a:extLst>
              </p:cNvPr>
              <p:cNvSpPr>
                <a:spLocks noChangeShapeType="1"/>
              </p:cNvSpPr>
              <p:nvPr/>
            </p:nvSpPr>
            <p:spPr bwMode="auto">
              <a:xfrm>
                <a:off x="9244013" y="2366964"/>
                <a:ext cx="74613"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0" name="Line 102">
                <a:extLst>
                  <a:ext uri="{FF2B5EF4-FFF2-40B4-BE49-F238E27FC236}">
                    <a16:creationId xmlns:a16="http://schemas.microsoft.com/office/drawing/2014/main" id="{F99B0877-F290-E34E-DBD6-3A9A34217E6A}"/>
                  </a:ext>
                </a:extLst>
              </p:cNvPr>
              <p:cNvSpPr>
                <a:spLocks noChangeShapeType="1"/>
              </p:cNvSpPr>
              <p:nvPr/>
            </p:nvSpPr>
            <p:spPr bwMode="auto">
              <a:xfrm>
                <a:off x="9244013" y="2397126"/>
                <a:ext cx="4445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19" name="Footer Placeholder 2">
            <a:extLst>
              <a:ext uri="{FF2B5EF4-FFF2-40B4-BE49-F238E27FC236}">
                <a16:creationId xmlns:a16="http://schemas.microsoft.com/office/drawing/2014/main" id="{E05DE77D-F1D7-2E76-88D0-217A6C8ED5C2}"/>
              </a:ext>
            </a:extLst>
          </p:cNvPr>
          <p:cNvSpPr txBox="1">
            <a:spLocks/>
          </p:cNvSpPr>
          <p:nvPr/>
        </p:nvSpPr>
        <p:spPr>
          <a:xfrm>
            <a:off x="9828183" y="2497279"/>
            <a:ext cx="496641"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bg1">
                    <a:lumMod val="85000"/>
                  </a:schemeClr>
                </a:solidFill>
              </a:rPr>
              <a:t>02</a:t>
            </a:r>
          </a:p>
        </p:txBody>
      </p:sp>
      <p:grpSp>
        <p:nvGrpSpPr>
          <p:cNvPr id="1028" name="Group 1027">
            <a:extLst>
              <a:ext uri="{FF2B5EF4-FFF2-40B4-BE49-F238E27FC236}">
                <a16:creationId xmlns:a16="http://schemas.microsoft.com/office/drawing/2014/main" id="{673FA336-1BE5-3B20-A8D4-B95939103C7F}"/>
              </a:ext>
            </a:extLst>
          </p:cNvPr>
          <p:cNvGrpSpPr/>
          <p:nvPr/>
        </p:nvGrpSpPr>
        <p:grpSpPr>
          <a:xfrm>
            <a:off x="9193744" y="1043051"/>
            <a:ext cx="729015" cy="729015"/>
            <a:chOff x="9193744" y="1043051"/>
            <a:chExt cx="729015" cy="729015"/>
          </a:xfrm>
        </p:grpSpPr>
        <p:sp>
          <p:nvSpPr>
            <p:cNvPr id="34" name="Oval 33">
              <a:extLst>
                <a:ext uri="{FF2B5EF4-FFF2-40B4-BE49-F238E27FC236}">
                  <a16:creationId xmlns:a16="http://schemas.microsoft.com/office/drawing/2014/main" id="{C3C7EABE-BEAC-2436-24BC-9A0A6580A7EB}"/>
                </a:ext>
              </a:extLst>
            </p:cNvPr>
            <p:cNvSpPr/>
            <p:nvPr/>
          </p:nvSpPr>
          <p:spPr>
            <a:xfrm>
              <a:off x="9193744" y="1043051"/>
              <a:ext cx="729015" cy="729015"/>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62" name="Group 61">
              <a:extLst>
                <a:ext uri="{FF2B5EF4-FFF2-40B4-BE49-F238E27FC236}">
                  <a16:creationId xmlns:a16="http://schemas.microsoft.com/office/drawing/2014/main" id="{56B272E9-D27B-2813-B40D-894F07382C5B}"/>
                </a:ext>
              </a:extLst>
            </p:cNvPr>
            <p:cNvGrpSpPr/>
            <p:nvPr/>
          </p:nvGrpSpPr>
          <p:grpSpPr>
            <a:xfrm>
              <a:off x="9392357" y="1239283"/>
              <a:ext cx="331788" cy="336550"/>
              <a:chOff x="4119563" y="3630613"/>
              <a:chExt cx="331788" cy="336550"/>
            </a:xfrm>
          </p:grpSpPr>
          <p:sp>
            <p:nvSpPr>
              <p:cNvPr id="63" name="Rectangle 62">
                <a:extLst>
                  <a:ext uri="{FF2B5EF4-FFF2-40B4-BE49-F238E27FC236}">
                    <a16:creationId xmlns:a16="http://schemas.microsoft.com/office/drawing/2014/main" id="{D0EF25CE-88B9-9D35-8133-D35F77DF6C9D}"/>
                  </a:ext>
                </a:extLst>
              </p:cNvPr>
              <p:cNvSpPr>
                <a:spLocks noChangeArrowheads="1"/>
              </p:cNvSpPr>
              <p:nvPr/>
            </p:nvSpPr>
            <p:spPr bwMode="auto">
              <a:xfrm>
                <a:off x="4119563" y="3860800"/>
                <a:ext cx="60325" cy="1063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4" name="Freeform 69">
                <a:extLst>
                  <a:ext uri="{FF2B5EF4-FFF2-40B4-BE49-F238E27FC236}">
                    <a16:creationId xmlns:a16="http://schemas.microsoft.com/office/drawing/2014/main" id="{B7BCE85D-3915-34D1-29F3-9E8C04D1DA2F}"/>
                  </a:ext>
                </a:extLst>
              </p:cNvPr>
              <p:cNvSpPr>
                <a:spLocks/>
              </p:cNvSpPr>
              <p:nvPr/>
            </p:nvSpPr>
            <p:spPr bwMode="auto">
              <a:xfrm>
                <a:off x="4179888" y="3906838"/>
                <a:ext cx="255588" cy="46038"/>
              </a:xfrm>
              <a:custGeom>
                <a:avLst/>
                <a:gdLst>
                  <a:gd name="T0" fmla="*/ 0 w 68"/>
                  <a:gd name="T1" fmla="*/ 12 h 12"/>
                  <a:gd name="T2" fmla="*/ 68 w 68"/>
                  <a:gd name="T3" fmla="*/ 12 h 12"/>
                  <a:gd name="T4" fmla="*/ 38 w 68"/>
                  <a:gd name="T5" fmla="*/ 0 h 12"/>
                  <a:gd name="T6" fmla="*/ 10 w 68"/>
                  <a:gd name="T7" fmla="*/ 0 h 12"/>
                </a:gdLst>
                <a:ahLst/>
                <a:cxnLst>
                  <a:cxn ang="0">
                    <a:pos x="T0" y="T1"/>
                  </a:cxn>
                  <a:cxn ang="0">
                    <a:pos x="T2" y="T3"/>
                  </a:cxn>
                  <a:cxn ang="0">
                    <a:pos x="T4" y="T5"/>
                  </a:cxn>
                  <a:cxn ang="0">
                    <a:pos x="T6" y="T7"/>
                  </a:cxn>
                </a:cxnLst>
                <a:rect l="0" t="0" r="r" b="b"/>
                <a:pathLst>
                  <a:path w="68" h="12">
                    <a:moveTo>
                      <a:pt x="0" y="12"/>
                    </a:moveTo>
                    <a:cubicBezTo>
                      <a:pt x="68" y="12"/>
                      <a:pt x="68" y="12"/>
                      <a:pt x="68" y="12"/>
                    </a:cubicBezTo>
                    <a:cubicBezTo>
                      <a:pt x="68" y="6"/>
                      <a:pt x="54" y="0"/>
                      <a:pt x="38" y="0"/>
                    </a:cubicBezTo>
                    <a:cubicBezTo>
                      <a:pt x="10" y="0"/>
                      <a:pt x="10" y="0"/>
                      <a:pt x="1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5" name="Freeform 70">
                <a:extLst>
                  <a:ext uri="{FF2B5EF4-FFF2-40B4-BE49-F238E27FC236}">
                    <a16:creationId xmlns:a16="http://schemas.microsoft.com/office/drawing/2014/main" id="{27852D0E-7277-D133-BD4E-6308A98B13C8}"/>
                  </a:ext>
                </a:extLst>
              </p:cNvPr>
              <p:cNvSpPr>
                <a:spLocks/>
              </p:cNvSpPr>
              <p:nvPr/>
            </p:nvSpPr>
            <p:spPr bwMode="auto">
              <a:xfrm>
                <a:off x="4179888" y="3876675"/>
                <a:ext cx="112713" cy="30163"/>
              </a:xfrm>
              <a:custGeom>
                <a:avLst/>
                <a:gdLst>
                  <a:gd name="T0" fmla="*/ 0 w 30"/>
                  <a:gd name="T1" fmla="*/ 0 h 8"/>
                  <a:gd name="T2" fmla="*/ 14 w 30"/>
                  <a:gd name="T3" fmla="*/ 0 h 8"/>
                  <a:gd name="T4" fmla="*/ 30 w 30"/>
                  <a:gd name="T5" fmla="*/ 8 h 8"/>
                </a:gdLst>
                <a:ahLst/>
                <a:cxnLst>
                  <a:cxn ang="0">
                    <a:pos x="T0" y="T1"/>
                  </a:cxn>
                  <a:cxn ang="0">
                    <a:pos x="T2" y="T3"/>
                  </a:cxn>
                  <a:cxn ang="0">
                    <a:pos x="T4" y="T5"/>
                  </a:cxn>
                </a:cxnLst>
                <a:rect l="0" t="0" r="r" b="b"/>
                <a:pathLst>
                  <a:path w="30" h="8">
                    <a:moveTo>
                      <a:pt x="0" y="0"/>
                    </a:moveTo>
                    <a:cubicBezTo>
                      <a:pt x="14" y="0"/>
                      <a:pt x="14" y="0"/>
                      <a:pt x="14" y="0"/>
                    </a:cubicBezTo>
                    <a:cubicBezTo>
                      <a:pt x="23" y="0"/>
                      <a:pt x="28" y="6"/>
                      <a:pt x="30" y="8"/>
                    </a:cubicBez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7" name="Freeform 71">
                <a:extLst>
                  <a:ext uri="{FF2B5EF4-FFF2-40B4-BE49-F238E27FC236}">
                    <a16:creationId xmlns:a16="http://schemas.microsoft.com/office/drawing/2014/main" id="{AA4C55E9-81DF-2F34-5CA9-63D2224D382E}"/>
                  </a:ext>
                </a:extLst>
              </p:cNvPr>
              <p:cNvSpPr>
                <a:spLocks/>
              </p:cNvSpPr>
              <p:nvPr/>
            </p:nvSpPr>
            <p:spPr bwMode="auto">
              <a:xfrm>
                <a:off x="4195763" y="3630613"/>
                <a:ext cx="255588" cy="261938"/>
              </a:xfrm>
              <a:custGeom>
                <a:avLst/>
                <a:gdLst>
                  <a:gd name="T0" fmla="*/ 38 w 161"/>
                  <a:gd name="T1" fmla="*/ 131 h 165"/>
                  <a:gd name="T2" fmla="*/ 49 w 161"/>
                  <a:gd name="T3" fmla="*/ 100 h 165"/>
                  <a:gd name="T4" fmla="*/ 0 w 161"/>
                  <a:gd name="T5" fmla="*/ 59 h 165"/>
                  <a:gd name="T6" fmla="*/ 59 w 161"/>
                  <a:gd name="T7" fmla="*/ 59 h 165"/>
                  <a:gd name="T8" fmla="*/ 80 w 161"/>
                  <a:gd name="T9" fmla="*/ 0 h 165"/>
                  <a:gd name="T10" fmla="*/ 102 w 161"/>
                  <a:gd name="T11" fmla="*/ 59 h 165"/>
                  <a:gd name="T12" fmla="*/ 161 w 161"/>
                  <a:gd name="T13" fmla="*/ 59 h 165"/>
                  <a:gd name="T14" fmla="*/ 111 w 161"/>
                  <a:gd name="T15" fmla="*/ 100 h 165"/>
                  <a:gd name="T16" fmla="*/ 132 w 161"/>
                  <a:gd name="T17" fmla="*/ 165 h 165"/>
                  <a:gd name="T18" fmla="*/ 80 w 161"/>
                  <a:gd name="T19" fmla="*/ 126 h 165"/>
                  <a:gd name="T20" fmla="*/ 61 w 161"/>
                  <a:gd name="T21" fmla="*/ 14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5">
                    <a:moveTo>
                      <a:pt x="38" y="131"/>
                    </a:moveTo>
                    <a:lnTo>
                      <a:pt x="49" y="100"/>
                    </a:lnTo>
                    <a:lnTo>
                      <a:pt x="0" y="59"/>
                    </a:lnTo>
                    <a:lnTo>
                      <a:pt x="59" y="59"/>
                    </a:lnTo>
                    <a:lnTo>
                      <a:pt x="80" y="0"/>
                    </a:lnTo>
                    <a:lnTo>
                      <a:pt x="102" y="59"/>
                    </a:lnTo>
                    <a:lnTo>
                      <a:pt x="161" y="59"/>
                    </a:lnTo>
                    <a:lnTo>
                      <a:pt x="111" y="100"/>
                    </a:lnTo>
                    <a:lnTo>
                      <a:pt x="132" y="165"/>
                    </a:lnTo>
                    <a:lnTo>
                      <a:pt x="80" y="126"/>
                    </a:lnTo>
                    <a:lnTo>
                      <a:pt x="61" y="141"/>
                    </a:ln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18" name="Footer Placeholder 2">
            <a:extLst>
              <a:ext uri="{FF2B5EF4-FFF2-40B4-BE49-F238E27FC236}">
                <a16:creationId xmlns:a16="http://schemas.microsoft.com/office/drawing/2014/main" id="{EE6E9962-B22F-85C8-8437-3A36D7269C0B}"/>
              </a:ext>
            </a:extLst>
          </p:cNvPr>
          <p:cNvSpPr txBox="1">
            <a:spLocks/>
          </p:cNvSpPr>
          <p:nvPr/>
        </p:nvSpPr>
        <p:spPr>
          <a:xfrm>
            <a:off x="9828183" y="1222892"/>
            <a:ext cx="496641"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dirty="0">
                <a:solidFill>
                  <a:schemeClr val="bg1">
                    <a:lumMod val="85000"/>
                  </a:schemeClr>
                </a:solidFill>
              </a:rPr>
              <a:t>01</a:t>
            </a:r>
          </a:p>
        </p:txBody>
      </p:sp>
    </p:spTree>
    <p:extLst>
      <p:ext uri="{BB962C8B-B14F-4D97-AF65-F5344CB8AC3E}">
        <p14:creationId xmlns:p14="http://schemas.microsoft.com/office/powerpoint/2010/main" val="3346732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Wavy 3D patterns">
            <a:extLst>
              <a:ext uri="{FF2B5EF4-FFF2-40B4-BE49-F238E27FC236}">
                <a16:creationId xmlns:a16="http://schemas.microsoft.com/office/drawing/2014/main" id="{E6A802EF-F539-443D-9998-BB00B3E8BE7E}"/>
              </a:ext>
            </a:extLst>
          </p:cNvPr>
          <p:cNvPicPr>
            <a:picLocks noChangeAspect="1"/>
          </p:cNvPicPr>
          <p:nvPr/>
        </p:nvPicPr>
        <p:blipFill>
          <a:blip r:embed="rId2">
            <a:extLst>
              <a:ext uri="{28A0092B-C50C-407E-A947-70E740481C1C}">
                <a14:useLocalDpi xmlns:a14="http://schemas.microsoft.com/office/drawing/2010/main" val="0"/>
              </a:ext>
            </a:extLst>
          </a:blip>
          <a:srcRect l="5310" r="5310"/>
          <a:stretch/>
        </p:blipFill>
        <p:spPr>
          <a:xfrm>
            <a:off x="7251697" y="0"/>
            <a:ext cx="4931635" cy="4648200"/>
          </a:xfrm>
          <a:prstGeom prst="rect">
            <a:avLst/>
          </a:prstGeom>
        </p:spPr>
      </p:pic>
      <p:sp>
        <p:nvSpPr>
          <p:cNvPr id="7" name="Rectangle 6">
            <a:extLst>
              <a:ext uri="{FF2B5EF4-FFF2-40B4-BE49-F238E27FC236}">
                <a16:creationId xmlns:a16="http://schemas.microsoft.com/office/drawing/2014/main" id="{9F1B59C8-9F5F-43E8-A018-9E2AAC6BA1A5}"/>
              </a:ext>
            </a:extLst>
          </p:cNvPr>
          <p:cNvSpPr/>
          <p:nvPr/>
        </p:nvSpPr>
        <p:spPr>
          <a:xfrm>
            <a:off x="7251700" y="0"/>
            <a:ext cx="4931632" cy="46482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B36916-EBC4-40BE-8CBE-31405D10A8E8}"/>
              </a:ext>
            </a:extLst>
          </p:cNvPr>
          <p:cNvSpPr>
            <a:spLocks noGrp="1"/>
          </p:cNvSpPr>
          <p:nvPr>
            <p:ph type="title"/>
          </p:nvPr>
        </p:nvSpPr>
        <p:spPr/>
        <p:txBody>
          <a:bodyPr/>
          <a:lstStyle/>
          <a:p>
            <a:r>
              <a:rPr lang="en-US" dirty="0"/>
              <a:t>Internal vs. PE-Backed Value</a:t>
            </a:r>
            <a:br>
              <a:rPr lang="en-US" dirty="0"/>
            </a:br>
            <a:endParaRPr lang="en-US" dirty="0"/>
          </a:p>
        </p:txBody>
      </p:sp>
      <p:sp>
        <p:nvSpPr>
          <p:cNvPr id="3" name="Footer Placeholder 2">
            <a:extLst>
              <a:ext uri="{FF2B5EF4-FFF2-40B4-BE49-F238E27FC236}">
                <a16:creationId xmlns:a16="http://schemas.microsoft.com/office/drawing/2014/main" id="{E4E188D7-258E-4E94-9823-B40F7D78B6C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DD33320-A86A-4209-A91A-EFD5015F9B3D}"/>
              </a:ext>
            </a:extLst>
          </p:cNvPr>
          <p:cNvSpPr>
            <a:spLocks noGrp="1"/>
          </p:cNvSpPr>
          <p:nvPr>
            <p:ph type="sldNum" sz="quarter" idx="12"/>
          </p:nvPr>
        </p:nvSpPr>
        <p:spPr/>
        <p:txBody>
          <a:bodyPr/>
          <a:lstStyle/>
          <a:p>
            <a:fld id="{FF528CE4-BB7A-453B-9BA8-EFC0298A1600}" type="slidenum">
              <a:rPr lang="en-ID" smtClean="0"/>
              <a:pPr/>
              <a:t>50</a:t>
            </a:fld>
            <a:endParaRPr lang="en-ID" dirty="0"/>
          </a:p>
        </p:txBody>
      </p:sp>
      <p:sp>
        <p:nvSpPr>
          <p:cNvPr id="8" name="Rectangle: Rounded Corners 36">
            <a:extLst>
              <a:ext uri="{FF2B5EF4-FFF2-40B4-BE49-F238E27FC236}">
                <a16:creationId xmlns:a16="http://schemas.microsoft.com/office/drawing/2014/main" id="{0ECA3224-AEAB-47D5-A765-253CFA0B9798}"/>
              </a:ext>
            </a:extLst>
          </p:cNvPr>
          <p:cNvSpPr/>
          <p:nvPr/>
        </p:nvSpPr>
        <p:spPr>
          <a:xfrm>
            <a:off x="694296" y="1743076"/>
            <a:ext cx="4861953" cy="3232352"/>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Rounded 14">
            <a:extLst>
              <a:ext uri="{FF2B5EF4-FFF2-40B4-BE49-F238E27FC236}">
                <a16:creationId xmlns:a16="http://schemas.microsoft.com/office/drawing/2014/main" id="{596DAE07-CE8C-4EAD-9B9E-1E978380886A}"/>
              </a:ext>
            </a:extLst>
          </p:cNvPr>
          <p:cNvSpPr/>
          <p:nvPr/>
        </p:nvSpPr>
        <p:spPr>
          <a:xfrm>
            <a:off x="694295" y="1743078"/>
            <a:ext cx="4861951" cy="887295"/>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75C72"/>
                </a:solidFill>
              </a:rPr>
              <a:t>Internal Valuation</a:t>
            </a:r>
          </a:p>
        </p:txBody>
      </p:sp>
      <p:pic>
        <p:nvPicPr>
          <p:cNvPr id="54" name="Picture 2">
            <a:extLst>
              <a:ext uri="{FF2B5EF4-FFF2-40B4-BE49-F238E27FC236}">
                <a16:creationId xmlns:a16="http://schemas.microsoft.com/office/drawing/2014/main" id="{3FD1C6CD-7F35-46F3-AC1F-2AE22238D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264A758-2A26-5F35-F3F6-30BD006EC6D2}"/>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Rounded Corners 36">
            <a:extLst>
              <a:ext uri="{FF2B5EF4-FFF2-40B4-BE49-F238E27FC236}">
                <a16:creationId xmlns:a16="http://schemas.microsoft.com/office/drawing/2014/main" id="{95DF3DBC-5516-EAA9-A8F4-379C381306D1}"/>
              </a:ext>
            </a:extLst>
          </p:cNvPr>
          <p:cNvSpPr/>
          <p:nvPr/>
        </p:nvSpPr>
        <p:spPr>
          <a:xfrm>
            <a:off x="6587093" y="1831138"/>
            <a:ext cx="4861953" cy="3082994"/>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AD3F5D3-65AA-4EDB-1797-DFB60D980312}"/>
              </a:ext>
            </a:extLst>
          </p:cNvPr>
          <p:cNvSpPr txBox="1"/>
          <p:nvPr/>
        </p:nvSpPr>
        <p:spPr>
          <a:xfrm>
            <a:off x="2729212" y="5328284"/>
            <a:ext cx="6733576" cy="492443"/>
          </a:xfrm>
          <a:prstGeom prst="rect">
            <a:avLst/>
          </a:prstGeom>
          <a:noFill/>
        </p:spPr>
        <p:txBody>
          <a:bodyPr wrap="square" lIns="0" tIns="0" rIns="0" bIns="0" rtlCol="0">
            <a:spAutoFit/>
          </a:bodyPr>
          <a:lstStyle/>
          <a:p>
            <a:pPr algn="ctr">
              <a:spcBef>
                <a:spcPts val="600"/>
              </a:spcBef>
            </a:pPr>
            <a:r>
              <a:rPr lang="en-US" sz="3200" i="1" dirty="0">
                <a:solidFill>
                  <a:srgbClr val="34576B"/>
                </a:solidFill>
                <a:ea typeface="Lato Black" panose="020F0502020204030203" pitchFamily="34" charset="0"/>
                <a:cs typeface="Lato Black" panose="020F0502020204030203" pitchFamily="34" charset="0"/>
              </a:rPr>
              <a:t>$655,810 variance = 115% Increase</a:t>
            </a:r>
          </a:p>
        </p:txBody>
      </p:sp>
      <p:sp>
        <p:nvSpPr>
          <p:cNvPr id="23" name="Rectangle: Top Corners Rounded 22">
            <a:extLst>
              <a:ext uri="{FF2B5EF4-FFF2-40B4-BE49-F238E27FC236}">
                <a16:creationId xmlns:a16="http://schemas.microsoft.com/office/drawing/2014/main" id="{CAC43F4E-5138-4D32-1317-E125BD4D70DC}"/>
              </a:ext>
            </a:extLst>
          </p:cNvPr>
          <p:cNvSpPr/>
          <p:nvPr/>
        </p:nvSpPr>
        <p:spPr>
          <a:xfrm>
            <a:off x="6587095" y="1743078"/>
            <a:ext cx="4861951" cy="887295"/>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75C72"/>
                </a:solidFill>
              </a:rPr>
              <a:t>External Valuation</a:t>
            </a:r>
          </a:p>
        </p:txBody>
      </p:sp>
      <p:graphicFrame>
        <p:nvGraphicFramePr>
          <p:cNvPr id="30" name="Table 29">
            <a:extLst>
              <a:ext uri="{FF2B5EF4-FFF2-40B4-BE49-F238E27FC236}">
                <a16:creationId xmlns:a16="http://schemas.microsoft.com/office/drawing/2014/main" id="{9E7695C9-0799-FED2-F5BA-8510C4AB590C}"/>
              </a:ext>
            </a:extLst>
          </p:cNvPr>
          <p:cNvGraphicFramePr>
            <a:graphicFrameLocks noGrp="1"/>
          </p:cNvGraphicFramePr>
          <p:nvPr>
            <p:extLst>
              <p:ext uri="{D42A27DB-BD31-4B8C-83A1-F6EECF244321}">
                <p14:modId xmlns:p14="http://schemas.microsoft.com/office/powerpoint/2010/main" val="1532731223"/>
              </p:ext>
            </p:extLst>
          </p:nvPr>
        </p:nvGraphicFramePr>
        <p:xfrm>
          <a:off x="1310163" y="3170470"/>
          <a:ext cx="3785798" cy="1112520"/>
        </p:xfrm>
        <a:graphic>
          <a:graphicData uri="http://schemas.openxmlformats.org/drawingml/2006/table">
            <a:tbl>
              <a:tblPr firstRow="1" bandRow="1"/>
              <a:tblGrid>
                <a:gridCol w="1892899">
                  <a:extLst>
                    <a:ext uri="{9D8B030D-6E8A-4147-A177-3AD203B41FA5}">
                      <a16:colId xmlns:a16="http://schemas.microsoft.com/office/drawing/2014/main" val="37368932"/>
                    </a:ext>
                  </a:extLst>
                </a:gridCol>
                <a:gridCol w="1892899">
                  <a:extLst>
                    <a:ext uri="{9D8B030D-6E8A-4147-A177-3AD203B41FA5}">
                      <a16:colId xmlns:a16="http://schemas.microsoft.com/office/drawing/2014/main" val="579216765"/>
                    </a:ext>
                  </a:extLst>
                </a:gridCol>
              </a:tblGrid>
              <a:tr h="370840">
                <a:tc>
                  <a:txBody>
                    <a:bodyPr/>
                    <a:lstStyle/>
                    <a:p>
                      <a:r>
                        <a:rPr lang="en-US" dirty="0">
                          <a:solidFill>
                            <a:srgbClr val="375C72"/>
                          </a:solidFill>
                        </a:rPr>
                        <a:t>Part A Total</a:t>
                      </a:r>
                    </a:p>
                  </a:txBody>
                  <a:tcPr>
                    <a:noFill/>
                  </a:tcPr>
                </a:tc>
                <a:tc>
                  <a:txBody>
                    <a:bodyPr/>
                    <a:lstStyle/>
                    <a:p>
                      <a:pPr algn="r"/>
                      <a:r>
                        <a:rPr lang="en-US" dirty="0">
                          <a:solidFill>
                            <a:srgbClr val="375C72"/>
                          </a:solidFill>
                        </a:rPr>
                        <a:t>$ 173,690</a:t>
                      </a:r>
                    </a:p>
                  </a:txBody>
                  <a:tcPr>
                    <a:noFill/>
                  </a:tcPr>
                </a:tc>
                <a:extLst>
                  <a:ext uri="{0D108BD9-81ED-4DB2-BD59-A6C34878D82A}">
                    <a16:rowId xmlns:a16="http://schemas.microsoft.com/office/drawing/2014/main" val="2863442829"/>
                  </a:ext>
                </a:extLst>
              </a:tr>
              <a:tr h="370840">
                <a:tc>
                  <a:txBody>
                    <a:bodyPr/>
                    <a:lstStyle/>
                    <a:p>
                      <a:r>
                        <a:rPr lang="en-US" dirty="0">
                          <a:solidFill>
                            <a:srgbClr val="375C72"/>
                          </a:solidFill>
                        </a:rPr>
                        <a:t>Part B Total</a:t>
                      </a:r>
                    </a:p>
                  </a:txBody>
                  <a:tcPr>
                    <a:noFill/>
                  </a:tcPr>
                </a:tc>
                <a:tc>
                  <a:txBody>
                    <a:bodyPr/>
                    <a:lstStyle/>
                    <a:p>
                      <a:pPr algn="r"/>
                      <a:r>
                        <a:rPr lang="en-US" dirty="0">
                          <a:solidFill>
                            <a:srgbClr val="375C72"/>
                          </a:solidFill>
                        </a:rPr>
                        <a:t>$394,347</a:t>
                      </a:r>
                    </a:p>
                  </a:txBody>
                  <a:tcPr>
                    <a:noFill/>
                  </a:tcPr>
                </a:tc>
                <a:extLst>
                  <a:ext uri="{0D108BD9-81ED-4DB2-BD59-A6C34878D82A}">
                    <a16:rowId xmlns:a16="http://schemas.microsoft.com/office/drawing/2014/main" val="1502580782"/>
                  </a:ext>
                </a:extLst>
              </a:tr>
              <a:tr h="370840">
                <a:tc>
                  <a:txBody>
                    <a:bodyPr/>
                    <a:lstStyle/>
                    <a:p>
                      <a:r>
                        <a:rPr lang="en-US" b="1" dirty="0">
                          <a:solidFill>
                            <a:srgbClr val="375C72"/>
                          </a:solidFill>
                        </a:rPr>
                        <a:t>Total Value</a:t>
                      </a:r>
                    </a:p>
                  </a:txBody>
                  <a:tcPr>
                    <a:noFill/>
                  </a:tcPr>
                </a:tc>
                <a:tc>
                  <a:txBody>
                    <a:bodyPr/>
                    <a:lstStyle/>
                    <a:p>
                      <a:pPr algn="r"/>
                      <a:r>
                        <a:rPr lang="en-US" b="1" dirty="0">
                          <a:solidFill>
                            <a:srgbClr val="375C72"/>
                          </a:solidFill>
                        </a:rPr>
                        <a:t>$568,037</a:t>
                      </a:r>
                    </a:p>
                  </a:txBody>
                  <a:tcPr>
                    <a:noFill/>
                  </a:tcPr>
                </a:tc>
                <a:extLst>
                  <a:ext uri="{0D108BD9-81ED-4DB2-BD59-A6C34878D82A}">
                    <a16:rowId xmlns:a16="http://schemas.microsoft.com/office/drawing/2014/main" val="3581382332"/>
                  </a:ext>
                </a:extLst>
              </a:tr>
            </a:tbl>
          </a:graphicData>
        </a:graphic>
      </p:graphicFrame>
      <p:graphicFrame>
        <p:nvGraphicFramePr>
          <p:cNvPr id="31" name="Table 30">
            <a:extLst>
              <a:ext uri="{FF2B5EF4-FFF2-40B4-BE49-F238E27FC236}">
                <a16:creationId xmlns:a16="http://schemas.microsoft.com/office/drawing/2014/main" id="{9D108B8F-663C-E11E-B3ED-E465C9960E8C}"/>
              </a:ext>
            </a:extLst>
          </p:cNvPr>
          <p:cNvGraphicFramePr>
            <a:graphicFrameLocks noGrp="1"/>
          </p:cNvGraphicFramePr>
          <p:nvPr>
            <p:extLst>
              <p:ext uri="{D42A27DB-BD31-4B8C-83A1-F6EECF244321}">
                <p14:modId xmlns:p14="http://schemas.microsoft.com/office/powerpoint/2010/main" val="3663673276"/>
              </p:ext>
            </p:extLst>
          </p:nvPr>
        </p:nvGraphicFramePr>
        <p:xfrm>
          <a:off x="7231016" y="2881185"/>
          <a:ext cx="3785798" cy="1854200"/>
        </p:xfrm>
        <a:graphic>
          <a:graphicData uri="http://schemas.openxmlformats.org/drawingml/2006/table">
            <a:tbl>
              <a:tblPr firstRow="1" bandRow="1"/>
              <a:tblGrid>
                <a:gridCol w="1892899">
                  <a:extLst>
                    <a:ext uri="{9D8B030D-6E8A-4147-A177-3AD203B41FA5}">
                      <a16:colId xmlns:a16="http://schemas.microsoft.com/office/drawing/2014/main" val="37368932"/>
                    </a:ext>
                  </a:extLst>
                </a:gridCol>
                <a:gridCol w="1892899">
                  <a:extLst>
                    <a:ext uri="{9D8B030D-6E8A-4147-A177-3AD203B41FA5}">
                      <a16:colId xmlns:a16="http://schemas.microsoft.com/office/drawing/2014/main" val="579216765"/>
                    </a:ext>
                  </a:extLst>
                </a:gridCol>
              </a:tblGrid>
              <a:tr h="370840">
                <a:tc>
                  <a:txBody>
                    <a:bodyPr/>
                    <a:lstStyle/>
                    <a:p>
                      <a:r>
                        <a:rPr lang="en-US" dirty="0">
                          <a:solidFill>
                            <a:srgbClr val="375C72"/>
                          </a:solidFill>
                        </a:rPr>
                        <a:t>EBITDA</a:t>
                      </a:r>
                    </a:p>
                  </a:txBody>
                  <a:tcPr>
                    <a:noFill/>
                  </a:tcPr>
                </a:tc>
                <a:tc>
                  <a:txBody>
                    <a:bodyPr/>
                    <a:lstStyle/>
                    <a:p>
                      <a:pPr algn="r"/>
                      <a:r>
                        <a:rPr lang="en-US" dirty="0">
                          <a:solidFill>
                            <a:srgbClr val="375C72"/>
                          </a:solidFill>
                        </a:rPr>
                        <a:t>$ 159,500</a:t>
                      </a:r>
                    </a:p>
                  </a:txBody>
                  <a:tcPr>
                    <a:noFill/>
                  </a:tcPr>
                </a:tc>
                <a:extLst>
                  <a:ext uri="{0D108BD9-81ED-4DB2-BD59-A6C34878D82A}">
                    <a16:rowId xmlns:a16="http://schemas.microsoft.com/office/drawing/2014/main" val="2863442829"/>
                  </a:ext>
                </a:extLst>
              </a:tr>
              <a:tr h="370840">
                <a:tc>
                  <a:txBody>
                    <a:bodyPr/>
                    <a:lstStyle/>
                    <a:p>
                      <a:r>
                        <a:rPr lang="en-US" dirty="0">
                          <a:solidFill>
                            <a:srgbClr val="375C72"/>
                          </a:solidFill>
                        </a:rPr>
                        <a:t>Multiple</a:t>
                      </a:r>
                    </a:p>
                  </a:txBody>
                  <a:tcPr>
                    <a:noFill/>
                  </a:tcPr>
                </a:tc>
                <a:tc>
                  <a:txBody>
                    <a:bodyPr/>
                    <a:lstStyle/>
                    <a:p>
                      <a:pPr algn="r"/>
                      <a:r>
                        <a:rPr lang="en-US" dirty="0">
                          <a:solidFill>
                            <a:srgbClr val="375C72"/>
                          </a:solidFill>
                        </a:rPr>
                        <a:t>5</a:t>
                      </a:r>
                    </a:p>
                  </a:txBody>
                  <a:tcPr>
                    <a:noFill/>
                  </a:tcPr>
                </a:tc>
                <a:extLst>
                  <a:ext uri="{0D108BD9-81ED-4DB2-BD59-A6C34878D82A}">
                    <a16:rowId xmlns:a16="http://schemas.microsoft.com/office/drawing/2014/main" val="1502580782"/>
                  </a:ext>
                </a:extLst>
              </a:tr>
              <a:tr h="370840">
                <a:tc>
                  <a:txBody>
                    <a:bodyPr/>
                    <a:lstStyle/>
                    <a:p>
                      <a:r>
                        <a:rPr lang="en-US" b="0" i="0" dirty="0">
                          <a:solidFill>
                            <a:srgbClr val="375C72"/>
                          </a:solidFill>
                        </a:rPr>
                        <a:t>Business Value</a:t>
                      </a:r>
                    </a:p>
                  </a:txBody>
                  <a:tcPr>
                    <a:noFill/>
                  </a:tcPr>
                </a:tc>
                <a:tc>
                  <a:txBody>
                    <a:bodyPr/>
                    <a:lstStyle/>
                    <a:p>
                      <a:pPr algn="r"/>
                      <a:r>
                        <a:rPr lang="en-US" b="0" i="0" dirty="0">
                          <a:solidFill>
                            <a:srgbClr val="375C72"/>
                          </a:solidFill>
                        </a:rPr>
                        <a:t>$829,500</a:t>
                      </a:r>
                    </a:p>
                  </a:txBody>
                  <a:tcPr>
                    <a:noFill/>
                  </a:tcPr>
                </a:tc>
                <a:extLst>
                  <a:ext uri="{0D108BD9-81ED-4DB2-BD59-A6C34878D82A}">
                    <a16:rowId xmlns:a16="http://schemas.microsoft.com/office/drawing/2014/main" val="3581382332"/>
                  </a:ext>
                </a:extLst>
              </a:tr>
              <a:tr h="370840">
                <a:tc>
                  <a:txBody>
                    <a:bodyPr/>
                    <a:lstStyle/>
                    <a:p>
                      <a:r>
                        <a:rPr lang="en-US" b="0" dirty="0">
                          <a:solidFill>
                            <a:srgbClr val="375C72"/>
                          </a:solidFill>
                        </a:rPr>
                        <a:t>Part B Total</a:t>
                      </a:r>
                    </a:p>
                  </a:txBody>
                  <a:tcPr>
                    <a:noFill/>
                  </a:tcPr>
                </a:tc>
                <a:tc>
                  <a:txBody>
                    <a:bodyPr/>
                    <a:lstStyle/>
                    <a:p>
                      <a:pPr algn="r"/>
                      <a:r>
                        <a:rPr lang="en-US" b="0" dirty="0">
                          <a:solidFill>
                            <a:srgbClr val="375C72"/>
                          </a:solidFill>
                        </a:rPr>
                        <a:t>$394,347</a:t>
                      </a:r>
                    </a:p>
                  </a:txBody>
                  <a:tcPr>
                    <a:noFill/>
                  </a:tcPr>
                </a:tc>
                <a:extLst>
                  <a:ext uri="{0D108BD9-81ED-4DB2-BD59-A6C34878D82A}">
                    <a16:rowId xmlns:a16="http://schemas.microsoft.com/office/drawing/2014/main" val="2139789648"/>
                  </a:ext>
                </a:extLst>
              </a:tr>
              <a:tr h="370840">
                <a:tc>
                  <a:txBody>
                    <a:bodyPr/>
                    <a:lstStyle/>
                    <a:p>
                      <a:r>
                        <a:rPr lang="en-US" b="1" dirty="0">
                          <a:solidFill>
                            <a:srgbClr val="375C72"/>
                          </a:solidFill>
                        </a:rPr>
                        <a:t>Total Value</a:t>
                      </a:r>
                    </a:p>
                  </a:txBody>
                  <a:tcPr>
                    <a:noFill/>
                  </a:tcPr>
                </a:tc>
                <a:tc>
                  <a:txBody>
                    <a:bodyPr/>
                    <a:lstStyle/>
                    <a:p>
                      <a:pPr algn="r"/>
                      <a:r>
                        <a:rPr lang="en-US" b="1" dirty="0">
                          <a:solidFill>
                            <a:srgbClr val="375C72"/>
                          </a:solidFill>
                        </a:rPr>
                        <a:t>$1,223,847</a:t>
                      </a:r>
                    </a:p>
                  </a:txBody>
                  <a:tcPr>
                    <a:noFill/>
                  </a:tcPr>
                </a:tc>
                <a:extLst>
                  <a:ext uri="{0D108BD9-81ED-4DB2-BD59-A6C34878D82A}">
                    <a16:rowId xmlns:a16="http://schemas.microsoft.com/office/drawing/2014/main" val="62877149"/>
                  </a:ext>
                </a:extLst>
              </a:tr>
            </a:tbl>
          </a:graphicData>
        </a:graphic>
      </p:graphicFrame>
    </p:spTree>
    <p:extLst>
      <p:ext uri="{BB962C8B-B14F-4D97-AF65-F5344CB8AC3E}">
        <p14:creationId xmlns:p14="http://schemas.microsoft.com/office/powerpoint/2010/main" val="1330009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a:extLst>
              <a:ext uri="{FF2B5EF4-FFF2-40B4-BE49-F238E27FC236}">
                <a16:creationId xmlns:a16="http://schemas.microsoft.com/office/drawing/2014/main" id="{C4923896-CCF1-1A24-5E71-561B46732927}"/>
              </a:ext>
            </a:extLst>
          </p:cNvPr>
          <p:cNvPicPr>
            <a:picLocks noChangeAspect="1"/>
          </p:cNvPicPr>
          <p:nvPr/>
        </p:nvPicPr>
        <p:blipFill rotWithShape="1">
          <a:blip r:embed="rId3">
            <a:extLst>
              <a:ext uri="{28A0092B-C50C-407E-A947-70E740481C1C}">
                <a14:useLocalDpi xmlns:a14="http://schemas.microsoft.com/office/drawing/2010/main" val="0"/>
              </a:ext>
            </a:extLst>
          </a:blip>
          <a:srcRect l="23990" r="23990"/>
          <a:stretch/>
        </p:blipFill>
        <p:spPr>
          <a:xfrm>
            <a:off x="7439888" y="0"/>
            <a:ext cx="4752111" cy="6812280"/>
          </a:xfrm>
          <a:prstGeom prst="rect">
            <a:avLst/>
          </a:prstGeom>
        </p:spPr>
      </p:pic>
      <p:sp>
        <p:nvSpPr>
          <p:cNvPr id="39" name="Rectangle 38">
            <a:extLst>
              <a:ext uri="{FF2B5EF4-FFF2-40B4-BE49-F238E27FC236}">
                <a16:creationId xmlns:a16="http://schemas.microsoft.com/office/drawing/2014/main" id="{C5E9220C-10A9-8B39-3903-A98B6DAF7F64}"/>
              </a:ext>
            </a:extLst>
          </p:cNvPr>
          <p:cNvSpPr/>
          <p:nvPr/>
        </p:nvSpPr>
        <p:spPr>
          <a:xfrm>
            <a:off x="7437964" y="-1"/>
            <a:ext cx="4752109" cy="6812281"/>
          </a:xfrm>
          <a:prstGeom prst="rect">
            <a:avLst/>
          </a:prstGeom>
          <a:solidFill>
            <a:srgbClr val="34576B">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632763"/>
            <a:ext cx="10913806" cy="942565"/>
          </a:xfrm>
        </p:spPr>
        <p:txBody>
          <a:bodyPr vert="horz"/>
          <a:lstStyle/>
          <a:p>
            <a:r>
              <a:rPr lang="en-US" dirty="0"/>
              <a:t>Reality Check (Part II)</a:t>
            </a:r>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16">
            <a:extLst>
              <a:ext uri="{FF2B5EF4-FFF2-40B4-BE49-F238E27FC236}">
                <a16:creationId xmlns:a16="http://schemas.microsoft.com/office/drawing/2014/main" id="{F6851296-C963-1489-23C6-2AAD04E93A9D}"/>
              </a:ext>
            </a:extLst>
          </p:cNvPr>
          <p:cNvSpPr/>
          <p:nvPr/>
        </p:nvSpPr>
        <p:spPr>
          <a:xfrm>
            <a:off x="6186056" y="3900812"/>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23" name="Rectangle 22">
            <a:extLst>
              <a:ext uri="{FF2B5EF4-FFF2-40B4-BE49-F238E27FC236}">
                <a16:creationId xmlns:a16="http://schemas.microsoft.com/office/drawing/2014/main" id="{D5B077BA-F29D-C725-28D7-4AB4EAC88C95}"/>
              </a:ext>
            </a:extLst>
          </p:cNvPr>
          <p:cNvSpPr/>
          <p:nvPr/>
        </p:nvSpPr>
        <p:spPr>
          <a:xfrm>
            <a:off x="6699315" y="6012181"/>
            <a:ext cx="506564" cy="45719"/>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6" name="Group 25">
            <a:extLst>
              <a:ext uri="{FF2B5EF4-FFF2-40B4-BE49-F238E27FC236}">
                <a16:creationId xmlns:a16="http://schemas.microsoft.com/office/drawing/2014/main" id="{7A855F24-84ED-553F-A9B9-A46570EA85A6}"/>
              </a:ext>
            </a:extLst>
          </p:cNvPr>
          <p:cNvGrpSpPr/>
          <p:nvPr/>
        </p:nvGrpSpPr>
        <p:grpSpPr>
          <a:xfrm>
            <a:off x="10364103" y="6274022"/>
            <a:ext cx="1188799" cy="440296"/>
            <a:chOff x="10364103" y="6274022"/>
            <a:chExt cx="1188799" cy="440296"/>
          </a:xfrm>
        </p:grpSpPr>
        <p:pic>
          <p:nvPicPr>
            <p:cNvPr id="27" name="Picture 2">
              <a:extLst>
                <a:ext uri="{FF2B5EF4-FFF2-40B4-BE49-F238E27FC236}">
                  <a16:creationId xmlns:a16="http://schemas.microsoft.com/office/drawing/2014/main" id="{EFAC1D9E-ED9E-79D6-0322-F308AACF0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DECD74B5-3F9D-67C6-C82D-E1463477AD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Footer Placeholder 2">
            <a:extLst>
              <a:ext uri="{FF2B5EF4-FFF2-40B4-BE49-F238E27FC236}">
                <a16:creationId xmlns:a16="http://schemas.microsoft.com/office/drawing/2014/main" id="{1FD7FC08-9E1B-AF88-415E-E8822B662E32}"/>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31" name="Slide Number Placeholder 3">
            <a:extLst>
              <a:ext uri="{FF2B5EF4-FFF2-40B4-BE49-F238E27FC236}">
                <a16:creationId xmlns:a16="http://schemas.microsoft.com/office/drawing/2014/main" id="{6C0D62BF-C13E-A998-92A0-DAC2B6E25D49}"/>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51</a:t>
            </a:fld>
            <a:endParaRPr lang="en-ID" dirty="0"/>
          </a:p>
        </p:txBody>
      </p:sp>
      <p:cxnSp>
        <p:nvCxnSpPr>
          <p:cNvPr id="32" name="Straight Connector 31">
            <a:extLst>
              <a:ext uri="{FF2B5EF4-FFF2-40B4-BE49-F238E27FC236}">
                <a16:creationId xmlns:a16="http://schemas.microsoft.com/office/drawing/2014/main" id="{7D047145-80D6-FE73-74B3-1705C726777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2B58AD6-0FC2-F10B-28EA-1C8FFFEBB384}"/>
              </a:ext>
            </a:extLst>
          </p:cNvPr>
          <p:cNvSpPr/>
          <p:nvPr/>
        </p:nvSpPr>
        <p:spPr>
          <a:xfrm>
            <a:off x="6186056" y="1575330"/>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49" name="TextBox 48">
            <a:extLst>
              <a:ext uri="{FF2B5EF4-FFF2-40B4-BE49-F238E27FC236}">
                <a16:creationId xmlns:a16="http://schemas.microsoft.com/office/drawing/2014/main" id="{0F4372B6-6C52-5D14-FACA-28150326B730}"/>
              </a:ext>
            </a:extLst>
          </p:cNvPr>
          <p:cNvSpPr txBox="1"/>
          <p:nvPr/>
        </p:nvSpPr>
        <p:spPr>
          <a:xfrm>
            <a:off x="7761576" y="2192210"/>
            <a:ext cx="3469643" cy="923330"/>
          </a:xfrm>
          <a:prstGeom prst="rect">
            <a:avLst/>
          </a:prstGeom>
          <a:noFill/>
        </p:spPr>
        <p:txBody>
          <a:bodyPr wrap="square" lIns="0" tIns="0" rIns="0" bIns="0" rtlCol="0" anchor="ctr">
            <a:spAutoFit/>
          </a:bodyPr>
          <a:lstStyle/>
          <a:p>
            <a:pPr>
              <a:spcBef>
                <a:spcPts val="300"/>
              </a:spcBef>
              <a:buClr>
                <a:schemeClr val="accent1"/>
              </a:buClr>
              <a:buSzPts val="1900"/>
            </a:pPr>
            <a:r>
              <a:rPr lang="en-US" sz="2000" dirty="0">
                <a:solidFill>
                  <a:srgbClr val="34576B"/>
                </a:solidFill>
                <a:latin typeface="Lato"/>
                <a:ea typeface="Lato"/>
                <a:cs typeface="Lato"/>
                <a:sym typeface="Lato"/>
              </a:rPr>
              <a:t>Internal buyout are at a heavy discount versus the “true” value of the business</a:t>
            </a:r>
          </a:p>
        </p:txBody>
      </p:sp>
      <p:sp>
        <p:nvSpPr>
          <p:cNvPr id="50" name="Rectangle 49">
            <a:extLst>
              <a:ext uri="{FF2B5EF4-FFF2-40B4-BE49-F238E27FC236}">
                <a16:creationId xmlns:a16="http://schemas.microsoft.com/office/drawing/2014/main" id="{B2589427-E0D9-9D60-D22F-4F5998FEF7FC}"/>
              </a:ext>
            </a:extLst>
          </p:cNvPr>
          <p:cNvSpPr/>
          <p:nvPr/>
        </p:nvSpPr>
        <p:spPr>
          <a:xfrm>
            <a:off x="6699315" y="3686699"/>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6" name="Rectangle 65">
            <a:extLst>
              <a:ext uri="{FF2B5EF4-FFF2-40B4-BE49-F238E27FC236}">
                <a16:creationId xmlns:a16="http://schemas.microsoft.com/office/drawing/2014/main" id="{6A7A8233-4539-BDFE-17B7-C8CEBCE0EA63}"/>
              </a:ext>
            </a:extLst>
          </p:cNvPr>
          <p:cNvSpPr/>
          <p:nvPr/>
        </p:nvSpPr>
        <p:spPr>
          <a:xfrm>
            <a:off x="639097" y="3900812"/>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67" name="TextBox 66">
            <a:extLst>
              <a:ext uri="{FF2B5EF4-FFF2-40B4-BE49-F238E27FC236}">
                <a16:creationId xmlns:a16="http://schemas.microsoft.com/office/drawing/2014/main" id="{0198DCD1-DECA-5A38-804F-5C5875FFBA05}"/>
              </a:ext>
            </a:extLst>
          </p:cNvPr>
          <p:cNvSpPr txBox="1"/>
          <p:nvPr/>
        </p:nvSpPr>
        <p:spPr>
          <a:xfrm>
            <a:off x="2214617" y="4363804"/>
            <a:ext cx="3469643" cy="1231106"/>
          </a:xfrm>
          <a:prstGeom prst="rect">
            <a:avLst/>
          </a:prstGeom>
          <a:noFill/>
        </p:spPr>
        <p:txBody>
          <a:bodyPr wrap="square" lIns="0" tIns="0" rIns="0" bIns="0" rtlCol="0" anchor="ctr">
            <a:spAutoFit/>
          </a:bodyPr>
          <a:lstStyle/>
          <a:p>
            <a:pPr>
              <a:spcBef>
                <a:spcPts val="300"/>
              </a:spcBef>
              <a:buClr>
                <a:schemeClr val="accent1"/>
              </a:buClr>
              <a:buSzPts val="1900"/>
            </a:pPr>
            <a:r>
              <a:rPr lang="en-US" sz="2000" dirty="0">
                <a:solidFill>
                  <a:srgbClr val="34576B"/>
                </a:solidFill>
                <a:latin typeface="Lato"/>
                <a:ea typeface="Lato"/>
                <a:cs typeface="Lato"/>
                <a:sym typeface="Lato"/>
              </a:rPr>
              <a:t>What is the culture of the practice and how does that influence the final formula/value</a:t>
            </a:r>
          </a:p>
        </p:txBody>
      </p:sp>
      <p:sp>
        <p:nvSpPr>
          <p:cNvPr id="68" name="Rectangle 67">
            <a:extLst>
              <a:ext uri="{FF2B5EF4-FFF2-40B4-BE49-F238E27FC236}">
                <a16:creationId xmlns:a16="http://schemas.microsoft.com/office/drawing/2014/main" id="{D0E24245-5D73-B234-C761-97231B34A9FE}"/>
              </a:ext>
            </a:extLst>
          </p:cNvPr>
          <p:cNvSpPr/>
          <p:nvPr/>
        </p:nvSpPr>
        <p:spPr>
          <a:xfrm>
            <a:off x="1152356" y="6012181"/>
            <a:ext cx="506564" cy="45719"/>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3" name="Rectangle 82">
            <a:extLst>
              <a:ext uri="{FF2B5EF4-FFF2-40B4-BE49-F238E27FC236}">
                <a16:creationId xmlns:a16="http://schemas.microsoft.com/office/drawing/2014/main" id="{05A66BB1-25C6-0E12-F202-89D4AB07A02D}"/>
              </a:ext>
            </a:extLst>
          </p:cNvPr>
          <p:cNvSpPr/>
          <p:nvPr/>
        </p:nvSpPr>
        <p:spPr>
          <a:xfrm>
            <a:off x="639097" y="1575330"/>
            <a:ext cx="5366847" cy="215708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96000" tIns="864000" rIns="396000" bIns="0" rtlCol="0" anchor="ctr"/>
          <a:lstStyle/>
          <a:p>
            <a:endParaRPr lang="en-US" sz="1500" dirty="0">
              <a:solidFill>
                <a:schemeClr val="tx1"/>
              </a:solidFill>
            </a:endParaRPr>
          </a:p>
        </p:txBody>
      </p:sp>
      <p:sp>
        <p:nvSpPr>
          <p:cNvPr id="84" name="TextBox 83">
            <a:extLst>
              <a:ext uri="{FF2B5EF4-FFF2-40B4-BE49-F238E27FC236}">
                <a16:creationId xmlns:a16="http://schemas.microsoft.com/office/drawing/2014/main" id="{8CD02687-6D26-3422-4873-63751042CB0C}"/>
              </a:ext>
            </a:extLst>
          </p:cNvPr>
          <p:cNvSpPr txBox="1"/>
          <p:nvPr/>
        </p:nvSpPr>
        <p:spPr>
          <a:xfrm>
            <a:off x="2214617" y="2499986"/>
            <a:ext cx="3469643" cy="307777"/>
          </a:xfrm>
          <a:prstGeom prst="rect">
            <a:avLst/>
          </a:prstGeom>
          <a:noFill/>
        </p:spPr>
        <p:txBody>
          <a:bodyPr wrap="square" lIns="0" tIns="0" rIns="0" bIns="0" rtlCol="0" anchor="ctr">
            <a:spAutoFit/>
          </a:bodyPr>
          <a:lstStyle/>
          <a:p>
            <a:pPr>
              <a:spcBef>
                <a:spcPts val="300"/>
              </a:spcBef>
              <a:buClr>
                <a:schemeClr val="accent1"/>
              </a:buClr>
              <a:buSzPts val="1900"/>
            </a:pPr>
            <a:r>
              <a:rPr lang="en-US" sz="2000" dirty="0">
                <a:solidFill>
                  <a:srgbClr val="34576B"/>
                </a:solidFill>
                <a:latin typeface="Lato"/>
                <a:ea typeface="Lato"/>
                <a:cs typeface="Lato"/>
                <a:sym typeface="Lato"/>
              </a:rPr>
              <a:t>More art than science…</a:t>
            </a:r>
          </a:p>
        </p:txBody>
      </p:sp>
      <p:sp>
        <p:nvSpPr>
          <p:cNvPr id="85" name="Rectangle 84">
            <a:extLst>
              <a:ext uri="{FF2B5EF4-FFF2-40B4-BE49-F238E27FC236}">
                <a16:creationId xmlns:a16="http://schemas.microsoft.com/office/drawing/2014/main" id="{AF496961-EF82-C056-4CD6-05653237BE86}"/>
              </a:ext>
            </a:extLst>
          </p:cNvPr>
          <p:cNvSpPr/>
          <p:nvPr/>
        </p:nvSpPr>
        <p:spPr>
          <a:xfrm>
            <a:off x="1152356" y="3686699"/>
            <a:ext cx="506564"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5" name="TextBox 114">
            <a:extLst>
              <a:ext uri="{FF2B5EF4-FFF2-40B4-BE49-F238E27FC236}">
                <a16:creationId xmlns:a16="http://schemas.microsoft.com/office/drawing/2014/main" id="{F53ABCE9-B593-D387-AFD0-86364DAC2427}"/>
              </a:ext>
            </a:extLst>
          </p:cNvPr>
          <p:cNvSpPr txBox="1"/>
          <p:nvPr/>
        </p:nvSpPr>
        <p:spPr>
          <a:xfrm>
            <a:off x="1133026" y="1898383"/>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05</a:t>
            </a:r>
            <a:endParaRPr lang="id-ID" b="1" i="1" dirty="0">
              <a:solidFill>
                <a:prstClr val="white">
                  <a:lumMod val="85000"/>
                </a:prstClr>
              </a:solidFill>
              <a:latin typeface="Lato"/>
            </a:endParaRPr>
          </a:p>
        </p:txBody>
      </p:sp>
      <p:sp>
        <p:nvSpPr>
          <p:cNvPr id="116" name="TextBox 115">
            <a:extLst>
              <a:ext uri="{FF2B5EF4-FFF2-40B4-BE49-F238E27FC236}">
                <a16:creationId xmlns:a16="http://schemas.microsoft.com/office/drawing/2014/main" id="{C68F6AD8-925D-04D5-81D9-DBF8410F7751}"/>
              </a:ext>
            </a:extLst>
          </p:cNvPr>
          <p:cNvSpPr txBox="1"/>
          <p:nvPr/>
        </p:nvSpPr>
        <p:spPr>
          <a:xfrm>
            <a:off x="6679985" y="1898383"/>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06</a:t>
            </a:r>
            <a:endParaRPr lang="id-ID" b="1" i="1" dirty="0">
              <a:solidFill>
                <a:prstClr val="white">
                  <a:lumMod val="85000"/>
                </a:prstClr>
              </a:solidFill>
              <a:latin typeface="Lato"/>
            </a:endParaRPr>
          </a:p>
        </p:txBody>
      </p:sp>
      <p:sp>
        <p:nvSpPr>
          <p:cNvPr id="118" name="TextBox 117">
            <a:extLst>
              <a:ext uri="{FF2B5EF4-FFF2-40B4-BE49-F238E27FC236}">
                <a16:creationId xmlns:a16="http://schemas.microsoft.com/office/drawing/2014/main" id="{32135FEE-A511-A1B8-E59C-E40C66D2D769}"/>
              </a:ext>
            </a:extLst>
          </p:cNvPr>
          <p:cNvSpPr txBox="1"/>
          <p:nvPr/>
        </p:nvSpPr>
        <p:spPr>
          <a:xfrm>
            <a:off x="1133026" y="4223865"/>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07</a:t>
            </a:r>
            <a:endParaRPr lang="id-ID" b="1" i="1" dirty="0">
              <a:solidFill>
                <a:prstClr val="white">
                  <a:lumMod val="85000"/>
                </a:prstClr>
              </a:solidFill>
              <a:latin typeface="Lato"/>
            </a:endParaRPr>
          </a:p>
        </p:txBody>
      </p:sp>
      <p:sp>
        <p:nvSpPr>
          <p:cNvPr id="121" name="TextBox 120">
            <a:extLst>
              <a:ext uri="{FF2B5EF4-FFF2-40B4-BE49-F238E27FC236}">
                <a16:creationId xmlns:a16="http://schemas.microsoft.com/office/drawing/2014/main" id="{1593EC96-11AC-6B1D-FC82-2259D09FD11A}"/>
              </a:ext>
            </a:extLst>
          </p:cNvPr>
          <p:cNvSpPr txBox="1"/>
          <p:nvPr/>
        </p:nvSpPr>
        <p:spPr>
          <a:xfrm>
            <a:off x="6679985" y="4223865"/>
            <a:ext cx="545224" cy="277000"/>
          </a:xfrm>
          <a:prstGeom prst="rect">
            <a:avLst/>
          </a:prstGeom>
          <a:noFill/>
        </p:spPr>
        <p:txBody>
          <a:bodyPr wrap="square" lIns="0" tIns="0" rIns="0" bIns="0" rtlCol="0">
            <a:spAutoFit/>
          </a:bodyPr>
          <a:lstStyle/>
          <a:p>
            <a:pPr algn="ctr"/>
            <a:r>
              <a:rPr lang="en-US" b="1" i="1" dirty="0">
                <a:solidFill>
                  <a:prstClr val="white">
                    <a:lumMod val="85000"/>
                  </a:prstClr>
                </a:solidFill>
                <a:latin typeface="Lato"/>
              </a:rPr>
              <a:t>08</a:t>
            </a:r>
            <a:endParaRPr lang="id-ID" b="1" i="1" dirty="0">
              <a:solidFill>
                <a:prstClr val="white">
                  <a:lumMod val="85000"/>
                </a:prstClr>
              </a:solidFill>
              <a:latin typeface="Lato"/>
            </a:endParaRPr>
          </a:p>
        </p:txBody>
      </p:sp>
      <p:grpSp>
        <p:nvGrpSpPr>
          <p:cNvPr id="123" name="Group 122">
            <a:extLst>
              <a:ext uri="{FF2B5EF4-FFF2-40B4-BE49-F238E27FC236}">
                <a16:creationId xmlns:a16="http://schemas.microsoft.com/office/drawing/2014/main" id="{A7A978F2-6B39-ADEE-1B57-FE8314321A2C}"/>
              </a:ext>
            </a:extLst>
          </p:cNvPr>
          <p:cNvGrpSpPr/>
          <p:nvPr/>
        </p:nvGrpSpPr>
        <p:grpSpPr>
          <a:xfrm>
            <a:off x="6557743" y="2259022"/>
            <a:ext cx="789708" cy="789704"/>
            <a:chOff x="6557743" y="2259022"/>
            <a:chExt cx="789708" cy="789704"/>
          </a:xfrm>
        </p:grpSpPr>
        <p:sp>
          <p:nvSpPr>
            <p:cNvPr id="52" name="Oval 51">
              <a:extLst>
                <a:ext uri="{FF2B5EF4-FFF2-40B4-BE49-F238E27FC236}">
                  <a16:creationId xmlns:a16="http://schemas.microsoft.com/office/drawing/2014/main" id="{43B6E3A2-39A8-B9B0-BF65-32D2AED4BDAC}"/>
                </a:ext>
              </a:extLst>
            </p:cNvPr>
            <p:cNvSpPr/>
            <p:nvPr/>
          </p:nvSpPr>
          <p:spPr>
            <a:xfrm>
              <a:off x="6557743" y="2259022"/>
              <a:ext cx="789708" cy="789704"/>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2" name="Graphic 121">
              <a:extLst>
                <a:ext uri="{FF2B5EF4-FFF2-40B4-BE49-F238E27FC236}">
                  <a16:creationId xmlns:a16="http://schemas.microsoft.com/office/drawing/2014/main" id="{AE644DAC-5D40-1997-2482-39377BCC5FA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03335" y="2404612"/>
              <a:ext cx="498525" cy="498525"/>
            </a:xfrm>
            <a:prstGeom prst="rect">
              <a:avLst/>
            </a:prstGeom>
          </p:spPr>
        </p:pic>
      </p:grpSp>
      <p:grpSp>
        <p:nvGrpSpPr>
          <p:cNvPr id="130" name="Group 129">
            <a:extLst>
              <a:ext uri="{FF2B5EF4-FFF2-40B4-BE49-F238E27FC236}">
                <a16:creationId xmlns:a16="http://schemas.microsoft.com/office/drawing/2014/main" id="{32BF280F-F1AA-EE66-092B-84F9FB8A7A7E}"/>
              </a:ext>
            </a:extLst>
          </p:cNvPr>
          <p:cNvGrpSpPr/>
          <p:nvPr/>
        </p:nvGrpSpPr>
        <p:grpSpPr>
          <a:xfrm>
            <a:off x="1010784" y="2259022"/>
            <a:ext cx="789708" cy="789704"/>
            <a:chOff x="1010784" y="2259022"/>
            <a:chExt cx="789708" cy="789704"/>
          </a:xfrm>
        </p:grpSpPr>
        <p:sp>
          <p:nvSpPr>
            <p:cNvPr id="87" name="Oval 86">
              <a:extLst>
                <a:ext uri="{FF2B5EF4-FFF2-40B4-BE49-F238E27FC236}">
                  <a16:creationId xmlns:a16="http://schemas.microsoft.com/office/drawing/2014/main" id="{C602BC2C-C1F2-1CCC-8122-312ACEAF8584}"/>
                </a:ext>
              </a:extLst>
            </p:cNvPr>
            <p:cNvSpPr/>
            <p:nvPr/>
          </p:nvSpPr>
          <p:spPr>
            <a:xfrm>
              <a:off x="1010784" y="2259022"/>
              <a:ext cx="789708" cy="789704"/>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24" name="Graphic 123">
              <a:extLst>
                <a:ext uri="{FF2B5EF4-FFF2-40B4-BE49-F238E27FC236}">
                  <a16:creationId xmlns:a16="http://schemas.microsoft.com/office/drawing/2014/main" id="{6324E994-C847-0B08-ED4D-AFF08AB19DC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0301" y="2428537"/>
              <a:ext cx="450674" cy="450674"/>
            </a:xfrm>
            <a:prstGeom prst="rect">
              <a:avLst/>
            </a:prstGeom>
          </p:spPr>
        </p:pic>
      </p:grpSp>
      <p:grpSp>
        <p:nvGrpSpPr>
          <p:cNvPr id="140" name="Group 139">
            <a:extLst>
              <a:ext uri="{FF2B5EF4-FFF2-40B4-BE49-F238E27FC236}">
                <a16:creationId xmlns:a16="http://schemas.microsoft.com/office/drawing/2014/main" id="{8725C03A-7DBE-16F6-077A-E5F0AD6D59E0}"/>
              </a:ext>
            </a:extLst>
          </p:cNvPr>
          <p:cNvGrpSpPr/>
          <p:nvPr/>
        </p:nvGrpSpPr>
        <p:grpSpPr>
          <a:xfrm>
            <a:off x="6557743" y="4584504"/>
            <a:ext cx="789708" cy="789704"/>
            <a:chOff x="6557743" y="4584504"/>
            <a:chExt cx="789708" cy="789704"/>
          </a:xfrm>
        </p:grpSpPr>
        <p:sp>
          <p:nvSpPr>
            <p:cNvPr id="46" name="Oval 45">
              <a:extLst>
                <a:ext uri="{FF2B5EF4-FFF2-40B4-BE49-F238E27FC236}">
                  <a16:creationId xmlns:a16="http://schemas.microsoft.com/office/drawing/2014/main" id="{AFF94EA5-9F2E-1EA5-CB2A-C3AAFC6EA7F7}"/>
                </a:ext>
              </a:extLst>
            </p:cNvPr>
            <p:cNvSpPr/>
            <p:nvPr/>
          </p:nvSpPr>
          <p:spPr>
            <a:xfrm>
              <a:off x="6557743" y="4584504"/>
              <a:ext cx="789708" cy="789704"/>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39" name="Group 138">
              <a:extLst>
                <a:ext uri="{FF2B5EF4-FFF2-40B4-BE49-F238E27FC236}">
                  <a16:creationId xmlns:a16="http://schemas.microsoft.com/office/drawing/2014/main" id="{A972F1AB-A148-ADDF-CB78-4ADCC3CEF5D3}"/>
                </a:ext>
              </a:extLst>
            </p:cNvPr>
            <p:cNvGrpSpPr/>
            <p:nvPr/>
          </p:nvGrpSpPr>
          <p:grpSpPr>
            <a:xfrm>
              <a:off x="6765126" y="4793552"/>
              <a:ext cx="374942" cy="371608"/>
              <a:chOff x="4833938" y="1452563"/>
              <a:chExt cx="357188" cy="354012"/>
            </a:xfrm>
          </p:grpSpPr>
          <p:sp>
            <p:nvSpPr>
              <p:cNvPr id="132" name="Freeform 1485">
                <a:extLst>
                  <a:ext uri="{FF2B5EF4-FFF2-40B4-BE49-F238E27FC236}">
                    <a16:creationId xmlns:a16="http://schemas.microsoft.com/office/drawing/2014/main" id="{C7B2D110-5362-AD9D-CE4B-C4CE3E2D958E}"/>
                  </a:ext>
                </a:extLst>
              </p:cNvPr>
              <p:cNvSpPr>
                <a:spLocks/>
              </p:cNvSpPr>
              <p:nvPr/>
            </p:nvSpPr>
            <p:spPr bwMode="auto">
              <a:xfrm>
                <a:off x="4886325" y="1452563"/>
                <a:ext cx="252413" cy="266700"/>
              </a:xfrm>
              <a:custGeom>
                <a:avLst/>
                <a:gdLst>
                  <a:gd name="T0" fmla="*/ 58 w 67"/>
                  <a:gd name="T1" fmla="*/ 71 h 71"/>
                  <a:gd name="T2" fmla="*/ 55 w 67"/>
                  <a:gd name="T3" fmla="*/ 69 h 71"/>
                  <a:gd name="T4" fmla="*/ 50 w 67"/>
                  <a:gd name="T5" fmla="*/ 18 h 71"/>
                  <a:gd name="T6" fmla="*/ 33 w 67"/>
                  <a:gd name="T7" fmla="*/ 4 h 71"/>
                  <a:gd name="T8" fmla="*/ 16 w 67"/>
                  <a:gd name="T9" fmla="*/ 19 h 71"/>
                  <a:gd name="T10" fmla="*/ 12 w 67"/>
                  <a:gd name="T11" fmla="*/ 69 h 71"/>
                  <a:gd name="T12" fmla="*/ 9 w 67"/>
                  <a:gd name="T13" fmla="*/ 71 h 71"/>
                  <a:gd name="T14" fmla="*/ 13 w 67"/>
                  <a:gd name="T15" fmla="*/ 17 h 71"/>
                  <a:gd name="T16" fmla="*/ 33 w 67"/>
                  <a:gd name="T17" fmla="*/ 0 h 71"/>
                  <a:gd name="T18" fmla="*/ 53 w 67"/>
                  <a:gd name="T19" fmla="*/ 16 h 71"/>
                  <a:gd name="T20" fmla="*/ 58 w 67"/>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1">
                    <a:moveTo>
                      <a:pt x="58" y="71"/>
                    </a:moveTo>
                    <a:cubicBezTo>
                      <a:pt x="55" y="69"/>
                      <a:pt x="55" y="69"/>
                      <a:pt x="55" y="69"/>
                    </a:cubicBezTo>
                    <a:cubicBezTo>
                      <a:pt x="63" y="55"/>
                      <a:pt x="58" y="32"/>
                      <a:pt x="50" y="18"/>
                    </a:cubicBezTo>
                    <a:cubicBezTo>
                      <a:pt x="45" y="9"/>
                      <a:pt x="39" y="4"/>
                      <a:pt x="33" y="4"/>
                    </a:cubicBezTo>
                    <a:cubicBezTo>
                      <a:pt x="28" y="4"/>
                      <a:pt x="21" y="10"/>
                      <a:pt x="16" y="19"/>
                    </a:cubicBezTo>
                    <a:cubicBezTo>
                      <a:pt x="8" y="34"/>
                      <a:pt x="4" y="56"/>
                      <a:pt x="12" y="69"/>
                    </a:cubicBezTo>
                    <a:cubicBezTo>
                      <a:pt x="9" y="71"/>
                      <a:pt x="9" y="71"/>
                      <a:pt x="9" y="71"/>
                    </a:cubicBezTo>
                    <a:cubicBezTo>
                      <a:pt x="0" y="56"/>
                      <a:pt x="4" y="33"/>
                      <a:pt x="13" y="17"/>
                    </a:cubicBezTo>
                    <a:cubicBezTo>
                      <a:pt x="19" y="7"/>
                      <a:pt x="26" y="0"/>
                      <a:pt x="33" y="0"/>
                    </a:cubicBezTo>
                    <a:cubicBezTo>
                      <a:pt x="41" y="0"/>
                      <a:pt x="48" y="6"/>
                      <a:pt x="53" y="16"/>
                    </a:cubicBezTo>
                    <a:cubicBezTo>
                      <a:pt x="62" y="31"/>
                      <a:pt x="67" y="55"/>
                      <a:pt x="58"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3" name="Freeform 1486">
                <a:extLst>
                  <a:ext uri="{FF2B5EF4-FFF2-40B4-BE49-F238E27FC236}">
                    <a16:creationId xmlns:a16="http://schemas.microsoft.com/office/drawing/2014/main" id="{EF904146-5C63-A6DC-13CE-36D87E37C402}"/>
                  </a:ext>
                </a:extLst>
              </p:cNvPr>
              <p:cNvSpPr>
                <a:spLocks/>
              </p:cNvSpPr>
              <p:nvPr/>
            </p:nvSpPr>
            <p:spPr bwMode="auto">
              <a:xfrm>
                <a:off x="4833938" y="1625600"/>
                <a:ext cx="357188" cy="180975"/>
              </a:xfrm>
              <a:custGeom>
                <a:avLst/>
                <a:gdLst>
                  <a:gd name="T0" fmla="*/ 48 w 95"/>
                  <a:gd name="T1" fmla="*/ 48 h 48"/>
                  <a:gd name="T2" fmla="*/ 0 w 95"/>
                  <a:gd name="T3" fmla="*/ 21 h 48"/>
                  <a:gd name="T4" fmla="*/ 20 w 95"/>
                  <a:gd name="T5" fmla="*/ 0 h 48"/>
                  <a:gd name="T6" fmla="*/ 20 w 95"/>
                  <a:gd name="T7" fmla="*/ 4 h 48"/>
                  <a:gd name="T8" fmla="*/ 4 w 95"/>
                  <a:gd name="T9" fmla="*/ 21 h 48"/>
                  <a:gd name="T10" fmla="*/ 48 w 95"/>
                  <a:gd name="T11" fmla="*/ 44 h 48"/>
                  <a:gd name="T12" fmla="*/ 91 w 95"/>
                  <a:gd name="T13" fmla="*/ 22 h 48"/>
                  <a:gd name="T14" fmla="*/ 75 w 95"/>
                  <a:gd name="T15" fmla="*/ 4 h 48"/>
                  <a:gd name="T16" fmla="*/ 75 w 95"/>
                  <a:gd name="T17" fmla="*/ 0 h 48"/>
                  <a:gd name="T18" fmla="*/ 95 w 95"/>
                  <a:gd name="T19" fmla="*/ 22 h 48"/>
                  <a:gd name="T20" fmla="*/ 48 w 95"/>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48">
                    <a:moveTo>
                      <a:pt x="48" y="48"/>
                    </a:moveTo>
                    <a:cubicBezTo>
                      <a:pt x="13" y="48"/>
                      <a:pt x="0" y="34"/>
                      <a:pt x="0" y="21"/>
                    </a:cubicBezTo>
                    <a:cubicBezTo>
                      <a:pt x="0" y="10"/>
                      <a:pt x="9" y="0"/>
                      <a:pt x="20" y="0"/>
                    </a:cubicBezTo>
                    <a:cubicBezTo>
                      <a:pt x="20" y="4"/>
                      <a:pt x="20" y="4"/>
                      <a:pt x="20" y="4"/>
                    </a:cubicBezTo>
                    <a:cubicBezTo>
                      <a:pt x="11" y="4"/>
                      <a:pt x="4" y="12"/>
                      <a:pt x="4" y="21"/>
                    </a:cubicBezTo>
                    <a:cubicBezTo>
                      <a:pt x="4" y="32"/>
                      <a:pt x="16" y="44"/>
                      <a:pt x="48" y="44"/>
                    </a:cubicBezTo>
                    <a:cubicBezTo>
                      <a:pt x="75" y="44"/>
                      <a:pt x="91" y="36"/>
                      <a:pt x="91" y="22"/>
                    </a:cubicBezTo>
                    <a:cubicBezTo>
                      <a:pt x="91" y="13"/>
                      <a:pt x="83" y="4"/>
                      <a:pt x="75" y="4"/>
                    </a:cubicBezTo>
                    <a:cubicBezTo>
                      <a:pt x="75" y="0"/>
                      <a:pt x="75" y="0"/>
                      <a:pt x="75" y="0"/>
                    </a:cubicBezTo>
                    <a:cubicBezTo>
                      <a:pt x="86" y="0"/>
                      <a:pt x="95" y="11"/>
                      <a:pt x="95" y="22"/>
                    </a:cubicBezTo>
                    <a:cubicBezTo>
                      <a:pt x="95" y="28"/>
                      <a:pt x="92" y="48"/>
                      <a:pt x="48"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4" name="Freeform 1487">
                <a:extLst>
                  <a:ext uri="{FF2B5EF4-FFF2-40B4-BE49-F238E27FC236}">
                    <a16:creationId xmlns:a16="http://schemas.microsoft.com/office/drawing/2014/main" id="{73BA4943-1549-D56C-889E-DBB97F170F88}"/>
                  </a:ext>
                </a:extLst>
              </p:cNvPr>
              <p:cNvSpPr>
                <a:spLocks/>
              </p:cNvSpPr>
              <p:nvPr/>
            </p:nvSpPr>
            <p:spPr bwMode="auto">
              <a:xfrm>
                <a:off x="4845050" y="1663700"/>
                <a:ext cx="334963" cy="66675"/>
              </a:xfrm>
              <a:custGeom>
                <a:avLst/>
                <a:gdLst>
                  <a:gd name="T0" fmla="*/ 45 w 89"/>
                  <a:gd name="T1" fmla="*/ 18 h 18"/>
                  <a:gd name="T2" fmla="*/ 0 w 89"/>
                  <a:gd name="T3" fmla="*/ 2 h 18"/>
                  <a:gd name="T4" fmla="*/ 3 w 89"/>
                  <a:gd name="T5" fmla="*/ 0 h 18"/>
                  <a:gd name="T6" fmla="*/ 45 w 89"/>
                  <a:gd name="T7" fmla="*/ 14 h 18"/>
                  <a:gd name="T8" fmla="*/ 86 w 89"/>
                  <a:gd name="T9" fmla="*/ 1 h 18"/>
                  <a:gd name="T10" fmla="*/ 89 w 89"/>
                  <a:gd name="T11" fmla="*/ 3 h 18"/>
                  <a:gd name="T12" fmla="*/ 45 w 8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45" y="18"/>
                    </a:moveTo>
                    <a:cubicBezTo>
                      <a:pt x="22" y="18"/>
                      <a:pt x="6" y="12"/>
                      <a:pt x="0" y="2"/>
                    </a:cubicBezTo>
                    <a:cubicBezTo>
                      <a:pt x="3" y="0"/>
                      <a:pt x="3" y="0"/>
                      <a:pt x="3" y="0"/>
                    </a:cubicBezTo>
                    <a:cubicBezTo>
                      <a:pt x="7" y="5"/>
                      <a:pt x="16" y="14"/>
                      <a:pt x="45" y="14"/>
                    </a:cubicBezTo>
                    <a:cubicBezTo>
                      <a:pt x="66" y="14"/>
                      <a:pt x="80" y="9"/>
                      <a:pt x="86" y="1"/>
                    </a:cubicBezTo>
                    <a:cubicBezTo>
                      <a:pt x="89" y="3"/>
                      <a:pt x="89" y="3"/>
                      <a:pt x="89" y="3"/>
                    </a:cubicBezTo>
                    <a:cubicBezTo>
                      <a:pt x="85" y="10"/>
                      <a:pt x="73" y="18"/>
                      <a:pt x="45"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5" name="Freeform 1488">
                <a:extLst>
                  <a:ext uri="{FF2B5EF4-FFF2-40B4-BE49-F238E27FC236}">
                    <a16:creationId xmlns:a16="http://schemas.microsoft.com/office/drawing/2014/main" id="{A1BE7E19-BF3F-628B-E302-77086C5838E2}"/>
                  </a:ext>
                </a:extLst>
              </p:cNvPr>
              <p:cNvSpPr>
                <a:spLocks/>
              </p:cNvSpPr>
              <p:nvPr/>
            </p:nvSpPr>
            <p:spPr bwMode="auto">
              <a:xfrm>
                <a:off x="4976813" y="1539875"/>
                <a:ext cx="74613" cy="134938"/>
              </a:xfrm>
              <a:custGeom>
                <a:avLst/>
                <a:gdLst>
                  <a:gd name="T0" fmla="*/ 10 w 20"/>
                  <a:gd name="T1" fmla="*/ 36 h 36"/>
                  <a:gd name="T2" fmla="*/ 0 w 20"/>
                  <a:gd name="T3" fmla="*/ 26 h 36"/>
                  <a:gd name="T4" fmla="*/ 2 w 20"/>
                  <a:gd name="T5" fmla="*/ 24 h 36"/>
                  <a:gd name="T6" fmla="*/ 4 w 20"/>
                  <a:gd name="T7" fmla="*/ 26 h 36"/>
                  <a:gd name="T8" fmla="*/ 10 w 20"/>
                  <a:gd name="T9" fmla="*/ 32 h 36"/>
                  <a:gd name="T10" fmla="*/ 16 w 20"/>
                  <a:gd name="T11" fmla="*/ 26 h 36"/>
                  <a:gd name="T12" fmla="*/ 10 w 20"/>
                  <a:gd name="T13" fmla="*/ 20 h 36"/>
                  <a:gd name="T14" fmla="*/ 0 w 20"/>
                  <a:gd name="T15" fmla="*/ 10 h 36"/>
                  <a:gd name="T16" fmla="*/ 10 w 20"/>
                  <a:gd name="T17" fmla="*/ 0 h 36"/>
                  <a:gd name="T18" fmla="*/ 20 w 20"/>
                  <a:gd name="T19" fmla="*/ 10 h 36"/>
                  <a:gd name="T20" fmla="*/ 18 w 20"/>
                  <a:gd name="T21" fmla="*/ 12 h 36"/>
                  <a:gd name="T22" fmla="*/ 16 w 20"/>
                  <a:gd name="T23" fmla="*/ 10 h 36"/>
                  <a:gd name="T24" fmla="*/ 10 w 20"/>
                  <a:gd name="T25" fmla="*/ 4 h 36"/>
                  <a:gd name="T26" fmla="*/ 4 w 20"/>
                  <a:gd name="T27" fmla="*/ 10 h 36"/>
                  <a:gd name="T28" fmla="*/ 10 w 20"/>
                  <a:gd name="T29" fmla="*/ 16 h 36"/>
                  <a:gd name="T30" fmla="*/ 20 w 20"/>
                  <a:gd name="T31" fmla="*/ 26 h 36"/>
                  <a:gd name="T32" fmla="*/ 10 w 20"/>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6">
                    <a:moveTo>
                      <a:pt x="10" y="36"/>
                    </a:moveTo>
                    <a:cubicBezTo>
                      <a:pt x="4" y="36"/>
                      <a:pt x="0" y="32"/>
                      <a:pt x="0" y="26"/>
                    </a:cubicBezTo>
                    <a:cubicBezTo>
                      <a:pt x="0" y="25"/>
                      <a:pt x="0" y="24"/>
                      <a:pt x="2" y="24"/>
                    </a:cubicBezTo>
                    <a:cubicBezTo>
                      <a:pt x="3" y="24"/>
                      <a:pt x="4" y="25"/>
                      <a:pt x="4" y="26"/>
                    </a:cubicBezTo>
                    <a:cubicBezTo>
                      <a:pt x="4" y="30"/>
                      <a:pt x="6" y="32"/>
                      <a:pt x="10" y="32"/>
                    </a:cubicBezTo>
                    <a:cubicBezTo>
                      <a:pt x="13" y="32"/>
                      <a:pt x="16" y="30"/>
                      <a:pt x="16" y="26"/>
                    </a:cubicBezTo>
                    <a:cubicBezTo>
                      <a:pt x="16" y="23"/>
                      <a:pt x="13" y="20"/>
                      <a:pt x="10" y="20"/>
                    </a:cubicBezTo>
                    <a:cubicBezTo>
                      <a:pt x="4" y="20"/>
                      <a:pt x="0" y="16"/>
                      <a:pt x="0" y="10"/>
                    </a:cubicBezTo>
                    <a:cubicBezTo>
                      <a:pt x="0" y="5"/>
                      <a:pt x="4" y="0"/>
                      <a:pt x="10" y="0"/>
                    </a:cubicBezTo>
                    <a:cubicBezTo>
                      <a:pt x="15" y="0"/>
                      <a:pt x="20" y="5"/>
                      <a:pt x="20" y="10"/>
                    </a:cubicBezTo>
                    <a:cubicBezTo>
                      <a:pt x="20" y="11"/>
                      <a:pt x="19" y="12"/>
                      <a:pt x="18" y="12"/>
                    </a:cubicBezTo>
                    <a:cubicBezTo>
                      <a:pt x="16" y="12"/>
                      <a:pt x="16" y="11"/>
                      <a:pt x="16" y="10"/>
                    </a:cubicBezTo>
                    <a:cubicBezTo>
                      <a:pt x="16" y="7"/>
                      <a:pt x="13" y="4"/>
                      <a:pt x="10" y="4"/>
                    </a:cubicBezTo>
                    <a:cubicBezTo>
                      <a:pt x="6" y="4"/>
                      <a:pt x="4" y="7"/>
                      <a:pt x="4" y="10"/>
                    </a:cubicBezTo>
                    <a:cubicBezTo>
                      <a:pt x="4" y="14"/>
                      <a:pt x="6" y="16"/>
                      <a:pt x="10" y="16"/>
                    </a:cubicBezTo>
                    <a:cubicBezTo>
                      <a:pt x="15" y="16"/>
                      <a:pt x="20" y="21"/>
                      <a:pt x="20" y="26"/>
                    </a:cubicBezTo>
                    <a:cubicBezTo>
                      <a:pt x="20" y="32"/>
                      <a:pt x="15" y="36"/>
                      <a:pt x="10"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7" name="Freeform 1489">
                <a:extLst>
                  <a:ext uri="{FF2B5EF4-FFF2-40B4-BE49-F238E27FC236}">
                    <a16:creationId xmlns:a16="http://schemas.microsoft.com/office/drawing/2014/main" id="{FF07E6A3-F263-615F-485F-8953AB82BEA7}"/>
                  </a:ext>
                </a:extLst>
              </p:cNvPr>
              <p:cNvSpPr>
                <a:spLocks/>
              </p:cNvSpPr>
              <p:nvPr/>
            </p:nvSpPr>
            <p:spPr bwMode="auto">
              <a:xfrm>
                <a:off x="5006975" y="1520825"/>
                <a:ext cx="14288" cy="173038"/>
              </a:xfrm>
              <a:custGeom>
                <a:avLst/>
                <a:gdLst>
                  <a:gd name="T0" fmla="*/ 2 w 4"/>
                  <a:gd name="T1" fmla="*/ 46 h 46"/>
                  <a:gd name="T2" fmla="*/ 0 w 4"/>
                  <a:gd name="T3" fmla="*/ 44 h 46"/>
                  <a:gd name="T4" fmla="*/ 0 w 4"/>
                  <a:gd name="T5" fmla="*/ 2 h 46"/>
                  <a:gd name="T6" fmla="*/ 2 w 4"/>
                  <a:gd name="T7" fmla="*/ 0 h 46"/>
                  <a:gd name="T8" fmla="*/ 4 w 4"/>
                  <a:gd name="T9" fmla="*/ 2 h 46"/>
                  <a:gd name="T10" fmla="*/ 4 w 4"/>
                  <a:gd name="T11" fmla="*/ 44 h 46"/>
                  <a:gd name="T12" fmla="*/ 2 w 4"/>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4" h="46">
                    <a:moveTo>
                      <a:pt x="2" y="46"/>
                    </a:moveTo>
                    <a:cubicBezTo>
                      <a:pt x="0" y="46"/>
                      <a:pt x="0" y="46"/>
                      <a:pt x="0" y="44"/>
                    </a:cubicBezTo>
                    <a:cubicBezTo>
                      <a:pt x="0" y="2"/>
                      <a:pt x="0" y="2"/>
                      <a:pt x="0" y="2"/>
                    </a:cubicBezTo>
                    <a:cubicBezTo>
                      <a:pt x="0" y="1"/>
                      <a:pt x="0" y="0"/>
                      <a:pt x="2" y="0"/>
                    </a:cubicBezTo>
                    <a:cubicBezTo>
                      <a:pt x="3" y="0"/>
                      <a:pt x="4" y="1"/>
                      <a:pt x="4" y="2"/>
                    </a:cubicBezTo>
                    <a:cubicBezTo>
                      <a:pt x="4" y="44"/>
                      <a:pt x="4" y="44"/>
                      <a:pt x="4" y="44"/>
                    </a:cubicBezTo>
                    <a:cubicBezTo>
                      <a:pt x="4" y="46"/>
                      <a:pt x="3" y="46"/>
                      <a:pt x="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8" name="Group 137">
            <a:extLst>
              <a:ext uri="{FF2B5EF4-FFF2-40B4-BE49-F238E27FC236}">
                <a16:creationId xmlns:a16="http://schemas.microsoft.com/office/drawing/2014/main" id="{71294E21-6CF6-DB8C-588F-AD0DA894D51A}"/>
              </a:ext>
            </a:extLst>
          </p:cNvPr>
          <p:cNvGrpSpPr/>
          <p:nvPr/>
        </p:nvGrpSpPr>
        <p:grpSpPr>
          <a:xfrm>
            <a:off x="1010784" y="4584504"/>
            <a:ext cx="789708" cy="789704"/>
            <a:chOff x="1010784" y="4584504"/>
            <a:chExt cx="789708" cy="789704"/>
          </a:xfrm>
        </p:grpSpPr>
        <p:sp>
          <p:nvSpPr>
            <p:cNvPr id="70" name="Oval 69">
              <a:extLst>
                <a:ext uri="{FF2B5EF4-FFF2-40B4-BE49-F238E27FC236}">
                  <a16:creationId xmlns:a16="http://schemas.microsoft.com/office/drawing/2014/main" id="{85D8CDFF-FAB7-F947-18B7-8A273159F2E4}"/>
                </a:ext>
              </a:extLst>
            </p:cNvPr>
            <p:cNvSpPr/>
            <p:nvPr/>
          </p:nvSpPr>
          <p:spPr>
            <a:xfrm>
              <a:off x="1010784" y="4584504"/>
              <a:ext cx="789708" cy="789704"/>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33" name="Group 32">
              <a:extLst>
                <a:ext uri="{FF2B5EF4-FFF2-40B4-BE49-F238E27FC236}">
                  <a16:creationId xmlns:a16="http://schemas.microsoft.com/office/drawing/2014/main" id="{19B81AF3-233A-6199-8007-C805AD2A0CF9}"/>
                </a:ext>
              </a:extLst>
            </p:cNvPr>
            <p:cNvGrpSpPr/>
            <p:nvPr/>
          </p:nvGrpSpPr>
          <p:grpSpPr>
            <a:xfrm>
              <a:off x="1210753" y="4783576"/>
              <a:ext cx="389770" cy="391560"/>
              <a:chOff x="3398838" y="3267076"/>
              <a:chExt cx="346075" cy="347663"/>
            </a:xfrm>
          </p:grpSpPr>
          <p:sp>
            <p:nvSpPr>
              <p:cNvPr id="34" name="Oval 124">
                <a:extLst>
                  <a:ext uri="{FF2B5EF4-FFF2-40B4-BE49-F238E27FC236}">
                    <a16:creationId xmlns:a16="http://schemas.microsoft.com/office/drawing/2014/main" id="{AFB4F4E1-0914-685E-B5E4-7B4B5608BC5E}"/>
                  </a:ext>
                </a:extLst>
              </p:cNvPr>
              <p:cNvSpPr>
                <a:spLocks noChangeArrowheads="1"/>
              </p:cNvSpPr>
              <p:nvPr/>
            </p:nvSpPr>
            <p:spPr bwMode="auto">
              <a:xfrm>
                <a:off x="3459163" y="3432176"/>
                <a:ext cx="150813" cy="31750"/>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5" name="Freeform 125">
                <a:extLst>
                  <a:ext uri="{FF2B5EF4-FFF2-40B4-BE49-F238E27FC236}">
                    <a16:creationId xmlns:a16="http://schemas.microsoft.com/office/drawing/2014/main" id="{4736BC83-3E51-B48C-C30F-FD7A5F65BFBA}"/>
                  </a:ext>
                </a:extLst>
              </p:cNvPr>
              <p:cNvSpPr>
                <a:spLocks/>
              </p:cNvSpPr>
              <p:nvPr/>
            </p:nvSpPr>
            <p:spPr bwMode="auto">
              <a:xfrm>
                <a:off x="3459163" y="3448051"/>
                <a:ext cx="150813" cy="46038"/>
              </a:xfrm>
              <a:custGeom>
                <a:avLst/>
                <a:gdLst>
                  <a:gd name="T0" fmla="*/ 0 w 40"/>
                  <a:gd name="T1" fmla="*/ 0 h 12"/>
                  <a:gd name="T2" fmla="*/ 0 w 40"/>
                  <a:gd name="T3" fmla="*/ 8 h 12"/>
                  <a:gd name="T4" fmla="*/ 20 w 40"/>
                  <a:gd name="T5" fmla="*/ 12 h 12"/>
                  <a:gd name="T6" fmla="*/ 40 w 40"/>
                  <a:gd name="T7" fmla="*/ 8 h 12"/>
                  <a:gd name="T8" fmla="*/ 40 w 40"/>
                  <a:gd name="T9" fmla="*/ 0 h 12"/>
                </a:gdLst>
                <a:ahLst/>
                <a:cxnLst>
                  <a:cxn ang="0">
                    <a:pos x="T0" y="T1"/>
                  </a:cxn>
                  <a:cxn ang="0">
                    <a:pos x="T2" y="T3"/>
                  </a:cxn>
                  <a:cxn ang="0">
                    <a:pos x="T4" y="T5"/>
                  </a:cxn>
                  <a:cxn ang="0">
                    <a:pos x="T6" y="T7"/>
                  </a:cxn>
                  <a:cxn ang="0">
                    <a:pos x="T8" y="T9"/>
                  </a:cxn>
                </a:cxnLst>
                <a:rect l="0" t="0" r="r" b="b"/>
                <a:pathLst>
                  <a:path w="40" h="12">
                    <a:moveTo>
                      <a:pt x="0" y="0"/>
                    </a:moveTo>
                    <a:cubicBezTo>
                      <a:pt x="0" y="8"/>
                      <a:pt x="0" y="8"/>
                      <a:pt x="0" y="8"/>
                    </a:cubicBezTo>
                    <a:cubicBezTo>
                      <a:pt x="0" y="10"/>
                      <a:pt x="9" y="12"/>
                      <a:pt x="20" y="12"/>
                    </a:cubicBezTo>
                    <a:cubicBezTo>
                      <a:pt x="31" y="12"/>
                      <a:pt x="40" y="10"/>
                      <a:pt x="40" y="8"/>
                    </a:cubicBezTo>
                    <a:cubicBezTo>
                      <a:pt x="40" y="0"/>
                      <a:pt x="40" y="0"/>
                      <a:pt x="4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6" name="Freeform 126">
                <a:extLst>
                  <a:ext uri="{FF2B5EF4-FFF2-40B4-BE49-F238E27FC236}">
                    <a16:creationId xmlns:a16="http://schemas.microsoft.com/office/drawing/2014/main" id="{4F93BCCB-AB55-8C08-17FC-484AA1028247}"/>
                  </a:ext>
                </a:extLst>
              </p:cNvPr>
              <p:cNvSpPr>
                <a:spLocks/>
              </p:cNvSpPr>
              <p:nvPr/>
            </p:nvSpPr>
            <p:spPr bwMode="auto">
              <a:xfrm>
                <a:off x="3459163" y="3478214"/>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7" name="Freeform 127">
                <a:extLst>
                  <a:ext uri="{FF2B5EF4-FFF2-40B4-BE49-F238E27FC236}">
                    <a16:creationId xmlns:a16="http://schemas.microsoft.com/office/drawing/2014/main" id="{F1D6FBF8-A3F2-E468-4E41-A902524B2036}"/>
                  </a:ext>
                </a:extLst>
              </p:cNvPr>
              <p:cNvSpPr>
                <a:spLocks/>
              </p:cNvSpPr>
              <p:nvPr/>
            </p:nvSpPr>
            <p:spPr bwMode="auto">
              <a:xfrm>
                <a:off x="3459163" y="3508376"/>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8" name="Freeform 128">
                <a:extLst>
                  <a:ext uri="{FF2B5EF4-FFF2-40B4-BE49-F238E27FC236}">
                    <a16:creationId xmlns:a16="http://schemas.microsoft.com/office/drawing/2014/main" id="{D89F6A6C-F1CA-3C1E-9BB8-8B667EBD77BF}"/>
                  </a:ext>
                </a:extLst>
              </p:cNvPr>
              <p:cNvSpPr>
                <a:spLocks/>
              </p:cNvSpPr>
              <p:nvPr/>
            </p:nvSpPr>
            <p:spPr bwMode="auto">
              <a:xfrm>
                <a:off x="3459163" y="3538539"/>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0" name="Freeform 129">
                <a:extLst>
                  <a:ext uri="{FF2B5EF4-FFF2-40B4-BE49-F238E27FC236}">
                    <a16:creationId xmlns:a16="http://schemas.microsoft.com/office/drawing/2014/main" id="{2EDFD867-A580-3C48-8A2E-CF1C8F9488F5}"/>
                  </a:ext>
                </a:extLst>
              </p:cNvPr>
              <p:cNvSpPr>
                <a:spLocks/>
              </p:cNvSpPr>
              <p:nvPr/>
            </p:nvSpPr>
            <p:spPr bwMode="auto">
              <a:xfrm>
                <a:off x="3459163" y="3568701"/>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1" name="Freeform 130">
                <a:extLst>
                  <a:ext uri="{FF2B5EF4-FFF2-40B4-BE49-F238E27FC236}">
                    <a16:creationId xmlns:a16="http://schemas.microsoft.com/office/drawing/2014/main" id="{0686E4B5-DCC4-A1B7-2218-B784F76CBAC2}"/>
                  </a:ext>
                </a:extLst>
              </p:cNvPr>
              <p:cNvSpPr>
                <a:spLocks/>
              </p:cNvSpPr>
              <p:nvPr/>
            </p:nvSpPr>
            <p:spPr bwMode="auto">
              <a:xfrm>
                <a:off x="3398838" y="3267076"/>
                <a:ext cx="346075" cy="211138"/>
              </a:xfrm>
              <a:custGeom>
                <a:avLst/>
                <a:gdLst>
                  <a:gd name="T0" fmla="*/ 38 w 218"/>
                  <a:gd name="T1" fmla="*/ 133 h 133"/>
                  <a:gd name="T2" fmla="*/ 0 w 218"/>
                  <a:gd name="T3" fmla="*/ 133 h 133"/>
                  <a:gd name="T4" fmla="*/ 0 w 218"/>
                  <a:gd name="T5" fmla="*/ 0 h 133"/>
                  <a:gd name="T6" fmla="*/ 218 w 218"/>
                  <a:gd name="T7" fmla="*/ 0 h 133"/>
                  <a:gd name="T8" fmla="*/ 218 w 218"/>
                  <a:gd name="T9" fmla="*/ 133 h 133"/>
                  <a:gd name="T10" fmla="*/ 133 w 218"/>
                  <a:gd name="T11" fmla="*/ 133 h 133"/>
                </a:gdLst>
                <a:ahLst/>
                <a:cxnLst>
                  <a:cxn ang="0">
                    <a:pos x="T0" y="T1"/>
                  </a:cxn>
                  <a:cxn ang="0">
                    <a:pos x="T2" y="T3"/>
                  </a:cxn>
                  <a:cxn ang="0">
                    <a:pos x="T4" y="T5"/>
                  </a:cxn>
                  <a:cxn ang="0">
                    <a:pos x="T6" y="T7"/>
                  </a:cxn>
                  <a:cxn ang="0">
                    <a:pos x="T8" y="T9"/>
                  </a:cxn>
                  <a:cxn ang="0">
                    <a:pos x="T10" y="T11"/>
                  </a:cxn>
                </a:cxnLst>
                <a:rect l="0" t="0" r="r" b="b"/>
                <a:pathLst>
                  <a:path w="218" h="133">
                    <a:moveTo>
                      <a:pt x="38" y="133"/>
                    </a:moveTo>
                    <a:lnTo>
                      <a:pt x="0" y="133"/>
                    </a:lnTo>
                    <a:lnTo>
                      <a:pt x="0" y="0"/>
                    </a:lnTo>
                    <a:lnTo>
                      <a:pt x="218" y="0"/>
                    </a:lnTo>
                    <a:lnTo>
                      <a:pt x="218" y="133"/>
                    </a:lnTo>
                    <a:lnTo>
                      <a:pt x="133" y="133"/>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2" name="Oval 131">
                <a:extLst>
                  <a:ext uri="{FF2B5EF4-FFF2-40B4-BE49-F238E27FC236}">
                    <a16:creationId xmlns:a16="http://schemas.microsoft.com/office/drawing/2014/main" id="{E11C9A4A-923B-1518-2EBF-E65E364AD603}"/>
                  </a:ext>
                </a:extLst>
              </p:cNvPr>
              <p:cNvSpPr>
                <a:spLocks noChangeArrowheads="1"/>
              </p:cNvSpPr>
              <p:nvPr/>
            </p:nvSpPr>
            <p:spPr bwMode="auto">
              <a:xfrm>
                <a:off x="3527426" y="3327401"/>
                <a:ext cx="88900"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3" name="Oval 132">
                <a:extLst>
                  <a:ext uri="{FF2B5EF4-FFF2-40B4-BE49-F238E27FC236}">
                    <a16:creationId xmlns:a16="http://schemas.microsoft.com/office/drawing/2014/main" id="{DBC17783-FA75-C547-0CC8-7B4331BD607A}"/>
                  </a:ext>
                </a:extLst>
              </p:cNvPr>
              <p:cNvSpPr>
                <a:spLocks noChangeArrowheads="1"/>
              </p:cNvSpPr>
              <p:nvPr/>
            </p:nvSpPr>
            <p:spPr bwMode="auto">
              <a:xfrm>
                <a:off x="3459163" y="3327401"/>
                <a:ext cx="14288" cy="142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4" name="Oval 133">
                <a:extLst>
                  <a:ext uri="{FF2B5EF4-FFF2-40B4-BE49-F238E27FC236}">
                    <a16:creationId xmlns:a16="http://schemas.microsoft.com/office/drawing/2014/main" id="{E70B2A9A-A6B5-A6C4-2AF3-900CB3515009}"/>
                  </a:ext>
                </a:extLst>
              </p:cNvPr>
              <p:cNvSpPr>
                <a:spLocks noChangeArrowheads="1"/>
              </p:cNvSpPr>
              <p:nvPr/>
            </p:nvSpPr>
            <p:spPr bwMode="auto">
              <a:xfrm>
                <a:off x="3670301" y="3402014"/>
                <a:ext cx="14288" cy="1587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45" name="Freeform 134">
                <a:extLst>
                  <a:ext uri="{FF2B5EF4-FFF2-40B4-BE49-F238E27FC236}">
                    <a16:creationId xmlns:a16="http://schemas.microsoft.com/office/drawing/2014/main" id="{542D2467-206B-8602-2604-19C0F3E7DB19}"/>
                  </a:ext>
                </a:extLst>
              </p:cNvPr>
              <p:cNvSpPr>
                <a:spLocks/>
              </p:cNvSpPr>
              <p:nvPr/>
            </p:nvSpPr>
            <p:spPr bwMode="auto">
              <a:xfrm>
                <a:off x="3429001" y="3297239"/>
                <a:ext cx="285750" cy="150813"/>
              </a:xfrm>
              <a:custGeom>
                <a:avLst/>
                <a:gdLst>
                  <a:gd name="T0" fmla="*/ 8 w 76"/>
                  <a:gd name="T1" fmla="*/ 40 h 40"/>
                  <a:gd name="T2" fmla="*/ 0 w 76"/>
                  <a:gd name="T3" fmla="*/ 32 h 40"/>
                  <a:gd name="T4" fmla="*/ 0 w 76"/>
                  <a:gd name="T5" fmla="*/ 8 h 40"/>
                  <a:gd name="T6" fmla="*/ 8 w 76"/>
                  <a:gd name="T7" fmla="*/ 0 h 40"/>
                  <a:gd name="T8" fmla="*/ 68 w 76"/>
                  <a:gd name="T9" fmla="*/ 0 h 40"/>
                  <a:gd name="T10" fmla="*/ 76 w 76"/>
                  <a:gd name="T11" fmla="*/ 8 h 40"/>
                  <a:gd name="T12" fmla="*/ 76 w 76"/>
                  <a:gd name="T13" fmla="*/ 32 h 40"/>
                  <a:gd name="T14" fmla="*/ 68 w 76"/>
                  <a:gd name="T15" fmla="*/ 40 h 40"/>
                  <a:gd name="T16" fmla="*/ 4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8" y="40"/>
                    </a:move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cubicBezTo>
                      <a:pt x="76" y="32"/>
                      <a:pt x="76" y="32"/>
                      <a:pt x="76" y="32"/>
                    </a:cubicBezTo>
                    <a:cubicBezTo>
                      <a:pt x="76" y="36"/>
                      <a:pt x="72" y="40"/>
                      <a:pt x="68" y="40"/>
                    </a:cubicBezTo>
                    <a:cubicBezTo>
                      <a:pt x="48" y="40"/>
                      <a:pt x="48" y="40"/>
                      <a:pt x="48" y="4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3" name="TextBox 2">
            <a:extLst>
              <a:ext uri="{FF2B5EF4-FFF2-40B4-BE49-F238E27FC236}">
                <a16:creationId xmlns:a16="http://schemas.microsoft.com/office/drawing/2014/main" id="{5E9A1A99-5E38-8836-10CD-3950177B9425}"/>
              </a:ext>
            </a:extLst>
          </p:cNvPr>
          <p:cNvSpPr txBox="1"/>
          <p:nvPr/>
        </p:nvSpPr>
        <p:spPr>
          <a:xfrm>
            <a:off x="7716985" y="4500865"/>
            <a:ext cx="3630167" cy="923330"/>
          </a:xfrm>
          <a:prstGeom prst="rect">
            <a:avLst/>
          </a:prstGeom>
          <a:noFill/>
        </p:spPr>
        <p:txBody>
          <a:bodyPr wrap="square" lIns="0" tIns="0" rIns="0" bIns="0" rtlCol="0" anchor="ctr">
            <a:spAutoFit/>
          </a:bodyPr>
          <a:lstStyle/>
          <a:p>
            <a:pPr>
              <a:spcBef>
                <a:spcPts val="300"/>
              </a:spcBef>
              <a:buClr>
                <a:schemeClr val="accent1"/>
              </a:buClr>
              <a:buSzPts val="1900"/>
            </a:pPr>
            <a:r>
              <a:rPr lang="en-US" sz="2000" dirty="0">
                <a:solidFill>
                  <a:srgbClr val="34576B"/>
                </a:solidFill>
                <a:latin typeface="Lato"/>
                <a:ea typeface="Lato"/>
                <a:cs typeface="Lato"/>
                <a:sym typeface="Lato"/>
              </a:rPr>
              <a:t>Partner/owner compensation highly focused on cost allocation or a true “partnership”</a:t>
            </a:r>
          </a:p>
        </p:txBody>
      </p:sp>
    </p:spTree>
    <p:extLst>
      <p:ext uri="{BB962C8B-B14F-4D97-AF65-F5344CB8AC3E}">
        <p14:creationId xmlns:p14="http://schemas.microsoft.com/office/powerpoint/2010/main" val="1367916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E391D6-603C-4FC7-B009-9139507C1854}"/>
              </a:ext>
            </a:extLst>
          </p:cNvPr>
          <p:cNvPicPr>
            <a:picLocks noChangeAspect="1"/>
          </p:cNvPicPr>
          <p:nvPr/>
        </p:nvPicPr>
        <p:blipFill rotWithShape="1">
          <a:blip r:embed="rId2">
            <a:extLst>
              <a:ext uri="{28A0092B-C50C-407E-A947-70E740481C1C}">
                <a14:useLocalDpi xmlns:a14="http://schemas.microsoft.com/office/drawing/2010/main" val="0"/>
              </a:ext>
            </a:extLst>
          </a:blip>
          <a:srcRect t="31387" b="31387"/>
          <a:stretch/>
        </p:blipFill>
        <p:spPr>
          <a:xfrm flipH="1">
            <a:off x="0" y="3429000"/>
            <a:ext cx="12192000" cy="3384549"/>
          </a:xfrm>
          <a:prstGeom prst="rect">
            <a:avLst/>
          </a:prstGeom>
        </p:spPr>
      </p:pic>
      <p:sp>
        <p:nvSpPr>
          <p:cNvPr id="10" name="Rectangle 9">
            <a:extLst>
              <a:ext uri="{FF2B5EF4-FFF2-40B4-BE49-F238E27FC236}">
                <a16:creationId xmlns:a16="http://schemas.microsoft.com/office/drawing/2014/main" id="{D2A8D3BB-B68F-497F-8A87-B70AC22E5BDA}"/>
              </a:ext>
            </a:extLst>
          </p:cNvPr>
          <p:cNvSpPr/>
          <p:nvPr/>
        </p:nvSpPr>
        <p:spPr>
          <a:xfrm>
            <a:off x="0" y="3420800"/>
            <a:ext cx="12192000" cy="3384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Footer Placeholder 2">
            <a:extLst>
              <a:ext uri="{FF2B5EF4-FFF2-40B4-BE49-F238E27FC236}">
                <a16:creationId xmlns:a16="http://schemas.microsoft.com/office/drawing/2014/main" id="{AB8E9457-B063-44A2-A035-AB4C4D055703}"/>
              </a:ext>
            </a:extLst>
          </p:cNvPr>
          <p:cNvSpPr txBox="1">
            <a:spLocks/>
          </p:cNvSpPr>
          <p:nvPr/>
        </p:nvSpPr>
        <p:spPr>
          <a:xfrm>
            <a:off x="1145662" y="6412083"/>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dirty="0">
                <a:solidFill>
                  <a:schemeClr val="bg1"/>
                </a:solidFill>
              </a:rPr>
              <a:t>www.PediatricSupport.com </a:t>
            </a:r>
          </a:p>
        </p:txBody>
      </p:sp>
      <p:sp>
        <p:nvSpPr>
          <p:cNvPr id="13" name="Slide Number Placeholder 3">
            <a:extLst>
              <a:ext uri="{FF2B5EF4-FFF2-40B4-BE49-F238E27FC236}">
                <a16:creationId xmlns:a16="http://schemas.microsoft.com/office/drawing/2014/main" id="{03464F4E-F13B-4490-B3D0-D7C2BB4A3C6E}"/>
              </a:ext>
            </a:extLst>
          </p:cNvPr>
          <p:cNvSpPr txBox="1">
            <a:spLocks/>
          </p:cNvSpPr>
          <p:nvPr/>
        </p:nvSpPr>
        <p:spPr>
          <a:xfrm>
            <a:off x="639097" y="6412083"/>
            <a:ext cx="332453"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28CE4-BB7A-453B-9BA8-EFC0298A1600}" type="slidenum">
              <a:rPr lang="en-ID" smtClean="0">
                <a:solidFill>
                  <a:schemeClr val="bg1"/>
                </a:solidFill>
              </a:rPr>
              <a:pPr/>
              <a:t>52</a:t>
            </a:fld>
            <a:endParaRPr lang="en-ID" dirty="0">
              <a:solidFill>
                <a:schemeClr val="bg1"/>
              </a:solidFill>
            </a:endParaRPr>
          </a:p>
        </p:txBody>
      </p:sp>
      <p:grpSp>
        <p:nvGrpSpPr>
          <p:cNvPr id="14" name="Group 13">
            <a:extLst>
              <a:ext uri="{FF2B5EF4-FFF2-40B4-BE49-F238E27FC236}">
                <a16:creationId xmlns:a16="http://schemas.microsoft.com/office/drawing/2014/main" id="{3CBF43A5-AE3B-4672-B233-E5BC1149CC1A}"/>
              </a:ext>
            </a:extLst>
          </p:cNvPr>
          <p:cNvGrpSpPr/>
          <p:nvPr/>
        </p:nvGrpSpPr>
        <p:grpSpPr>
          <a:xfrm>
            <a:off x="10364103" y="6274022"/>
            <a:ext cx="1188799" cy="440296"/>
            <a:chOff x="10364103" y="6274022"/>
            <a:chExt cx="1188799" cy="440296"/>
          </a:xfrm>
        </p:grpSpPr>
        <p:pic>
          <p:nvPicPr>
            <p:cNvPr id="15" name="Picture 2">
              <a:extLst>
                <a:ext uri="{FF2B5EF4-FFF2-40B4-BE49-F238E27FC236}">
                  <a16:creationId xmlns:a16="http://schemas.microsoft.com/office/drawing/2014/main" id="{9C6AD98A-A144-4856-B26D-3407BD294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CD910AB9-AFCD-4DAE-9AE1-74B57753E49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21E1685C-8176-4B1D-AC98-41B2DB4C7433}"/>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BF5A87DF-EA8E-42AF-86CD-B6EC97258828}"/>
              </a:ext>
            </a:extLst>
          </p:cNvPr>
          <p:cNvSpPr>
            <a:spLocks noGrp="1"/>
          </p:cNvSpPr>
          <p:nvPr>
            <p:ph type="title"/>
          </p:nvPr>
        </p:nvSpPr>
        <p:spPr/>
        <p:txBody>
          <a:bodyPr/>
          <a:lstStyle/>
          <a:p>
            <a:r>
              <a:rPr lang="en-US" dirty="0"/>
              <a:t>How Do You Finance The Buy In?</a:t>
            </a:r>
            <a:br>
              <a:rPr lang="en-US" dirty="0"/>
            </a:br>
            <a:endParaRPr lang="en-US" dirty="0"/>
          </a:p>
        </p:txBody>
      </p:sp>
      <p:sp>
        <p:nvSpPr>
          <p:cNvPr id="3" name="Footer Placeholder 2">
            <a:extLst>
              <a:ext uri="{FF2B5EF4-FFF2-40B4-BE49-F238E27FC236}">
                <a16:creationId xmlns:a16="http://schemas.microsoft.com/office/drawing/2014/main" id="{4704CD67-FB3B-46E8-B320-4ED12F2541DE}"/>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FD70B908-BEA7-4C22-B10C-64CA4CC20EB5}"/>
              </a:ext>
            </a:extLst>
          </p:cNvPr>
          <p:cNvSpPr>
            <a:spLocks noGrp="1"/>
          </p:cNvSpPr>
          <p:nvPr>
            <p:ph type="sldNum" sz="quarter" idx="12"/>
          </p:nvPr>
        </p:nvSpPr>
        <p:spPr/>
        <p:txBody>
          <a:bodyPr/>
          <a:lstStyle/>
          <a:p>
            <a:fld id="{FF528CE4-BB7A-453B-9BA8-EFC0298A1600}" type="slidenum">
              <a:rPr lang="en-ID" smtClean="0">
                <a:solidFill>
                  <a:schemeClr val="bg1"/>
                </a:solidFill>
              </a:rPr>
              <a:pPr/>
              <a:t>52</a:t>
            </a:fld>
            <a:endParaRPr lang="en-ID" dirty="0">
              <a:solidFill>
                <a:schemeClr val="bg1"/>
              </a:solidFill>
            </a:endParaRPr>
          </a:p>
        </p:txBody>
      </p:sp>
      <p:grpSp>
        <p:nvGrpSpPr>
          <p:cNvPr id="5" name="Group 4">
            <a:extLst>
              <a:ext uri="{FF2B5EF4-FFF2-40B4-BE49-F238E27FC236}">
                <a16:creationId xmlns:a16="http://schemas.microsoft.com/office/drawing/2014/main" id="{BE80C626-6918-456C-AE41-6742D26FBF3F}"/>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A6574234-F7FB-423C-A2F1-C74F7B7A6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0EABCAC-5F12-4123-81D0-4E0B7ED994F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F56FB7D2-31DA-4364-ACBF-584BB908F7B3}"/>
              </a:ext>
            </a:extLst>
          </p:cNvPr>
          <p:cNvSpPr/>
          <p:nvPr/>
        </p:nvSpPr>
        <p:spPr>
          <a:xfrm>
            <a:off x="654308" y="1624615"/>
            <a:ext cx="10913805" cy="387583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1" name="Rectangle 20">
            <a:extLst>
              <a:ext uri="{FF2B5EF4-FFF2-40B4-BE49-F238E27FC236}">
                <a16:creationId xmlns:a16="http://schemas.microsoft.com/office/drawing/2014/main" id="{1E4967DB-0A4F-4197-B36F-72AB64004D96}"/>
              </a:ext>
            </a:extLst>
          </p:cNvPr>
          <p:cNvSpPr/>
          <p:nvPr/>
        </p:nvSpPr>
        <p:spPr>
          <a:xfrm>
            <a:off x="654308" y="1624615"/>
            <a:ext cx="10913805" cy="105180"/>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oogle Shape;404;p54">
            <a:extLst>
              <a:ext uri="{FF2B5EF4-FFF2-40B4-BE49-F238E27FC236}">
                <a16:creationId xmlns:a16="http://schemas.microsoft.com/office/drawing/2014/main" id="{3C41A725-455B-47CB-B694-48E5A35EB898}"/>
              </a:ext>
            </a:extLst>
          </p:cNvPr>
          <p:cNvPicPr preferRelativeResize="0"/>
          <p:nvPr/>
        </p:nvPicPr>
        <p:blipFill rotWithShape="1">
          <a:blip r:embed="rId6">
            <a:alphaModFix/>
          </a:blip>
          <a:srcRect t="73992" r="46167"/>
          <a:stretch/>
        </p:blipFill>
        <p:spPr>
          <a:xfrm>
            <a:off x="805323" y="2330376"/>
            <a:ext cx="10451842" cy="2590165"/>
          </a:xfrm>
          <a:prstGeom prst="rect">
            <a:avLst/>
          </a:prstGeom>
          <a:noFill/>
          <a:ln>
            <a:noFill/>
          </a:ln>
        </p:spPr>
      </p:pic>
      <p:cxnSp>
        <p:nvCxnSpPr>
          <p:cNvPr id="8" name="Straight Connector 7">
            <a:extLst>
              <a:ext uri="{FF2B5EF4-FFF2-40B4-BE49-F238E27FC236}">
                <a16:creationId xmlns:a16="http://schemas.microsoft.com/office/drawing/2014/main" id="{4B17F923-B6B4-93F0-D6EA-82DDB8B3AE0A}"/>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750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AB8E9457-B063-44A2-A035-AB4C4D055703}"/>
              </a:ext>
            </a:extLst>
          </p:cNvPr>
          <p:cNvSpPr txBox="1">
            <a:spLocks/>
          </p:cNvSpPr>
          <p:nvPr/>
        </p:nvSpPr>
        <p:spPr>
          <a:xfrm>
            <a:off x="1145662" y="6412083"/>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dirty="0">
                <a:solidFill>
                  <a:schemeClr val="bg1"/>
                </a:solidFill>
              </a:rPr>
              <a:t>www.PediatricSupport.com </a:t>
            </a:r>
          </a:p>
        </p:txBody>
      </p:sp>
      <p:sp>
        <p:nvSpPr>
          <p:cNvPr id="18" name="Rectangle 17">
            <a:extLst>
              <a:ext uri="{FF2B5EF4-FFF2-40B4-BE49-F238E27FC236}">
                <a16:creationId xmlns:a16="http://schemas.microsoft.com/office/drawing/2014/main" id="{21E1685C-8176-4B1D-AC98-41B2DB4C7433}"/>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8" name="Group 27">
            <a:extLst>
              <a:ext uri="{FF2B5EF4-FFF2-40B4-BE49-F238E27FC236}">
                <a16:creationId xmlns:a16="http://schemas.microsoft.com/office/drawing/2014/main" id="{945683BF-05F9-4230-900A-53F9B75AF56B}"/>
              </a:ext>
            </a:extLst>
          </p:cNvPr>
          <p:cNvGrpSpPr/>
          <p:nvPr/>
        </p:nvGrpSpPr>
        <p:grpSpPr>
          <a:xfrm>
            <a:off x="-1" y="206"/>
            <a:ext cx="12192001" cy="5366919"/>
            <a:chOff x="-1" y="133741"/>
            <a:chExt cx="12192001" cy="5366919"/>
          </a:xfrm>
        </p:grpSpPr>
        <p:pic>
          <p:nvPicPr>
            <p:cNvPr id="9" name="Picture 8">
              <a:extLst>
                <a:ext uri="{FF2B5EF4-FFF2-40B4-BE49-F238E27FC236}">
                  <a16:creationId xmlns:a16="http://schemas.microsoft.com/office/drawing/2014/main" id="{32E391D6-603C-4FC7-B009-9139507C1854}"/>
                </a:ext>
              </a:extLst>
            </p:cNvPr>
            <p:cNvPicPr>
              <a:picLocks noChangeAspect="1"/>
            </p:cNvPicPr>
            <p:nvPr/>
          </p:nvPicPr>
          <p:blipFill rotWithShape="1">
            <a:blip r:embed="rId2">
              <a:extLst>
                <a:ext uri="{28A0092B-C50C-407E-A947-70E740481C1C}">
                  <a14:useLocalDpi xmlns:a14="http://schemas.microsoft.com/office/drawing/2010/main" val="0"/>
                </a:ext>
              </a:extLst>
            </a:blip>
            <a:srcRect t="28756" b="28756"/>
            <a:stretch/>
          </p:blipFill>
          <p:spPr>
            <a:xfrm flipH="1">
              <a:off x="0" y="1637581"/>
              <a:ext cx="12192000" cy="3862873"/>
            </a:xfrm>
            <a:prstGeom prst="rect">
              <a:avLst/>
            </a:prstGeom>
          </p:spPr>
        </p:pic>
        <p:sp>
          <p:nvSpPr>
            <p:cNvPr id="10" name="Rectangle 9">
              <a:extLst>
                <a:ext uri="{FF2B5EF4-FFF2-40B4-BE49-F238E27FC236}">
                  <a16:creationId xmlns:a16="http://schemas.microsoft.com/office/drawing/2014/main" id="{D2A8D3BB-B68F-497F-8A87-B70AC22E5BDA}"/>
                </a:ext>
              </a:extLst>
            </p:cNvPr>
            <p:cNvSpPr/>
            <p:nvPr/>
          </p:nvSpPr>
          <p:spPr>
            <a:xfrm>
              <a:off x="-1" y="133741"/>
              <a:ext cx="12192000" cy="536691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 name="Group 10">
              <a:extLst>
                <a:ext uri="{FF2B5EF4-FFF2-40B4-BE49-F238E27FC236}">
                  <a16:creationId xmlns:a16="http://schemas.microsoft.com/office/drawing/2014/main" id="{9D40E45E-86FE-4833-BF0D-1AF75770A188}"/>
                </a:ext>
              </a:extLst>
            </p:cNvPr>
            <p:cNvGrpSpPr/>
            <p:nvPr/>
          </p:nvGrpSpPr>
          <p:grpSpPr>
            <a:xfrm>
              <a:off x="654308" y="1624615"/>
              <a:ext cx="10913805" cy="3875839"/>
              <a:chOff x="654308" y="1624615"/>
              <a:chExt cx="10913805" cy="3875838"/>
            </a:xfrm>
          </p:grpSpPr>
          <p:sp>
            <p:nvSpPr>
              <p:cNvPr id="19" name="Rectangle 18">
                <a:extLst>
                  <a:ext uri="{FF2B5EF4-FFF2-40B4-BE49-F238E27FC236}">
                    <a16:creationId xmlns:a16="http://schemas.microsoft.com/office/drawing/2014/main" id="{F56FB7D2-31DA-4364-ACBF-584BB908F7B3}"/>
                  </a:ext>
                </a:extLst>
              </p:cNvPr>
              <p:cNvSpPr/>
              <p:nvPr/>
            </p:nvSpPr>
            <p:spPr>
              <a:xfrm>
                <a:off x="654308" y="1624615"/>
                <a:ext cx="10913805" cy="387583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1" name="Rectangle 20">
                <a:extLst>
                  <a:ext uri="{FF2B5EF4-FFF2-40B4-BE49-F238E27FC236}">
                    <a16:creationId xmlns:a16="http://schemas.microsoft.com/office/drawing/2014/main" id="{1E4967DB-0A4F-4197-B36F-72AB64004D96}"/>
                  </a:ext>
                </a:extLst>
              </p:cNvPr>
              <p:cNvSpPr/>
              <p:nvPr/>
            </p:nvSpPr>
            <p:spPr>
              <a:xfrm>
                <a:off x="654308" y="1624615"/>
                <a:ext cx="10913805" cy="105180"/>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3" name="Footer Placeholder 2">
            <a:extLst>
              <a:ext uri="{FF2B5EF4-FFF2-40B4-BE49-F238E27FC236}">
                <a16:creationId xmlns:a16="http://schemas.microsoft.com/office/drawing/2014/main" id="{CE7374E4-7F11-4E08-A8E5-93F306141CE7}"/>
              </a:ext>
            </a:extLst>
          </p:cNvPr>
          <p:cNvSpPr>
            <a:spLocks noGrp="1"/>
          </p:cNvSpPr>
          <p:nvPr>
            <p:ph type="ftr" sz="quarter" idx="11"/>
          </p:nvPr>
        </p:nvSpPr>
        <p:spPr>
          <a:xfrm>
            <a:off x="1146175" y="6411913"/>
            <a:ext cx="4114800" cy="161925"/>
          </a:xfrm>
        </p:spPr>
        <p:txBody>
          <a:bodyPr/>
          <a:lstStyle/>
          <a:p>
            <a:r>
              <a:rPr lang="en-ID" dirty="0"/>
              <a:t>www.PediatricSupport.com </a:t>
            </a:r>
          </a:p>
        </p:txBody>
      </p:sp>
      <p:sp>
        <p:nvSpPr>
          <p:cNvPr id="24" name="Slide Number Placeholder 3">
            <a:extLst>
              <a:ext uri="{FF2B5EF4-FFF2-40B4-BE49-F238E27FC236}">
                <a16:creationId xmlns:a16="http://schemas.microsoft.com/office/drawing/2014/main" id="{9BAAD928-4B48-47B8-9D98-F28B6B93C604}"/>
              </a:ext>
            </a:extLst>
          </p:cNvPr>
          <p:cNvSpPr>
            <a:spLocks noGrp="1"/>
          </p:cNvSpPr>
          <p:nvPr>
            <p:ph type="sldNum" sz="quarter" idx="12"/>
          </p:nvPr>
        </p:nvSpPr>
        <p:spPr>
          <a:xfrm>
            <a:off x="639763" y="6411913"/>
            <a:ext cx="331787" cy="161925"/>
          </a:xfrm>
        </p:spPr>
        <p:txBody>
          <a:bodyPr/>
          <a:lstStyle/>
          <a:p>
            <a:fld id="{FF528CE4-BB7A-453B-9BA8-EFC0298A1600}" type="slidenum">
              <a:rPr lang="en-ID" smtClean="0"/>
              <a:pPr/>
              <a:t>53</a:t>
            </a:fld>
            <a:endParaRPr lang="en-ID" dirty="0"/>
          </a:p>
        </p:txBody>
      </p:sp>
      <p:pic>
        <p:nvPicPr>
          <p:cNvPr id="29" name="Google Shape;409;p55">
            <a:extLst>
              <a:ext uri="{FF2B5EF4-FFF2-40B4-BE49-F238E27FC236}">
                <a16:creationId xmlns:a16="http://schemas.microsoft.com/office/drawing/2014/main" id="{E132D592-79C3-42B9-BDD1-77680912CD8F}"/>
              </a:ext>
            </a:extLst>
          </p:cNvPr>
          <p:cNvPicPr preferRelativeResize="0"/>
          <p:nvPr/>
        </p:nvPicPr>
        <p:blipFill rotWithShape="1">
          <a:blip r:embed="rId3">
            <a:alphaModFix/>
          </a:blip>
          <a:srcRect t="73824"/>
          <a:stretch/>
        </p:blipFill>
        <p:spPr>
          <a:xfrm>
            <a:off x="814585" y="2738680"/>
            <a:ext cx="10562829" cy="1418281"/>
          </a:xfrm>
          <a:prstGeom prst="rect">
            <a:avLst/>
          </a:prstGeom>
          <a:noFill/>
          <a:ln>
            <a:noFill/>
          </a:ln>
        </p:spPr>
      </p:pic>
      <p:pic>
        <p:nvPicPr>
          <p:cNvPr id="2" name="Picture 2">
            <a:extLst>
              <a:ext uri="{FF2B5EF4-FFF2-40B4-BE49-F238E27FC236}">
                <a16:creationId xmlns:a16="http://schemas.microsoft.com/office/drawing/2014/main" id="{46F471F1-A9C5-1F30-4AE5-B51409E9D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477C2D2-5AAD-4452-F2A6-C43D4FE44A21}"/>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831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2C11BB9-BDC2-409A-B53D-2929DA9FE4A9}"/>
              </a:ext>
            </a:extLst>
          </p:cNvPr>
          <p:cNvPicPr>
            <a:picLocks noChangeAspect="1"/>
          </p:cNvPicPr>
          <p:nvPr/>
        </p:nvPicPr>
        <p:blipFill rotWithShape="1">
          <a:blip r:embed="rId2">
            <a:extLst>
              <a:ext uri="{28A0092B-C50C-407E-A947-70E740481C1C}">
                <a14:useLocalDpi xmlns:a14="http://schemas.microsoft.com/office/drawing/2010/main" val="0"/>
              </a:ext>
            </a:extLst>
          </a:blip>
          <a:srcRect t="31387" b="31387"/>
          <a:stretch/>
        </p:blipFill>
        <p:spPr>
          <a:xfrm flipH="1">
            <a:off x="0" y="3429000"/>
            <a:ext cx="12192000" cy="3384549"/>
          </a:xfrm>
          <a:prstGeom prst="rect">
            <a:avLst/>
          </a:prstGeom>
        </p:spPr>
      </p:pic>
      <p:sp>
        <p:nvSpPr>
          <p:cNvPr id="27" name="Rectangle 26">
            <a:extLst>
              <a:ext uri="{FF2B5EF4-FFF2-40B4-BE49-F238E27FC236}">
                <a16:creationId xmlns:a16="http://schemas.microsoft.com/office/drawing/2014/main" id="{BA510CF7-2334-4ACD-811C-3035902A2B51}"/>
              </a:ext>
            </a:extLst>
          </p:cNvPr>
          <p:cNvSpPr/>
          <p:nvPr/>
        </p:nvSpPr>
        <p:spPr>
          <a:xfrm>
            <a:off x="0" y="3429000"/>
            <a:ext cx="12192000" cy="3384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8" name="Footer Placeholder 2">
            <a:extLst>
              <a:ext uri="{FF2B5EF4-FFF2-40B4-BE49-F238E27FC236}">
                <a16:creationId xmlns:a16="http://schemas.microsoft.com/office/drawing/2014/main" id="{163A06A2-E616-48A0-80B2-BF359674EF2E}"/>
              </a:ext>
            </a:extLst>
          </p:cNvPr>
          <p:cNvSpPr txBox="1">
            <a:spLocks/>
          </p:cNvSpPr>
          <p:nvPr/>
        </p:nvSpPr>
        <p:spPr>
          <a:xfrm>
            <a:off x="1145662" y="6412083"/>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dirty="0">
                <a:solidFill>
                  <a:schemeClr val="bg1"/>
                </a:solidFill>
              </a:rPr>
              <a:t>www.PediatricSupport.com </a:t>
            </a:r>
          </a:p>
        </p:txBody>
      </p:sp>
      <p:sp>
        <p:nvSpPr>
          <p:cNvPr id="29" name="Slide Number Placeholder 3">
            <a:extLst>
              <a:ext uri="{FF2B5EF4-FFF2-40B4-BE49-F238E27FC236}">
                <a16:creationId xmlns:a16="http://schemas.microsoft.com/office/drawing/2014/main" id="{5B6F9A8C-76B2-4B86-AE87-DF2B7303E9BC}"/>
              </a:ext>
            </a:extLst>
          </p:cNvPr>
          <p:cNvSpPr txBox="1">
            <a:spLocks/>
          </p:cNvSpPr>
          <p:nvPr/>
        </p:nvSpPr>
        <p:spPr>
          <a:xfrm>
            <a:off x="639097" y="6412083"/>
            <a:ext cx="332453" cy="16158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28CE4-BB7A-453B-9BA8-EFC0298A1600}" type="slidenum">
              <a:rPr lang="en-ID" smtClean="0">
                <a:solidFill>
                  <a:schemeClr val="bg1"/>
                </a:solidFill>
              </a:rPr>
              <a:pPr/>
              <a:t>54</a:t>
            </a:fld>
            <a:endParaRPr lang="en-ID" dirty="0">
              <a:solidFill>
                <a:schemeClr val="bg1"/>
              </a:solidFill>
            </a:endParaRPr>
          </a:p>
        </p:txBody>
      </p:sp>
      <p:grpSp>
        <p:nvGrpSpPr>
          <p:cNvPr id="30" name="Group 29">
            <a:extLst>
              <a:ext uri="{FF2B5EF4-FFF2-40B4-BE49-F238E27FC236}">
                <a16:creationId xmlns:a16="http://schemas.microsoft.com/office/drawing/2014/main" id="{B68B287C-A0B9-426D-9E80-8D43EF625468}"/>
              </a:ext>
            </a:extLst>
          </p:cNvPr>
          <p:cNvGrpSpPr/>
          <p:nvPr/>
        </p:nvGrpSpPr>
        <p:grpSpPr>
          <a:xfrm>
            <a:off x="10364103" y="6274022"/>
            <a:ext cx="1188799" cy="440296"/>
            <a:chOff x="10364103" y="6274022"/>
            <a:chExt cx="1188799" cy="440296"/>
          </a:xfrm>
        </p:grpSpPr>
        <p:pic>
          <p:nvPicPr>
            <p:cNvPr id="31" name="Picture 2">
              <a:extLst>
                <a:ext uri="{FF2B5EF4-FFF2-40B4-BE49-F238E27FC236}">
                  <a16:creationId xmlns:a16="http://schemas.microsoft.com/office/drawing/2014/main" id="{20CE79F1-8D0F-45FE-98E3-8F729395D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4C8755BA-8162-40A4-950E-B3D29A0F325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E4641266-DC17-4E64-8784-E86532C40262}"/>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Footer Placeholder 2">
            <a:extLst>
              <a:ext uri="{FF2B5EF4-FFF2-40B4-BE49-F238E27FC236}">
                <a16:creationId xmlns:a16="http://schemas.microsoft.com/office/drawing/2014/main" id="{030F3F92-46DF-436F-ABEC-DE5C11E6F829}"/>
              </a:ext>
            </a:extLst>
          </p:cNvPr>
          <p:cNvSpPr>
            <a:spLocks noGrp="1"/>
          </p:cNvSpPr>
          <p:nvPr>
            <p:ph type="ftr" sz="quarter" idx="11"/>
          </p:nvPr>
        </p:nvSpPr>
        <p:spPr>
          <a:xfrm>
            <a:off x="1145662" y="6412083"/>
            <a:ext cx="4114800" cy="161583"/>
          </a:xfrm>
        </p:spPr>
        <p:txBody>
          <a:bodyPr/>
          <a:lstStyle/>
          <a:p>
            <a:r>
              <a:rPr lang="en-ID" dirty="0">
                <a:solidFill>
                  <a:schemeClr val="bg1"/>
                </a:solidFill>
              </a:rPr>
              <a:t>www.PediatricSupport.com </a:t>
            </a:r>
          </a:p>
        </p:txBody>
      </p:sp>
      <p:sp>
        <p:nvSpPr>
          <p:cNvPr id="35" name="Slide Number Placeholder 3">
            <a:extLst>
              <a:ext uri="{FF2B5EF4-FFF2-40B4-BE49-F238E27FC236}">
                <a16:creationId xmlns:a16="http://schemas.microsoft.com/office/drawing/2014/main" id="{48E4C66D-AABA-4A68-9845-3EBB060B72BF}"/>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solidFill>
                  <a:schemeClr val="bg1"/>
                </a:solidFill>
              </a:rPr>
              <a:pPr/>
              <a:t>54</a:t>
            </a:fld>
            <a:endParaRPr lang="en-ID" dirty="0">
              <a:solidFill>
                <a:schemeClr val="bg1"/>
              </a:solidFill>
            </a:endParaRPr>
          </a:p>
        </p:txBody>
      </p:sp>
      <p:grpSp>
        <p:nvGrpSpPr>
          <p:cNvPr id="36" name="Group 35">
            <a:extLst>
              <a:ext uri="{FF2B5EF4-FFF2-40B4-BE49-F238E27FC236}">
                <a16:creationId xmlns:a16="http://schemas.microsoft.com/office/drawing/2014/main" id="{DE5954E3-FE81-4D6A-94B9-6B3636A9166E}"/>
              </a:ext>
            </a:extLst>
          </p:cNvPr>
          <p:cNvGrpSpPr/>
          <p:nvPr/>
        </p:nvGrpSpPr>
        <p:grpSpPr>
          <a:xfrm>
            <a:off x="10364103" y="6274022"/>
            <a:ext cx="1188799" cy="440296"/>
            <a:chOff x="10364103" y="6274022"/>
            <a:chExt cx="1188799" cy="440296"/>
          </a:xfrm>
        </p:grpSpPr>
        <p:pic>
          <p:nvPicPr>
            <p:cNvPr id="37" name="Picture 2">
              <a:extLst>
                <a:ext uri="{FF2B5EF4-FFF2-40B4-BE49-F238E27FC236}">
                  <a16:creationId xmlns:a16="http://schemas.microsoft.com/office/drawing/2014/main" id="{B3E14154-9188-4C18-AD81-1302E6E0D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959A7E16-0452-4F63-BF12-9EFCE377A6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731300A8-3BA7-48A6-AD3E-EA421915EF92}"/>
              </a:ext>
            </a:extLst>
          </p:cNvPr>
          <p:cNvSpPr/>
          <p:nvPr/>
        </p:nvSpPr>
        <p:spPr>
          <a:xfrm>
            <a:off x="639097" y="1376414"/>
            <a:ext cx="10913803" cy="457200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Rectangle 17">
            <a:extLst>
              <a:ext uri="{FF2B5EF4-FFF2-40B4-BE49-F238E27FC236}">
                <a16:creationId xmlns:a16="http://schemas.microsoft.com/office/drawing/2014/main" id="{21E1685C-8176-4B1D-AC98-41B2DB4C7433}"/>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BF5A87DF-EA8E-42AF-86CD-B6EC97258828}"/>
              </a:ext>
            </a:extLst>
          </p:cNvPr>
          <p:cNvSpPr>
            <a:spLocks noGrp="1"/>
          </p:cNvSpPr>
          <p:nvPr>
            <p:ph type="title"/>
          </p:nvPr>
        </p:nvSpPr>
        <p:spPr/>
        <p:txBody>
          <a:bodyPr/>
          <a:lstStyle/>
          <a:p>
            <a:r>
              <a:rPr lang="en-US" dirty="0"/>
              <a:t>Financing Options</a:t>
            </a:r>
          </a:p>
        </p:txBody>
      </p:sp>
      <p:pic>
        <p:nvPicPr>
          <p:cNvPr id="24" name="Google Shape;414;p56">
            <a:extLst>
              <a:ext uri="{FF2B5EF4-FFF2-40B4-BE49-F238E27FC236}">
                <a16:creationId xmlns:a16="http://schemas.microsoft.com/office/drawing/2014/main" id="{56548AA3-6C65-4964-9B49-4DF892797FD0}"/>
              </a:ext>
            </a:extLst>
          </p:cNvPr>
          <p:cNvPicPr preferRelativeResize="0"/>
          <p:nvPr/>
        </p:nvPicPr>
        <p:blipFill rotWithShape="1">
          <a:blip r:embed="rId6">
            <a:alphaModFix/>
          </a:blip>
          <a:srcRect t="7749"/>
          <a:stretch/>
        </p:blipFill>
        <p:spPr>
          <a:xfrm>
            <a:off x="1663566" y="1528857"/>
            <a:ext cx="8864867" cy="4195047"/>
          </a:xfrm>
          <a:prstGeom prst="rect">
            <a:avLst/>
          </a:prstGeom>
          <a:noFill/>
          <a:ln>
            <a:noFill/>
          </a:ln>
        </p:spPr>
      </p:pic>
      <p:cxnSp>
        <p:nvCxnSpPr>
          <p:cNvPr id="3" name="Straight Connector 2">
            <a:extLst>
              <a:ext uri="{FF2B5EF4-FFF2-40B4-BE49-F238E27FC236}">
                <a16:creationId xmlns:a16="http://schemas.microsoft.com/office/drawing/2014/main" id="{FCD1DD5D-D9E9-CAFF-B3B3-3575ED4F273A}"/>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014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2BDA37B5-2F49-FE54-C33F-D7FF075E7C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11" name="think-cell data - do not delete" hidden="1">
                        <a:extLst>
                          <a:ext uri="{FF2B5EF4-FFF2-40B4-BE49-F238E27FC236}">
                            <a16:creationId xmlns:a16="http://schemas.microsoft.com/office/drawing/2014/main" id="{2BDA37B5-2F49-FE54-C33F-D7FF075E7C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1" name="Rectangle 60">
            <a:extLst>
              <a:ext uri="{FF2B5EF4-FFF2-40B4-BE49-F238E27FC236}">
                <a16:creationId xmlns:a16="http://schemas.microsoft.com/office/drawing/2014/main" id="{38A82EF1-E3BF-B7F9-F717-0BD00EA7D888}"/>
              </a:ext>
            </a:extLst>
          </p:cNvPr>
          <p:cNvSpPr/>
          <p:nvPr/>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9" name="Group 58">
            <a:extLst>
              <a:ext uri="{FF2B5EF4-FFF2-40B4-BE49-F238E27FC236}">
                <a16:creationId xmlns:a16="http://schemas.microsoft.com/office/drawing/2014/main" id="{FDC45AF1-42E1-7312-50D8-D5A57A102882}"/>
              </a:ext>
            </a:extLst>
          </p:cNvPr>
          <p:cNvGrpSpPr/>
          <p:nvPr/>
        </p:nvGrpSpPr>
        <p:grpSpPr>
          <a:xfrm>
            <a:off x="-513" y="0"/>
            <a:ext cx="5261488" cy="6858000"/>
            <a:chOff x="-512" y="0"/>
            <a:chExt cx="5261488" cy="6858000"/>
          </a:xfrm>
        </p:grpSpPr>
        <p:pic>
          <p:nvPicPr>
            <p:cNvPr id="57" name="Picture 56">
              <a:extLst>
                <a:ext uri="{FF2B5EF4-FFF2-40B4-BE49-F238E27FC236}">
                  <a16:creationId xmlns:a16="http://schemas.microsoft.com/office/drawing/2014/main" id="{15C83FF7-FFB5-467C-E5A2-292D2269FC4F}"/>
                </a:ext>
              </a:extLst>
            </p:cNvPr>
            <p:cNvPicPr>
              <a:picLocks noChangeAspect="1"/>
            </p:cNvPicPr>
            <p:nvPr/>
          </p:nvPicPr>
          <p:blipFill rotWithShape="1">
            <a:blip r:embed="rId5">
              <a:extLst>
                <a:ext uri="{28A0092B-C50C-407E-A947-70E740481C1C}">
                  <a14:useLocalDpi xmlns:a14="http://schemas.microsoft.com/office/drawing/2010/main" val="0"/>
                </a:ext>
              </a:extLst>
            </a:blip>
            <a:srcRect l="21397" r="21397"/>
            <a:stretch/>
          </p:blipFill>
          <p:spPr>
            <a:xfrm>
              <a:off x="1" y="0"/>
              <a:ext cx="5260975" cy="6858000"/>
            </a:xfrm>
            <a:custGeom>
              <a:avLst/>
              <a:gdLst>
                <a:gd name="connsiteX0" fmla="*/ 0 w 5260975"/>
                <a:gd name="connsiteY0" fmla="*/ 0 h 6858000"/>
                <a:gd name="connsiteX1" fmla="*/ 5260975 w 5260975"/>
                <a:gd name="connsiteY1" fmla="*/ 0 h 6858000"/>
                <a:gd name="connsiteX2" fmla="*/ 5260975 w 5260975"/>
                <a:gd name="connsiteY2" fmla="*/ 6858000 h 6858000"/>
                <a:gd name="connsiteX3" fmla="*/ 0 w 52609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60975" h="6858000">
                  <a:moveTo>
                    <a:pt x="0" y="0"/>
                  </a:moveTo>
                  <a:lnTo>
                    <a:pt x="5260975" y="0"/>
                  </a:lnTo>
                  <a:lnTo>
                    <a:pt x="5260975" y="6858000"/>
                  </a:lnTo>
                  <a:lnTo>
                    <a:pt x="0" y="6858000"/>
                  </a:lnTo>
                  <a:close/>
                </a:path>
              </a:pathLst>
            </a:custGeom>
            <a:solidFill>
              <a:srgbClr val="34576B">
                <a:alpha val="90000"/>
              </a:srgbClr>
            </a:solidFill>
            <a:ln>
              <a:noFill/>
            </a:ln>
          </p:spPr>
        </p:pic>
        <p:sp>
          <p:nvSpPr>
            <p:cNvPr id="17" name="Rectangle 16">
              <a:extLst>
                <a:ext uri="{FF2B5EF4-FFF2-40B4-BE49-F238E27FC236}">
                  <a16:creationId xmlns:a16="http://schemas.microsoft.com/office/drawing/2014/main" id="{38ED00AC-0ABC-0B63-5C59-3186CEC09122}"/>
                </a:ext>
              </a:extLst>
            </p:cNvPr>
            <p:cNvSpPr/>
            <p:nvPr/>
          </p:nvSpPr>
          <p:spPr>
            <a:xfrm>
              <a:off x="-512" y="0"/>
              <a:ext cx="5260975"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Footer Placeholder 2">
            <a:extLst>
              <a:ext uri="{FF2B5EF4-FFF2-40B4-BE49-F238E27FC236}">
                <a16:creationId xmlns:a16="http://schemas.microsoft.com/office/drawing/2014/main" id="{FD451D1E-FDCD-3F85-D84A-42A42859F0A1}"/>
              </a:ext>
            </a:extLst>
          </p:cNvPr>
          <p:cNvSpPr>
            <a:spLocks noGrp="1"/>
          </p:cNvSpPr>
          <p:nvPr>
            <p:ph type="ftr" sz="quarter" idx="11"/>
          </p:nvPr>
        </p:nvSpPr>
        <p:spPr>
          <a:xfrm>
            <a:off x="1145662" y="6412083"/>
            <a:ext cx="4114800" cy="161583"/>
          </a:xfrm>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408A1247-8CDC-4928-0AAB-32AAAFB953D4}"/>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solidFill>
                  <a:schemeClr val="bg1"/>
                </a:solidFill>
              </a:rPr>
              <a:pPr/>
              <a:t>55</a:t>
            </a:fld>
            <a:endParaRPr lang="en-ID" dirty="0">
              <a:solidFill>
                <a:schemeClr val="bg1"/>
              </a:solidFill>
            </a:endParaRPr>
          </a:p>
        </p:txBody>
      </p:sp>
      <p:sp>
        <p:nvSpPr>
          <p:cNvPr id="8" name="Rectangle 7">
            <a:extLst>
              <a:ext uri="{FF2B5EF4-FFF2-40B4-BE49-F238E27FC236}">
                <a16:creationId xmlns:a16="http://schemas.microsoft.com/office/drawing/2014/main" id="{B2344C3C-5E08-977E-EC2F-B22E6536CC94}"/>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2" name="Picture 2">
            <a:extLst>
              <a:ext uri="{FF2B5EF4-FFF2-40B4-BE49-F238E27FC236}">
                <a16:creationId xmlns:a16="http://schemas.microsoft.com/office/drawing/2014/main" id="{A162719F-33C9-C73E-97E7-BE30362FA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2BCB0969-1CD7-3F3B-239C-424C0829C100}"/>
              </a:ext>
            </a:extLst>
          </p:cNvPr>
          <p:cNvGrpSpPr/>
          <p:nvPr/>
        </p:nvGrpSpPr>
        <p:grpSpPr>
          <a:xfrm>
            <a:off x="3215762" y="1886858"/>
            <a:ext cx="8352351" cy="3536042"/>
            <a:chOff x="3215762" y="1886858"/>
            <a:chExt cx="8352351" cy="3536042"/>
          </a:xfrm>
        </p:grpSpPr>
        <p:grpSp>
          <p:nvGrpSpPr>
            <p:cNvPr id="60" name="Group 59">
              <a:extLst>
                <a:ext uri="{FF2B5EF4-FFF2-40B4-BE49-F238E27FC236}">
                  <a16:creationId xmlns:a16="http://schemas.microsoft.com/office/drawing/2014/main" id="{95732F33-61AA-EEA9-08AA-DFB58377CFA1}"/>
                </a:ext>
              </a:extLst>
            </p:cNvPr>
            <p:cNvGrpSpPr/>
            <p:nvPr/>
          </p:nvGrpSpPr>
          <p:grpSpPr>
            <a:xfrm>
              <a:off x="3215762" y="1886858"/>
              <a:ext cx="8337139" cy="2916946"/>
              <a:chOff x="3215762" y="1886858"/>
              <a:chExt cx="8337139" cy="2916946"/>
            </a:xfrm>
          </p:grpSpPr>
          <p:sp>
            <p:nvSpPr>
              <p:cNvPr id="27" name="Rectangle 26">
                <a:extLst>
                  <a:ext uri="{FF2B5EF4-FFF2-40B4-BE49-F238E27FC236}">
                    <a16:creationId xmlns:a16="http://schemas.microsoft.com/office/drawing/2014/main" id="{24A41E8A-5C1F-342B-AC0D-334C024529E8}"/>
                  </a:ext>
                </a:extLst>
              </p:cNvPr>
              <p:cNvSpPr/>
              <p:nvPr/>
            </p:nvSpPr>
            <p:spPr>
              <a:xfrm>
                <a:off x="3655002" y="1886858"/>
                <a:ext cx="7897899" cy="2916946"/>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6" name="Group 15">
                <a:extLst>
                  <a:ext uri="{FF2B5EF4-FFF2-40B4-BE49-F238E27FC236}">
                    <a16:creationId xmlns:a16="http://schemas.microsoft.com/office/drawing/2014/main" id="{71BE7426-66AD-622A-8592-D560A6E860C4}"/>
                  </a:ext>
                </a:extLst>
              </p:cNvPr>
              <p:cNvGrpSpPr/>
              <p:nvPr/>
            </p:nvGrpSpPr>
            <p:grpSpPr>
              <a:xfrm>
                <a:off x="4732624" y="2609553"/>
                <a:ext cx="5742653" cy="1471557"/>
                <a:chOff x="4621450" y="1612709"/>
                <a:chExt cx="5742653" cy="1471557"/>
              </a:xfrm>
            </p:grpSpPr>
            <p:sp>
              <p:nvSpPr>
                <p:cNvPr id="13" name="Title 1">
                  <a:extLst>
                    <a:ext uri="{FF2B5EF4-FFF2-40B4-BE49-F238E27FC236}">
                      <a16:creationId xmlns:a16="http://schemas.microsoft.com/office/drawing/2014/main" id="{77AD816A-94DE-8B4D-C872-989B8F1E0F4F}"/>
                    </a:ext>
                  </a:extLst>
                </p:cNvPr>
                <p:cNvSpPr txBox="1">
                  <a:spLocks/>
                </p:cNvSpPr>
                <p:nvPr/>
              </p:nvSpPr>
              <p:spPr>
                <a:xfrm>
                  <a:off x="4621450" y="1612709"/>
                  <a:ext cx="5456903" cy="886397"/>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dirty="0"/>
                    <a:t>How Much Is Too Much To Buy Into A Practice?</a:t>
                  </a:r>
                  <a:endParaRPr lang="en-GB" dirty="0"/>
                </a:p>
              </p:txBody>
            </p:sp>
            <p:sp>
              <p:nvSpPr>
                <p:cNvPr id="14" name="Title 1">
                  <a:extLst>
                    <a:ext uri="{FF2B5EF4-FFF2-40B4-BE49-F238E27FC236}">
                      <a16:creationId xmlns:a16="http://schemas.microsoft.com/office/drawing/2014/main" id="{435D3FF1-3362-E378-9734-FC33A88FAA1F}"/>
                    </a:ext>
                  </a:extLst>
                </p:cNvPr>
                <p:cNvSpPr txBox="1">
                  <a:spLocks/>
                </p:cNvSpPr>
                <p:nvPr/>
              </p:nvSpPr>
              <p:spPr>
                <a:xfrm>
                  <a:off x="4621450" y="2751867"/>
                  <a:ext cx="5742653" cy="332399"/>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pPr marL="342900" indent="-342900">
                    <a:buFont typeface="Arial" panose="020B0604020202020204" pitchFamily="34" charset="0"/>
                    <a:buChar char="•"/>
                  </a:pPr>
                  <a:r>
                    <a:rPr lang="en-US" sz="2400" b="0" dirty="0">
                      <a:solidFill>
                        <a:srgbClr val="ADB68B"/>
                      </a:solidFill>
                    </a:rPr>
                    <a:t>Alternative Cost Theory </a:t>
                  </a:r>
                </a:p>
              </p:txBody>
            </p:sp>
          </p:grpSp>
          <p:grpSp>
            <p:nvGrpSpPr>
              <p:cNvPr id="53" name="Group 52">
                <a:extLst>
                  <a:ext uri="{FF2B5EF4-FFF2-40B4-BE49-F238E27FC236}">
                    <a16:creationId xmlns:a16="http://schemas.microsoft.com/office/drawing/2014/main" id="{F876C869-30FB-369E-B61F-CAE463E9CB46}"/>
                  </a:ext>
                </a:extLst>
              </p:cNvPr>
              <p:cNvGrpSpPr/>
              <p:nvPr/>
            </p:nvGrpSpPr>
            <p:grpSpPr>
              <a:xfrm>
                <a:off x="3215762" y="2908299"/>
                <a:ext cx="874064" cy="874064"/>
                <a:chOff x="3754781" y="2962122"/>
                <a:chExt cx="766420" cy="766420"/>
              </a:xfrm>
            </p:grpSpPr>
            <p:sp>
              <p:nvSpPr>
                <p:cNvPr id="29" name="Oval 28">
                  <a:extLst>
                    <a:ext uri="{FF2B5EF4-FFF2-40B4-BE49-F238E27FC236}">
                      <a16:creationId xmlns:a16="http://schemas.microsoft.com/office/drawing/2014/main" id="{31704D8B-A961-484B-6BE4-1270660F0595}"/>
                    </a:ext>
                  </a:extLst>
                </p:cNvPr>
                <p:cNvSpPr/>
                <p:nvPr/>
              </p:nvSpPr>
              <p:spPr>
                <a:xfrm>
                  <a:off x="3754781" y="2962122"/>
                  <a:ext cx="766420" cy="766420"/>
                </a:xfrm>
                <a:prstGeom prst="ellipse">
                  <a:avLst/>
                </a:prstGeom>
                <a:solidFill>
                  <a:srgbClr val="97C4C9"/>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52" name="Group 51">
                  <a:extLst>
                    <a:ext uri="{FF2B5EF4-FFF2-40B4-BE49-F238E27FC236}">
                      <a16:creationId xmlns:a16="http://schemas.microsoft.com/office/drawing/2014/main" id="{21FDAA54-4BD0-709C-0362-81C54F7EF9D3}"/>
                    </a:ext>
                  </a:extLst>
                </p:cNvPr>
                <p:cNvGrpSpPr/>
                <p:nvPr/>
              </p:nvGrpSpPr>
              <p:grpSpPr>
                <a:xfrm>
                  <a:off x="3964953" y="3247701"/>
                  <a:ext cx="346076" cy="195262"/>
                  <a:chOff x="12836525" y="3150069"/>
                  <a:chExt cx="346076" cy="195262"/>
                </a:xfrm>
                <a:solidFill>
                  <a:schemeClr val="bg1"/>
                </a:solidFill>
              </p:grpSpPr>
              <p:sp>
                <p:nvSpPr>
                  <p:cNvPr id="32" name="Freeform 1439">
                    <a:extLst>
                      <a:ext uri="{FF2B5EF4-FFF2-40B4-BE49-F238E27FC236}">
                        <a16:creationId xmlns:a16="http://schemas.microsoft.com/office/drawing/2014/main" id="{7B124D5D-AFF6-7731-8A5A-7487282E1B55}"/>
                      </a:ext>
                    </a:extLst>
                  </p:cNvPr>
                  <p:cNvSpPr>
                    <a:spLocks/>
                  </p:cNvSpPr>
                  <p:nvPr/>
                </p:nvSpPr>
                <p:spPr bwMode="auto">
                  <a:xfrm>
                    <a:off x="12866688" y="323896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1440">
                    <a:extLst>
                      <a:ext uri="{FF2B5EF4-FFF2-40B4-BE49-F238E27FC236}">
                        <a16:creationId xmlns:a16="http://schemas.microsoft.com/office/drawing/2014/main" id="{7351C228-A081-4C8C-E478-8EFBFEEC8834}"/>
                      </a:ext>
                    </a:extLst>
                  </p:cNvPr>
                  <p:cNvSpPr>
                    <a:spLocks noEditPoints="1"/>
                  </p:cNvSpPr>
                  <p:nvPr/>
                </p:nvSpPr>
                <p:spPr bwMode="auto">
                  <a:xfrm>
                    <a:off x="13031788" y="3150069"/>
                    <a:ext cx="150813" cy="58738"/>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1441">
                    <a:extLst>
                      <a:ext uri="{FF2B5EF4-FFF2-40B4-BE49-F238E27FC236}">
                        <a16:creationId xmlns:a16="http://schemas.microsoft.com/office/drawing/2014/main" id="{B09DA11A-815E-EA48-290D-A7460431806D}"/>
                      </a:ext>
                    </a:extLst>
                  </p:cNvPr>
                  <p:cNvSpPr>
                    <a:spLocks/>
                  </p:cNvSpPr>
                  <p:nvPr/>
                </p:nvSpPr>
                <p:spPr bwMode="auto">
                  <a:xfrm>
                    <a:off x="13061950" y="3150069"/>
                    <a:ext cx="15875"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1442">
                    <a:extLst>
                      <a:ext uri="{FF2B5EF4-FFF2-40B4-BE49-F238E27FC236}">
                        <a16:creationId xmlns:a16="http://schemas.microsoft.com/office/drawing/2014/main" id="{1EDEB158-3D37-90AA-4F0F-D85B8BBFB5C0}"/>
                      </a:ext>
                    </a:extLst>
                  </p:cNvPr>
                  <p:cNvSpPr>
                    <a:spLocks/>
                  </p:cNvSpPr>
                  <p:nvPr/>
                </p:nvSpPr>
                <p:spPr bwMode="auto">
                  <a:xfrm>
                    <a:off x="13138150" y="3150069"/>
                    <a:ext cx="14288"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1443">
                    <a:extLst>
                      <a:ext uri="{FF2B5EF4-FFF2-40B4-BE49-F238E27FC236}">
                        <a16:creationId xmlns:a16="http://schemas.microsoft.com/office/drawing/2014/main" id="{E296EA26-756A-6984-100B-7C59817A44DB}"/>
                      </a:ext>
                    </a:extLst>
                  </p:cNvPr>
                  <p:cNvSpPr>
                    <a:spLocks noEditPoints="1"/>
                  </p:cNvSpPr>
                  <p:nvPr/>
                </p:nvSpPr>
                <p:spPr bwMode="auto">
                  <a:xfrm>
                    <a:off x="13017500" y="319451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444">
                    <a:extLst>
                      <a:ext uri="{FF2B5EF4-FFF2-40B4-BE49-F238E27FC236}">
                        <a16:creationId xmlns:a16="http://schemas.microsoft.com/office/drawing/2014/main" id="{4F2D0BC4-9E08-EC5C-A053-CFD3CD1D7920}"/>
                      </a:ext>
                    </a:extLst>
                  </p:cNvPr>
                  <p:cNvSpPr>
                    <a:spLocks/>
                  </p:cNvSpPr>
                  <p:nvPr/>
                </p:nvSpPr>
                <p:spPr bwMode="auto">
                  <a:xfrm>
                    <a:off x="13047663" y="319451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445">
                    <a:extLst>
                      <a:ext uri="{FF2B5EF4-FFF2-40B4-BE49-F238E27FC236}">
                        <a16:creationId xmlns:a16="http://schemas.microsoft.com/office/drawing/2014/main" id="{74B26971-D63F-1A65-673B-8D703BD43078}"/>
                      </a:ext>
                    </a:extLst>
                  </p:cNvPr>
                  <p:cNvSpPr>
                    <a:spLocks/>
                  </p:cNvSpPr>
                  <p:nvPr/>
                </p:nvSpPr>
                <p:spPr bwMode="auto">
                  <a:xfrm>
                    <a:off x="13122275" y="319451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1446">
                    <a:extLst>
                      <a:ext uri="{FF2B5EF4-FFF2-40B4-BE49-F238E27FC236}">
                        <a16:creationId xmlns:a16="http://schemas.microsoft.com/office/drawing/2014/main" id="{AA621A89-040F-37DA-9178-CD693996BBEF}"/>
                      </a:ext>
                    </a:extLst>
                  </p:cNvPr>
                  <p:cNvSpPr>
                    <a:spLocks noEditPoints="1"/>
                  </p:cNvSpPr>
                  <p:nvPr/>
                </p:nvSpPr>
                <p:spPr bwMode="auto">
                  <a:xfrm>
                    <a:off x="13031788" y="323896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1447">
                    <a:extLst>
                      <a:ext uri="{FF2B5EF4-FFF2-40B4-BE49-F238E27FC236}">
                        <a16:creationId xmlns:a16="http://schemas.microsoft.com/office/drawing/2014/main" id="{A5AB51B1-76F5-2016-5319-38C2E39FE51C}"/>
                      </a:ext>
                    </a:extLst>
                  </p:cNvPr>
                  <p:cNvSpPr>
                    <a:spLocks/>
                  </p:cNvSpPr>
                  <p:nvPr/>
                </p:nvSpPr>
                <p:spPr bwMode="auto">
                  <a:xfrm>
                    <a:off x="13061950" y="323896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448">
                    <a:extLst>
                      <a:ext uri="{FF2B5EF4-FFF2-40B4-BE49-F238E27FC236}">
                        <a16:creationId xmlns:a16="http://schemas.microsoft.com/office/drawing/2014/main" id="{42D67E79-D558-922F-AFB4-ED14E39EB097}"/>
                      </a:ext>
                    </a:extLst>
                  </p:cNvPr>
                  <p:cNvSpPr>
                    <a:spLocks/>
                  </p:cNvSpPr>
                  <p:nvPr/>
                </p:nvSpPr>
                <p:spPr bwMode="auto">
                  <a:xfrm>
                    <a:off x="13138150" y="323896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449">
                    <a:extLst>
                      <a:ext uri="{FF2B5EF4-FFF2-40B4-BE49-F238E27FC236}">
                        <a16:creationId xmlns:a16="http://schemas.microsoft.com/office/drawing/2014/main" id="{311544E3-BCAF-00D9-DAA5-E7B0C79D1B6E}"/>
                      </a:ext>
                    </a:extLst>
                  </p:cNvPr>
                  <p:cNvSpPr>
                    <a:spLocks noEditPoints="1"/>
                  </p:cNvSpPr>
                  <p:nvPr/>
                </p:nvSpPr>
                <p:spPr bwMode="auto">
                  <a:xfrm>
                    <a:off x="13017500" y="3285006"/>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450">
                    <a:extLst>
                      <a:ext uri="{FF2B5EF4-FFF2-40B4-BE49-F238E27FC236}">
                        <a16:creationId xmlns:a16="http://schemas.microsoft.com/office/drawing/2014/main" id="{19C49AC4-6E16-A371-A5B4-5D84A770426D}"/>
                      </a:ext>
                    </a:extLst>
                  </p:cNvPr>
                  <p:cNvSpPr>
                    <a:spLocks/>
                  </p:cNvSpPr>
                  <p:nvPr/>
                </p:nvSpPr>
                <p:spPr bwMode="auto">
                  <a:xfrm>
                    <a:off x="13047663"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451">
                    <a:extLst>
                      <a:ext uri="{FF2B5EF4-FFF2-40B4-BE49-F238E27FC236}">
                        <a16:creationId xmlns:a16="http://schemas.microsoft.com/office/drawing/2014/main" id="{29A3E58F-895E-84A5-5AB4-7BA58BD27D78}"/>
                      </a:ext>
                    </a:extLst>
                  </p:cNvPr>
                  <p:cNvSpPr>
                    <a:spLocks/>
                  </p:cNvSpPr>
                  <p:nvPr/>
                </p:nvSpPr>
                <p:spPr bwMode="auto">
                  <a:xfrm>
                    <a:off x="13122275" y="3285006"/>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1452">
                    <a:extLst>
                      <a:ext uri="{FF2B5EF4-FFF2-40B4-BE49-F238E27FC236}">
                        <a16:creationId xmlns:a16="http://schemas.microsoft.com/office/drawing/2014/main" id="{23B7DA51-7388-C3D2-5280-0846E2540860}"/>
                      </a:ext>
                    </a:extLst>
                  </p:cNvPr>
                  <p:cNvSpPr>
                    <a:spLocks noEditPoints="1"/>
                  </p:cNvSpPr>
                  <p:nvPr/>
                </p:nvSpPr>
                <p:spPr bwMode="auto">
                  <a:xfrm>
                    <a:off x="12836525" y="323896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453">
                    <a:extLst>
                      <a:ext uri="{FF2B5EF4-FFF2-40B4-BE49-F238E27FC236}">
                        <a16:creationId xmlns:a16="http://schemas.microsoft.com/office/drawing/2014/main" id="{9462A8D9-ACF2-241E-14AD-D71501694CC8}"/>
                      </a:ext>
                    </a:extLst>
                  </p:cNvPr>
                  <p:cNvSpPr>
                    <a:spLocks/>
                  </p:cNvSpPr>
                  <p:nvPr/>
                </p:nvSpPr>
                <p:spPr bwMode="auto">
                  <a:xfrm>
                    <a:off x="12942888" y="323896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1454">
                    <a:extLst>
                      <a:ext uri="{FF2B5EF4-FFF2-40B4-BE49-F238E27FC236}">
                        <a16:creationId xmlns:a16="http://schemas.microsoft.com/office/drawing/2014/main" id="{37652564-B824-9238-FE35-9326B65F9709}"/>
                      </a:ext>
                    </a:extLst>
                  </p:cNvPr>
                  <p:cNvSpPr>
                    <a:spLocks noEditPoints="1"/>
                  </p:cNvSpPr>
                  <p:nvPr/>
                </p:nvSpPr>
                <p:spPr bwMode="auto">
                  <a:xfrm>
                    <a:off x="12852400" y="3285006"/>
                    <a:ext cx="149225"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1455">
                    <a:extLst>
                      <a:ext uri="{FF2B5EF4-FFF2-40B4-BE49-F238E27FC236}">
                        <a16:creationId xmlns:a16="http://schemas.microsoft.com/office/drawing/2014/main" id="{C38F235A-A721-7304-F0DB-E2BEF5724295}"/>
                      </a:ext>
                    </a:extLst>
                  </p:cNvPr>
                  <p:cNvSpPr>
                    <a:spLocks/>
                  </p:cNvSpPr>
                  <p:nvPr/>
                </p:nvSpPr>
                <p:spPr bwMode="auto">
                  <a:xfrm>
                    <a:off x="12957175"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1456">
                    <a:extLst>
                      <a:ext uri="{FF2B5EF4-FFF2-40B4-BE49-F238E27FC236}">
                        <a16:creationId xmlns:a16="http://schemas.microsoft.com/office/drawing/2014/main" id="{8FA7727E-9DBB-CE68-5171-6A9CB5CE02B1}"/>
                      </a:ext>
                    </a:extLst>
                  </p:cNvPr>
                  <p:cNvSpPr>
                    <a:spLocks/>
                  </p:cNvSpPr>
                  <p:nvPr/>
                </p:nvSpPr>
                <p:spPr bwMode="auto">
                  <a:xfrm>
                    <a:off x="12882563"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cxnSp>
          <p:nvCxnSpPr>
            <p:cNvPr id="63" name="Straight Connector 62">
              <a:extLst>
                <a:ext uri="{FF2B5EF4-FFF2-40B4-BE49-F238E27FC236}">
                  <a16:creationId xmlns:a16="http://schemas.microsoft.com/office/drawing/2014/main" id="{3E4F8E06-BC46-099C-8DB1-A152F261EE46}"/>
                </a:ext>
              </a:extLst>
            </p:cNvPr>
            <p:cNvCxnSpPr>
              <a:cxnSpLocks/>
            </p:cNvCxnSpPr>
            <p:nvPr/>
          </p:nvCxnSpPr>
          <p:spPr>
            <a:xfrm>
              <a:off x="5900073" y="5422900"/>
              <a:ext cx="56680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0F2D8FE-2DA1-557E-27F1-72F08769CFD1}"/>
                </a:ext>
              </a:extLst>
            </p:cNvPr>
            <p:cNvCxnSpPr>
              <a:cxnSpLocks/>
            </p:cNvCxnSpPr>
            <p:nvPr/>
          </p:nvCxnSpPr>
          <p:spPr>
            <a:xfrm>
              <a:off x="3619500" y="5422900"/>
              <a:ext cx="22805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EC0AA696-C2AE-DDC2-B319-E85EF2DDE49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663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2BDA37B5-2F49-FE54-C33F-D7FF075E7C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11" name="think-cell data - do not delete" hidden="1">
                        <a:extLst>
                          <a:ext uri="{FF2B5EF4-FFF2-40B4-BE49-F238E27FC236}">
                            <a16:creationId xmlns:a16="http://schemas.microsoft.com/office/drawing/2014/main" id="{2BDA37B5-2F49-FE54-C33F-D7FF075E7C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1" name="Rectangle 60">
            <a:extLst>
              <a:ext uri="{FF2B5EF4-FFF2-40B4-BE49-F238E27FC236}">
                <a16:creationId xmlns:a16="http://schemas.microsoft.com/office/drawing/2014/main" id="{38A82EF1-E3BF-B7F9-F717-0BD00EA7D888}"/>
              </a:ext>
            </a:extLst>
          </p:cNvPr>
          <p:cNvSpPr/>
          <p:nvPr/>
        </p:nvSpPr>
        <p:spPr>
          <a:xfrm>
            <a:off x="0" y="0"/>
            <a:ext cx="12192000" cy="3429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9" name="Group 58">
            <a:extLst>
              <a:ext uri="{FF2B5EF4-FFF2-40B4-BE49-F238E27FC236}">
                <a16:creationId xmlns:a16="http://schemas.microsoft.com/office/drawing/2014/main" id="{FDC45AF1-42E1-7312-50D8-D5A57A102882}"/>
              </a:ext>
            </a:extLst>
          </p:cNvPr>
          <p:cNvGrpSpPr/>
          <p:nvPr/>
        </p:nvGrpSpPr>
        <p:grpSpPr>
          <a:xfrm>
            <a:off x="-513" y="0"/>
            <a:ext cx="5261488" cy="6858000"/>
            <a:chOff x="-512" y="0"/>
            <a:chExt cx="5261488" cy="6858000"/>
          </a:xfrm>
        </p:grpSpPr>
        <p:pic>
          <p:nvPicPr>
            <p:cNvPr id="57" name="Picture 56">
              <a:extLst>
                <a:ext uri="{FF2B5EF4-FFF2-40B4-BE49-F238E27FC236}">
                  <a16:creationId xmlns:a16="http://schemas.microsoft.com/office/drawing/2014/main" id="{15C83FF7-FFB5-467C-E5A2-292D2269FC4F}"/>
                </a:ext>
              </a:extLst>
            </p:cNvPr>
            <p:cNvPicPr>
              <a:picLocks noChangeAspect="1"/>
            </p:cNvPicPr>
            <p:nvPr/>
          </p:nvPicPr>
          <p:blipFill rotWithShape="1">
            <a:blip r:embed="rId5">
              <a:extLst>
                <a:ext uri="{28A0092B-C50C-407E-A947-70E740481C1C}">
                  <a14:useLocalDpi xmlns:a14="http://schemas.microsoft.com/office/drawing/2010/main" val="0"/>
                </a:ext>
              </a:extLst>
            </a:blip>
            <a:srcRect l="21397" r="21397"/>
            <a:stretch/>
          </p:blipFill>
          <p:spPr>
            <a:xfrm>
              <a:off x="1" y="0"/>
              <a:ext cx="5260975" cy="6858000"/>
            </a:xfrm>
            <a:custGeom>
              <a:avLst/>
              <a:gdLst>
                <a:gd name="connsiteX0" fmla="*/ 0 w 5260975"/>
                <a:gd name="connsiteY0" fmla="*/ 0 h 6858000"/>
                <a:gd name="connsiteX1" fmla="*/ 5260975 w 5260975"/>
                <a:gd name="connsiteY1" fmla="*/ 0 h 6858000"/>
                <a:gd name="connsiteX2" fmla="*/ 5260975 w 5260975"/>
                <a:gd name="connsiteY2" fmla="*/ 6858000 h 6858000"/>
                <a:gd name="connsiteX3" fmla="*/ 0 w 52609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60975" h="6858000">
                  <a:moveTo>
                    <a:pt x="0" y="0"/>
                  </a:moveTo>
                  <a:lnTo>
                    <a:pt x="5260975" y="0"/>
                  </a:lnTo>
                  <a:lnTo>
                    <a:pt x="5260975" y="6858000"/>
                  </a:lnTo>
                  <a:lnTo>
                    <a:pt x="0" y="6858000"/>
                  </a:lnTo>
                  <a:close/>
                </a:path>
              </a:pathLst>
            </a:custGeom>
            <a:solidFill>
              <a:srgbClr val="34576B">
                <a:alpha val="90000"/>
              </a:srgbClr>
            </a:solidFill>
            <a:ln>
              <a:noFill/>
            </a:ln>
          </p:spPr>
        </p:pic>
        <p:sp>
          <p:nvSpPr>
            <p:cNvPr id="17" name="Rectangle 16">
              <a:extLst>
                <a:ext uri="{FF2B5EF4-FFF2-40B4-BE49-F238E27FC236}">
                  <a16:creationId xmlns:a16="http://schemas.microsoft.com/office/drawing/2014/main" id="{38ED00AC-0ABC-0B63-5C59-3186CEC09122}"/>
                </a:ext>
              </a:extLst>
            </p:cNvPr>
            <p:cNvSpPr/>
            <p:nvPr/>
          </p:nvSpPr>
          <p:spPr>
            <a:xfrm>
              <a:off x="-512" y="0"/>
              <a:ext cx="5260975"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Footer Placeholder 2">
            <a:extLst>
              <a:ext uri="{FF2B5EF4-FFF2-40B4-BE49-F238E27FC236}">
                <a16:creationId xmlns:a16="http://schemas.microsoft.com/office/drawing/2014/main" id="{FD451D1E-FDCD-3F85-D84A-42A42859F0A1}"/>
              </a:ext>
            </a:extLst>
          </p:cNvPr>
          <p:cNvSpPr>
            <a:spLocks noGrp="1"/>
          </p:cNvSpPr>
          <p:nvPr>
            <p:ph type="ftr" sz="quarter" idx="11"/>
          </p:nvPr>
        </p:nvSpPr>
        <p:spPr>
          <a:xfrm>
            <a:off x="1145662" y="6412083"/>
            <a:ext cx="4114800" cy="161583"/>
          </a:xfrm>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408A1247-8CDC-4928-0AAB-32AAAFB953D4}"/>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solidFill>
                  <a:schemeClr val="bg1"/>
                </a:solidFill>
              </a:rPr>
              <a:pPr/>
              <a:t>56</a:t>
            </a:fld>
            <a:endParaRPr lang="en-ID" dirty="0">
              <a:solidFill>
                <a:schemeClr val="bg1"/>
              </a:solidFill>
            </a:endParaRPr>
          </a:p>
        </p:txBody>
      </p:sp>
      <p:sp>
        <p:nvSpPr>
          <p:cNvPr id="8" name="Rectangle 7">
            <a:extLst>
              <a:ext uri="{FF2B5EF4-FFF2-40B4-BE49-F238E27FC236}">
                <a16:creationId xmlns:a16="http://schemas.microsoft.com/office/drawing/2014/main" id="{B2344C3C-5E08-977E-EC2F-B22E6536CC94}"/>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2" name="Picture 2">
            <a:extLst>
              <a:ext uri="{FF2B5EF4-FFF2-40B4-BE49-F238E27FC236}">
                <a16:creationId xmlns:a16="http://schemas.microsoft.com/office/drawing/2014/main" id="{A162719F-33C9-C73E-97E7-BE30362FA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2BCB0969-1CD7-3F3B-239C-424C0829C100}"/>
              </a:ext>
            </a:extLst>
          </p:cNvPr>
          <p:cNvGrpSpPr/>
          <p:nvPr/>
        </p:nvGrpSpPr>
        <p:grpSpPr>
          <a:xfrm>
            <a:off x="3215762" y="1886858"/>
            <a:ext cx="8352351" cy="3536042"/>
            <a:chOff x="3215762" y="1886858"/>
            <a:chExt cx="8352351" cy="3536042"/>
          </a:xfrm>
        </p:grpSpPr>
        <p:grpSp>
          <p:nvGrpSpPr>
            <p:cNvPr id="60" name="Group 59">
              <a:extLst>
                <a:ext uri="{FF2B5EF4-FFF2-40B4-BE49-F238E27FC236}">
                  <a16:creationId xmlns:a16="http://schemas.microsoft.com/office/drawing/2014/main" id="{95732F33-61AA-EEA9-08AA-DFB58377CFA1}"/>
                </a:ext>
              </a:extLst>
            </p:cNvPr>
            <p:cNvGrpSpPr/>
            <p:nvPr/>
          </p:nvGrpSpPr>
          <p:grpSpPr>
            <a:xfrm>
              <a:off x="3215762" y="1886858"/>
              <a:ext cx="8337139" cy="2916946"/>
              <a:chOff x="3215762" y="1886858"/>
              <a:chExt cx="8337139" cy="2916946"/>
            </a:xfrm>
          </p:grpSpPr>
          <p:sp>
            <p:nvSpPr>
              <p:cNvPr id="27" name="Rectangle 26">
                <a:extLst>
                  <a:ext uri="{FF2B5EF4-FFF2-40B4-BE49-F238E27FC236}">
                    <a16:creationId xmlns:a16="http://schemas.microsoft.com/office/drawing/2014/main" id="{24A41E8A-5C1F-342B-AC0D-334C024529E8}"/>
                  </a:ext>
                </a:extLst>
              </p:cNvPr>
              <p:cNvSpPr/>
              <p:nvPr/>
            </p:nvSpPr>
            <p:spPr>
              <a:xfrm>
                <a:off x="3655002" y="1886858"/>
                <a:ext cx="7897899" cy="2916946"/>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6" name="Group 15">
                <a:extLst>
                  <a:ext uri="{FF2B5EF4-FFF2-40B4-BE49-F238E27FC236}">
                    <a16:creationId xmlns:a16="http://schemas.microsoft.com/office/drawing/2014/main" id="{71BE7426-66AD-622A-8592-D560A6E860C4}"/>
                  </a:ext>
                </a:extLst>
              </p:cNvPr>
              <p:cNvGrpSpPr/>
              <p:nvPr/>
            </p:nvGrpSpPr>
            <p:grpSpPr>
              <a:xfrm>
                <a:off x="4732624" y="2609553"/>
                <a:ext cx="5742653" cy="1803955"/>
                <a:chOff x="4621450" y="1612709"/>
                <a:chExt cx="5742653" cy="1803955"/>
              </a:xfrm>
            </p:grpSpPr>
            <p:sp>
              <p:nvSpPr>
                <p:cNvPr id="13" name="Title 1">
                  <a:extLst>
                    <a:ext uri="{FF2B5EF4-FFF2-40B4-BE49-F238E27FC236}">
                      <a16:creationId xmlns:a16="http://schemas.microsoft.com/office/drawing/2014/main" id="{77AD816A-94DE-8B4D-C872-989B8F1E0F4F}"/>
                    </a:ext>
                  </a:extLst>
                </p:cNvPr>
                <p:cNvSpPr txBox="1">
                  <a:spLocks/>
                </p:cNvSpPr>
                <p:nvPr/>
              </p:nvSpPr>
              <p:spPr>
                <a:xfrm>
                  <a:off x="4621450" y="1612709"/>
                  <a:ext cx="5456903" cy="4431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dirty="0"/>
                    <a:t>Token Payment?</a:t>
                  </a:r>
                  <a:endParaRPr lang="en-GB" dirty="0"/>
                </a:p>
              </p:txBody>
            </p:sp>
            <p:sp>
              <p:nvSpPr>
                <p:cNvPr id="14" name="Title 1">
                  <a:extLst>
                    <a:ext uri="{FF2B5EF4-FFF2-40B4-BE49-F238E27FC236}">
                      <a16:creationId xmlns:a16="http://schemas.microsoft.com/office/drawing/2014/main" id="{435D3FF1-3362-E378-9734-FC33A88FAA1F}"/>
                    </a:ext>
                  </a:extLst>
                </p:cNvPr>
                <p:cNvSpPr txBox="1">
                  <a:spLocks/>
                </p:cNvSpPr>
                <p:nvPr/>
              </p:nvSpPr>
              <p:spPr>
                <a:xfrm>
                  <a:off x="4621450" y="2751867"/>
                  <a:ext cx="5742653" cy="664797"/>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pPr marL="342900" indent="-342900">
                    <a:buFont typeface="Arial" panose="020B0604020202020204" pitchFamily="34" charset="0"/>
                    <a:buChar char="•"/>
                  </a:pPr>
                  <a:r>
                    <a:rPr lang="en-US" sz="2400" b="0" dirty="0">
                      <a:solidFill>
                        <a:srgbClr val="ADB68B"/>
                      </a:solidFill>
                    </a:rPr>
                    <a:t>Access to profits</a:t>
                  </a:r>
                </a:p>
                <a:p>
                  <a:pPr marL="342900" indent="-342900">
                    <a:buFont typeface="Arial" panose="020B0604020202020204" pitchFamily="34" charset="0"/>
                    <a:buChar char="•"/>
                  </a:pPr>
                  <a:r>
                    <a:rPr lang="en-US" sz="2400" b="0" dirty="0">
                      <a:solidFill>
                        <a:srgbClr val="ADB68B"/>
                      </a:solidFill>
                    </a:rPr>
                    <a:t>Lower buy in/out amount</a:t>
                  </a:r>
                </a:p>
              </p:txBody>
            </p:sp>
          </p:grpSp>
          <p:grpSp>
            <p:nvGrpSpPr>
              <p:cNvPr id="53" name="Group 52">
                <a:extLst>
                  <a:ext uri="{FF2B5EF4-FFF2-40B4-BE49-F238E27FC236}">
                    <a16:creationId xmlns:a16="http://schemas.microsoft.com/office/drawing/2014/main" id="{F876C869-30FB-369E-B61F-CAE463E9CB46}"/>
                  </a:ext>
                </a:extLst>
              </p:cNvPr>
              <p:cNvGrpSpPr/>
              <p:nvPr/>
            </p:nvGrpSpPr>
            <p:grpSpPr>
              <a:xfrm>
                <a:off x="3215762" y="2908299"/>
                <a:ext cx="874064" cy="874064"/>
                <a:chOff x="3754781" y="2962122"/>
                <a:chExt cx="766420" cy="766420"/>
              </a:xfrm>
            </p:grpSpPr>
            <p:sp>
              <p:nvSpPr>
                <p:cNvPr id="29" name="Oval 28">
                  <a:extLst>
                    <a:ext uri="{FF2B5EF4-FFF2-40B4-BE49-F238E27FC236}">
                      <a16:creationId xmlns:a16="http://schemas.microsoft.com/office/drawing/2014/main" id="{31704D8B-A961-484B-6BE4-1270660F0595}"/>
                    </a:ext>
                  </a:extLst>
                </p:cNvPr>
                <p:cNvSpPr/>
                <p:nvPr/>
              </p:nvSpPr>
              <p:spPr>
                <a:xfrm>
                  <a:off x="3754781" y="2962122"/>
                  <a:ext cx="766420" cy="766420"/>
                </a:xfrm>
                <a:prstGeom prst="ellipse">
                  <a:avLst/>
                </a:prstGeom>
                <a:solidFill>
                  <a:srgbClr val="97C4C9"/>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52" name="Group 51">
                  <a:extLst>
                    <a:ext uri="{FF2B5EF4-FFF2-40B4-BE49-F238E27FC236}">
                      <a16:creationId xmlns:a16="http://schemas.microsoft.com/office/drawing/2014/main" id="{21FDAA54-4BD0-709C-0362-81C54F7EF9D3}"/>
                    </a:ext>
                  </a:extLst>
                </p:cNvPr>
                <p:cNvGrpSpPr/>
                <p:nvPr/>
              </p:nvGrpSpPr>
              <p:grpSpPr>
                <a:xfrm>
                  <a:off x="3964953" y="3247701"/>
                  <a:ext cx="346076" cy="195262"/>
                  <a:chOff x="12836525" y="3150069"/>
                  <a:chExt cx="346076" cy="195262"/>
                </a:xfrm>
                <a:solidFill>
                  <a:schemeClr val="bg1"/>
                </a:solidFill>
              </p:grpSpPr>
              <p:sp>
                <p:nvSpPr>
                  <p:cNvPr id="32" name="Freeform 1439">
                    <a:extLst>
                      <a:ext uri="{FF2B5EF4-FFF2-40B4-BE49-F238E27FC236}">
                        <a16:creationId xmlns:a16="http://schemas.microsoft.com/office/drawing/2014/main" id="{7B124D5D-AFF6-7731-8A5A-7487282E1B55}"/>
                      </a:ext>
                    </a:extLst>
                  </p:cNvPr>
                  <p:cNvSpPr>
                    <a:spLocks/>
                  </p:cNvSpPr>
                  <p:nvPr/>
                </p:nvSpPr>
                <p:spPr bwMode="auto">
                  <a:xfrm>
                    <a:off x="12866688" y="323896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1440">
                    <a:extLst>
                      <a:ext uri="{FF2B5EF4-FFF2-40B4-BE49-F238E27FC236}">
                        <a16:creationId xmlns:a16="http://schemas.microsoft.com/office/drawing/2014/main" id="{7351C228-A081-4C8C-E478-8EFBFEEC8834}"/>
                      </a:ext>
                    </a:extLst>
                  </p:cNvPr>
                  <p:cNvSpPr>
                    <a:spLocks noEditPoints="1"/>
                  </p:cNvSpPr>
                  <p:nvPr/>
                </p:nvSpPr>
                <p:spPr bwMode="auto">
                  <a:xfrm>
                    <a:off x="13031788" y="3150069"/>
                    <a:ext cx="150813" cy="58738"/>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1441">
                    <a:extLst>
                      <a:ext uri="{FF2B5EF4-FFF2-40B4-BE49-F238E27FC236}">
                        <a16:creationId xmlns:a16="http://schemas.microsoft.com/office/drawing/2014/main" id="{B09DA11A-815E-EA48-290D-A7460431806D}"/>
                      </a:ext>
                    </a:extLst>
                  </p:cNvPr>
                  <p:cNvSpPr>
                    <a:spLocks/>
                  </p:cNvSpPr>
                  <p:nvPr/>
                </p:nvSpPr>
                <p:spPr bwMode="auto">
                  <a:xfrm>
                    <a:off x="13061950" y="3150069"/>
                    <a:ext cx="15875"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1442">
                    <a:extLst>
                      <a:ext uri="{FF2B5EF4-FFF2-40B4-BE49-F238E27FC236}">
                        <a16:creationId xmlns:a16="http://schemas.microsoft.com/office/drawing/2014/main" id="{1EDEB158-3D37-90AA-4F0F-D85B8BBFB5C0}"/>
                      </a:ext>
                    </a:extLst>
                  </p:cNvPr>
                  <p:cNvSpPr>
                    <a:spLocks/>
                  </p:cNvSpPr>
                  <p:nvPr/>
                </p:nvSpPr>
                <p:spPr bwMode="auto">
                  <a:xfrm>
                    <a:off x="13138150" y="3150069"/>
                    <a:ext cx="14288"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1443">
                    <a:extLst>
                      <a:ext uri="{FF2B5EF4-FFF2-40B4-BE49-F238E27FC236}">
                        <a16:creationId xmlns:a16="http://schemas.microsoft.com/office/drawing/2014/main" id="{E296EA26-756A-6984-100B-7C59817A44DB}"/>
                      </a:ext>
                    </a:extLst>
                  </p:cNvPr>
                  <p:cNvSpPr>
                    <a:spLocks noEditPoints="1"/>
                  </p:cNvSpPr>
                  <p:nvPr/>
                </p:nvSpPr>
                <p:spPr bwMode="auto">
                  <a:xfrm>
                    <a:off x="13017500" y="319451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444">
                    <a:extLst>
                      <a:ext uri="{FF2B5EF4-FFF2-40B4-BE49-F238E27FC236}">
                        <a16:creationId xmlns:a16="http://schemas.microsoft.com/office/drawing/2014/main" id="{4F2D0BC4-9E08-EC5C-A053-CFD3CD1D7920}"/>
                      </a:ext>
                    </a:extLst>
                  </p:cNvPr>
                  <p:cNvSpPr>
                    <a:spLocks/>
                  </p:cNvSpPr>
                  <p:nvPr/>
                </p:nvSpPr>
                <p:spPr bwMode="auto">
                  <a:xfrm>
                    <a:off x="13047663" y="319451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445">
                    <a:extLst>
                      <a:ext uri="{FF2B5EF4-FFF2-40B4-BE49-F238E27FC236}">
                        <a16:creationId xmlns:a16="http://schemas.microsoft.com/office/drawing/2014/main" id="{74B26971-D63F-1A65-673B-8D703BD43078}"/>
                      </a:ext>
                    </a:extLst>
                  </p:cNvPr>
                  <p:cNvSpPr>
                    <a:spLocks/>
                  </p:cNvSpPr>
                  <p:nvPr/>
                </p:nvSpPr>
                <p:spPr bwMode="auto">
                  <a:xfrm>
                    <a:off x="13122275" y="319451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1446">
                    <a:extLst>
                      <a:ext uri="{FF2B5EF4-FFF2-40B4-BE49-F238E27FC236}">
                        <a16:creationId xmlns:a16="http://schemas.microsoft.com/office/drawing/2014/main" id="{AA621A89-040F-37DA-9178-CD693996BBEF}"/>
                      </a:ext>
                    </a:extLst>
                  </p:cNvPr>
                  <p:cNvSpPr>
                    <a:spLocks noEditPoints="1"/>
                  </p:cNvSpPr>
                  <p:nvPr/>
                </p:nvSpPr>
                <p:spPr bwMode="auto">
                  <a:xfrm>
                    <a:off x="13031788" y="323896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1447">
                    <a:extLst>
                      <a:ext uri="{FF2B5EF4-FFF2-40B4-BE49-F238E27FC236}">
                        <a16:creationId xmlns:a16="http://schemas.microsoft.com/office/drawing/2014/main" id="{A5AB51B1-76F5-2016-5319-38C2E39FE51C}"/>
                      </a:ext>
                    </a:extLst>
                  </p:cNvPr>
                  <p:cNvSpPr>
                    <a:spLocks/>
                  </p:cNvSpPr>
                  <p:nvPr/>
                </p:nvSpPr>
                <p:spPr bwMode="auto">
                  <a:xfrm>
                    <a:off x="13061950" y="3238969"/>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448">
                    <a:extLst>
                      <a:ext uri="{FF2B5EF4-FFF2-40B4-BE49-F238E27FC236}">
                        <a16:creationId xmlns:a16="http://schemas.microsoft.com/office/drawing/2014/main" id="{42D67E79-D558-922F-AFB4-ED14E39EB097}"/>
                      </a:ext>
                    </a:extLst>
                  </p:cNvPr>
                  <p:cNvSpPr>
                    <a:spLocks/>
                  </p:cNvSpPr>
                  <p:nvPr/>
                </p:nvSpPr>
                <p:spPr bwMode="auto">
                  <a:xfrm>
                    <a:off x="13138150" y="323896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449">
                    <a:extLst>
                      <a:ext uri="{FF2B5EF4-FFF2-40B4-BE49-F238E27FC236}">
                        <a16:creationId xmlns:a16="http://schemas.microsoft.com/office/drawing/2014/main" id="{311544E3-BCAF-00D9-DAA5-E7B0C79D1B6E}"/>
                      </a:ext>
                    </a:extLst>
                  </p:cNvPr>
                  <p:cNvSpPr>
                    <a:spLocks noEditPoints="1"/>
                  </p:cNvSpPr>
                  <p:nvPr/>
                </p:nvSpPr>
                <p:spPr bwMode="auto">
                  <a:xfrm>
                    <a:off x="13017500" y="3285006"/>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450">
                    <a:extLst>
                      <a:ext uri="{FF2B5EF4-FFF2-40B4-BE49-F238E27FC236}">
                        <a16:creationId xmlns:a16="http://schemas.microsoft.com/office/drawing/2014/main" id="{19C49AC4-6E16-A371-A5B4-5D84A770426D}"/>
                      </a:ext>
                    </a:extLst>
                  </p:cNvPr>
                  <p:cNvSpPr>
                    <a:spLocks/>
                  </p:cNvSpPr>
                  <p:nvPr/>
                </p:nvSpPr>
                <p:spPr bwMode="auto">
                  <a:xfrm>
                    <a:off x="13047663"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451">
                    <a:extLst>
                      <a:ext uri="{FF2B5EF4-FFF2-40B4-BE49-F238E27FC236}">
                        <a16:creationId xmlns:a16="http://schemas.microsoft.com/office/drawing/2014/main" id="{29A3E58F-895E-84A5-5AB4-7BA58BD27D78}"/>
                      </a:ext>
                    </a:extLst>
                  </p:cNvPr>
                  <p:cNvSpPr>
                    <a:spLocks/>
                  </p:cNvSpPr>
                  <p:nvPr/>
                </p:nvSpPr>
                <p:spPr bwMode="auto">
                  <a:xfrm>
                    <a:off x="13122275" y="3285006"/>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1452">
                    <a:extLst>
                      <a:ext uri="{FF2B5EF4-FFF2-40B4-BE49-F238E27FC236}">
                        <a16:creationId xmlns:a16="http://schemas.microsoft.com/office/drawing/2014/main" id="{23B7DA51-7388-C3D2-5280-0846E2540860}"/>
                      </a:ext>
                    </a:extLst>
                  </p:cNvPr>
                  <p:cNvSpPr>
                    <a:spLocks noEditPoints="1"/>
                  </p:cNvSpPr>
                  <p:nvPr/>
                </p:nvSpPr>
                <p:spPr bwMode="auto">
                  <a:xfrm>
                    <a:off x="12836525" y="3238969"/>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453">
                    <a:extLst>
                      <a:ext uri="{FF2B5EF4-FFF2-40B4-BE49-F238E27FC236}">
                        <a16:creationId xmlns:a16="http://schemas.microsoft.com/office/drawing/2014/main" id="{9462A8D9-ACF2-241E-14AD-D71501694CC8}"/>
                      </a:ext>
                    </a:extLst>
                  </p:cNvPr>
                  <p:cNvSpPr>
                    <a:spLocks/>
                  </p:cNvSpPr>
                  <p:nvPr/>
                </p:nvSpPr>
                <p:spPr bwMode="auto">
                  <a:xfrm>
                    <a:off x="12942888" y="3238969"/>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1454">
                    <a:extLst>
                      <a:ext uri="{FF2B5EF4-FFF2-40B4-BE49-F238E27FC236}">
                        <a16:creationId xmlns:a16="http://schemas.microsoft.com/office/drawing/2014/main" id="{37652564-B824-9238-FE35-9326B65F9709}"/>
                      </a:ext>
                    </a:extLst>
                  </p:cNvPr>
                  <p:cNvSpPr>
                    <a:spLocks noEditPoints="1"/>
                  </p:cNvSpPr>
                  <p:nvPr/>
                </p:nvSpPr>
                <p:spPr bwMode="auto">
                  <a:xfrm>
                    <a:off x="12852400" y="3285006"/>
                    <a:ext cx="149225"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1455">
                    <a:extLst>
                      <a:ext uri="{FF2B5EF4-FFF2-40B4-BE49-F238E27FC236}">
                        <a16:creationId xmlns:a16="http://schemas.microsoft.com/office/drawing/2014/main" id="{C38F235A-A721-7304-F0DB-E2BEF5724295}"/>
                      </a:ext>
                    </a:extLst>
                  </p:cNvPr>
                  <p:cNvSpPr>
                    <a:spLocks/>
                  </p:cNvSpPr>
                  <p:nvPr/>
                </p:nvSpPr>
                <p:spPr bwMode="auto">
                  <a:xfrm>
                    <a:off x="12957175"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1456">
                    <a:extLst>
                      <a:ext uri="{FF2B5EF4-FFF2-40B4-BE49-F238E27FC236}">
                        <a16:creationId xmlns:a16="http://schemas.microsoft.com/office/drawing/2014/main" id="{8FA7727E-9DBB-CE68-5171-6A9CB5CE02B1}"/>
                      </a:ext>
                    </a:extLst>
                  </p:cNvPr>
                  <p:cNvSpPr>
                    <a:spLocks/>
                  </p:cNvSpPr>
                  <p:nvPr/>
                </p:nvSpPr>
                <p:spPr bwMode="auto">
                  <a:xfrm>
                    <a:off x="12882563" y="3285006"/>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cxnSp>
          <p:nvCxnSpPr>
            <p:cNvPr id="63" name="Straight Connector 62">
              <a:extLst>
                <a:ext uri="{FF2B5EF4-FFF2-40B4-BE49-F238E27FC236}">
                  <a16:creationId xmlns:a16="http://schemas.microsoft.com/office/drawing/2014/main" id="{3E4F8E06-BC46-099C-8DB1-A152F261EE46}"/>
                </a:ext>
              </a:extLst>
            </p:cNvPr>
            <p:cNvCxnSpPr>
              <a:cxnSpLocks/>
            </p:cNvCxnSpPr>
            <p:nvPr/>
          </p:nvCxnSpPr>
          <p:spPr>
            <a:xfrm>
              <a:off x="5900073" y="5422900"/>
              <a:ext cx="56680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0F2D8FE-2DA1-557E-27F1-72F08769CFD1}"/>
                </a:ext>
              </a:extLst>
            </p:cNvPr>
            <p:cNvCxnSpPr>
              <a:cxnSpLocks/>
            </p:cNvCxnSpPr>
            <p:nvPr/>
          </p:nvCxnSpPr>
          <p:spPr>
            <a:xfrm>
              <a:off x="3619500" y="5422900"/>
              <a:ext cx="22805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EC0AA696-C2AE-DDC2-B319-E85EF2DDE490}"/>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94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120CA78-9625-930E-C7EE-6A52DF87F0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6" name="think-cell data - do not delete" hidden="1">
                        <a:extLst>
                          <a:ext uri="{FF2B5EF4-FFF2-40B4-BE49-F238E27FC236}">
                            <a16:creationId xmlns:a16="http://schemas.microsoft.com/office/drawing/2014/main" id="{F120CA78-9625-930E-C7EE-6A52DF87F0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8" name="Picture 187">
            <a:extLst>
              <a:ext uri="{FF2B5EF4-FFF2-40B4-BE49-F238E27FC236}">
                <a16:creationId xmlns:a16="http://schemas.microsoft.com/office/drawing/2014/main" id="{3FF8E7E6-113B-72AD-A4CB-6B3FC68F7FE2}"/>
              </a:ext>
            </a:extLst>
          </p:cNvPr>
          <p:cNvPicPr>
            <a:picLocks noChangeAspect="1"/>
          </p:cNvPicPr>
          <p:nvPr/>
        </p:nvPicPr>
        <p:blipFill rotWithShape="1">
          <a:blip r:embed="rId5">
            <a:extLst>
              <a:ext uri="{28A0092B-C50C-407E-A947-70E740481C1C}">
                <a14:useLocalDpi xmlns:a14="http://schemas.microsoft.com/office/drawing/2010/main" val="0"/>
              </a:ext>
            </a:extLst>
          </a:blip>
          <a:srcRect t="31142" b="31142"/>
          <a:stretch/>
        </p:blipFill>
        <p:spPr>
          <a:xfrm>
            <a:off x="0" y="1714502"/>
            <a:ext cx="12192000" cy="3428999"/>
          </a:xfrm>
          <a:custGeom>
            <a:avLst/>
            <a:gdLst>
              <a:gd name="connsiteX0" fmla="*/ 0 w 12192000"/>
              <a:gd name="connsiteY0" fmla="*/ 0 h 3428999"/>
              <a:gd name="connsiteX1" fmla="*/ 12192000 w 12192000"/>
              <a:gd name="connsiteY1" fmla="*/ 0 h 3428999"/>
              <a:gd name="connsiteX2" fmla="*/ 12192000 w 12192000"/>
              <a:gd name="connsiteY2" fmla="*/ 3428999 h 3428999"/>
              <a:gd name="connsiteX3" fmla="*/ 0 w 12192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12192000" h="3428999">
                <a:moveTo>
                  <a:pt x="0" y="0"/>
                </a:moveTo>
                <a:lnTo>
                  <a:pt x="12192000" y="0"/>
                </a:lnTo>
                <a:lnTo>
                  <a:pt x="12192000" y="3428999"/>
                </a:lnTo>
                <a:lnTo>
                  <a:pt x="0" y="3428999"/>
                </a:lnTo>
                <a:close/>
              </a:path>
            </a:pathLst>
          </a:custGeom>
        </p:spPr>
      </p:pic>
      <p:sp>
        <p:nvSpPr>
          <p:cNvPr id="15" name="Rectangle 14">
            <a:extLst>
              <a:ext uri="{FF2B5EF4-FFF2-40B4-BE49-F238E27FC236}">
                <a16:creationId xmlns:a16="http://schemas.microsoft.com/office/drawing/2014/main" id="{DB783793-74F2-32FA-B0EF-BCC35546946F}"/>
              </a:ext>
            </a:extLst>
          </p:cNvPr>
          <p:cNvSpPr/>
          <p:nvPr/>
        </p:nvSpPr>
        <p:spPr>
          <a:xfrm>
            <a:off x="0" y="1716670"/>
            <a:ext cx="12192000" cy="342899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D7A3C06C-292C-15A7-E873-B156A87325AA}"/>
              </a:ext>
            </a:extLst>
          </p:cNvPr>
          <p:cNvSpPr>
            <a:spLocks noGrp="1"/>
          </p:cNvSpPr>
          <p:nvPr>
            <p:ph type="title"/>
          </p:nvPr>
        </p:nvSpPr>
        <p:spPr>
          <a:xfrm>
            <a:off x="639763" y="2828852"/>
            <a:ext cx="3714523" cy="1772793"/>
          </a:xfrm>
        </p:spPr>
        <p:txBody>
          <a:bodyPr vert="horz">
            <a:spAutoFit/>
          </a:bodyPr>
          <a:lstStyle/>
          <a:p>
            <a:r>
              <a:rPr lang="en-US" dirty="0">
                <a:solidFill>
                  <a:schemeClr val="bg1"/>
                </a:solidFill>
              </a:rPr>
              <a:t>Key Factors Impacting the Valuation of a Pediatric Practice</a:t>
            </a:r>
            <a:endParaRPr lang="en-GB" dirty="0">
              <a:solidFill>
                <a:schemeClr val="bg1"/>
              </a:solidFill>
            </a:endParaRPr>
          </a:p>
        </p:txBody>
      </p:sp>
      <p:sp>
        <p:nvSpPr>
          <p:cNvPr id="3" name="Footer Placeholder 2">
            <a:extLst>
              <a:ext uri="{FF2B5EF4-FFF2-40B4-BE49-F238E27FC236}">
                <a16:creationId xmlns:a16="http://schemas.microsoft.com/office/drawing/2014/main" id="{C3870F8D-28D8-7622-768E-05A971376F65}"/>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4" name="Slide Number Placeholder 3">
            <a:extLst>
              <a:ext uri="{FF2B5EF4-FFF2-40B4-BE49-F238E27FC236}">
                <a16:creationId xmlns:a16="http://schemas.microsoft.com/office/drawing/2014/main" id="{87C5546C-82C6-C65E-0057-0AC4AC85FBD5}"/>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57</a:t>
            </a:fld>
            <a:endParaRPr lang="en-ID" dirty="0"/>
          </a:p>
        </p:txBody>
      </p:sp>
      <p:sp>
        <p:nvSpPr>
          <p:cNvPr id="19" name="Rectangle 18">
            <a:extLst>
              <a:ext uri="{FF2B5EF4-FFF2-40B4-BE49-F238E27FC236}">
                <a16:creationId xmlns:a16="http://schemas.microsoft.com/office/drawing/2014/main" id="{DB1B3545-1C06-1106-6111-034DBB8C259F}"/>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4" name="Picture 2">
            <a:extLst>
              <a:ext uri="{FF2B5EF4-FFF2-40B4-BE49-F238E27FC236}">
                <a16:creationId xmlns:a16="http://schemas.microsoft.com/office/drawing/2014/main" id="{5A9C77ED-4F90-434B-81AE-4EAF11D544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C2A2BDDF-FCFA-845F-1313-41C1566FA9D3}"/>
              </a:ext>
            </a:extLst>
          </p:cNvPr>
          <p:cNvSpPr/>
          <p:nvPr/>
        </p:nvSpPr>
        <p:spPr>
          <a:xfrm>
            <a:off x="4715783" y="450394"/>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0" name="Title 1">
            <a:extLst>
              <a:ext uri="{FF2B5EF4-FFF2-40B4-BE49-F238E27FC236}">
                <a16:creationId xmlns:a16="http://schemas.microsoft.com/office/drawing/2014/main" id="{76ADE5BB-F520-7C5F-C3E2-51871C4B4F7B}"/>
              </a:ext>
            </a:extLst>
          </p:cNvPr>
          <p:cNvSpPr txBox="1">
            <a:spLocks/>
          </p:cNvSpPr>
          <p:nvPr/>
        </p:nvSpPr>
        <p:spPr>
          <a:xfrm>
            <a:off x="5495109" y="813948"/>
            <a:ext cx="1721360"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1800" b="0" dirty="0"/>
              <a:t>Continuation of </a:t>
            </a:r>
            <a:br>
              <a:rPr lang="en-US" sz="1800" b="0" dirty="0"/>
            </a:br>
            <a:r>
              <a:rPr lang="en-US" sz="1800" b="0" dirty="0"/>
              <a:t>Patient Volume</a:t>
            </a:r>
          </a:p>
        </p:txBody>
      </p:sp>
      <p:sp>
        <p:nvSpPr>
          <p:cNvPr id="142" name="TextBox 141">
            <a:extLst>
              <a:ext uri="{FF2B5EF4-FFF2-40B4-BE49-F238E27FC236}">
                <a16:creationId xmlns:a16="http://schemas.microsoft.com/office/drawing/2014/main" id="{A16E7A9F-1E51-9724-902B-BE69CF244CE5}"/>
              </a:ext>
            </a:extLst>
          </p:cNvPr>
          <p:cNvSpPr txBox="1"/>
          <p:nvPr/>
        </p:nvSpPr>
        <p:spPr>
          <a:xfrm>
            <a:off x="4960721" y="847111"/>
            <a:ext cx="269304" cy="276999"/>
          </a:xfrm>
          <a:prstGeom prst="rect">
            <a:avLst/>
          </a:prstGeom>
          <a:noFill/>
        </p:spPr>
        <p:txBody>
          <a:bodyPr wrap="none" lIns="0" tIns="0" rIns="0" bIns="0" rtlCol="0">
            <a:spAutoFit/>
          </a:bodyPr>
          <a:lstStyle/>
          <a:p>
            <a:r>
              <a:rPr lang="en-US" b="1" i="1" dirty="0">
                <a:solidFill>
                  <a:prstClr val="white">
                    <a:lumMod val="85000"/>
                  </a:prstClr>
                </a:solidFill>
                <a:latin typeface="Lato"/>
              </a:rPr>
              <a:t>01</a:t>
            </a:r>
            <a:endParaRPr lang="id-ID" b="1" i="1" dirty="0">
              <a:solidFill>
                <a:prstClr val="white">
                  <a:lumMod val="85000"/>
                </a:prstClr>
              </a:solidFill>
              <a:latin typeface="Lato"/>
            </a:endParaRPr>
          </a:p>
        </p:txBody>
      </p:sp>
      <p:sp>
        <p:nvSpPr>
          <p:cNvPr id="144" name="Title 1">
            <a:extLst>
              <a:ext uri="{FF2B5EF4-FFF2-40B4-BE49-F238E27FC236}">
                <a16:creationId xmlns:a16="http://schemas.microsoft.com/office/drawing/2014/main" id="{4F4517BE-D960-9FDA-55A3-26075ECD180E}"/>
              </a:ext>
            </a:extLst>
          </p:cNvPr>
          <p:cNvSpPr txBox="1">
            <a:spLocks/>
          </p:cNvSpPr>
          <p:nvPr/>
        </p:nvSpPr>
        <p:spPr>
          <a:xfrm>
            <a:off x="7228468" y="680911"/>
            <a:ext cx="3287677" cy="6093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pPr algn="ctr"/>
            <a:r>
              <a:rPr lang="en-US" sz="1100" b="0" dirty="0">
                <a:solidFill>
                  <a:srgbClr val="375C72"/>
                </a:solidFill>
              </a:rPr>
              <a:t>2 visits per day at $150 per encounter </a:t>
            </a:r>
          </a:p>
          <a:p>
            <a:pPr algn="ctr"/>
            <a:r>
              <a:rPr lang="en-US" sz="1100" b="0" dirty="0">
                <a:solidFill>
                  <a:srgbClr val="375C72"/>
                </a:solidFill>
              </a:rPr>
              <a:t>= </a:t>
            </a:r>
          </a:p>
          <a:p>
            <a:pPr algn="ctr"/>
            <a:r>
              <a:rPr lang="en-US" sz="1100" b="0" dirty="0">
                <a:solidFill>
                  <a:srgbClr val="375C72"/>
                </a:solidFill>
              </a:rPr>
              <a:t>$60,000 swing in payments per provider per year (200 days)</a:t>
            </a:r>
          </a:p>
        </p:txBody>
      </p:sp>
      <p:sp>
        <p:nvSpPr>
          <p:cNvPr id="147" name="Rectangle 146">
            <a:extLst>
              <a:ext uri="{FF2B5EF4-FFF2-40B4-BE49-F238E27FC236}">
                <a16:creationId xmlns:a16="http://schemas.microsoft.com/office/drawing/2014/main" id="{9A6F47FB-E6ED-555F-E595-16BC66CDB66F}"/>
              </a:ext>
            </a:extLst>
          </p:cNvPr>
          <p:cNvSpPr/>
          <p:nvPr/>
        </p:nvSpPr>
        <p:spPr>
          <a:xfrm>
            <a:off x="4715783" y="1588054"/>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8" name="Title 1">
            <a:extLst>
              <a:ext uri="{FF2B5EF4-FFF2-40B4-BE49-F238E27FC236}">
                <a16:creationId xmlns:a16="http://schemas.microsoft.com/office/drawing/2014/main" id="{43BC8A6E-A0A2-86D6-5A34-AAE4457ADD7F}"/>
              </a:ext>
            </a:extLst>
          </p:cNvPr>
          <p:cNvSpPr txBox="1">
            <a:spLocks/>
          </p:cNvSpPr>
          <p:nvPr/>
        </p:nvSpPr>
        <p:spPr>
          <a:xfrm>
            <a:off x="5469774" y="2026321"/>
            <a:ext cx="3229726"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1800" b="0" dirty="0"/>
              <a:t>Continuation of Current Payment Rates</a:t>
            </a:r>
          </a:p>
        </p:txBody>
      </p:sp>
      <p:sp>
        <p:nvSpPr>
          <p:cNvPr id="150" name="TextBox 149">
            <a:extLst>
              <a:ext uri="{FF2B5EF4-FFF2-40B4-BE49-F238E27FC236}">
                <a16:creationId xmlns:a16="http://schemas.microsoft.com/office/drawing/2014/main" id="{7E3CA90D-70C1-412F-9745-68BC04576EC5}"/>
              </a:ext>
            </a:extLst>
          </p:cNvPr>
          <p:cNvSpPr txBox="1"/>
          <p:nvPr/>
        </p:nvSpPr>
        <p:spPr>
          <a:xfrm>
            <a:off x="4960721" y="1984771"/>
            <a:ext cx="269304" cy="276999"/>
          </a:xfrm>
          <a:prstGeom prst="rect">
            <a:avLst/>
          </a:prstGeom>
          <a:noFill/>
        </p:spPr>
        <p:txBody>
          <a:bodyPr wrap="none" lIns="0" tIns="0" rIns="0" bIns="0" rtlCol="0">
            <a:spAutoFit/>
          </a:bodyPr>
          <a:lstStyle/>
          <a:p>
            <a:r>
              <a:rPr lang="en-US" b="1" i="1" dirty="0">
                <a:solidFill>
                  <a:prstClr val="white">
                    <a:lumMod val="85000"/>
                  </a:prstClr>
                </a:solidFill>
                <a:latin typeface="Lato"/>
              </a:rPr>
              <a:t>02</a:t>
            </a:r>
            <a:endParaRPr lang="id-ID" b="1" i="1" dirty="0">
              <a:solidFill>
                <a:prstClr val="white">
                  <a:lumMod val="85000"/>
                </a:prstClr>
              </a:solidFill>
              <a:latin typeface="Lato"/>
            </a:endParaRPr>
          </a:p>
        </p:txBody>
      </p:sp>
      <p:sp>
        <p:nvSpPr>
          <p:cNvPr id="155" name="Rectangle 154">
            <a:extLst>
              <a:ext uri="{FF2B5EF4-FFF2-40B4-BE49-F238E27FC236}">
                <a16:creationId xmlns:a16="http://schemas.microsoft.com/office/drawing/2014/main" id="{55AD60E5-8D3D-913A-EDC2-967BC1413789}"/>
              </a:ext>
            </a:extLst>
          </p:cNvPr>
          <p:cNvSpPr/>
          <p:nvPr/>
        </p:nvSpPr>
        <p:spPr>
          <a:xfrm>
            <a:off x="4715783" y="2725714"/>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6" name="Title 1">
            <a:extLst>
              <a:ext uri="{FF2B5EF4-FFF2-40B4-BE49-F238E27FC236}">
                <a16:creationId xmlns:a16="http://schemas.microsoft.com/office/drawing/2014/main" id="{DE16C355-8CAE-1FC9-00C8-FA45069DE796}"/>
              </a:ext>
            </a:extLst>
          </p:cNvPr>
          <p:cNvSpPr txBox="1">
            <a:spLocks/>
          </p:cNvSpPr>
          <p:nvPr/>
        </p:nvSpPr>
        <p:spPr>
          <a:xfrm>
            <a:off x="5469774" y="3163981"/>
            <a:ext cx="2203188"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1800" b="0" dirty="0"/>
              <a:t>Shift in Payor Mix</a:t>
            </a:r>
          </a:p>
        </p:txBody>
      </p:sp>
      <p:sp>
        <p:nvSpPr>
          <p:cNvPr id="158" name="TextBox 157">
            <a:extLst>
              <a:ext uri="{FF2B5EF4-FFF2-40B4-BE49-F238E27FC236}">
                <a16:creationId xmlns:a16="http://schemas.microsoft.com/office/drawing/2014/main" id="{89067CB5-8986-2C9C-D40B-F6760411F00E}"/>
              </a:ext>
            </a:extLst>
          </p:cNvPr>
          <p:cNvSpPr txBox="1"/>
          <p:nvPr/>
        </p:nvSpPr>
        <p:spPr>
          <a:xfrm>
            <a:off x="4960721" y="3122431"/>
            <a:ext cx="269304" cy="276999"/>
          </a:xfrm>
          <a:prstGeom prst="rect">
            <a:avLst/>
          </a:prstGeom>
          <a:noFill/>
        </p:spPr>
        <p:txBody>
          <a:bodyPr wrap="none" lIns="0" tIns="0" rIns="0" bIns="0" rtlCol="0">
            <a:spAutoFit/>
          </a:bodyPr>
          <a:lstStyle/>
          <a:p>
            <a:r>
              <a:rPr lang="en-US" b="1" i="1" dirty="0">
                <a:solidFill>
                  <a:prstClr val="white">
                    <a:lumMod val="85000"/>
                  </a:prstClr>
                </a:solidFill>
                <a:latin typeface="Lato"/>
              </a:rPr>
              <a:t>03</a:t>
            </a:r>
            <a:endParaRPr lang="id-ID" b="1" i="1" dirty="0">
              <a:solidFill>
                <a:prstClr val="white">
                  <a:lumMod val="85000"/>
                </a:prstClr>
              </a:solidFill>
              <a:latin typeface="Lato"/>
            </a:endParaRPr>
          </a:p>
        </p:txBody>
      </p:sp>
      <p:sp>
        <p:nvSpPr>
          <p:cNvPr id="163" name="Rectangle 162">
            <a:extLst>
              <a:ext uri="{FF2B5EF4-FFF2-40B4-BE49-F238E27FC236}">
                <a16:creationId xmlns:a16="http://schemas.microsoft.com/office/drawing/2014/main" id="{9C4FA9E9-98A6-D505-8FFF-49C12DCD406D}"/>
              </a:ext>
            </a:extLst>
          </p:cNvPr>
          <p:cNvSpPr/>
          <p:nvPr/>
        </p:nvSpPr>
        <p:spPr>
          <a:xfrm>
            <a:off x="4715783" y="3863374"/>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64" name="Title 1">
            <a:extLst>
              <a:ext uri="{FF2B5EF4-FFF2-40B4-BE49-F238E27FC236}">
                <a16:creationId xmlns:a16="http://schemas.microsoft.com/office/drawing/2014/main" id="{34B3A8C5-C01E-6CBA-82C4-06E78EB57D2F}"/>
              </a:ext>
            </a:extLst>
          </p:cNvPr>
          <p:cNvSpPr txBox="1">
            <a:spLocks/>
          </p:cNvSpPr>
          <p:nvPr/>
        </p:nvSpPr>
        <p:spPr>
          <a:xfrm>
            <a:off x="5469774" y="4301641"/>
            <a:ext cx="2203188"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1800" b="0" dirty="0"/>
              <a:t>Local Economy</a:t>
            </a:r>
          </a:p>
        </p:txBody>
      </p:sp>
      <p:sp>
        <p:nvSpPr>
          <p:cNvPr id="166" name="TextBox 165">
            <a:extLst>
              <a:ext uri="{FF2B5EF4-FFF2-40B4-BE49-F238E27FC236}">
                <a16:creationId xmlns:a16="http://schemas.microsoft.com/office/drawing/2014/main" id="{F60C181F-2333-D7BA-BF4F-C3F6CD77DF9D}"/>
              </a:ext>
            </a:extLst>
          </p:cNvPr>
          <p:cNvSpPr txBox="1"/>
          <p:nvPr/>
        </p:nvSpPr>
        <p:spPr>
          <a:xfrm>
            <a:off x="4960721" y="4260091"/>
            <a:ext cx="269304" cy="276999"/>
          </a:xfrm>
          <a:prstGeom prst="rect">
            <a:avLst/>
          </a:prstGeom>
          <a:noFill/>
        </p:spPr>
        <p:txBody>
          <a:bodyPr wrap="none" lIns="0" tIns="0" rIns="0" bIns="0" rtlCol="0">
            <a:spAutoFit/>
          </a:bodyPr>
          <a:lstStyle/>
          <a:p>
            <a:r>
              <a:rPr lang="en-US" b="1" i="1" dirty="0">
                <a:solidFill>
                  <a:prstClr val="white">
                    <a:lumMod val="85000"/>
                  </a:prstClr>
                </a:solidFill>
                <a:latin typeface="Lato"/>
              </a:rPr>
              <a:t>04</a:t>
            </a:r>
            <a:endParaRPr lang="id-ID" b="1" i="1" dirty="0">
              <a:solidFill>
                <a:prstClr val="white">
                  <a:lumMod val="85000"/>
                </a:prstClr>
              </a:solidFill>
              <a:latin typeface="Lato"/>
            </a:endParaRPr>
          </a:p>
        </p:txBody>
      </p:sp>
      <p:sp>
        <p:nvSpPr>
          <p:cNvPr id="171" name="Rectangle 170">
            <a:extLst>
              <a:ext uri="{FF2B5EF4-FFF2-40B4-BE49-F238E27FC236}">
                <a16:creationId xmlns:a16="http://schemas.microsoft.com/office/drawing/2014/main" id="{67BB33FA-DB83-826A-5F5C-80E9E6E367AE}"/>
              </a:ext>
            </a:extLst>
          </p:cNvPr>
          <p:cNvSpPr/>
          <p:nvPr/>
        </p:nvSpPr>
        <p:spPr>
          <a:xfrm>
            <a:off x="4715783" y="5001035"/>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2" name="Title 1">
            <a:extLst>
              <a:ext uri="{FF2B5EF4-FFF2-40B4-BE49-F238E27FC236}">
                <a16:creationId xmlns:a16="http://schemas.microsoft.com/office/drawing/2014/main" id="{033A831C-767D-0B16-7E02-2E0F60CA652A}"/>
              </a:ext>
            </a:extLst>
          </p:cNvPr>
          <p:cNvSpPr txBox="1">
            <a:spLocks/>
          </p:cNvSpPr>
          <p:nvPr/>
        </p:nvSpPr>
        <p:spPr>
          <a:xfrm>
            <a:off x="5469774" y="5158202"/>
            <a:ext cx="2203188"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1800" b="0" dirty="0"/>
              <a:t>Building/Rent Expenses along with future liabilities</a:t>
            </a:r>
          </a:p>
        </p:txBody>
      </p:sp>
      <p:sp>
        <p:nvSpPr>
          <p:cNvPr id="141" name="Rectangle 140">
            <a:extLst>
              <a:ext uri="{FF2B5EF4-FFF2-40B4-BE49-F238E27FC236}">
                <a16:creationId xmlns:a16="http://schemas.microsoft.com/office/drawing/2014/main" id="{A0DAE7B9-7413-E9CF-4375-4A41E9D0B3D4}"/>
              </a:ext>
            </a:extLst>
          </p:cNvPr>
          <p:cNvSpPr/>
          <p:nvPr/>
        </p:nvSpPr>
        <p:spPr>
          <a:xfrm>
            <a:off x="10848975" y="450394"/>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9" name="Rectangle 148">
            <a:extLst>
              <a:ext uri="{FF2B5EF4-FFF2-40B4-BE49-F238E27FC236}">
                <a16:creationId xmlns:a16="http://schemas.microsoft.com/office/drawing/2014/main" id="{A48D8C9F-C188-5B1B-AD25-5686EDC8DCDE}"/>
              </a:ext>
            </a:extLst>
          </p:cNvPr>
          <p:cNvSpPr/>
          <p:nvPr/>
        </p:nvSpPr>
        <p:spPr>
          <a:xfrm>
            <a:off x="10848975" y="1588054"/>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7" name="Rectangle 156">
            <a:extLst>
              <a:ext uri="{FF2B5EF4-FFF2-40B4-BE49-F238E27FC236}">
                <a16:creationId xmlns:a16="http://schemas.microsoft.com/office/drawing/2014/main" id="{2ECA68B9-D5EC-F449-93C2-D1762B1DF560}"/>
              </a:ext>
            </a:extLst>
          </p:cNvPr>
          <p:cNvSpPr/>
          <p:nvPr/>
        </p:nvSpPr>
        <p:spPr>
          <a:xfrm>
            <a:off x="10848975" y="2725714"/>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65" name="Rectangle 164">
            <a:extLst>
              <a:ext uri="{FF2B5EF4-FFF2-40B4-BE49-F238E27FC236}">
                <a16:creationId xmlns:a16="http://schemas.microsoft.com/office/drawing/2014/main" id="{B23CB185-D8B5-B2F6-458E-C4F4A59FD3EF}"/>
              </a:ext>
            </a:extLst>
          </p:cNvPr>
          <p:cNvSpPr/>
          <p:nvPr/>
        </p:nvSpPr>
        <p:spPr>
          <a:xfrm>
            <a:off x="10848975" y="3863374"/>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3" name="Rectangle 172">
            <a:extLst>
              <a:ext uri="{FF2B5EF4-FFF2-40B4-BE49-F238E27FC236}">
                <a16:creationId xmlns:a16="http://schemas.microsoft.com/office/drawing/2014/main" id="{FCBB69F6-669E-7D09-52C5-EFAAB4AE2131}"/>
              </a:ext>
            </a:extLst>
          </p:cNvPr>
          <p:cNvSpPr/>
          <p:nvPr/>
        </p:nvSpPr>
        <p:spPr>
          <a:xfrm>
            <a:off x="10848975" y="5001035"/>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4" name="TextBox 173">
            <a:extLst>
              <a:ext uri="{FF2B5EF4-FFF2-40B4-BE49-F238E27FC236}">
                <a16:creationId xmlns:a16="http://schemas.microsoft.com/office/drawing/2014/main" id="{DE68FEA6-88FD-84A6-FB45-772E694161A4}"/>
              </a:ext>
            </a:extLst>
          </p:cNvPr>
          <p:cNvSpPr txBox="1"/>
          <p:nvPr/>
        </p:nvSpPr>
        <p:spPr>
          <a:xfrm>
            <a:off x="4960721" y="5397752"/>
            <a:ext cx="269304" cy="276999"/>
          </a:xfrm>
          <a:prstGeom prst="rect">
            <a:avLst/>
          </a:prstGeom>
          <a:noFill/>
        </p:spPr>
        <p:txBody>
          <a:bodyPr wrap="none" lIns="0" tIns="0" rIns="0" bIns="0" rtlCol="0">
            <a:spAutoFit/>
          </a:bodyPr>
          <a:lstStyle/>
          <a:p>
            <a:r>
              <a:rPr lang="en-US" b="1" i="1" dirty="0">
                <a:solidFill>
                  <a:prstClr val="white">
                    <a:lumMod val="85000"/>
                  </a:prstClr>
                </a:solidFill>
                <a:latin typeface="Lato"/>
              </a:rPr>
              <a:t>05</a:t>
            </a:r>
            <a:endParaRPr lang="id-ID" b="1" i="1" dirty="0">
              <a:solidFill>
                <a:prstClr val="white">
                  <a:lumMod val="85000"/>
                </a:prstClr>
              </a:solidFill>
              <a:latin typeface="Lato"/>
            </a:endParaRPr>
          </a:p>
        </p:txBody>
      </p:sp>
      <p:grpSp>
        <p:nvGrpSpPr>
          <p:cNvPr id="175" name="Group 174">
            <a:extLst>
              <a:ext uri="{FF2B5EF4-FFF2-40B4-BE49-F238E27FC236}">
                <a16:creationId xmlns:a16="http://schemas.microsoft.com/office/drawing/2014/main" id="{CA1EAB0B-4917-5123-7082-AB1190924A56}"/>
              </a:ext>
            </a:extLst>
          </p:cNvPr>
          <p:cNvGrpSpPr/>
          <p:nvPr/>
        </p:nvGrpSpPr>
        <p:grpSpPr>
          <a:xfrm>
            <a:off x="7941983" y="5406727"/>
            <a:ext cx="2724600" cy="304699"/>
            <a:chOff x="4824896" y="1760449"/>
            <a:chExt cx="2724600" cy="304699"/>
          </a:xfrm>
        </p:grpSpPr>
        <p:sp>
          <p:nvSpPr>
            <p:cNvPr id="176" name="Title 1">
              <a:extLst>
                <a:ext uri="{FF2B5EF4-FFF2-40B4-BE49-F238E27FC236}">
                  <a16:creationId xmlns:a16="http://schemas.microsoft.com/office/drawing/2014/main" id="{62D0EB0C-DF07-ACDC-6D56-BDB25C02CB8B}"/>
                </a:ext>
              </a:extLst>
            </p:cNvPr>
            <p:cNvSpPr txBox="1">
              <a:spLocks/>
            </p:cNvSpPr>
            <p:nvPr/>
          </p:nvSpPr>
          <p:spPr>
            <a:xfrm>
              <a:off x="4824896" y="1760449"/>
              <a:ext cx="1271104" cy="3046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pPr marL="171450" indent="-171450">
                <a:buFont typeface="Arial" panose="020B0604020202020204" pitchFamily="34" charset="0"/>
                <a:buChar char="•"/>
              </a:pPr>
              <a:r>
                <a:rPr lang="en-US" sz="1100" b="0" dirty="0">
                  <a:solidFill>
                    <a:srgbClr val="375C72"/>
                  </a:solidFill>
                </a:rPr>
                <a:t>Need to relocate to better location</a:t>
              </a:r>
            </a:p>
          </p:txBody>
        </p:sp>
        <p:sp>
          <p:nvSpPr>
            <p:cNvPr id="177" name="Title 1">
              <a:extLst>
                <a:ext uri="{FF2B5EF4-FFF2-40B4-BE49-F238E27FC236}">
                  <a16:creationId xmlns:a16="http://schemas.microsoft.com/office/drawing/2014/main" id="{8512E7AF-2150-EC03-3BC0-99E38CBE6E7F}"/>
                </a:ext>
              </a:extLst>
            </p:cNvPr>
            <p:cNvSpPr txBox="1">
              <a:spLocks/>
            </p:cNvSpPr>
            <p:nvPr/>
          </p:nvSpPr>
          <p:spPr>
            <a:xfrm>
              <a:off x="6278392" y="1760449"/>
              <a:ext cx="1271104" cy="15234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pPr marL="171450" indent="-171450">
                <a:buFont typeface="Arial" panose="020B0604020202020204" pitchFamily="34" charset="0"/>
                <a:buChar char="•"/>
              </a:pPr>
              <a:r>
                <a:rPr lang="en-US" sz="1100" b="0" dirty="0">
                  <a:solidFill>
                    <a:srgbClr val="375C72"/>
                  </a:solidFill>
                </a:rPr>
                <a:t>Interior Updating</a:t>
              </a:r>
            </a:p>
          </p:txBody>
        </p:sp>
      </p:grpSp>
      <p:cxnSp>
        <p:nvCxnSpPr>
          <p:cNvPr id="179" name="Straight Connector 178">
            <a:extLst>
              <a:ext uri="{FF2B5EF4-FFF2-40B4-BE49-F238E27FC236}">
                <a16:creationId xmlns:a16="http://schemas.microsoft.com/office/drawing/2014/main" id="{2AE11177-1B7A-CE9A-7B0F-B9B7F4AFAF3D}"/>
              </a:ext>
            </a:extLst>
          </p:cNvPr>
          <p:cNvCxnSpPr>
            <a:cxnSpLocks/>
          </p:cNvCxnSpPr>
          <p:nvPr/>
        </p:nvCxnSpPr>
        <p:spPr>
          <a:xfrm>
            <a:off x="7354343" y="774970"/>
            <a:ext cx="0" cy="4212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6AA1C75F-F632-6072-E2D6-3D5A120CFA18}"/>
              </a:ext>
            </a:extLst>
          </p:cNvPr>
          <p:cNvSpPr/>
          <p:nvPr/>
        </p:nvSpPr>
        <p:spPr>
          <a:xfrm>
            <a:off x="639097" y="2249352"/>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83" name="Straight Connector 182">
            <a:extLst>
              <a:ext uri="{FF2B5EF4-FFF2-40B4-BE49-F238E27FC236}">
                <a16:creationId xmlns:a16="http://schemas.microsoft.com/office/drawing/2014/main" id="{03ECAF24-5030-4360-5308-EECB32F46633}"/>
              </a:ext>
            </a:extLst>
          </p:cNvPr>
          <p:cNvCxnSpPr>
            <a:cxnSpLocks/>
          </p:cNvCxnSpPr>
          <p:nvPr/>
        </p:nvCxnSpPr>
        <p:spPr>
          <a:xfrm>
            <a:off x="7788423" y="5342352"/>
            <a:ext cx="0" cy="4212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64AB94A3-2A44-DAB5-3DEB-AC3148C95A0F}"/>
              </a:ext>
            </a:extLst>
          </p:cNvPr>
          <p:cNvGrpSpPr/>
          <p:nvPr/>
        </p:nvGrpSpPr>
        <p:grpSpPr>
          <a:xfrm>
            <a:off x="11069873" y="840272"/>
            <a:ext cx="277343" cy="290677"/>
            <a:chOff x="3405188" y="3284538"/>
            <a:chExt cx="330201" cy="346076"/>
          </a:xfrm>
        </p:grpSpPr>
        <p:sp>
          <p:nvSpPr>
            <p:cNvPr id="190" name="Freeform 141">
              <a:extLst>
                <a:ext uri="{FF2B5EF4-FFF2-40B4-BE49-F238E27FC236}">
                  <a16:creationId xmlns:a16="http://schemas.microsoft.com/office/drawing/2014/main" id="{FBF9BD0E-BFA4-7EFD-9C16-CC5F32381D2F}"/>
                </a:ext>
              </a:extLst>
            </p:cNvPr>
            <p:cNvSpPr>
              <a:spLocks/>
            </p:cNvSpPr>
            <p:nvPr/>
          </p:nvSpPr>
          <p:spPr bwMode="auto">
            <a:xfrm>
              <a:off x="3435351" y="3435351"/>
              <a:ext cx="104775" cy="134938"/>
            </a:xfrm>
            <a:custGeom>
              <a:avLst/>
              <a:gdLst>
                <a:gd name="T0" fmla="*/ 0 w 28"/>
                <a:gd name="T1" fmla="*/ 0 h 36"/>
                <a:gd name="T2" fmla="*/ 28 w 28"/>
                <a:gd name="T3" fmla="*/ 0 h 36"/>
                <a:gd name="T4" fmla="*/ 28 w 28"/>
                <a:gd name="T5" fmla="*/ 12 h 36"/>
                <a:gd name="T6" fmla="*/ 20 w 28"/>
                <a:gd name="T7" fmla="*/ 20 h 36"/>
                <a:gd name="T8" fmla="*/ 20 w 28"/>
                <a:gd name="T9" fmla="*/ 36 h 36"/>
                <a:gd name="T10" fmla="*/ 8 w 28"/>
                <a:gd name="T11" fmla="*/ 36 h 36"/>
                <a:gd name="T12" fmla="*/ 8 w 28"/>
                <a:gd name="T13" fmla="*/ 20 h 36"/>
                <a:gd name="T14" fmla="*/ 0 w 28"/>
                <a:gd name="T15" fmla="*/ 12 h 36"/>
                <a:gd name="T16" fmla="*/ 0 w 2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6">
                  <a:moveTo>
                    <a:pt x="0" y="0"/>
                  </a:moveTo>
                  <a:cubicBezTo>
                    <a:pt x="28" y="0"/>
                    <a:pt x="28" y="0"/>
                    <a:pt x="28" y="0"/>
                  </a:cubicBezTo>
                  <a:cubicBezTo>
                    <a:pt x="28" y="12"/>
                    <a:pt x="28" y="12"/>
                    <a:pt x="28" y="12"/>
                  </a:cubicBezTo>
                  <a:cubicBezTo>
                    <a:pt x="28" y="16"/>
                    <a:pt x="24" y="20"/>
                    <a:pt x="20" y="20"/>
                  </a:cubicBezTo>
                  <a:cubicBezTo>
                    <a:pt x="20" y="36"/>
                    <a:pt x="20" y="36"/>
                    <a:pt x="20" y="36"/>
                  </a:cubicBezTo>
                  <a:cubicBezTo>
                    <a:pt x="8" y="36"/>
                    <a:pt x="8" y="36"/>
                    <a:pt x="8" y="36"/>
                  </a:cubicBezTo>
                  <a:cubicBezTo>
                    <a:pt x="8" y="20"/>
                    <a:pt x="8" y="20"/>
                    <a:pt x="8" y="20"/>
                  </a:cubicBezTo>
                  <a:cubicBezTo>
                    <a:pt x="4" y="20"/>
                    <a:pt x="0" y="16"/>
                    <a:pt x="0" y="12"/>
                  </a:cubicBezTo>
                  <a:lnTo>
                    <a:pt x="0"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1" name="Oval 142">
              <a:extLst>
                <a:ext uri="{FF2B5EF4-FFF2-40B4-BE49-F238E27FC236}">
                  <a16:creationId xmlns:a16="http://schemas.microsoft.com/office/drawing/2014/main" id="{7440FBD2-B167-D2AD-87B8-B60E649527DB}"/>
                </a:ext>
              </a:extLst>
            </p:cNvPr>
            <p:cNvSpPr>
              <a:spLocks noChangeArrowheads="1"/>
            </p:cNvSpPr>
            <p:nvPr/>
          </p:nvSpPr>
          <p:spPr bwMode="auto">
            <a:xfrm>
              <a:off x="3449638" y="3344863"/>
              <a:ext cx="76200" cy="74613"/>
            </a:xfrm>
            <a:prstGeom prst="ellipse">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2" name="Freeform 143">
              <a:extLst>
                <a:ext uri="{FF2B5EF4-FFF2-40B4-BE49-F238E27FC236}">
                  <a16:creationId xmlns:a16="http://schemas.microsoft.com/office/drawing/2014/main" id="{F81955B9-C591-E7A9-D6D7-49937C226202}"/>
                </a:ext>
              </a:extLst>
            </p:cNvPr>
            <p:cNvSpPr>
              <a:spLocks/>
            </p:cNvSpPr>
            <p:nvPr/>
          </p:nvSpPr>
          <p:spPr bwMode="auto">
            <a:xfrm>
              <a:off x="3405188" y="3314701"/>
              <a:ext cx="165100" cy="285750"/>
            </a:xfrm>
            <a:custGeom>
              <a:avLst/>
              <a:gdLst>
                <a:gd name="T0" fmla="*/ 0 w 44"/>
                <a:gd name="T1" fmla="*/ 72 h 76"/>
                <a:gd name="T2" fmla="*/ 4 w 44"/>
                <a:gd name="T3" fmla="*/ 76 h 76"/>
                <a:gd name="T4" fmla="*/ 40 w 44"/>
                <a:gd name="T5" fmla="*/ 76 h 76"/>
                <a:gd name="T6" fmla="*/ 44 w 44"/>
                <a:gd name="T7" fmla="*/ 72 h 76"/>
                <a:gd name="T8" fmla="*/ 44 w 44"/>
                <a:gd name="T9" fmla="*/ 4 h 76"/>
                <a:gd name="T10" fmla="*/ 40 w 44"/>
                <a:gd name="T11" fmla="*/ 0 h 76"/>
                <a:gd name="T12" fmla="*/ 4 w 44"/>
                <a:gd name="T13" fmla="*/ 0 h 76"/>
                <a:gd name="T14" fmla="*/ 0 w 44"/>
                <a:gd name="T15" fmla="*/ 4 h 76"/>
                <a:gd name="T16" fmla="*/ 0 w 44"/>
                <a:gd name="T17"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6">
                  <a:moveTo>
                    <a:pt x="0" y="72"/>
                  </a:moveTo>
                  <a:cubicBezTo>
                    <a:pt x="0" y="74"/>
                    <a:pt x="2" y="76"/>
                    <a:pt x="4" y="76"/>
                  </a:cubicBezTo>
                  <a:cubicBezTo>
                    <a:pt x="40" y="76"/>
                    <a:pt x="40" y="76"/>
                    <a:pt x="40" y="76"/>
                  </a:cubicBezTo>
                  <a:cubicBezTo>
                    <a:pt x="42" y="76"/>
                    <a:pt x="44" y="74"/>
                    <a:pt x="44" y="72"/>
                  </a:cubicBezTo>
                  <a:cubicBezTo>
                    <a:pt x="44" y="4"/>
                    <a:pt x="44" y="4"/>
                    <a:pt x="44" y="4"/>
                  </a:cubicBezTo>
                  <a:cubicBezTo>
                    <a:pt x="44" y="2"/>
                    <a:pt x="42" y="0"/>
                    <a:pt x="40" y="0"/>
                  </a:cubicBezTo>
                  <a:cubicBezTo>
                    <a:pt x="4" y="0"/>
                    <a:pt x="4" y="0"/>
                    <a:pt x="4" y="0"/>
                  </a:cubicBezTo>
                  <a:cubicBezTo>
                    <a:pt x="2" y="0"/>
                    <a:pt x="0" y="2"/>
                    <a:pt x="0" y="4"/>
                  </a:cubicBezTo>
                  <a:lnTo>
                    <a:pt x="0" y="72"/>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3" name="Rectangle 144">
              <a:extLst>
                <a:ext uri="{FF2B5EF4-FFF2-40B4-BE49-F238E27FC236}">
                  <a16:creationId xmlns:a16="http://schemas.microsoft.com/office/drawing/2014/main" id="{B5B97E7E-0CB8-8EF8-369F-07A0578172C6}"/>
                </a:ext>
              </a:extLst>
            </p:cNvPr>
            <p:cNvSpPr>
              <a:spLocks noChangeArrowheads="1"/>
            </p:cNvSpPr>
            <p:nvPr/>
          </p:nvSpPr>
          <p:spPr bwMode="auto">
            <a:xfrm>
              <a:off x="3419476" y="3600451"/>
              <a:ext cx="30163" cy="301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4" name="Rectangle 145">
              <a:extLst>
                <a:ext uri="{FF2B5EF4-FFF2-40B4-BE49-F238E27FC236}">
                  <a16:creationId xmlns:a16="http://schemas.microsoft.com/office/drawing/2014/main" id="{5887C18E-8C30-0E46-88B5-C72202FFEE61}"/>
                </a:ext>
              </a:extLst>
            </p:cNvPr>
            <p:cNvSpPr>
              <a:spLocks noChangeArrowheads="1"/>
            </p:cNvSpPr>
            <p:nvPr/>
          </p:nvSpPr>
          <p:spPr bwMode="auto">
            <a:xfrm>
              <a:off x="3525838" y="3600451"/>
              <a:ext cx="30163" cy="301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5" name="Rectangle 146">
              <a:extLst>
                <a:ext uri="{FF2B5EF4-FFF2-40B4-BE49-F238E27FC236}">
                  <a16:creationId xmlns:a16="http://schemas.microsoft.com/office/drawing/2014/main" id="{D0FF2D93-4543-91D7-1C7C-EDC4B4C26F65}"/>
                </a:ext>
              </a:extLst>
            </p:cNvPr>
            <p:cNvSpPr>
              <a:spLocks noChangeArrowheads="1"/>
            </p:cNvSpPr>
            <p:nvPr/>
          </p:nvSpPr>
          <p:spPr bwMode="auto">
            <a:xfrm>
              <a:off x="3419476" y="3284538"/>
              <a:ext cx="30163" cy="301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6" name="Rectangle 147">
              <a:extLst>
                <a:ext uri="{FF2B5EF4-FFF2-40B4-BE49-F238E27FC236}">
                  <a16:creationId xmlns:a16="http://schemas.microsoft.com/office/drawing/2014/main" id="{BBCBCED1-82F4-83A9-EDBA-02B4F9A8E079}"/>
                </a:ext>
              </a:extLst>
            </p:cNvPr>
            <p:cNvSpPr>
              <a:spLocks noChangeArrowheads="1"/>
            </p:cNvSpPr>
            <p:nvPr/>
          </p:nvSpPr>
          <p:spPr bwMode="auto">
            <a:xfrm>
              <a:off x="3525838" y="3284538"/>
              <a:ext cx="30163" cy="301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7" name="Freeform 148">
              <a:extLst>
                <a:ext uri="{FF2B5EF4-FFF2-40B4-BE49-F238E27FC236}">
                  <a16:creationId xmlns:a16="http://schemas.microsoft.com/office/drawing/2014/main" id="{8C101DD3-058A-7CA4-BDCF-95941E3E0AB3}"/>
                </a:ext>
              </a:extLst>
            </p:cNvPr>
            <p:cNvSpPr>
              <a:spLocks/>
            </p:cNvSpPr>
            <p:nvPr/>
          </p:nvSpPr>
          <p:spPr bwMode="auto">
            <a:xfrm>
              <a:off x="3600451" y="3328988"/>
              <a:ext cx="134938" cy="136525"/>
            </a:xfrm>
            <a:custGeom>
              <a:avLst/>
              <a:gdLst>
                <a:gd name="T0" fmla="*/ 85 w 85"/>
                <a:gd name="T1" fmla="*/ 29 h 86"/>
                <a:gd name="T2" fmla="*/ 57 w 85"/>
                <a:gd name="T3" fmla="*/ 29 h 86"/>
                <a:gd name="T4" fmla="*/ 57 w 85"/>
                <a:gd name="T5" fmla="*/ 0 h 86"/>
                <a:gd name="T6" fmla="*/ 28 w 85"/>
                <a:gd name="T7" fmla="*/ 0 h 86"/>
                <a:gd name="T8" fmla="*/ 28 w 85"/>
                <a:gd name="T9" fmla="*/ 29 h 86"/>
                <a:gd name="T10" fmla="*/ 0 w 85"/>
                <a:gd name="T11" fmla="*/ 29 h 86"/>
                <a:gd name="T12" fmla="*/ 0 w 85"/>
                <a:gd name="T13" fmla="*/ 57 h 86"/>
                <a:gd name="T14" fmla="*/ 28 w 85"/>
                <a:gd name="T15" fmla="*/ 57 h 86"/>
                <a:gd name="T16" fmla="*/ 28 w 85"/>
                <a:gd name="T17" fmla="*/ 86 h 86"/>
                <a:gd name="T18" fmla="*/ 57 w 85"/>
                <a:gd name="T19" fmla="*/ 86 h 86"/>
                <a:gd name="T20" fmla="*/ 57 w 85"/>
                <a:gd name="T21" fmla="*/ 57 h 86"/>
                <a:gd name="T22" fmla="*/ 85 w 85"/>
                <a:gd name="T23" fmla="*/ 57 h 86"/>
                <a:gd name="T24" fmla="*/ 85 w 85"/>
                <a:gd name="T25"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6">
                  <a:moveTo>
                    <a:pt x="85" y="29"/>
                  </a:moveTo>
                  <a:lnTo>
                    <a:pt x="57" y="29"/>
                  </a:lnTo>
                  <a:lnTo>
                    <a:pt x="57" y="0"/>
                  </a:lnTo>
                  <a:lnTo>
                    <a:pt x="28" y="0"/>
                  </a:lnTo>
                  <a:lnTo>
                    <a:pt x="28" y="29"/>
                  </a:lnTo>
                  <a:lnTo>
                    <a:pt x="0" y="29"/>
                  </a:lnTo>
                  <a:lnTo>
                    <a:pt x="0" y="57"/>
                  </a:lnTo>
                  <a:lnTo>
                    <a:pt x="28" y="57"/>
                  </a:lnTo>
                  <a:lnTo>
                    <a:pt x="28" y="86"/>
                  </a:lnTo>
                  <a:lnTo>
                    <a:pt x="57" y="86"/>
                  </a:lnTo>
                  <a:lnTo>
                    <a:pt x="57" y="57"/>
                  </a:lnTo>
                  <a:lnTo>
                    <a:pt x="85" y="57"/>
                  </a:lnTo>
                  <a:lnTo>
                    <a:pt x="85" y="29"/>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98" name="Group 197">
            <a:extLst>
              <a:ext uri="{FF2B5EF4-FFF2-40B4-BE49-F238E27FC236}">
                <a16:creationId xmlns:a16="http://schemas.microsoft.com/office/drawing/2014/main" id="{270C803C-EB62-83E2-8B34-558388292933}"/>
              </a:ext>
            </a:extLst>
          </p:cNvPr>
          <p:cNvGrpSpPr/>
          <p:nvPr/>
        </p:nvGrpSpPr>
        <p:grpSpPr>
          <a:xfrm>
            <a:off x="11076867" y="3128039"/>
            <a:ext cx="263355" cy="265782"/>
            <a:chOff x="4841876" y="3990976"/>
            <a:chExt cx="344488" cy="347663"/>
          </a:xfrm>
        </p:grpSpPr>
        <p:sp>
          <p:nvSpPr>
            <p:cNvPr id="199" name="Rectangle 143">
              <a:extLst>
                <a:ext uri="{FF2B5EF4-FFF2-40B4-BE49-F238E27FC236}">
                  <a16:creationId xmlns:a16="http://schemas.microsoft.com/office/drawing/2014/main" id="{2BBF19A3-04F1-35FA-A1C0-84BD461DF092}"/>
                </a:ext>
              </a:extLst>
            </p:cNvPr>
            <p:cNvSpPr>
              <a:spLocks noChangeArrowheads="1"/>
            </p:cNvSpPr>
            <p:nvPr/>
          </p:nvSpPr>
          <p:spPr bwMode="auto">
            <a:xfrm>
              <a:off x="4841876" y="4187826"/>
              <a:ext cx="60325" cy="120650"/>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0" name="Freeform 144">
              <a:extLst>
                <a:ext uri="{FF2B5EF4-FFF2-40B4-BE49-F238E27FC236}">
                  <a16:creationId xmlns:a16="http://schemas.microsoft.com/office/drawing/2014/main" id="{D3A37209-FCA8-7232-089D-55A2AA8740C9}"/>
                </a:ext>
              </a:extLst>
            </p:cNvPr>
            <p:cNvSpPr>
              <a:spLocks/>
            </p:cNvSpPr>
            <p:nvPr/>
          </p:nvSpPr>
          <p:spPr bwMode="auto">
            <a:xfrm>
              <a:off x="4902201" y="4229101"/>
              <a:ext cx="284163" cy="109538"/>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a:moveTo>
                    <a:pt x="0" y="15"/>
                  </a:moveTo>
                  <a:cubicBezTo>
                    <a:pt x="42" y="29"/>
                    <a:pt x="28" y="29"/>
                    <a:pt x="76" y="5"/>
                  </a:cubicBezTo>
                  <a:cubicBezTo>
                    <a:pt x="72" y="1"/>
                    <a:pt x="68" y="0"/>
                    <a:pt x="64" y="1"/>
                  </a:cubicBezTo>
                  <a:cubicBezTo>
                    <a:pt x="46" y="7"/>
                    <a:pt x="46" y="7"/>
                    <a:pt x="46" y="7"/>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1" name="Freeform 145">
              <a:extLst>
                <a:ext uri="{FF2B5EF4-FFF2-40B4-BE49-F238E27FC236}">
                  <a16:creationId xmlns:a16="http://schemas.microsoft.com/office/drawing/2014/main" id="{3FAA7C7D-AFE4-A7C3-B255-A0C2375D6F5B}"/>
                </a:ext>
              </a:extLst>
            </p:cNvPr>
            <p:cNvSpPr>
              <a:spLocks/>
            </p:cNvSpPr>
            <p:nvPr/>
          </p:nvSpPr>
          <p:spPr bwMode="auto">
            <a:xfrm>
              <a:off x="4902201" y="4202114"/>
              <a:ext cx="179388" cy="60325"/>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2" name="Oval 146">
              <a:extLst>
                <a:ext uri="{FF2B5EF4-FFF2-40B4-BE49-F238E27FC236}">
                  <a16:creationId xmlns:a16="http://schemas.microsoft.com/office/drawing/2014/main" id="{041D1FDF-D0FB-F3E3-332F-2111AD5A090B}"/>
                </a:ext>
              </a:extLst>
            </p:cNvPr>
            <p:cNvSpPr>
              <a:spLocks noChangeArrowheads="1"/>
            </p:cNvSpPr>
            <p:nvPr/>
          </p:nvSpPr>
          <p:spPr bwMode="auto">
            <a:xfrm>
              <a:off x="5051426" y="3990976"/>
              <a:ext cx="90488"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3" name="Oval 147">
              <a:extLst>
                <a:ext uri="{FF2B5EF4-FFF2-40B4-BE49-F238E27FC236}">
                  <a16:creationId xmlns:a16="http://schemas.microsoft.com/office/drawing/2014/main" id="{8F58B362-8537-17AD-7909-51395BEB391E}"/>
                </a:ext>
              </a:extLst>
            </p:cNvPr>
            <p:cNvSpPr>
              <a:spLocks noChangeArrowheads="1"/>
            </p:cNvSpPr>
            <p:nvPr/>
          </p:nvSpPr>
          <p:spPr bwMode="auto">
            <a:xfrm>
              <a:off x="4976813" y="4097339"/>
              <a:ext cx="90488"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4" name="Line 148">
              <a:extLst>
                <a:ext uri="{FF2B5EF4-FFF2-40B4-BE49-F238E27FC236}">
                  <a16:creationId xmlns:a16="http://schemas.microsoft.com/office/drawing/2014/main" id="{12B948E5-883D-E71F-8544-8FCBF419178F}"/>
                </a:ext>
              </a:extLst>
            </p:cNvPr>
            <p:cNvSpPr>
              <a:spLocks noChangeShapeType="1"/>
            </p:cNvSpPr>
            <p:nvPr/>
          </p:nvSpPr>
          <p:spPr bwMode="auto">
            <a:xfrm>
              <a:off x="5021263" y="4127501"/>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5" name="Line 149">
              <a:extLst>
                <a:ext uri="{FF2B5EF4-FFF2-40B4-BE49-F238E27FC236}">
                  <a16:creationId xmlns:a16="http://schemas.microsoft.com/office/drawing/2014/main" id="{112BFC89-2684-7F6A-6E5A-B1592EC1A35E}"/>
                </a:ext>
              </a:extLst>
            </p:cNvPr>
            <p:cNvSpPr>
              <a:spLocks noChangeShapeType="1"/>
            </p:cNvSpPr>
            <p:nvPr/>
          </p:nvSpPr>
          <p:spPr bwMode="auto">
            <a:xfrm>
              <a:off x="5097463" y="4021139"/>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06" name="Group 205">
            <a:extLst>
              <a:ext uri="{FF2B5EF4-FFF2-40B4-BE49-F238E27FC236}">
                <a16:creationId xmlns:a16="http://schemas.microsoft.com/office/drawing/2014/main" id="{A98B7D4E-4C77-24F5-EBCC-3FA2BC5F1716}"/>
              </a:ext>
            </a:extLst>
          </p:cNvPr>
          <p:cNvGrpSpPr/>
          <p:nvPr/>
        </p:nvGrpSpPr>
        <p:grpSpPr>
          <a:xfrm>
            <a:off x="11071910" y="1986636"/>
            <a:ext cx="273269" cy="273269"/>
            <a:chOff x="8447088" y="2543176"/>
            <a:chExt cx="346075" cy="346075"/>
          </a:xfrm>
        </p:grpSpPr>
        <p:sp>
          <p:nvSpPr>
            <p:cNvPr id="207" name="Oval 135">
              <a:extLst>
                <a:ext uri="{FF2B5EF4-FFF2-40B4-BE49-F238E27FC236}">
                  <a16:creationId xmlns:a16="http://schemas.microsoft.com/office/drawing/2014/main" id="{F0C92BE7-2DCE-8472-2F47-56CB740DB451}"/>
                </a:ext>
              </a:extLst>
            </p:cNvPr>
            <p:cNvSpPr>
              <a:spLocks noChangeArrowheads="1"/>
            </p:cNvSpPr>
            <p:nvPr/>
          </p:nvSpPr>
          <p:spPr bwMode="auto">
            <a:xfrm>
              <a:off x="8567738" y="2543176"/>
              <a:ext cx="225425" cy="22542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8" name="Line 136">
              <a:extLst>
                <a:ext uri="{FF2B5EF4-FFF2-40B4-BE49-F238E27FC236}">
                  <a16:creationId xmlns:a16="http://schemas.microsoft.com/office/drawing/2014/main" id="{B930FE6C-13A7-9AD6-26AA-B8B5338BFC3C}"/>
                </a:ext>
              </a:extLst>
            </p:cNvPr>
            <p:cNvSpPr>
              <a:spLocks noChangeShapeType="1"/>
            </p:cNvSpPr>
            <p:nvPr/>
          </p:nvSpPr>
          <p:spPr bwMode="auto">
            <a:xfrm>
              <a:off x="8672513" y="2701926"/>
              <a:ext cx="0" cy="142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9" name="Line 137">
              <a:extLst>
                <a:ext uri="{FF2B5EF4-FFF2-40B4-BE49-F238E27FC236}">
                  <a16:creationId xmlns:a16="http://schemas.microsoft.com/office/drawing/2014/main" id="{631810AA-4DAB-F2A2-2205-E731F76D90F1}"/>
                </a:ext>
              </a:extLst>
            </p:cNvPr>
            <p:cNvSpPr>
              <a:spLocks noChangeShapeType="1"/>
            </p:cNvSpPr>
            <p:nvPr/>
          </p:nvSpPr>
          <p:spPr bwMode="auto">
            <a:xfrm>
              <a:off x="8672513" y="2595564"/>
              <a:ext cx="0" cy="1587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0" name="Freeform 138">
              <a:extLst>
                <a:ext uri="{FF2B5EF4-FFF2-40B4-BE49-F238E27FC236}">
                  <a16:creationId xmlns:a16="http://schemas.microsoft.com/office/drawing/2014/main" id="{0F6C95DA-102C-04D1-12DE-D6D053C412EB}"/>
                </a:ext>
              </a:extLst>
            </p:cNvPr>
            <p:cNvSpPr>
              <a:spLocks/>
            </p:cNvSpPr>
            <p:nvPr/>
          </p:nvSpPr>
          <p:spPr bwMode="auto">
            <a:xfrm>
              <a:off x="8650288" y="261143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1" name="Line 139">
              <a:extLst>
                <a:ext uri="{FF2B5EF4-FFF2-40B4-BE49-F238E27FC236}">
                  <a16:creationId xmlns:a16="http://schemas.microsoft.com/office/drawing/2014/main" id="{060A670B-B70D-3998-5B74-7C5F1C28F77A}"/>
                </a:ext>
              </a:extLst>
            </p:cNvPr>
            <p:cNvSpPr>
              <a:spLocks noChangeShapeType="1"/>
            </p:cNvSpPr>
            <p:nvPr/>
          </p:nvSpPr>
          <p:spPr bwMode="auto">
            <a:xfrm>
              <a:off x="8553451" y="2822576"/>
              <a:ext cx="0" cy="142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2" name="Line 140">
              <a:extLst>
                <a:ext uri="{FF2B5EF4-FFF2-40B4-BE49-F238E27FC236}">
                  <a16:creationId xmlns:a16="http://schemas.microsoft.com/office/drawing/2014/main" id="{79141968-8C06-FA3E-3B74-1610CDC7435C}"/>
                </a:ext>
              </a:extLst>
            </p:cNvPr>
            <p:cNvSpPr>
              <a:spLocks noChangeShapeType="1"/>
            </p:cNvSpPr>
            <p:nvPr/>
          </p:nvSpPr>
          <p:spPr bwMode="auto">
            <a:xfrm>
              <a:off x="8553451" y="2716214"/>
              <a:ext cx="0" cy="1587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3" name="Freeform 141">
              <a:extLst>
                <a:ext uri="{FF2B5EF4-FFF2-40B4-BE49-F238E27FC236}">
                  <a16:creationId xmlns:a16="http://schemas.microsoft.com/office/drawing/2014/main" id="{FD8A6A80-D275-B4B2-5DE8-922286D16701}"/>
                </a:ext>
              </a:extLst>
            </p:cNvPr>
            <p:cNvSpPr>
              <a:spLocks/>
            </p:cNvSpPr>
            <p:nvPr/>
          </p:nvSpPr>
          <p:spPr bwMode="auto">
            <a:xfrm>
              <a:off x="8529638" y="273208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4" name="Freeform 142">
              <a:extLst>
                <a:ext uri="{FF2B5EF4-FFF2-40B4-BE49-F238E27FC236}">
                  <a16:creationId xmlns:a16="http://schemas.microsoft.com/office/drawing/2014/main" id="{953EEFDB-4931-1439-854B-9200A555B1F2}"/>
                </a:ext>
              </a:extLst>
            </p:cNvPr>
            <p:cNvSpPr>
              <a:spLocks/>
            </p:cNvSpPr>
            <p:nvPr/>
          </p:nvSpPr>
          <p:spPr bwMode="auto">
            <a:xfrm>
              <a:off x="8447088" y="2663826"/>
              <a:ext cx="225425" cy="225425"/>
            </a:xfrm>
            <a:custGeom>
              <a:avLst/>
              <a:gdLst>
                <a:gd name="T0" fmla="*/ 32 w 60"/>
                <a:gd name="T1" fmla="*/ 0 h 60"/>
                <a:gd name="T2" fmla="*/ 30 w 60"/>
                <a:gd name="T3" fmla="*/ 0 h 60"/>
                <a:gd name="T4" fmla="*/ 0 w 60"/>
                <a:gd name="T5" fmla="*/ 30 h 60"/>
                <a:gd name="T6" fmla="*/ 30 w 60"/>
                <a:gd name="T7" fmla="*/ 60 h 60"/>
                <a:gd name="T8" fmla="*/ 60 w 60"/>
                <a:gd name="T9" fmla="*/ 30 h 60"/>
                <a:gd name="T10" fmla="*/ 60 w 60"/>
                <a:gd name="T11" fmla="*/ 28 h 60"/>
              </a:gdLst>
              <a:ahLst/>
              <a:cxnLst>
                <a:cxn ang="0">
                  <a:pos x="T0" y="T1"/>
                </a:cxn>
                <a:cxn ang="0">
                  <a:pos x="T2" y="T3"/>
                </a:cxn>
                <a:cxn ang="0">
                  <a:pos x="T4" y="T5"/>
                </a:cxn>
                <a:cxn ang="0">
                  <a:pos x="T6" y="T7"/>
                </a:cxn>
                <a:cxn ang="0">
                  <a:pos x="T8" y="T9"/>
                </a:cxn>
                <a:cxn ang="0">
                  <a:pos x="T10" y="T11"/>
                </a:cxn>
              </a:cxnLst>
              <a:rect l="0" t="0" r="r" b="b"/>
              <a:pathLst>
                <a:path w="60" h="60">
                  <a:moveTo>
                    <a:pt x="32" y="0"/>
                  </a:moveTo>
                  <a:cubicBezTo>
                    <a:pt x="31" y="0"/>
                    <a:pt x="31" y="0"/>
                    <a:pt x="30" y="0"/>
                  </a:cubicBezTo>
                  <a:cubicBezTo>
                    <a:pt x="13" y="0"/>
                    <a:pt x="0" y="13"/>
                    <a:pt x="0" y="30"/>
                  </a:cubicBezTo>
                  <a:cubicBezTo>
                    <a:pt x="0" y="47"/>
                    <a:pt x="13" y="60"/>
                    <a:pt x="30" y="60"/>
                  </a:cubicBezTo>
                  <a:cubicBezTo>
                    <a:pt x="47" y="60"/>
                    <a:pt x="60" y="47"/>
                    <a:pt x="60" y="30"/>
                  </a:cubicBezTo>
                  <a:cubicBezTo>
                    <a:pt x="60" y="29"/>
                    <a:pt x="60" y="29"/>
                    <a:pt x="60" y="2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15" name="Group 214">
            <a:extLst>
              <a:ext uri="{FF2B5EF4-FFF2-40B4-BE49-F238E27FC236}">
                <a16:creationId xmlns:a16="http://schemas.microsoft.com/office/drawing/2014/main" id="{7E745EDA-2088-A031-9B14-80D0878640FA}"/>
              </a:ext>
            </a:extLst>
          </p:cNvPr>
          <p:cNvGrpSpPr/>
          <p:nvPr/>
        </p:nvGrpSpPr>
        <p:grpSpPr>
          <a:xfrm>
            <a:off x="11058948" y="4248994"/>
            <a:ext cx="299194" cy="299194"/>
            <a:chOff x="6276975" y="2166938"/>
            <a:chExt cx="360363" cy="360363"/>
          </a:xfrm>
          <a:solidFill>
            <a:schemeClr val="bg1"/>
          </a:solidFill>
        </p:grpSpPr>
        <p:sp>
          <p:nvSpPr>
            <p:cNvPr id="216" name="Freeform 1527">
              <a:extLst>
                <a:ext uri="{FF2B5EF4-FFF2-40B4-BE49-F238E27FC236}">
                  <a16:creationId xmlns:a16="http://schemas.microsoft.com/office/drawing/2014/main" id="{61C61D1F-72A2-BD62-7C66-AE458F1D4620}"/>
                </a:ext>
              </a:extLst>
            </p:cNvPr>
            <p:cNvSpPr>
              <a:spLocks/>
            </p:cNvSpPr>
            <p:nvPr/>
          </p:nvSpPr>
          <p:spPr bwMode="auto">
            <a:xfrm>
              <a:off x="6524625" y="2219325"/>
              <a:ext cx="63500" cy="60325"/>
            </a:xfrm>
            <a:custGeom>
              <a:avLst/>
              <a:gdLst>
                <a:gd name="T0" fmla="*/ 2 w 17"/>
                <a:gd name="T1" fmla="*/ 16 h 16"/>
                <a:gd name="T2" fmla="*/ 1 w 17"/>
                <a:gd name="T3" fmla="*/ 15 h 16"/>
                <a:gd name="T4" fmla="*/ 1 w 17"/>
                <a:gd name="T5" fmla="*/ 13 h 16"/>
                <a:gd name="T6" fmla="*/ 13 w 17"/>
                <a:gd name="T7" fmla="*/ 0 h 16"/>
                <a:gd name="T8" fmla="*/ 16 w 17"/>
                <a:gd name="T9" fmla="*/ 0 h 16"/>
                <a:gd name="T10" fmla="*/ 16 w 17"/>
                <a:gd name="T11" fmla="*/ 3 h 16"/>
                <a:gd name="T12" fmla="*/ 3 w 17"/>
                <a:gd name="T13" fmla="*/ 15 h 16"/>
                <a:gd name="T14" fmla="*/ 2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2" y="16"/>
                  </a:moveTo>
                  <a:cubicBezTo>
                    <a:pt x="2" y="16"/>
                    <a:pt x="1" y="16"/>
                    <a:pt x="1" y="15"/>
                  </a:cubicBezTo>
                  <a:cubicBezTo>
                    <a:pt x="0" y="15"/>
                    <a:pt x="0" y="13"/>
                    <a:pt x="1" y="13"/>
                  </a:cubicBezTo>
                  <a:cubicBezTo>
                    <a:pt x="13" y="0"/>
                    <a:pt x="13" y="0"/>
                    <a:pt x="13" y="0"/>
                  </a:cubicBezTo>
                  <a:cubicBezTo>
                    <a:pt x="14" y="0"/>
                    <a:pt x="15" y="0"/>
                    <a:pt x="16" y="0"/>
                  </a:cubicBezTo>
                  <a:cubicBezTo>
                    <a:pt x="17" y="1"/>
                    <a:pt x="17" y="2"/>
                    <a:pt x="16" y="3"/>
                  </a:cubicBezTo>
                  <a:cubicBezTo>
                    <a:pt x="3" y="15"/>
                    <a:pt x="3" y="15"/>
                    <a:pt x="3" y="15"/>
                  </a:cubicBezTo>
                  <a:cubicBezTo>
                    <a:pt x="3" y="16"/>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7" name="Freeform 1528">
              <a:extLst>
                <a:ext uri="{FF2B5EF4-FFF2-40B4-BE49-F238E27FC236}">
                  <a16:creationId xmlns:a16="http://schemas.microsoft.com/office/drawing/2014/main" id="{DDEC4CF4-F20F-EF4A-D653-0A6BCFECCD5A}"/>
                </a:ext>
              </a:extLst>
            </p:cNvPr>
            <p:cNvSpPr>
              <a:spLocks noEditPoints="1"/>
            </p:cNvSpPr>
            <p:nvPr/>
          </p:nvSpPr>
          <p:spPr bwMode="auto">
            <a:xfrm>
              <a:off x="6562725" y="2166938"/>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8" name="Freeform 1529">
              <a:extLst>
                <a:ext uri="{FF2B5EF4-FFF2-40B4-BE49-F238E27FC236}">
                  <a16:creationId xmlns:a16="http://schemas.microsoft.com/office/drawing/2014/main" id="{560A15A7-38A1-BE04-2F10-EB5E8DB6BCF4}"/>
                </a:ext>
              </a:extLst>
            </p:cNvPr>
            <p:cNvSpPr>
              <a:spLocks/>
            </p:cNvSpPr>
            <p:nvPr/>
          </p:nvSpPr>
          <p:spPr bwMode="auto">
            <a:xfrm>
              <a:off x="6538913" y="2430463"/>
              <a:ext cx="49213" cy="44450"/>
            </a:xfrm>
            <a:custGeom>
              <a:avLst/>
              <a:gdLst>
                <a:gd name="T0" fmla="*/ 10 w 13"/>
                <a:gd name="T1" fmla="*/ 12 h 12"/>
                <a:gd name="T2" fmla="*/ 9 w 13"/>
                <a:gd name="T3" fmla="*/ 12 h 12"/>
                <a:gd name="T4" fmla="*/ 0 w 13"/>
                <a:gd name="T5" fmla="*/ 3 h 12"/>
                <a:gd name="T6" fmla="*/ 0 w 13"/>
                <a:gd name="T7" fmla="*/ 0 h 12"/>
                <a:gd name="T8" fmla="*/ 3 w 13"/>
                <a:gd name="T9" fmla="*/ 1 h 12"/>
                <a:gd name="T10" fmla="*/ 12 w 13"/>
                <a:gd name="T11" fmla="*/ 9 h 12"/>
                <a:gd name="T12" fmla="*/ 12 w 13"/>
                <a:gd name="T13" fmla="*/ 12 h 12"/>
                <a:gd name="T14" fmla="*/ 10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10" y="12"/>
                  </a:moveTo>
                  <a:cubicBezTo>
                    <a:pt x="10" y="12"/>
                    <a:pt x="9" y="12"/>
                    <a:pt x="9" y="12"/>
                  </a:cubicBezTo>
                  <a:cubicBezTo>
                    <a:pt x="0" y="3"/>
                    <a:pt x="0" y="3"/>
                    <a:pt x="0" y="3"/>
                  </a:cubicBezTo>
                  <a:cubicBezTo>
                    <a:pt x="0" y="3"/>
                    <a:pt x="0" y="1"/>
                    <a:pt x="0" y="0"/>
                  </a:cubicBezTo>
                  <a:cubicBezTo>
                    <a:pt x="1" y="0"/>
                    <a:pt x="3" y="0"/>
                    <a:pt x="3" y="1"/>
                  </a:cubicBezTo>
                  <a:cubicBezTo>
                    <a:pt x="12" y="9"/>
                    <a:pt x="12" y="9"/>
                    <a:pt x="12" y="9"/>
                  </a:cubicBezTo>
                  <a:cubicBezTo>
                    <a:pt x="13" y="10"/>
                    <a:pt x="13" y="11"/>
                    <a:pt x="12" y="12"/>
                  </a:cubicBezTo>
                  <a:cubicBezTo>
                    <a:pt x="11" y="12"/>
                    <a:pt x="11" y="12"/>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9" name="Freeform 1530">
              <a:extLst>
                <a:ext uri="{FF2B5EF4-FFF2-40B4-BE49-F238E27FC236}">
                  <a16:creationId xmlns:a16="http://schemas.microsoft.com/office/drawing/2014/main" id="{5C5D6F96-654A-E095-8AA2-09FD2450729D}"/>
                </a:ext>
              </a:extLst>
            </p:cNvPr>
            <p:cNvSpPr>
              <a:spLocks noEditPoints="1"/>
            </p:cNvSpPr>
            <p:nvPr/>
          </p:nvSpPr>
          <p:spPr bwMode="auto">
            <a:xfrm>
              <a:off x="6562725" y="2452688"/>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0" name="Freeform 1531">
              <a:extLst>
                <a:ext uri="{FF2B5EF4-FFF2-40B4-BE49-F238E27FC236}">
                  <a16:creationId xmlns:a16="http://schemas.microsoft.com/office/drawing/2014/main" id="{45A72156-FA19-412A-964E-2D74838F1EC5}"/>
                </a:ext>
              </a:extLst>
            </p:cNvPr>
            <p:cNvSpPr>
              <a:spLocks/>
            </p:cNvSpPr>
            <p:nvPr/>
          </p:nvSpPr>
          <p:spPr bwMode="auto">
            <a:xfrm>
              <a:off x="6324600" y="2219325"/>
              <a:ext cx="65088" cy="60325"/>
            </a:xfrm>
            <a:custGeom>
              <a:avLst/>
              <a:gdLst>
                <a:gd name="T0" fmla="*/ 15 w 17"/>
                <a:gd name="T1" fmla="*/ 16 h 16"/>
                <a:gd name="T2" fmla="*/ 14 w 17"/>
                <a:gd name="T3" fmla="*/ 15 h 16"/>
                <a:gd name="T4" fmla="*/ 1 w 17"/>
                <a:gd name="T5" fmla="*/ 3 h 16"/>
                <a:gd name="T6" fmla="*/ 1 w 17"/>
                <a:gd name="T7" fmla="*/ 0 h 16"/>
                <a:gd name="T8" fmla="*/ 4 w 17"/>
                <a:gd name="T9" fmla="*/ 0 h 16"/>
                <a:gd name="T10" fmla="*/ 16 w 17"/>
                <a:gd name="T11" fmla="*/ 13 h 16"/>
                <a:gd name="T12" fmla="*/ 16 w 17"/>
                <a:gd name="T13" fmla="*/ 15 h 16"/>
                <a:gd name="T14" fmla="*/ 15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15" y="16"/>
                  </a:moveTo>
                  <a:cubicBezTo>
                    <a:pt x="15" y="16"/>
                    <a:pt x="14" y="16"/>
                    <a:pt x="14" y="15"/>
                  </a:cubicBezTo>
                  <a:cubicBezTo>
                    <a:pt x="1" y="3"/>
                    <a:pt x="1" y="3"/>
                    <a:pt x="1" y="3"/>
                  </a:cubicBezTo>
                  <a:cubicBezTo>
                    <a:pt x="0" y="2"/>
                    <a:pt x="0" y="1"/>
                    <a:pt x="1" y="0"/>
                  </a:cubicBezTo>
                  <a:cubicBezTo>
                    <a:pt x="2" y="0"/>
                    <a:pt x="3" y="0"/>
                    <a:pt x="4" y="0"/>
                  </a:cubicBezTo>
                  <a:cubicBezTo>
                    <a:pt x="16" y="13"/>
                    <a:pt x="16" y="13"/>
                    <a:pt x="16" y="13"/>
                  </a:cubicBezTo>
                  <a:cubicBezTo>
                    <a:pt x="17" y="13"/>
                    <a:pt x="17" y="15"/>
                    <a:pt x="16" y="15"/>
                  </a:cubicBezTo>
                  <a:cubicBezTo>
                    <a:pt x="16" y="16"/>
                    <a:pt x="16" y="16"/>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1" name="Freeform 1532">
              <a:extLst>
                <a:ext uri="{FF2B5EF4-FFF2-40B4-BE49-F238E27FC236}">
                  <a16:creationId xmlns:a16="http://schemas.microsoft.com/office/drawing/2014/main" id="{5B2D107E-DED9-9649-AA7E-EE0EC560459F}"/>
                </a:ext>
              </a:extLst>
            </p:cNvPr>
            <p:cNvSpPr>
              <a:spLocks noEditPoints="1"/>
            </p:cNvSpPr>
            <p:nvPr/>
          </p:nvSpPr>
          <p:spPr bwMode="auto">
            <a:xfrm>
              <a:off x="6276975" y="2166938"/>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2" name="Freeform 1533">
              <a:extLst>
                <a:ext uri="{FF2B5EF4-FFF2-40B4-BE49-F238E27FC236}">
                  <a16:creationId xmlns:a16="http://schemas.microsoft.com/office/drawing/2014/main" id="{5948020F-112C-8017-0C26-0F022CBA6D5C}"/>
                </a:ext>
              </a:extLst>
            </p:cNvPr>
            <p:cNvSpPr>
              <a:spLocks/>
            </p:cNvSpPr>
            <p:nvPr/>
          </p:nvSpPr>
          <p:spPr bwMode="auto">
            <a:xfrm>
              <a:off x="6329363" y="2430463"/>
              <a:ext cx="44450" cy="44450"/>
            </a:xfrm>
            <a:custGeom>
              <a:avLst/>
              <a:gdLst>
                <a:gd name="T0" fmla="*/ 2 w 12"/>
                <a:gd name="T1" fmla="*/ 12 h 12"/>
                <a:gd name="T2" fmla="*/ 0 w 12"/>
                <a:gd name="T3" fmla="*/ 12 h 12"/>
                <a:gd name="T4" fmla="*/ 0 w 12"/>
                <a:gd name="T5" fmla="*/ 9 h 12"/>
                <a:gd name="T6" fmla="*/ 9 w 12"/>
                <a:gd name="T7" fmla="*/ 1 h 12"/>
                <a:gd name="T8" fmla="*/ 12 w 12"/>
                <a:gd name="T9" fmla="*/ 0 h 12"/>
                <a:gd name="T10" fmla="*/ 12 w 12"/>
                <a:gd name="T11" fmla="*/ 3 h 12"/>
                <a:gd name="T12" fmla="*/ 3 w 12"/>
                <a:gd name="T13" fmla="*/ 12 h 12"/>
                <a:gd name="T14" fmla="*/ 2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2" y="12"/>
                  </a:moveTo>
                  <a:cubicBezTo>
                    <a:pt x="1" y="12"/>
                    <a:pt x="1" y="12"/>
                    <a:pt x="0" y="12"/>
                  </a:cubicBezTo>
                  <a:cubicBezTo>
                    <a:pt x="0" y="11"/>
                    <a:pt x="0" y="10"/>
                    <a:pt x="0" y="9"/>
                  </a:cubicBezTo>
                  <a:cubicBezTo>
                    <a:pt x="9" y="1"/>
                    <a:pt x="9" y="1"/>
                    <a:pt x="9" y="1"/>
                  </a:cubicBezTo>
                  <a:cubicBezTo>
                    <a:pt x="10" y="0"/>
                    <a:pt x="11" y="0"/>
                    <a:pt x="12" y="0"/>
                  </a:cubicBezTo>
                  <a:cubicBezTo>
                    <a:pt x="12" y="1"/>
                    <a:pt x="12" y="3"/>
                    <a:pt x="12" y="3"/>
                  </a:cubicBezTo>
                  <a:cubicBezTo>
                    <a:pt x="3" y="12"/>
                    <a:pt x="3" y="12"/>
                    <a:pt x="3" y="12"/>
                  </a:cubicBezTo>
                  <a:cubicBezTo>
                    <a:pt x="3" y="12"/>
                    <a:pt x="2"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3" name="Freeform 1534">
              <a:extLst>
                <a:ext uri="{FF2B5EF4-FFF2-40B4-BE49-F238E27FC236}">
                  <a16:creationId xmlns:a16="http://schemas.microsoft.com/office/drawing/2014/main" id="{AA0A9C6C-E0EA-E89D-9666-7F6292B4F781}"/>
                </a:ext>
              </a:extLst>
            </p:cNvPr>
            <p:cNvSpPr>
              <a:spLocks noEditPoints="1"/>
            </p:cNvSpPr>
            <p:nvPr/>
          </p:nvSpPr>
          <p:spPr bwMode="auto">
            <a:xfrm>
              <a:off x="6276975" y="2452688"/>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4" name="Freeform 1535">
              <a:extLst>
                <a:ext uri="{FF2B5EF4-FFF2-40B4-BE49-F238E27FC236}">
                  <a16:creationId xmlns:a16="http://schemas.microsoft.com/office/drawing/2014/main" id="{08C59565-2D3F-0C5F-7E7E-5013666223DA}"/>
                </a:ext>
              </a:extLst>
            </p:cNvPr>
            <p:cNvSpPr>
              <a:spLocks/>
            </p:cNvSpPr>
            <p:nvPr/>
          </p:nvSpPr>
          <p:spPr bwMode="auto">
            <a:xfrm>
              <a:off x="6516688" y="2332038"/>
              <a:ext cx="60325" cy="14288"/>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5" name="Freeform 1536">
              <a:extLst>
                <a:ext uri="{FF2B5EF4-FFF2-40B4-BE49-F238E27FC236}">
                  <a16:creationId xmlns:a16="http://schemas.microsoft.com/office/drawing/2014/main" id="{AA69430B-C2A9-5593-5C37-A1CDFA17DE81}"/>
                </a:ext>
              </a:extLst>
            </p:cNvPr>
            <p:cNvSpPr>
              <a:spLocks noEditPoints="1"/>
            </p:cNvSpPr>
            <p:nvPr/>
          </p:nvSpPr>
          <p:spPr bwMode="auto">
            <a:xfrm>
              <a:off x="6562725" y="2301875"/>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6" name="Freeform 1537">
              <a:extLst>
                <a:ext uri="{FF2B5EF4-FFF2-40B4-BE49-F238E27FC236}">
                  <a16:creationId xmlns:a16="http://schemas.microsoft.com/office/drawing/2014/main" id="{ED8B40FB-83C4-F4DD-01DA-9825AC605365}"/>
                </a:ext>
              </a:extLst>
            </p:cNvPr>
            <p:cNvSpPr>
              <a:spLocks/>
            </p:cNvSpPr>
            <p:nvPr/>
          </p:nvSpPr>
          <p:spPr bwMode="auto">
            <a:xfrm>
              <a:off x="6337300" y="2332038"/>
              <a:ext cx="58738" cy="14288"/>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7" name="Freeform 1538">
              <a:extLst>
                <a:ext uri="{FF2B5EF4-FFF2-40B4-BE49-F238E27FC236}">
                  <a16:creationId xmlns:a16="http://schemas.microsoft.com/office/drawing/2014/main" id="{68E89772-C778-A4A4-796C-480A1798711C}"/>
                </a:ext>
              </a:extLst>
            </p:cNvPr>
            <p:cNvSpPr>
              <a:spLocks noEditPoints="1"/>
            </p:cNvSpPr>
            <p:nvPr/>
          </p:nvSpPr>
          <p:spPr bwMode="auto">
            <a:xfrm>
              <a:off x="6276975" y="2301875"/>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4 h 20"/>
                <a:gd name="T12" fmla="*/ 4 w 20"/>
                <a:gd name="T13" fmla="*/ 10 h 20"/>
                <a:gd name="T14" fmla="*/ 10 w 20"/>
                <a:gd name="T15" fmla="*/ 16 h 20"/>
                <a:gd name="T16" fmla="*/ 16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4"/>
                    <a:pt x="5" y="0"/>
                    <a:pt x="10" y="0"/>
                  </a:cubicBezTo>
                  <a:cubicBezTo>
                    <a:pt x="16" y="0"/>
                    <a:pt x="20" y="4"/>
                    <a:pt x="20" y="10"/>
                  </a:cubicBezTo>
                  <a:cubicBezTo>
                    <a:pt x="20"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8" name="Freeform 1539">
              <a:extLst>
                <a:ext uri="{FF2B5EF4-FFF2-40B4-BE49-F238E27FC236}">
                  <a16:creationId xmlns:a16="http://schemas.microsoft.com/office/drawing/2014/main" id="{9775D9C3-3050-E4FC-B5D6-05C82BA9FE3C}"/>
                </a:ext>
              </a:extLst>
            </p:cNvPr>
            <p:cNvSpPr>
              <a:spLocks/>
            </p:cNvSpPr>
            <p:nvPr/>
          </p:nvSpPr>
          <p:spPr bwMode="auto">
            <a:xfrm>
              <a:off x="6423025" y="2287588"/>
              <a:ext cx="68263" cy="115888"/>
            </a:xfrm>
            <a:custGeom>
              <a:avLst/>
              <a:gdLst>
                <a:gd name="T0" fmla="*/ 9 w 18"/>
                <a:gd name="T1" fmla="*/ 31 h 31"/>
                <a:gd name="T2" fmla="*/ 0 w 18"/>
                <a:gd name="T3" fmla="*/ 23 h 31"/>
                <a:gd name="T4" fmla="*/ 2 w 18"/>
                <a:gd name="T5" fmla="*/ 21 h 31"/>
                <a:gd name="T6" fmla="*/ 4 w 18"/>
                <a:gd name="T7" fmla="*/ 23 h 31"/>
                <a:gd name="T8" fmla="*/ 9 w 18"/>
                <a:gd name="T9" fmla="*/ 27 h 31"/>
                <a:gd name="T10" fmla="*/ 14 w 18"/>
                <a:gd name="T11" fmla="*/ 23 h 31"/>
                <a:gd name="T12" fmla="*/ 9 w 18"/>
                <a:gd name="T13" fmla="*/ 18 h 31"/>
                <a:gd name="T14" fmla="*/ 0 w 18"/>
                <a:gd name="T15" fmla="*/ 9 h 31"/>
                <a:gd name="T16" fmla="*/ 9 w 18"/>
                <a:gd name="T17" fmla="*/ 0 h 31"/>
                <a:gd name="T18" fmla="*/ 18 w 18"/>
                <a:gd name="T19" fmla="*/ 9 h 31"/>
                <a:gd name="T20" fmla="*/ 16 w 18"/>
                <a:gd name="T21" fmla="*/ 11 h 31"/>
                <a:gd name="T22" fmla="*/ 14 w 18"/>
                <a:gd name="T23" fmla="*/ 9 h 31"/>
                <a:gd name="T24" fmla="*/ 9 w 18"/>
                <a:gd name="T25" fmla="*/ 4 h 31"/>
                <a:gd name="T26" fmla="*/ 4 w 18"/>
                <a:gd name="T27" fmla="*/ 9 h 31"/>
                <a:gd name="T28" fmla="*/ 9 w 18"/>
                <a:gd name="T29" fmla="*/ 14 h 31"/>
                <a:gd name="T30" fmla="*/ 18 w 18"/>
                <a:gd name="T31" fmla="*/ 23 h 31"/>
                <a:gd name="T32" fmla="*/ 9 w 18"/>
                <a:gd name="T3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1">
                  <a:moveTo>
                    <a:pt x="9" y="31"/>
                  </a:moveTo>
                  <a:cubicBezTo>
                    <a:pt x="4" y="31"/>
                    <a:pt x="0" y="28"/>
                    <a:pt x="0" y="23"/>
                  </a:cubicBezTo>
                  <a:cubicBezTo>
                    <a:pt x="0" y="22"/>
                    <a:pt x="1" y="21"/>
                    <a:pt x="2" y="21"/>
                  </a:cubicBezTo>
                  <a:cubicBezTo>
                    <a:pt x="3" y="21"/>
                    <a:pt x="4" y="22"/>
                    <a:pt x="4" y="23"/>
                  </a:cubicBezTo>
                  <a:cubicBezTo>
                    <a:pt x="4" y="25"/>
                    <a:pt x="6" y="27"/>
                    <a:pt x="9" y="27"/>
                  </a:cubicBezTo>
                  <a:cubicBezTo>
                    <a:pt x="12" y="27"/>
                    <a:pt x="14" y="25"/>
                    <a:pt x="14" y="23"/>
                  </a:cubicBezTo>
                  <a:cubicBezTo>
                    <a:pt x="14" y="20"/>
                    <a:pt x="12" y="18"/>
                    <a:pt x="9" y="18"/>
                  </a:cubicBezTo>
                  <a:cubicBezTo>
                    <a:pt x="4" y="18"/>
                    <a:pt x="0" y="14"/>
                    <a:pt x="0" y="9"/>
                  </a:cubicBezTo>
                  <a:cubicBezTo>
                    <a:pt x="0" y="4"/>
                    <a:pt x="4" y="0"/>
                    <a:pt x="9" y="0"/>
                  </a:cubicBezTo>
                  <a:cubicBezTo>
                    <a:pt x="14" y="0"/>
                    <a:pt x="18" y="4"/>
                    <a:pt x="18" y="9"/>
                  </a:cubicBezTo>
                  <a:cubicBezTo>
                    <a:pt x="18" y="10"/>
                    <a:pt x="17" y="11"/>
                    <a:pt x="16" y="11"/>
                  </a:cubicBezTo>
                  <a:cubicBezTo>
                    <a:pt x="15" y="11"/>
                    <a:pt x="14" y="10"/>
                    <a:pt x="14" y="9"/>
                  </a:cubicBezTo>
                  <a:cubicBezTo>
                    <a:pt x="14" y="7"/>
                    <a:pt x="12" y="4"/>
                    <a:pt x="9" y="4"/>
                  </a:cubicBezTo>
                  <a:cubicBezTo>
                    <a:pt x="6" y="4"/>
                    <a:pt x="4" y="7"/>
                    <a:pt x="4" y="9"/>
                  </a:cubicBezTo>
                  <a:cubicBezTo>
                    <a:pt x="4" y="12"/>
                    <a:pt x="6" y="14"/>
                    <a:pt x="9" y="14"/>
                  </a:cubicBezTo>
                  <a:cubicBezTo>
                    <a:pt x="14" y="14"/>
                    <a:pt x="18" y="18"/>
                    <a:pt x="18" y="23"/>
                  </a:cubicBezTo>
                  <a:cubicBezTo>
                    <a:pt x="18" y="28"/>
                    <a:pt x="14" y="31"/>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9" name="Freeform 1540">
              <a:extLst>
                <a:ext uri="{FF2B5EF4-FFF2-40B4-BE49-F238E27FC236}">
                  <a16:creationId xmlns:a16="http://schemas.microsoft.com/office/drawing/2014/main" id="{D0095E73-9579-C657-3762-F0005EB96BA5}"/>
                </a:ext>
              </a:extLst>
            </p:cNvPr>
            <p:cNvSpPr>
              <a:spLocks/>
            </p:cNvSpPr>
            <p:nvPr/>
          </p:nvSpPr>
          <p:spPr bwMode="auto">
            <a:xfrm>
              <a:off x="6450013" y="2389188"/>
              <a:ext cx="14288" cy="33338"/>
            </a:xfrm>
            <a:custGeom>
              <a:avLst/>
              <a:gdLst>
                <a:gd name="T0" fmla="*/ 2 w 4"/>
                <a:gd name="T1" fmla="*/ 9 h 9"/>
                <a:gd name="T2" fmla="*/ 0 w 4"/>
                <a:gd name="T3" fmla="*/ 7 h 9"/>
                <a:gd name="T4" fmla="*/ 0 w 4"/>
                <a:gd name="T5" fmla="*/ 2 h 9"/>
                <a:gd name="T6" fmla="*/ 2 w 4"/>
                <a:gd name="T7" fmla="*/ 0 h 9"/>
                <a:gd name="T8" fmla="*/ 4 w 4"/>
                <a:gd name="T9" fmla="*/ 2 h 9"/>
                <a:gd name="T10" fmla="*/ 4 w 4"/>
                <a:gd name="T11" fmla="*/ 7 h 9"/>
                <a:gd name="T12" fmla="*/ 2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2" y="9"/>
                  </a:moveTo>
                  <a:cubicBezTo>
                    <a:pt x="1" y="9"/>
                    <a:pt x="0" y="8"/>
                    <a:pt x="0" y="7"/>
                  </a:cubicBezTo>
                  <a:cubicBezTo>
                    <a:pt x="0" y="2"/>
                    <a:pt x="0" y="2"/>
                    <a:pt x="0" y="2"/>
                  </a:cubicBezTo>
                  <a:cubicBezTo>
                    <a:pt x="0" y="1"/>
                    <a:pt x="1" y="0"/>
                    <a:pt x="2" y="0"/>
                  </a:cubicBezTo>
                  <a:cubicBezTo>
                    <a:pt x="3" y="0"/>
                    <a:pt x="4" y="1"/>
                    <a:pt x="4" y="2"/>
                  </a:cubicBezTo>
                  <a:cubicBezTo>
                    <a:pt x="4" y="7"/>
                    <a:pt x="4" y="7"/>
                    <a:pt x="4" y="7"/>
                  </a:cubicBezTo>
                  <a:cubicBezTo>
                    <a:pt x="4" y="8"/>
                    <a:pt x="3"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0" name="Freeform 1541">
              <a:extLst>
                <a:ext uri="{FF2B5EF4-FFF2-40B4-BE49-F238E27FC236}">
                  <a16:creationId xmlns:a16="http://schemas.microsoft.com/office/drawing/2014/main" id="{FCE33EE1-617C-08EC-7AB6-E33388C12F63}"/>
                </a:ext>
              </a:extLst>
            </p:cNvPr>
            <p:cNvSpPr>
              <a:spLocks/>
            </p:cNvSpPr>
            <p:nvPr/>
          </p:nvSpPr>
          <p:spPr bwMode="auto">
            <a:xfrm>
              <a:off x="6450013" y="2271713"/>
              <a:ext cx="14288" cy="30163"/>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8"/>
                    <a:pt x="0" y="6"/>
                  </a:cubicBezTo>
                  <a:cubicBezTo>
                    <a:pt x="0" y="2"/>
                    <a:pt x="0" y="2"/>
                    <a:pt x="0" y="2"/>
                  </a:cubicBezTo>
                  <a:cubicBezTo>
                    <a:pt x="0" y="1"/>
                    <a:pt x="1" y="0"/>
                    <a:pt x="2" y="0"/>
                  </a:cubicBezTo>
                  <a:cubicBezTo>
                    <a:pt x="3" y="0"/>
                    <a:pt x="4" y="1"/>
                    <a:pt x="4" y="2"/>
                  </a:cubicBezTo>
                  <a:cubicBezTo>
                    <a:pt x="4" y="6"/>
                    <a:pt x="4" y="6"/>
                    <a:pt x="4" y="6"/>
                  </a:cubicBezTo>
                  <a:cubicBezTo>
                    <a:pt x="4" y="8"/>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32" name="Group 231">
            <a:extLst>
              <a:ext uri="{FF2B5EF4-FFF2-40B4-BE49-F238E27FC236}">
                <a16:creationId xmlns:a16="http://schemas.microsoft.com/office/drawing/2014/main" id="{7EB2C7AF-AD1C-4008-C0D4-0C15D607CE5D}"/>
              </a:ext>
            </a:extLst>
          </p:cNvPr>
          <p:cNvGrpSpPr/>
          <p:nvPr/>
        </p:nvGrpSpPr>
        <p:grpSpPr>
          <a:xfrm>
            <a:off x="11055421" y="5383128"/>
            <a:ext cx="306247" cy="306247"/>
            <a:chOff x="3405188" y="1839913"/>
            <a:chExt cx="346076" cy="346076"/>
          </a:xfrm>
        </p:grpSpPr>
        <p:sp>
          <p:nvSpPr>
            <p:cNvPr id="233" name="Oval 80">
              <a:extLst>
                <a:ext uri="{FF2B5EF4-FFF2-40B4-BE49-F238E27FC236}">
                  <a16:creationId xmlns:a16="http://schemas.microsoft.com/office/drawing/2014/main" id="{F40812A2-FCBA-3B33-EC51-1552B96A0AB9}"/>
                </a:ext>
              </a:extLst>
            </p:cNvPr>
            <p:cNvSpPr>
              <a:spLocks noChangeArrowheads="1"/>
            </p:cNvSpPr>
            <p:nvPr/>
          </p:nvSpPr>
          <p:spPr bwMode="auto">
            <a:xfrm>
              <a:off x="3449638" y="1839913"/>
              <a:ext cx="120650" cy="120650"/>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4" name="Freeform 81">
              <a:extLst>
                <a:ext uri="{FF2B5EF4-FFF2-40B4-BE49-F238E27FC236}">
                  <a16:creationId xmlns:a16="http://schemas.microsoft.com/office/drawing/2014/main" id="{8DA3B1B6-41DD-9D05-3EDA-3DCBE2E217F6}"/>
                </a:ext>
              </a:extLst>
            </p:cNvPr>
            <p:cNvSpPr>
              <a:spLocks/>
            </p:cNvSpPr>
            <p:nvPr/>
          </p:nvSpPr>
          <p:spPr bwMode="auto">
            <a:xfrm>
              <a:off x="3405188" y="1990726"/>
              <a:ext cx="209550" cy="195263"/>
            </a:xfrm>
            <a:custGeom>
              <a:avLst/>
              <a:gdLst>
                <a:gd name="T0" fmla="*/ 56 w 56"/>
                <a:gd name="T1" fmla="*/ 20 h 52"/>
                <a:gd name="T2" fmla="*/ 56 w 56"/>
                <a:gd name="T3" fmla="*/ 4 h 52"/>
                <a:gd name="T4" fmla="*/ 52 w 56"/>
                <a:gd name="T5" fmla="*/ 0 h 52"/>
                <a:gd name="T6" fmla="*/ 4 w 56"/>
                <a:gd name="T7" fmla="*/ 0 h 52"/>
                <a:gd name="T8" fmla="*/ 0 w 56"/>
                <a:gd name="T9" fmla="*/ 4 h 52"/>
                <a:gd name="T10" fmla="*/ 0 w 56"/>
                <a:gd name="T11" fmla="*/ 52 h 52"/>
              </a:gdLst>
              <a:ahLst/>
              <a:cxnLst>
                <a:cxn ang="0">
                  <a:pos x="T0" y="T1"/>
                </a:cxn>
                <a:cxn ang="0">
                  <a:pos x="T2" y="T3"/>
                </a:cxn>
                <a:cxn ang="0">
                  <a:pos x="T4" y="T5"/>
                </a:cxn>
                <a:cxn ang="0">
                  <a:pos x="T6" y="T7"/>
                </a:cxn>
                <a:cxn ang="0">
                  <a:pos x="T8" y="T9"/>
                </a:cxn>
                <a:cxn ang="0">
                  <a:pos x="T10" y="T11"/>
                </a:cxn>
              </a:cxnLst>
              <a:rect l="0" t="0" r="r" b="b"/>
              <a:pathLst>
                <a:path w="56" h="52">
                  <a:moveTo>
                    <a:pt x="56" y="20"/>
                  </a:moveTo>
                  <a:cubicBezTo>
                    <a:pt x="56" y="4"/>
                    <a:pt x="56" y="4"/>
                    <a:pt x="56" y="4"/>
                  </a:cubicBezTo>
                  <a:cubicBezTo>
                    <a:pt x="56" y="2"/>
                    <a:pt x="54" y="0"/>
                    <a:pt x="52" y="0"/>
                  </a:cubicBezTo>
                  <a:cubicBezTo>
                    <a:pt x="4" y="0"/>
                    <a:pt x="4" y="0"/>
                    <a:pt x="4" y="0"/>
                  </a:cubicBezTo>
                  <a:cubicBezTo>
                    <a:pt x="2" y="0"/>
                    <a:pt x="0" y="2"/>
                    <a:pt x="0" y="4"/>
                  </a:cubicBezTo>
                  <a:cubicBezTo>
                    <a:pt x="0" y="52"/>
                    <a:pt x="0" y="52"/>
                    <a:pt x="0" y="52"/>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5" name="Freeform 82">
              <a:extLst>
                <a:ext uri="{FF2B5EF4-FFF2-40B4-BE49-F238E27FC236}">
                  <a16:creationId xmlns:a16="http://schemas.microsoft.com/office/drawing/2014/main" id="{CDEDE625-1BF1-8E18-CF51-CB82E2E2695B}"/>
                </a:ext>
              </a:extLst>
            </p:cNvPr>
            <p:cNvSpPr>
              <a:spLocks/>
            </p:cNvSpPr>
            <p:nvPr/>
          </p:nvSpPr>
          <p:spPr bwMode="auto">
            <a:xfrm>
              <a:off x="3540126" y="2065338"/>
              <a:ext cx="211138" cy="120650"/>
            </a:xfrm>
            <a:custGeom>
              <a:avLst/>
              <a:gdLst>
                <a:gd name="T0" fmla="*/ 56 w 56"/>
                <a:gd name="T1" fmla="*/ 32 h 32"/>
                <a:gd name="T2" fmla="*/ 56 w 56"/>
                <a:gd name="T3" fmla="*/ 4 h 32"/>
                <a:gd name="T4" fmla="*/ 52 w 56"/>
                <a:gd name="T5" fmla="*/ 0 h 32"/>
                <a:gd name="T6" fmla="*/ 4 w 56"/>
                <a:gd name="T7" fmla="*/ 0 h 32"/>
                <a:gd name="T8" fmla="*/ 0 w 56"/>
                <a:gd name="T9" fmla="*/ 4 h 32"/>
                <a:gd name="T10" fmla="*/ 0 w 56"/>
                <a:gd name="T11" fmla="*/ 32 h 32"/>
              </a:gdLst>
              <a:ahLst/>
              <a:cxnLst>
                <a:cxn ang="0">
                  <a:pos x="T0" y="T1"/>
                </a:cxn>
                <a:cxn ang="0">
                  <a:pos x="T2" y="T3"/>
                </a:cxn>
                <a:cxn ang="0">
                  <a:pos x="T4" y="T5"/>
                </a:cxn>
                <a:cxn ang="0">
                  <a:pos x="T6" y="T7"/>
                </a:cxn>
                <a:cxn ang="0">
                  <a:pos x="T8" y="T9"/>
                </a:cxn>
                <a:cxn ang="0">
                  <a:pos x="T10" y="T11"/>
                </a:cxn>
              </a:cxnLst>
              <a:rect l="0" t="0" r="r" b="b"/>
              <a:pathLst>
                <a:path w="56" h="32">
                  <a:moveTo>
                    <a:pt x="56" y="32"/>
                  </a:moveTo>
                  <a:cubicBezTo>
                    <a:pt x="56" y="4"/>
                    <a:pt x="56" y="4"/>
                    <a:pt x="56" y="4"/>
                  </a:cubicBezTo>
                  <a:cubicBezTo>
                    <a:pt x="56" y="2"/>
                    <a:pt x="54" y="0"/>
                    <a:pt x="52" y="0"/>
                  </a:cubicBezTo>
                  <a:cubicBezTo>
                    <a:pt x="4" y="0"/>
                    <a:pt x="4" y="0"/>
                    <a:pt x="4" y="0"/>
                  </a:cubicBezTo>
                  <a:cubicBezTo>
                    <a:pt x="2" y="0"/>
                    <a:pt x="0" y="2"/>
                    <a:pt x="0" y="4"/>
                  </a:cubicBezTo>
                  <a:cubicBezTo>
                    <a:pt x="0" y="32"/>
                    <a:pt x="0" y="32"/>
                    <a:pt x="0" y="32"/>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6" name="Line 83">
              <a:extLst>
                <a:ext uri="{FF2B5EF4-FFF2-40B4-BE49-F238E27FC236}">
                  <a16:creationId xmlns:a16="http://schemas.microsoft.com/office/drawing/2014/main" id="{937AD3A2-D985-AD3A-2537-D0B1C48028DB}"/>
                </a:ext>
              </a:extLst>
            </p:cNvPr>
            <p:cNvSpPr>
              <a:spLocks noChangeShapeType="1"/>
            </p:cNvSpPr>
            <p:nvPr/>
          </p:nvSpPr>
          <p:spPr bwMode="auto">
            <a:xfrm>
              <a:off x="3449638" y="2035176"/>
              <a:ext cx="12065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7" name="Line 84">
              <a:extLst>
                <a:ext uri="{FF2B5EF4-FFF2-40B4-BE49-F238E27FC236}">
                  <a16:creationId xmlns:a16="http://schemas.microsoft.com/office/drawing/2014/main" id="{60A0DFB9-C7B3-7DF9-ABDE-D05015A882B1}"/>
                </a:ext>
              </a:extLst>
            </p:cNvPr>
            <p:cNvSpPr>
              <a:spLocks noChangeShapeType="1"/>
            </p:cNvSpPr>
            <p:nvPr/>
          </p:nvSpPr>
          <p:spPr bwMode="auto">
            <a:xfrm>
              <a:off x="3449638" y="2079626"/>
              <a:ext cx="904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8" name="Line 85">
              <a:extLst>
                <a:ext uri="{FF2B5EF4-FFF2-40B4-BE49-F238E27FC236}">
                  <a16:creationId xmlns:a16="http://schemas.microsoft.com/office/drawing/2014/main" id="{281B4724-3AC8-833F-3A32-D7CFB1FFE57C}"/>
                </a:ext>
              </a:extLst>
            </p:cNvPr>
            <p:cNvSpPr>
              <a:spLocks noChangeShapeType="1"/>
            </p:cNvSpPr>
            <p:nvPr/>
          </p:nvSpPr>
          <p:spPr bwMode="auto">
            <a:xfrm>
              <a:off x="3449638" y="2125663"/>
              <a:ext cx="904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9" name="Line 86">
              <a:extLst>
                <a:ext uri="{FF2B5EF4-FFF2-40B4-BE49-F238E27FC236}">
                  <a16:creationId xmlns:a16="http://schemas.microsoft.com/office/drawing/2014/main" id="{804220C6-019D-BD59-EC3D-4F2E585FEEF0}"/>
                </a:ext>
              </a:extLst>
            </p:cNvPr>
            <p:cNvSpPr>
              <a:spLocks noChangeShapeType="1"/>
            </p:cNvSpPr>
            <p:nvPr/>
          </p:nvSpPr>
          <p:spPr bwMode="auto">
            <a:xfrm>
              <a:off x="3509963" y="1870076"/>
              <a:ext cx="0" cy="603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0" name="Line 87">
              <a:extLst>
                <a:ext uri="{FF2B5EF4-FFF2-40B4-BE49-F238E27FC236}">
                  <a16:creationId xmlns:a16="http://schemas.microsoft.com/office/drawing/2014/main" id="{8772C482-0887-A50E-D8B3-482B05D9BB18}"/>
                </a:ext>
              </a:extLst>
            </p:cNvPr>
            <p:cNvSpPr>
              <a:spLocks noChangeShapeType="1"/>
            </p:cNvSpPr>
            <p:nvPr/>
          </p:nvSpPr>
          <p:spPr bwMode="auto">
            <a:xfrm flipH="1">
              <a:off x="3479801" y="1900238"/>
              <a:ext cx="603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1" name="Line 88">
              <a:extLst>
                <a:ext uri="{FF2B5EF4-FFF2-40B4-BE49-F238E27FC236}">
                  <a16:creationId xmlns:a16="http://schemas.microsoft.com/office/drawing/2014/main" id="{EFD35192-9439-E317-83DD-AFF7A5F7B0AE}"/>
                </a:ext>
              </a:extLst>
            </p:cNvPr>
            <p:cNvSpPr>
              <a:spLocks noChangeShapeType="1"/>
            </p:cNvSpPr>
            <p:nvPr/>
          </p:nvSpPr>
          <p:spPr bwMode="auto">
            <a:xfrm>
              <a:off x="3509963" y="1960563"/>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2" name="Line 89">
              <a:extLst>
                <a:ext uri="{FF2B5EF4-FFF2-40B4-BE49-F238E27FC236}">
                  <a16:creationId xmlns:a16="http://schemas.microsoft.com/office/drawing/2014/main" id="{2FCF0C81-0769-3C16-D68A-6F4F2F403271}"/>
                </a:ext>
              </a:extLst>
            </p:cNvPr>
            <p:cNvSpPr>
              <a:spLocks noChangeShapeType="1"/>
            </p:cNvSpPr>
            <p:nvPr/>
          </p:nvSpPr>
          <p:spPr bwMode="auto">
            <a:xfrm>
              <a:off x="3405188" y="2185988"/>
              <a:ext cx="3460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3" name="Rectangle 90">
              <a:extLst>
                <a:ext uri="{FF2B5EF4-FFF2-40B4-BE49-F238E27FC236}">
                  <a16:creationId xmlns:a16="http://schemas.microsoft.com/office/drawing/2014/main" id="{76232861-2CFB-A77A-69FA-1D915BC19256}"/>
                </a:ext>
              </a:extLst>
            </p:cNvPr>
            <p:cNvSpPr>
              <a:spLocks noChangeArrowheads="1"/>
            </p:cNvSpPr>
            <p:nvPr/>
          </p:nvSpPr>
          <p:spPr bwMode="auto">
            <a:xfrm>
              <a:off x="3630613" y="2155826"/>
              <a:ext cx="30163" cy="30163"/>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4" name="Line 91">
              <a:extLst>
                <a:ext uri="{FF2B5EF4-FFF2-40B4-BE49-F238E27FC236}">
                  <a16:creationId xmlns:a16="http://schemas.microsoft.com/office/drawing/2014/main" id="{61AE68ED-C99E-1ED1-9142-08C56EC19350}"/>
                </a:ext>
              </a:extLst>
            </p:cNvPr>
            <p:cNvSpPr>
              <a:spLocks noChangeShapeType="1"/>
            </p:cNvSpPr>
            <p:nvPr/>
          </p:nvSpPr>
          <p:spPr bwMode="auto">
            <a:xfrm>
              <a:off x="3570288"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5" name="Line 92">
              <a:extLst>
                <a:ext uri="{FF2B5EF4-FFF2-40B4-BE49-F238E27FC236}">
                  <a16:creationId xmlns:a16="http://schemas.microsoft.com/office/drawing/2014/main" id="{BDE877E4-8494-A69B-54B7-CA49D0DADA8A}"/>
                </a:ext>
              </a:extLst>
            </p:cNvPr>
            <p:cNvSpPr>
              <a:spLocks noChangeShapeType="1"/>
            </p:cNvSpPr>
            <p:nvPr/>
          </p:nvSpPr>
          <p:spPr bwMode="auto">
            <a:xfrm flipH="1">
              <a:off x="3570288"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6" name="Line 93">
              <a:extLst>
                <a:ext uri="{FF2B5EF4-FFF2-40B4-BE49-F238E27FC236}">
                  <a16:creationId xmlns:a16="http://schemas.microsoft.com/office/drawing/2014/main" id="{7AA5BDB3-08B8-A30B-5161-80BE80BFF147}"/>
                </a:ext>
              </a:extLst>
            </p:cNvPr>
            <p:cNvSpPr>
              <a:spLocks noChangeShapeType="1"/>
            </p:cNvSpPr>
            <p:nvPr/>
          </p:nvSpPr>
          <p:spPr bwMode="auto">
            <a:xfrm>
              <a:off x="3614738"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7" name="Line 94">
              <a:extLst>
                <a:ext uri="{FF2B5EF4-FFF2-40B4-BE49-F238E27FC236}">
                  <a16:creationId xmlns:a16="http://schemas.microsoft.com/office/drawing/2014/main" id="{B45D332B-4AF4-66E7-4E11-20241C5157AD}"/>
                </a:ext>
              </a:extLst>
            </p:cNvPr>
            <p:cNvSpPr>
              <a:spLocks noChangeShapeType="1"/>
            </p:cNvSpPr>
            <p:nvPr/>
          </p:nvSpPr>
          <p:spPr bwMode="auto">
            <a:xfrm flipH="1">
              <a:off x="3614738"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8" name="Line 95">
              <a:extLst>
                <a:ext uri="{FF2B5EF4-FFF2-40B4-BE49-F238E27FC236}">
                  <a16:creationId xmlns:a16="http://schemas.microsoft.com/office/drawing/2014/main" id="{68A3C580-A01B-9EB4-E946-514B54165003}"/>
                </a:ext>
              </a:extLst>
            </p:cNvPr>
            <p:cNvSpPr>
              <a:spLocks noChangeShapeType="1"/>
            </p:cNvSpPr>
            <p:nvPr/>
          </p:nvSpPr>
          <p:spPr bwMode="auto">
            <a:xfrm>
              <a:off x="3660776" y="2125663"/>
              <a:ext cx="142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9" name="Line 96">
              <a:extLst>
                <a:ext uri="{FF2B5EF4-FFF2-40B4-BE49-F238E27FC236}">
                  <a16:creationId xmlns:a16="http://schemas.microsoft.com/office/drawing/2014/main" id="{7DD84CE6-4DB3-9C2D-1493-6B3F73CFF5FC}"/>
                </a:ext>
              </a:extLst>
            </p:cNvPr>
            <p:cNvSpPr>
              <a:spLocks noChangeShapeType="1"/>
            </p:cNvSpPr>
            <p:nvPr/>
          </p:nvSpPr>
          <p:spPr bwMode="auto">
            <a:xfrm flipH="1">
              <a:off x="3660776" y="2095501"/>
              <a:ext cx="142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0" name="Line 97">
              <a:extLst>
                <a:ext uri="{FF2B5EF4-FFF2-40B4-BE49-F238E27FC236}">
                  <a16:creationId xmlns:a16="http://schemas.microsoft.com/office/drawing/2014/main" id="{EDA02F70-8366-7E81-8D1F-E9598468965C}"/>
                </a:ext>
              </a:extLst>
            </p:cNvPr>
            <p:cNvSpPr>
              <a:spLocks noChangeShapeType="1"/>
            </p:cNvSpPr>
            <p:nvPr/>
          </p:nvSpPr>
          <p:spPr bwMode="auto">
            <a:xfrm>
              <a:off x="3705226"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1" name="Line 98">
              <a:extLst>
                <a:ext uri="{FF2B5EF4-FFF2-40B4-BE49-F238E27FC236}">
                  <a16:creationId xmlns:a16="http://schemas.microsoft.com/office/drawing/2014/main" id="{DFC3E8E0-1DAB-6044-FEA8-8E85BDFAC765}"/>
                </a:ext>
              </a:extLst>
            </p:cNvPr>
            <p:cNvSpPr>
              <a:spLocks noChangeShapeType="1"/>
            </p:cNvSpPr>
            <p:nvPr/>
          </p:nvSpPr>
          <p:spPr bwMode="auto">
            <a:xfrm flipH="1">
              <a:off x="3705226"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 name="Straight Connector 4">
            <a:extLst>
              <a:ext uri="{FF2B5EF4-FFF2-40B4-BE49-F238E27FC236}">
                <a16:creationId xmlns:a16="http://schemas.microsoft.com/office/drawing/2014/main" id="{7D9079EC-96E6-9226-4F91-5A08950E504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51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B00D665C-CAF4-B3E7-A7DF-F768355DB567}"/>
              </a:ext>
            </a:extLst>
          </p:cNvPr>
          <p:cNvGrpSpPr/>
          <p:nvPr/>
        </p:nvGrpSpPr>
        <p:grpSpPr>
          <a:xfrm flipH="1">
            <a:off x="7406078" y="-1"/>
            <a:ext cx="4785922" cy="6858001"/>
            <a:chOff x="7447967" y="-1"/>
            <a:chExt cx="4785922" cy="6858001"/>
          </a:xfrm>
        </p:grpSpPr>
        <p:pic>
          <p:nvPicPr>
            <p:cNvPr id="36" name="Picture 35" descr="A person writing on a paper&#10;&#10;Description automatically generated">
              <a:extLst>
                <a:ext uri="{FF2B5EF4-FFF2-40B4-BE49-F238E27FC236}">
                  <a16:creationId xmlns:a16="http://schemas.microsoft.com/office/drawing/2014/main" id="{152CB12C-5A4C-EB32-BACC-0B31CA4F67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47967" y="0"/>
              <a:ext cx="4574232" cy="6858000"/>
            </a:xfrm>
            <a:prstGeom prst="rect">
              <a:avLst/>
            </a:prstGeom>
          </p:spPr>
        </p:pic>
        <p:sp>
          <p:nvSpPr>
            <p:cNvPr id="37" name="Rectangle 36">
              <a:extLst>
                <a:ext uri="{FF2B5EF4-FFF2-40B4-BE49-F238E27FC236}">
                  <a16:creationId xmlns:a16="http://schemas.microsoft.com/office/drawing/2014/main" id="{D37183AD-F41E-C06F-1E79-10C752507609}"/>
                </a:ext>
              </a:extLst>
            </p:cNvPr>
            <p:cNvSpPr/>
            <p:nvPr/>
          </p:nvSpPr>
          <p:spPr>
            <a:xfrm rot="10800000" flipV="1">
              <a:off x="8927520" y="-1"/>
              <a:ext cx="3306369" cy="685800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pic>
        <p:nvPicPr>
          <p:cNvPr id="167" name="Picture 166">
            <a:extLst>
              <a:ext uri="{FF2B5EF4-FFF2-40B4-BE49-F238E27FC236}">
                <a16:creationId xmlns:a16="http://schemas.microsoft.com/office/drawing/2014/main" id="{CC3AD4CB-E27E-3457-A623-D632875A6A89}"/>
              </a:ext>
            </a:extLst>
          </p:cNvPr>
          <p:cNvPicPr>
            <a:picLocks noChangeAspect="1"/>
          </p:cNvPicPr>
          <p:nvPr/>
        </p:nvPicPr>
        <p:blipFill rotWithShape="1">
          <a:blip r:embed="rId6">
            <a:extLst>
              <a:ext uri="{28A0092B-C50C-407E-A947-70E740481C1C}">
                <a14:useLocalDpi xmlns:a14="http://schemas.microsoft.com/office/drawing/2010/main" val="0"/>
              </a:ext>
            </a:extLst>
          </a:blip>
          <a:srcRect t="35104" b="35104"/>
          <a:stretch/>
        </p:blipFill>
        <p:spPr>
          <a:xfrm flipH="1">
            <a:off x="1" y="0"/>
            <a:ext cx="12191999" cy="2708584"/>
          </a:xfrm>
          <a:custGeom>
            <a:avLst/>
            <a:gdLst>
              <a:gd name="connsiteX0" fmla="*/ 0 w 12191999"/>
              <a:gd name="connsiteY0" fmla="*/ 0 h 2708584"/>
              <a:gd name="connsiteX1" fmla="*/ 12191999 w 12191999"/>
              <a:gd name="connsiteY1" fmla="*/ 0 h 2708584"/>
              <a:gd name="connsiteX2" fmla="*/ 12191999 w 12191999"/>
              <a:gd name="connsiteY2" fmla="*/ 2708584 h 2708584"/>
              <a:gd name="connsiteX3" fmla="*/ 0 w 12191999"/>
              <a:gd name="connsiteY3" fmla="*/ 2708584 h 2708584"/>
            </a:gdLst>
            <a:ahLst/>
            <a:cxnLst>
              <a:cxn ang="0">
                <a:pos x="connsiteX0" y="connsiteY0"/>
              </a:cxn>
              <a:cxn ang="0">
                <a:pos x="connsiteX1" y="connsiteY1"/>
              </a:cxn>
              <a:cxn ang="0">
                <a:pos x="connsiteX2" y="connsiteY2"/>
              </a:cxn>
              <a:cxn ang="0">
                <a:pos x="connsiteX3" y="connsiteY3"/>
              </a:cxn>
            </a:cxnLst>
            <a:rect l="l" t="t" r="r" b="b"/>
            <a:pathLst>
              <a:path w="12191999" h="2708584">
                <a:moveTo>
                  <a:pt x="0" y="0"/>
                </a:moveTo>
                <a:lnTo>
                  <a:pt x="12191999" y="0"/>
                </a:lnTo>
                <a:lnTo>
                  <a:pt x="12191999" y="2708584"/>
                </a:lnTo>
                <a:lnTo>
                  <a:pt x="0" y="2708584"/>
                </a:lnTo>
                <a:close/>
              </a:path>
            </a:pathLst>
          </a:custGeom>
        </p:spPr>
      </p:pic>
      <p:sp>
        <p:nvSpPr>
          <p:cNvPr id="105" name="Rectangle 104">
            <a:extLst>
              <a:ext uri="{FF2B5EF4-FFF2-40B4-BE49-F238E27FC236}">
                <a16:creationId xmlns:a16="http://schemas.microsoft.com/office/drawing/2014/main" id="{E8372CC6-43D3-E1E2-D877-228003D57258}"/>
              </a:ext>
            </a:extLst>
          </p:cNvPr>
          <p:cNvSpPr/>
          <p:nvPr/>
        </p:nvSpPr>
        <p:spPr>
          <a:xfrm>
            <a:off x="1" y="4170"/>
            <a:ext cx="12191999" cy="2708584"/>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A58128-BAD7-8F64-74AA-6823AF29ED5E}"/>
              </a:ext>
            </a:extLst>
          </p:cNvPr>
          <p:cNvSpPr>
            <a:spLocks noGrp="1"/>
          </p:cNvSpPr>
          <p:nvPr>
            <p:ph type="title"/>
          </p:nvPr>
        </p:nvSpPr>
        <p:spPr>
          <a:xfrm>
            <a:off x="7674341" y="632763"/>
            <a:ext cx="3893772" cy="1359507"/>
          </a:xfrm>
        </p:spPr>
        <p:txBody>
          <a:bodyPr vert="horz"/>
          <a:lstStyle/>
          <a:p>
            <a:r>
              <a:rPr lang="en-US" dirty="0">
                <a:solidFill>
                  <a:schemeClr val="bg1"/>
                </a:solidFill>
              </a:rPr>
              <a:t>Earnings Surveys </a:t>
            </a:r>
            <a:br>
              <a:rPr lang="en-US" dirty="0">
                <a:solidFill>
                  <a:schemeClr val="bg1"/>
                </a:solidFill>
              </a:rPr>
            </a:br>
            <a:r>
              <a:rPr lang="en-US" dirty="0">
                <a:solidFill>
                  <a:schemeClr val="bg1"/>
                </a:solidFill>
              </a:rPr>
              <a:t>For Comparison Compensation</a:t>
            </a:r>
            <a:endParaRPr lang="en-GB" dirty="0">
              <a:solidFill>
                <a:schemeClr val="bg1"/>
              </a:solidFill>
            </a:endParaRPr>
          </a:p>
        </p:txBody>
      </p:sp>
      <p:sp>
        <p:nvSpPr>
          <p:cNvPr id="107" name="Rectangle 106">
            <a:extLst>
              <a:ext uri="{FF2B5EF4-FFF2-40B4-BE49-F238E27FC236}">
                <a16:creationId xmlns:a16="http://schemas.microsoft.com/office/drawing/2014/main" id="{7825C283-8096-1DD9-8331-CB2D0B194569}"/>
              </a:ext>
            </a:extLst>
          </p:cNvPr>
          <p:cNvSpPr/>
          <p:nvPr/>
        </p:nvSpPr>
        <p:spPr>
          <a:xfrm>
            <a:off x="639096" y="632762"/>
            <a:ext cx="6354785" cy="6225238"/>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Footer Placeholder 2">
            <a:extLst>
              <a:ext uri="{FF2B5EF4-FFF2-40B4-BE49-F238E27FC236}">
                <a16:creationId xmlns:a16="http://schemas.microsoft.com/office/drawing/2014/main" id="{F2DB2376-DB0B-5714-84C0-DC91FF512A81}"/>
              </a:ext>
            </a:extLst>
          </p:cNvPr>
          <p:cNvSpPr txBox="1">
            <a:spLocks/>
          </p:cNvSpPr>
          <p:nvPr/>
        </p:nvSpPr>
        <p:spPr>
          <a:xfrm>
            <a:off x="1983532" y="1121880"/>
            <a:ext cx="4849068"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Currently Employed Pediatricians</a:t>
            </a:r>
          </a:p>
        </p:txBody>
      </p:sp>
      <p:sp>
        <p:nvSpPr>
          <p:cNvPr id="85" name="Footer Placeholder 2">
            <a:extLst>
              <a:ext uri="{FF2B5EF4-FFF2-40B4-BE49-F238E27FC236}">
                <a16:creationId xmlns:a16="http://schemas.microsoft.com/office/drawing/2014/main" id="{6D7AF908-2313-D345-BA19-AB4AC1A50387}"/>
              </a:ext>
            </a:extLst>
          </p:cNvPr>
          <p:cNvSpPr txBox="1">
            <a:spLocks/>
          </p:cNvSpPr>
          <p:nvPr/>
        </p:nvSpPr>
        <p:spPr>
          <a:xfrm>
            <a:off x="1983532" y="2253356"/>
            <a:ext cx="4849068"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MGMA Physician Compensation Survey</a:t>
            </a:r>
          </a:p>
        </p:txBody>
      </p:sp>
      <p:sp>
        <p:nvSpPr>
          <p:cNvPr id="88" name="Footer Placeholder 2">
            <a:extLst>
              <a:ext uri="{FF2B5EF4-FFF2-40B4-BE49-F238E27FC236}">
                <a16:creationId xmlns:a16="http://schemas.microsoft.com/office/drawing/2014/main" id="{CCCC8F88-DB20-6B6E-5A7C-11E655F5F89A}"/>
              </a:ext>
            </a:extLst>
          </p:cNvPr>
          <p:cNvSpPr txBox="1">
            <a:spLocks/>
          </p:cNvSpPr>
          <p:nvPr/>
        </p:nvSpPr>
        <p:spPr>
          <a:xfrm>
            <a:off x="1983532" y="3384832"/>
            <a:ext cx="4849068"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MGMA Cost and Productivity Report</a:t>
            </a:r>
          </a:p>
        </p:txBody>
      </p:sp>
      <p:sp>
        <p:nvSpPr>
          <p:cNvPr id="91" name="Footer Placeholder 2">
            <a:extLst>
              <a:ext uri="{FF2B5EF4-FFF2-40B4-BE49-F238E27FC236}">
                <a16:creationId xmlns:a16="http://schemas.microsoft.com/office/drawing/2014/main" id="{76F07630-0A5D-DD93-8C52-1184C8EE64D1}"/>
              </a:ext>
            </a:extLst>
          </p:cNvPr>
          <p:cNvSpPr txBox="1">
            <a:spLocks/>
          </p:cNvSpPr>
          <p:nvPr/>
        </p:nvSpPr>
        <p:spPr>
          <a:xfrm>
            <a:off x="1983532" y="4516308"/>
            <a:ext cx="4849068"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American Medical Group Association (AMGA)</a:t>
            </a:r>
          </a:p>
        </p:txBody>
      </p:sp>
      <p:sp>
        <p:nvSpPr>
          <p:cNvPr id="94" name="Footer Placeholder 2">
            <a:extLst>
              <a:ext uri="{FF2B5EF4-FFF2-40B4-BE49-F238E27FC236}">
                <a16:creationId xmlns:a16="http://schemas.microsoft.com/office/drawing/2014/main" id="{0C3A946B-9597-DCD5-CA11-988B89E3DADC}"/>
              </a:ext>
            </a:extLst>
          </p:cNvPr>
          <p:cNvSpPr txBox="1">
            <a:spLocks/>
          </p:cNvSpPr>
          <p:nvPr/>
        </p:nvSpPr>
        <p:spPr>
          <a:xfrm>
            <a:off x="1983532" y="5647782"/>
            <a:ext cx="4849068"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Modern Healthcare's Physician Compensation Report</a:t>
            </a:r>
          </a:p>
        </p:txBody>
      </p:sp>
      <p:sp>
        <p:nvSpPr>
          <p:cNvPr id="95" name="Oval 94">
            <a:extLst>
              <a:ext uri="{FF2B5EF4-FFF2-40B4-BE49-F238E27FC236}">
                <a16:creationId xmlns:a16="http://schemas.microsoft.com/office/drawing/2014/main" id="{3F6CF0CA-3AFC-10FF-0448-65B8D08BCEDD}"/>
              </a:ext>
            </a:extLst>
          </p:cNvPr>
          <p:cNvSpPr/>
          <p:nvPr/>
        </p:nvSpPr>
        <p:spPr>
          <a:xfrm flipH="1">
            <a:off x="1065165" y="5477693"/>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cxnSp>
        <p:nvCxnSpPr>
          <p:cNvPr id="75" name="Straight Connector 74">
            <a:extLst>
              <a:ext uri="{FF2B5EF4-FFF2-40B4-BE49-F238E27FC236}">
                <a16:creationId xmlns:a16="http://schemas.microsoft.com/office/drawing/2014/main" id="{04A552B1-62D0-BB3D-4B38-1C74720DAE88}"/>
              </a:ext>
            </a:extLst>
          </p:cNvPr>
          <p:cNvCxnSpPr>
            <a:cxnSpLocks/>
          </p:cNvCxnSpPr>
          <p:nvPr/>
        </p:nvCxnSpPr>
        <p:spPr>
          <a:xfrm>
            <a:off x="1983532" y="1810728"/>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8BAFE7B-5AF2-C4B3-2B09-DC1D74B22E4C}"/>
              </a:ext>
            </a:extLst>
          </p:cNvPr>
          <p:cNvCxnSpPr>
            <a:cxnSpLocks/>
          </p:cNvCxnSpPr>
          <p:nvPr/>
        </p:nvCxnSpPr>
        <p:spPr>
          <a:xfrm>
            <a:off x="1983532" y="2942204"/>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1452880-0EBB-99BB-C2C4-2610AE4EA5A1}"/>
              </a:ext>
            </a:extLst>
          </p:cNvPr>
          <p:cNvCxnSpPr>
            <a:cxnSpLocks/>
          </p:cNvCxnSpPr>
          <p:nvPr/>
        </p:nvCxnSpPr>
        <p:spPr>
          <a:xfrm>
            <a:off x="1983532" y="4073680"/>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43CC31F-E172-CFC1-D641-DCA64F553543}"/>
              </a:ext>
            </a:extLst>
          </p:cNvPr>
          <p:cNvCxnSpPr>
            <a:cxnSpLocks/>
          </p:cNvCxnSpPr>
          <p:nvPr/>
        </p:nvCxnSpPr>
        <p:spPr>
          <a:xfrm>
            <a:off x="1983532" y="5205156"/>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BC8C09DA-3F20-6FEB-5C77-2294113F514A}"/>
              </a:ext>
            </a:extLst>
          </p:cNvPr>
          <p:cNvGrpSpPr/>
          <p:nvPr/>
        </p:nvGrpSpPr>
        <p:grpSpPr>
          <a:xfrm>
            <a:off x="1287062" y="5673743"/>
            <a:ext cx="142604" cy="194298"/>
            <a:chOff x="4171951" y="2562226"/>
            <a:chExt cx="254000" cy="346075"/>
          </a:xfrm>
        </p:grpSpPr>
        <p:sp>
          <p:nvSpPr>
            <p:cNvPr id="127" name="Freeform 189">
              <a:extLst>
                <a:ext uri="{FF2B5EF4-FFF2-40B4-BE49-F238E27FC236}">
                  <a16:creationId xmlns:a16="http://schemas.microsoft.com/office/drawing/2014/main" id="{F794A825-5896-16D8-946C-2E8A40EA534E}"/>
                </a:ext>
              </a:extLst>
            </p:cNvPr>
            <p:cNvSpPr>
              <a:spLocks/>
            </p:cNvSpPr>
            <p:nvPr/>
          </p:nvSpPr>
          <p:spPr bwMode="auto">
            <a:xfrm>
              <a:off x="4171951" y="2562226"/>
              <a:ext cx="254000" cy="346075"/>
            </a:xfrm>
            <a:custGeom>
              <a:avLst/>
              <a:gdLst>
                <a:gd name="T0" fmla="*/ 160 w 160"/>
                <a:gd name="T1" fmla="*/ 218 h 218"/>
                <a:gd name="T2" fmla="*/ 0 w 160"/>
                <a:gd name="T3" fmla="*/ 218 h 218"/>
                <a:gd name="T4" fmla="*/ 0 w 160"/>
                <a:gd name="T5" fmla="*/ 0 h 218"/>
                <a:gd name="T6" fmla="*/ 104 w 160"/>
                <a:gd name="T7" fmla="*/ 0 h 218"/>
                <a:gd name="T8" fmla="*/ 160 w 160"/>
                <a:gd name="T9" fmla="*/ 57 h 218"/>
                <a:gd name="T10" fmla="*/ 160 w 160"/>
                <a:gd name="T11" fmla="*/ 218 h 218"/>
              </a:gdLst>
              <a:ahLst/>
              <a:cxnLst>
                <a:cxn ang="0">
                  <a:pos x="T0" y="T1"/>
                </a:cxn>
                <a:cxn ang="0">
                  <a:pos x="T2" y="T3"/>
                </a:cxn>
                <a:cxn ang="0">
                  <a:pos x="T4" y="T5"/>
                </a:cxn>
                <a:cxn ang="0">
                  <a:pos x="T6" y="T7"/>
                </a:cxn>
                <a:cxn ang="0">
                  <a:pos x="T8" y="T9"/>
                </a:cxn>
                <a:cxn ang="0">
                  <a:pos x="T10" y="T11"/>
                </a:cxn>
              </a:cxnLst>
              <a:rect l="0" t="0" r="r" b="b"/>
              <a:pathLst>
                <a:path w="160" h="218">
                  <a:moveTo>
                    <a:pt x="160" y="218"/>
                  </a:moveTo>
                  <a:lnTo>
                    <a:pt x="0" y="218"/>
                  </a:lnTo>
                  <a:lnTo>
                    <a:pt x="0" y="0"/>
                  </a:lnTo>
                  <a:lnTo>
                    <a:pt x="104" y="0"/>
                  </a:lnTo>
                  <a:lnTo>
                    <a:pt x="160" y="57"/>
                  </a:lnTo>
                  <a:lnTo>
                    <a:pt x="160" y="218"/>
                  </a:ln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8" name="Freeform 190">
              <a:extLst>
                <a:ext uri="{FF2B5EF4-FFF2-40B4-BE49-F238E27FC236}">
                  <a16:creationId xmlns:a16="http://schemas.microsoft.com/office/drawing/2014/main" id="{BF26F6B5-8078-F757-D2A4-C60AF65A4C2A}"/>
                </a:ext>
              </a:extLst>
            </p:cNvPr>
            <p:cNvSpPr>
              <a:spLocks/>
            </p:cNvSpPr>
            <p:nvPr/>
          </p:nvSpPr>
          <p:spPr bwMode="auto">
            <a:xfrm>
              <a:off x="4337051" y="2562226"/>
              <a:ext cx="88900" cy="90488"/>
            </a:xfrm>
            <a:custGeom>
              <a:avLst/>
              <a:gdLst>
                <a:gd name="T0" fmla="*/ 0 w 56"/>
                <a:gd name="T1" fmla="*/ 0 h 57"/>
                <a:gd name="T2" fmla="*/ 0 w 56"/>
                <a:gd name="T3" fmla="*/ 57 h 57"/>
                <a:gd name="T4" fmla="*/ 56 w 56"/>
                <a:gd name="T5" fmla="*/ 57 h 57"/>
              </a:gdLst>
              <a:ahLst/>
              <a:cxnLst>
                <a:cxn ang="0">
                  <a:pos x="T0" y="T1"/>
                </a:cxn>
                <a:cxn ang="0">
                  <a:pos x="T2" y="T3"/>
                </a:cxn>
                <a:cxn ang="0">
                  <a:pos x="T4" y="T5"/>
                </a:cxn>
              </a:cxnLst>
              <a:rect l="0" t="0" r="r" b="b"/>
              <a:pathLst>
                <a:path w="56" h="57">
                  <a:moveTo>
                    <a:pt x="0" y="0"/>
                  </a:moveTo>
                  <a:lnTo>
                    <a:pt x="0" y="57"/>
                  </a:lnTo>
                  <a:lnTo>
                    <a:pt x="56" y="57"/>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9" name="Line 191">
              <a:extLst>
                <a:ext uri="{FF2B5EF4-FFF2-40B4-BE49-F238E27FC236}">
                  <a16:creationId xmlns:a16="http://schemas.microsoft.com/office/drawing/2014/main" id="{3A5BC7AD-B080-3217-2E4C-2B98CBDDE32C}"/>
                </a:ext>
              </a:extLst>
            </p:cNvPr>
            <p:cNvSpPr>
              <a:spLocks noChangeShapeType="1"/>
            </p:cNvSpPr>
            <p:nvPr/>
          </p:nvSpPr>
          <p:spPr bwMode="auto">
            <a:xfrm>
              <a:off x="4216401" y="2832101"/>
              <a:ext cx="165100"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0" name="Line 192">
              <a:extLst>
                <a:ext uri="{FF2B5EF4-FFF2-40B4-BE49-F238E27FC236}">
                  <a16:creationId xmlns:a16="http://schemas.microsoft.com/office/drawing/2014/main" id="{FE84219F-BABC-CD7C-BEA1-6B4C442B7D87}"/>
                </a:ext>
              </a:extLst>
            </p:cNvPr>
            <p:cNvSpPr>
              <a:spLocks noChangeShapeType="1"/>
            </p:cNvSpPr>
            <p:nvPr/>
          </p:nvSpPr>
          <p:spPr bwMode="auto">
            <a:xfrm>
              <a:off x="4216401" y="2862263"/>
              <a:ext cx="165100"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1" name="Freeform 193">
              <a:extLst>
                <a:ext uri="{FF2B5EF4-FFF2-40B4-BE49-F238E27FC236}">
                  <a16:creationId xmlns:a16="http://schemas.microsoft.com/office/drawing/2014/main" id="{99DC0BA5-4965-36D6-FCBE-B633F4CDF057}"/>
                </a:ext>
              </a:extLst>
            </p:cNvPr>
            <p:cNvSpPr>
              <a:spLocks/>
            </p:cNvSpPr>
            <p:nvPr/>
          </p:nvSpPr>
          <p:spPr bwMode="auto">
            <a:xfrm>
              <a:off x="4246563" y="2682876"/>
              <a:ext cx="104775" cy="104775"/>
            </a:xfrm>
            <a:custGeom>
              <a:avLst/>
              <a:gdLst>
                <a:gd name="T0" fmla="*/ 66 w 66"/>
                <a:gd name="T1" fmla="*/ 19 h 66"/>
                <a:gd name="T2" fmla="*/ 47 w 66"/>
                <a:gd name="T3" fmla="*/ 19 h 66"/>
                <a:gd name="T4" fmla="*/ 47 w 66"/>
                <a:gd name="T5" fmla="*/ 0 h 66"/>
                <a:gd name="T6" fmla="*/ 19 w 66"/>
                <a:gd name="T7" fmla="*/ 0 h 66"/>
                <a:gd name="T8" fmla="*/ 19 w 66"/>
                <a:gd name="T9" fmla="*/ 19 h 66"/>
                <a:gd name="T10" fmla="*/ 0 w 66"/>
                <a:gd name="T11" fmla="*/ 19 h 66"/>
                <a:gd name="T12" fmla="*/ 0 w 66"/>
                <a:gd name="T13" fmla="*/ 47 h 66"/>
                <a:gd name="T14" fmla="*/ 19 w 66"/>
                <a:gd name="T15" fmla="*/ 47 h 66"/>
                <a:gd name="T16" fmla="*/ 19 w 66"/>
                <a:gd name="T17" fmla="*/ 66 h 66"/>
                <a:gd name="T18" fmla="*/ 47 w 66"/>
                <a:gd name="T19" fmla="*/ 66 h 66"/>
                <a:gd name="T20" fmla="*/ 47 w 66"/>
                <a:gd name="T21" fmla="*/ 47 h 66"/>
                <a:gd name="T22" fmla="*/ 66 w 66"/>
                <a:gd name="T23" fmla="*/ 47 h 66"/>
                <a:gd name="T24" fmla="*/ 66 w 66"/>
                <a:gd name="T25" fmla="*/ 1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6">
                  <a:moveTo>
                    <a:pt x="66" y="19"/>
                  </a:moveTo>
                  <a:lnTo>
                    <a:pt x="47" y="19"/>
                  </a:lnTo>
                  <a:lnTo>
                    <a:pt x="47" y="0"/>
                  </a:lnTo>
                  <a:lnTo>
                    <a:pt x="19" y="0"/>
                  </a:lnTo>
                  <a:lnTo>
                    <a:pt x="19" y="19"/>
                  </a:lnTo>
                  <a:lnTo>
                    <a:pt x="0" y="19"/>
                  </a:lnTo>
                  <a:lnTo>
                    <a:pt x="0" y="47"/>
                  </a:lnTo>
                  <a:lnTo>
                    <a:pt x="19" y="47"/>
                  </a:lnTo>
                  <a:lnTo>
                    <a:pt x="19" y="66"/>
                  </a:lnTo>
                  <a:lnTo>
                    <a:pt x="47" y="66"/>
                  </a:lnTo>
                  <a:lnTo>
                    <a:pt x="47" y="47"/>
                  </a:lnTo>
                  <a:lnTo>
                    <a:pt x="66" y="47"/>
                  </a:lnTo>
                  <a:lnTo>
                    <a:pt x="66" y="19"/>
                  </a:ln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38" name="Group 137">
            <a:extLst>
              <a:ext uri="{FF2B5EF4-FFF2-40B4-BE49-F238E27FC236}">
                <a16:creationId xmlns:a16="http://schemas.microsoft.com/office/drawing/2014/main" id="{0D7BA44E-206B-95AC-243F-FEA0F21CC983}"/>
              </a:ext>
            </a:extLst>
          </p:cNvPr>
          <p:cNvGrpSpPr/>
          <p:nvPr/>
        </p:nvGrpSpPr>
        <p:grpSpPr>
          <a:xfrm>
            <a:off x="1065165" y="2083267"/>
            <a:ext cx="586398" cy="586398"/>
            <a:chOff x="5639397" y="2083267"/>
            <a:chExt cx="586398" cy="586398"/>
          </a:xfrm>
        </p:grpSpPr>
        <p:sp>
          <p:nvSpPr>
            <p:cNvPr id="86" name="Oval 85">
              <a:extLst>
                <a:ext uri="{FF2B5EF4-FFF2-40B4-BE49-F238E27FC236}">
                  <a16:creationId xmlns:a16="http://schemas.microsoft.com/office/drawing/2014/main" id="{67EB33BF-3BDF-9128-3C74-EBC8EB2C9C78}"/>
                </a:ext>
              </a:extLst>
            </p:cNvPr>
            <p:cNvSpPr/>
            <p:nvPr/>
          </p:nvSpPr>
          <p:spPr>
            <a:xfrm flipH="1">
              <a:off x="5639397" y="2083267"/>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pic>
          <p:nvPicPr>
            <p:cNvPr id="137" name="Graphic 136">
              <a:extLst>
                <a:ext uri="{FF2B5EF4-FFF2-40B4-BE49-F238E27FC236}">
                  <a16:creationId xmlns:a16="http://schemas.microsoft.com/office/drawing/2014/main" id="{C70F68B7-C0BE-AB86-0A72-27A403AEB9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82446" y="2226316"/>
              <a:ext cx="300301" cy="300301"/>
            </a:xfrm>
            <a:prstGeom prst="rect">
              <a:avLst/>
            </a:prstGeom>
          </p:spPr>
        </p:pic>
      </p:grpSp>
      <p:sp>
        <p:nvSpPr>
          <p:cNvPr id="89" name="Oval 88">
            <a:extLst>
              <a:ext uri="{FF2B5EF4-FFF2-40B4-BE49-F238E27FC236}">
                <a16:creationId xmlns:a16="http://schemas.microsoft.com/office/drawing/2014/main" id="{D907C20C-A9E0-3453-9785-8F6B0FE9D3B8}"/>
              </a:ext>
            </a:extLst>
          </p:cNvPr>
          <p:cNvSpPr/>
          <p:nvPr/>
        </p:nvSpPr>
        <p:spPr>
          <a:xfrm flipH="1">
            <a:off x="1065165" y="3214743"/>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39" name="Group 138">
            <a:extLst>
              <a:ext uri="{FF2B5EF4-FFF2-40B4-BE49-F238E27FC236}">
                <a16:creationId xmlns:a16="http://schemas.microsoft.com/office/drawing/2014/main" id="{8BAE3CEB-B519-6898-EBFE-06DA8F806E0C}"/>
              </a:ext>
            </a:extLst>
          </p:cNvPr>
          <p:cNvGrpSpPr/>
          <p:nvPr/>
        </p:nvGrpSpPr>
        <p:grpSpPr>
          <a:xfrm>
            <a:off x="1246902" y="3406376"/>
            <a:ext cx="222924" cy="223947"/>
            <a:chOff x="3398838" y="3267076"/>
            <a:chExt cx="346075" cy="347663"/>
          </a:xfrm>
        </p:grpSpPr>
        <p:sp>
          <p:nvSpPr>
            <p:cNvPr id="140" name="Oval 124">
              <a:extLst>
                <a:ext uri="{FF2B5EF4-FFF2-40B4-BE49-F238E27FC236}">
                  <a16:creationId xmlns:a16="http://schemas.microsoft.com/office/drawing/2014/main" id="{E8B0145B-F91D-774B-C3ED-8637DA6F90F5}"/>
                </a:ext>
              </a:extLst>
            </p:cNvPr>
            <p:cNvSpPr>
              <a:spLocks noChangeArrowheads="1"/>
            </p:cNvSpPr>
            <p:nvPr/>
          </p:nvSpPr>
          <p:spPr bwMode="auto">
            <a:xfrm>
              <a:off x="3459163" y="3432176"/>
              <a:ext cx="150813" cy="31750"/>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1" name="Freeform 125">
              <a:extLst>
                <a:ext uri="{FF2B5EF4-FFF2-40B4-BE49-F238E27FC236}">
                  <a16:creationId xmlns:a16="http://schemas.microsoft.com/office/drawing/2014/main" id="{718EC55F-D893-C0DA-6786-CD3369DF2786}"/>
                </a:ext>
              </a:extLst>
            </p:cNvPr>
            <p:cNvSpPr>
              <a:spLocks/>
            </p:cNvSpPr>
            <p:nvPr/>
          </p:nvSpPr>
          <p:spPr bwMode="auto">
            <a:xfrm>
              <a:off x="3459163" y="3448051"/>
              <a:ext cx="150813" cy="46038"/>
            </a:xfrm>
            <a:custGeom>
              <a:avLst/>
              <a:gdLst>
                <a:gd name="T0" fmla="*/ 0 w 40"/>
                <a:gd name="T1" fmla="*/ 0 h 12"/>
                <a:gd name="T2" fmla="*/ 0 w 40"/>
                <a:gd name="T3" fmla="*/ 8 h 12"/>
                <a:gd name="T4" fmla="*/ 20 w 40"/>
                <a:gd name="T5" fmla="*/ 12 h 12"/>
                <a:gd name="T6" fmla="*/ 40 w 40"/>
                <a:gd name="T7" fmla="*/ 8 h 12"/>
                <a:gd name="T8" fmla="*/ 40 w 40"/>
                <a:gd name="T9" fmla="*/ 0 h 12"/>
              </a:gdLst>
              <a:ahLst/>
              <a:cxnLst>
                <a:cxn ang="0">
                  <a:pos x="T0" y="T1"/>
                </a:cxn>
                <a:cxn ang="0">
                  <a:pos x="T2" y="T3"/>
                </a:cxn>
                <a:cxn ang="0">
                  <a:pos x="T4" y="T5"/>
                </a:cxn>
                <a:cxn ang="0">
                  <a:pos x="T6" y="T7"/>
                </a:cxn>
                <a:cxn ang="0">
                  <a:pos x="T8" y="T9"/>
                </a:cxn>
              </a:cxnLst>
              <a:rect l="0" t="0" r="r" b="b"/>
              <a:pathLst>
                <a:path w="40" h="12">
                  <a:moveTo>
                    <a:pt x="0" y="0"/>
                  </a:moveTo>
                  <a:cubicBezTo>
                    <a:pt x="0" y="8"/>
                    <a:pt x="0" y="8"/>
                    <a:pt x="0" y="8"/>
                  </a:cubicBezTo>
                  <a:cubicBezTo>
                    <a:pt x="0" y="10"/>
                    <a:pt x="9" y="12"/>
                    <a:pt x="20" y="12"/>
                  </a:cubicBezTo>
                  <a:cubicBezTo>
                    <a:pt x="31" y="12"/>
                    <a:pt x="40" y="10"/>
                    <a:pt x="40" y="8"/>
                  </a:cubicBezTo>
                  <a:cubicBezTo>
                    <a:pt x="40" y="0"/>
                    <a:pt x="40" y="0"/>
                    <a:pt x="4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2" name="Freeform 126">
              <a:extLst>
                <a:ext uri="{FF2B5EF4-FFF2-40B4-BE49-F238E27FC236}">
                  <a16:creationId xmlns:a16="http://schemas.microsoft.com/office/drawing/2014/main" id="{756492A0-0314-C88A-4D52-1F6EBE2FA5BD}"/>
                </a:ext>
              </a:extLst>
            </p:cNvPr>
            <p:cNvSpPr>
              <a:spLocks/>
            </p:cNvSpPr>
            <p:nvPr/>
          </p:nvSpPr>
          <p:spPr bwMode="auto">
            <a:xfrm>
              <a:off x="3459163" y="3478214"/>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3" name="Freeform 127">
              <a:extLst>
                <a:ext uri="{FF2B5EF4-FFF2-40B4-BE49-F238E27FC236}">
                  <a16:creationId xmlns:a16="http://schemas.microsoft.com/office/drawing/2014/main" id="{E4774BD4-9CE4-C6D8-6D88-8B421E113B25}"/>
                </a:ext>
              </a:extLst>
            </p:cNvPr>
            <p:cNvSpPr>
              <a:spLocks/>
            </p:cNvSpPr>
            <p:nvPr/>
          </p:nvSpPr>
          <p:spPr bwMode="auto">
            <a:xfrm>
              <a:off x="3459163" y="3508376"/>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4" name="Freeform 128">
              <a:extLst>
                <a:ext uri="{FF2B5EF4-FFF2-40B4-BE49-F238E27FC236}">
                  <a16:creationId xmlns:a16="http://schemas.microsoft.com/office/drawing/2014/main" id="{1A131789-D0BC-8F06-8097-DC5ED054FA59}"/>
                </a:ext>
              </a:extLst>
            </p:cNvPr>
            <p:cNvSpPr>
              <a:spLocks/>
            </p:cNvSpPr>
            <p:nvPr/>
          </p:nvSpPr>
          <p:spPr bwMode="auto">
            <a:xfrm>
              <a:off x="3459163" y="3538539"/>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5" name="Freeform 129">
              <a:extLst>
                <a:ext uri="{FF2B5EF4-FFF2-40B4-BE49-F238E27FC236}">
                  <a16:creationId xmlns:a16="http://schemas.microsoft.com/office/drawing/2014/main" id="{45B7DE44-0E93-ED61-B16B-04D56EC89BC1}"/>
                </a:ext>
              </a:extLst>
            </p:cNvPr>
            <p:cNvSpPr>
              <a:spLocks/>
            </p:cNvSpPr>
            <p:nvPr/>
          </p:nvSpPr>
          <p:spPr bwMode="auto">
            <a:xfrm>
              <a:off x="3459163" y="3568701"/>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6" name="Freeform 130">
              <a:extLst>
                <a:ext uri="{FF2B5EF4-FFF2-40B4-BE49-F238E27FC236}">
                  <a16:creationId xmlns:a16="http://schemas.microsoft.com/office/drawing/2014/main" id="{37C08685-DF5F-1966-1B21-C91458380300}"/>
                </a:ext>
              </a:extLst>
            </p:cNvPr>
            <p:cNvSpPr>
              <a:spLocks/>
            </p:cNvSpPr>
            <p:nvPr/>
          </p:nvSpPr>
          <p:spPr bwMode="auto">
            <a:xfrm>
              <a:off x="3398838" y="3267076"/>
              <a:ext cx="346075" cy="211138"/>
            </a:xfrm>
            <a:custGeom>
              <a:avLst/>
              <a:gdLst>
                <a:gd name="T0" fmla="*/ 38 w 218"/>
                <a:gd name="T1" fmla="*/ 133 h 133"/>
                <a:gd name="T2" fmla="*/ 0 w 218"/>
                <a:gd name="T3" fmla="*/ 133 h 133"/>
                <a:gd name="T4" fmla="*/ 0 w 218"/>
                <a:gd name="T5" fmla="*/ 0 h 133"/>
                <a:gd name="T6" fmla="*/ 218 w 218"/>
                <a:gd name="T7" fmla="*/ 0 h 133"/>
                <a:gd name="T8" fmla="*/ 218 w 218"/>
                <a:gd name="T9" fmla="*/ 133 h 133"/>
                <a:gd name="T10" fmla="*/ 133 w 218"/>
                <a:gd name="T11" fmla="*/ 133 h 133"/>
              </a:gdLst>
              <a:ahLst/>
              <a:cxnLst>
                <a:cxn ang="0">
                  <a:pos x="T0" y="T1"/>
                </a:cxn>
                <a:cxn ang="0">
                  <a:pos x="T2" y="T3"/>
                </a:cxn>
                <a:cxn ang="0">
                  <a:pos x="T4" y="T5"/>
                </a:cxn>
                <a:cxn ang="0">
                  <a:pos x="T6" y="T7"/>
                </a:cxn>
                <a:cxn ang="0">
                  <a:pos x="T8" y="T9"/>
                </a:cxn>
                <a:cxn ang="0">
                  <a:pos x="T10" y="T11"/>
                </a:cxn>
              </a:cxnLst>
              <a:rect l="0" t="0" r="r" b="b"/>
              <a:pathLst>
                <a:path w="218" h="133">
                  <a:moveTo>
                    <a:pt x="38" y="133"/>
                  </a:moveTo>
                  <a:lnTo>
                    <a:pt x="0" y="133"/>
                  </a:lnTo>
                  <a:lnTo>
                    <a:pt x="0" y="0"/>
                  </a:lnTo>
                  <a:lnTo>
                    <a:pt x="218" y="0"/>
                  </a:lnTo>
                  <a:lnTo>
                    <a:pt x="218" y="133"/>
                  </a:lnTo>
                  <a:lnTo>
                    <a:pt x="133" y="133"/>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7" name="Oval 131">
              <a:extLst>
                <a:ext uri="{FF2B5EF4-FFF2-40B4-BE49-F238E27FC236}">
                  <a16:creationId xmlns:a16="http://schemas.microsoft.com/office/drawing/2014/main" id="{DEFD94F6-EC87-1D32-BFE6-64956384E587}"/>
                </a:ext>
              </a:extLst>
            </p:cNvPr>
            <p:cNvSpPr>
              <a:spLocks noChangeArrowheads="1"/>
            </p:cNvSpPr>
            <p:nvPr/>
          </p:nvSpPr>
          <p:spPr bwMode="auto">
            <a:xfrm>
              <a:off x="3527426" y="3327401"/>
              <a:ext cx="88900" cy="904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8" name="Oval 132">
              <a:extLst>
                <a:ext uri="{FF2B5EF4-FFF2-40B4-BE49-F238E27FC236}">
                  <a16:creationId xmlns:a16="http://schemas.microsoft.com/office/drawing/2014/main" id="{56E36A72-84A5-FA05-9805-7B6778EBB431}"/>
                </a:ext>
              </a:extLst>
            </p:cNvPr>
            <p:cNvSpPr>
              <a:spLocks noChangeArrowheads="1"/>
            </p:cNvSpPr>
            <p:nvPr/>
          </p:nvSpPr>
          <p:spPr bwMode="auto">
            <a:xfrm>
              <a:off x="3459163" y="3327401"/>
              <a:ext cx="14288" cy="142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9" name="Oval 133">
              <a:extLst>
                <a:ext uri="{FF2B5EF4-FFF2-40B4-BE49-F238E27FC236}">
                  <a16:creationId xmlns:a16="http://schemas.microsoft.com/office/drawing/2014/main" id="{09817CC8-30D9-2D1D-1EE4-654A5A0AE110}"/>
                </a:ext>
              </a:extLst>
            </p:cNvPr>
            <p:cNvSpPr>
              <a:spLocks noChangeArrowheads="1"/>
            </p:cNvSpPr>
            <p:nvPr/>
          </p:nvSpPr>
          <p:spPr bwMode="auto">
            <a:xfrm>
              <a:off x="3670301" y="3402014"/>
              <a:ext cx="14288" cy="15875"/>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0" name="Freeform 134">
              <a:extLst>
                <a:ext uri="{FF2B5EF4-FFF2-40B4-BE49-F238E27FC236}">
                  <a16:creationId xmlns:a16="http://schemas.microsoft.com/office/drawing/2014/main" id="{58139A67-B1FE-929C-C4C9-D4E543293ACE}"/>
                </a:ext>
              </a:extLst>
            </p:cNvPr>
            <p:cNvSpPr>
              <a:spLocks/>
            </p:cNvSpPr>
            <p:nvPr/>
          </p:nvSpPr>
          <p:spPr bwMode="auto">
            <a:xfrm>
              <a:off x="3429001" y="3297239"/>
              <a:ext cx="285750" cy="150813"/>
            </a:xfrm>
            <a:custGeom>
              <a:avLst/>
              <a:gdLst>
                <a:gd name="T0" fmla="*/ 8 w 76"/>
                <a:gd name="T1" fmla="*/ 40 h 40"/>
                <a:gd name="T2" fmla="*/ 0 w 76"/>
                <a:gd name="T3" fmla="*/ 32 h 40"/>
                <a:gd name="T4" fmla="*/ 0 w 76"/>
                <a:gd name="T5" fmla="*/ 8 h 40"/>
                <a:gd name="T6" fmla="*/ 8 w 76"/>
                <a:gd name="T7" fmla="*/ 0 h 40"/>
                <a:gd name="T8" fmla="*/ 68 w 76"/>
                <a:gd name="T9" fmla="*/ 0 h 40"/>
                <a:gd name="T10" fmla="*/ 76 w 76"/>
                <a:gd name="T11" fmla="*/ 8 h 40"/>
                <a:gd name="T12" fmla="*/ 76 w 76"/>
                <a:gd name="T13" fmla="*/ 32 h 40"/>
                <a:gd name="T14" fmla="*/ 68 w 76"/>
                <a:gd name="T15" fmla="*/ 40 h 40"/>
                <a:gd name="T16" fmla="*/ 4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8" y="40"/>
                  </a:move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cubicBezTo>
                    <a:pt x="76" y="32"/>
                    <a:pt x="76" y="32"/>
                    <a:pt x="76" y="32"/>
                  </a:cubicBezTo>
                  <a:cubicBezTo>
                    <a:pt x="76" y="36"/>
                    <a:pt x="72" y="40"/>
                    <a:pt x="68" y="40"/>
                  </a:cubicBezTo>
                  <a:cubicBezTo>
                    <a:pt x="48" y="40"/>
                    <a:pt x="48" y="40"/>
                    <a:pt x="48" y="4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60" name="Group 159">
            <a:extLst>
              <a:ext uri="{FF2B5EF4-FFF2-40B4-BE49-F238E27FC236}">
                <a16:creationId xmlns:a16="http://schemas.microsoft.com/office/drawing/2014/main" id="{231EF185-88F8-04EF-F3E9-65C3E3BAE595}"/>
              </a:ext>
            </a:extLst>
          </p:cNvPr>
          <p:cNvGrpSpPr/>
          <p:nvPr/>
        </p:nvGrpSpPr>
        <p:grpSpPr>
          <a:xfrm>
            <a:off x="1065165" y="4346219"/>
            <a:ext cx="586398" cy="586398"/>
            <a:chOff x="5639397" y="4346219"/>
            <a:chExt cx="586398" cy="586398"/>
          </a:xfrm>
        </p:grpSpPr>
        <p:sp>
          <p:nvSpPr>
            <p:cNvPr id="92" name="Oval 91">
              <a:extLst>
                <a:ext uri="{FF2B5EF4-FFF2-40B4-BE49-F238E27FC236}">
                  <a16:creationId xmlns:a16="http://schemas.microsoft.com/office/drawing/2014/main" id="{62A1B7B8-9022-2421-82F0-8656CB81BD72}"/>
                </a:ext>
              </a:extLst>
            </p:cNvPr>
            <p:cNvSpPr/>
            <p:nvPr/>
          </p:nvSpPr>
          <p:spPr>
            <a:xfrm flipH="1">
              <a:off x="5639397" y="4346219"/>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52" name="Group 151">
              <a:extLst>
                <a:ext uri="{FF2B5EF4-FFF2-40B4-BE49-F238E27FC236}">
                  <a16:creationId xmlns:a16="http://schemas.microsoft.com/office/drawing/2014/main" id="{4EC16D78-6746-E8CD-C2E8-A13BDB8EE391}"/>
                </a:ext>
              </a:extLst>
            </p:cNvPr>
            <p:cNvGrpSpPr/>
            <p:nvPr/>
          </p:nvGrpSpPr>
          <p:grpSpPr>
            <a:xfrm>
              <a:off x="5804625" y="4522062"/>
              <a:ext cx="255942" cy="234712"/>
              <a:chOff x="7005638" y="2909888"/>
              <a:chExt cx="344488" cy="315913"/>
            </a:xfrm>
          </p:grpSpPr>
          <p:sp>
            <p:nvSpPr>
              <p:cNvPr id="153" name="Oval 302">
                <a:extLst>
                  <a:ext uri="{FF2B5EF4-FFF2-40B4-BE49-F238E27FC236}">
                    <a16:creationId xmlns:a16="http://schemas.microsoft.com/office/drawing/2014/main" id="{814E4CD3-AFCF-CA61-0981-68F97EC32547}"/>
                  </a:ext>
                </a:extLst>
              </p:cNvPr>
              <p:cNvSpPr>
                <a:spLocks noChangeArrowheads="1"/>
              </p:cNvSpPr>
              <p:nvPr/>
            </p:nvSpPr>
            <p:spPr bwMode="auto">
              <a:xfrm>
                <a:off x="7140575" y="2909888"/>
                <a:ext cx="74613" cy="76200"/>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4" name="Oval 303">
                <a:extLst>
                  <a:ext uri="{FF2B5EF4-FFF2-40B4-BE49-F238E27FC236}">
                    <a16:creationId xmlns:a16="http://schemas.microsoft.com/office/drawing/2014/main" id="{F57A28C4-898B-870E-E35E-3B9B32D4A886}"/>
                  </a:ext>
                </a:extLst>
              </p:cNvPr>
              <p:cNvSpPr>
                <a:spLocks noChangeArrowheads="1"/>
              </p:cNvSpPr>
              <p:nvPr/>
            </p:nvSpPr>
            <p:spPr bwMode="auto">
              <a:xfrm>
                <a:off x="7261225" y="2940051"/>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5" name="Oval 304">
                <a:extLst>
                  <a:ext uri="{FF2B5EF4-FFF2-40B4-BE49-F238E27FC236}">
                    <a16:creationId xmlns:a16="http://schemas.microsoft.com/office/drawing/2014/main" id="{072A8E50-F901-E056-F368-A6ED7FE94C9F}"/>
                  </a:ext>
                </a:extLst>
              </p:cNvPr>
              <p:cNvSpPr>
                <a:spLocks noChangeArrowheads="1"/>
              </p:cNvSpPr>
              <p:nvPr/>
            </p:nvSpPr>
            <p:spPr bwMode="auto">
              <a:xfrm>
                <a:off x="7050088" y="2940051"/>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6" name="Freeform 305">
                <a:extLst>
                  <a:ext uri="{FF2B5EF4-FFF2-40B4-BE49-F238E27FC236}">
                    <a16:creationId xmlns:a16="http://schemas.microsoft.com/office/drawing/2014/main" id="{91CAF895-5FC6-5E99-7231-7AFE4EADAC3D}"/>
                  </a:ext>
                </a:extLst>
              </p:cNvPr>
              <p:cNvSpPr>
                <a:spLocks/>
              </p:cNvSpPr>
              <p:nvPr/>
            </p:nvSpPr>
            <p:spPr bwMode="auto">
              <a:xfrm>
                <a:off x="7005638" y="3170238"/>
                <a:ext cx="344488" cy="55563"/>
              </a:xfrm>
              <a:custGeom>
                <a:avLst/>
                <a:gdLst>
                  <a:gd name="T0" fmla="*/ 66 w 92"/>
                  <a:gd name="T1" fmla="*/ 0 h 15"/>
                  <a:gd name="T2" fmla="*/ 92 w 92"/>
                  <a:gd name="T3" fmla="*/ 7 h 15"/>
                  <a:gd name="T4" fmla="*/ 46 w 92"/>
                  <a:gd name="T5" fmla="*/ 15 h 15"/>
                  <a:gd name="T6" fmla="*/ 0 w 92"/>
                  <a:gd name="T7" fmla="*/ 7 h 15"/>
                  <a:gd name="T8" fmla="*/ 26 w 92"/>
                  <a:gd name="T9" fmla="*/ 0 h 15"/>
                </a:gdLst>
                <a:ahLst/>
                <a:cxnLst>
                  <a:cxn ang="0">
                    <a:pos x="T0" y="T1"/>
                  </a:cxn>
                  <a:cxn ang="0">
                    <a:pos x="T2" y="T3"/>
                  </a:cxn>
                  <a:cxn ang="0">
                    <a:pos x="T4" y="T5"/>
                  </a:cxn>
                  <a:cxn ang="0">
                    <a:pos x="T6" y="T7"/>
                  </a:cxn>
                  <a:cxn ang="0">
                    <a:pos x="T8" y="T9"/>
                  </a:cxn>
                </a:cxnLst>
                <a:rect l="0" t="0" r="r" b="b"/>
                <a:pathLst>
                  <a:path w="92" h="15">
                    <a:moveTo>
                      <a:pt x="66" y="0"/>
                    </a:moveTo>
                    <a:cubicBezTo>
                      <a:pt x="81" y="1"/>
                      <a:pt x="92" y="4"/>
                      <a:pt x="92" y="7"/>
                    </a:cubicBezTo>
                    <a:cubicBezTo>
                      <a:pt x="92" y="11"/>
                      <a:pt x="71" y="15"/>
                      <a:pt x="46" y="15"/>
                    </a:cubicBezTo>
                    <a:cubicBezTo>
                      <a:pt x="21" y="15"/>
                      <a:pt x="0" y="11"/>
                      <a:pt x="0" y="7"/>
                    </a:cubicBezTo>
                    <a:cubicBezTo>
                      <a:pt x="0" y="4"/>
                      <a:pt x="11" y="1"/>
                      <a:pt x="26"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7" name="Freeform 306">
                <a:extLst>
                  <a:ext uri="{FF2B5EF4-FFF2-40B4-BE49-F238E27FC236}">
                    <a16:creationId xmlns:a16="http://schemas.microsoft.com/office/drawing/2014/main" id="{D911988F-CDDE-2188-FE49-5781B0C3D91B}"/>
                  </a:ext>
                </a:extLst>
              </p:cNvPr>
              <p:cNvSpPr>
                <a:spLocks/>
              </p:cNvSpPr>
              <p:nvPr/>
            </p:nvSpPr>
            <p:spPr bwMode="auto">
              <a:xfrm>
                <a:off x="7140575" y="3014663"/>
                <a:ext cx="74613" cy="136525"/>
              </a:xfrm>
              <a:custGeom>
                <a:avLst/>
                <a:gdLst>
                  <a:gd name="T0" fmla="*/ 20 w 20"/>
                  <a:gd name="T1" fmla="*/ 36 h 36"/>
                  <a:gd name="T2" fmla="*/ 0 w 20"/>
                  <a:gd name="T3" fmla="*/ 36 h 36"/>
                  <a:gd name="T4" fmla="*/ 0 w 20"/>
                  <a:gd name="T5" fmla="*/ 10 h 36"/>
                  <a:gd name="T6" fmla="*/ 10 w 20"/>
                  <a:gd name="T7" fmla="*/ 0 h 36"/>
                  <a:gd name="T8" fmla="*/ 20 w 20"/>
                  <a:gd name="T9" fmla="*/ 10 h 36"/>
                  <a:gd name="T10" fmla="*/ 20 w 20"/>
                  <a:gd name="T11" fmla="*/ 36 h 36"/>
                </a:gdLst>
                <a:ahLst/>
                <a:cxnLst>
                  <a:cxn ang="0">
                    <a:pos x="T0" y="T1"/>
                  </a:cxn>
                  <a:cxn ang="0">
                    <a:pos x="T2" y="T3"/>
                  </a:cxn>
                  <a:cxn ang="0">
                    <a:pos x="T4" y="T5"/>
                  </a:cxn>
                  <a:cxn ang="0">
                    <a:pos x="T6" y="T7"/>
                  </a:cxn>
                  <a:cxn ang="0">
                    <a:pos x="T8" y="T9"/>
                  </a:cxn>
                  <a:cxn ang="0">
                    <a:pos x="T10" y="T11"/>
                  </a:cxn>
                </a:cxnLst>
                <a:rect l="0" t="0" r="r" b="b"/>
                <a:pathLst>
                  <a:path w="20" h="36">
                    <a:moveTo>
                      <a:pt x="20" y="36"/>
                    </a:moveTo>
                    <a:cubicBezTo>
                      <a:pt x="0" y="36"/>
                      <a:pt x="0" y="36"/>
                      <a:pt x="0" y="36"/>
                    </a:cubicBezTo>
                    <a:cubicBezTo>
                      <a:pt x="0" y="10"/>
                      <a:pt x="0" y="10"/>
                      <a:pt x="0" y="10"/>
                    </a:cubicBezTo>
                    <a:cubicBezTo>
                      <a:pt x="0" y="4"/>
                      <a:pt x="4" y="0"/>
                      <a:pt x="10" y="0"/>
                    </a:cubicBezTo>
                    <a:cubicBezTo>
                      <a:pt x="16" y="0"/>
                      <a:pt x="20" y="4"/>
                      <a:pt x="20" y="10"/>
                    </a:cubicBezTo>
                    <a:lnTo>
                      <a:pt x="20" y="36"/>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8" name="Freeform 307">
                <a:extLst>
                  <a:ext uri="{FF2B5EF4-FFF2-40B4-BE49-F238E27FC236}">
                    <a16:creationId xmlns:a16="http://schemas.microsoft.com/office/drawing/2014/main" id="{EA28E8E7-5B63-C87A-D0FE-92516A2AC3C4}"/>
                  </a:ext>
                </a:extLst>
              </p:cNvPr>
              <p:cNvSpPr>
                <a:spLocks/>
              </p:cNvSpPr>
              <p:nvPr/>
            </p:nvSpPr>
            <p:spPr bwMode="auto">
              <a:xfrm>
                <a:off x="7261225"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9" name="Freeform 308">
                <a:extLst>
                  <a:ext uri="{FF2B5EF4-FFF2-40B4-BE49-F238E27FC236}">
                    <a16:creationId xmlns:a16="http://schemas.microsoft.com/office/drawing/2014/main" id="{2D20B797-68E8-9226-EFA3-53445E025127}"/>
                  </a:ext>
                </a:extLst>
              </p:cNvPr>
              <p:cNvSpPr>
                <a:spLocks/>
              </p:cNvSpPr>
              <p:nvPr/>
            </p:nvSpPr>
            <p:spPr bwMode="auto">
              <a:xfrm>
                <a:off x="7050088"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63" name="Group 162">
            <a:extLst>
              <a:ext uri="{FF2B5EF4-FFF2-40B4-BE49-F238E27FC236}">
                <a16:creationId xmlns:a16="http://schemas.microsoft.com/office/drawing/2014/main" id="{89827EDE-B4F4-4D77-7B09-21C09D1A2E33}"/>
              </a:ext>
            </a:extLst>
          </p:cNvPr>
          <p:cNvGrpSpPr/>
          <p:nvPr/>
        </p:nvGrpSpPr>
        <p:grpSpPr>
          <a:xfrm>
            <a:off x="1065165" y="951791"/>
            <a:ext cx="586398" cy="586398"/>
            <a:chOff x="5639397" y="951791"/>
            <a:chExt cx="586398" cy="586398"/>
          </a:xfrm>
        </p:grpSpPr>
        <p:sp>
          <p:nvSpPr>
            <p:cNvPr id="48" name="Oval 47">
              <a:extLst>
                <a:ext uri="{FF2B5EF4-FFF2-40B4-BE49-F238E27FC236}">
                  <a16:creationId xmlns:a16="http://schemas.microsoft.com/office/drawing/2014/main" id="{3E0865B6-0F87-AF47-1F7C-77EBAD217FF1}"/>
                </a:ext>
              </a:extLst>
            </p:cNvPr>
            <p:cNvSpPr/>
            <p:nvPr/>
          </p:nvSpPr>
          <p:spPr>
            <a:xfrm flipH="1">
              <a:off x="5639397" y="951791"/>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pic>
          <p:nvPicPr>
            <p:cNvPr id="162" name="Graphic 161">
              <a:extLst>
                <a:ext uri="{FF2B5EF4-FFF2-40B4-BE49-F238E27FC236}">
                  <a16:creationId xmlns:a16="http://schemas.microsoft.com/office/drawing/2014/main" id="{44406623-C14F-1091-9092-8846FFE413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69093" y="1102645"/>
              <a:ext cx="284691" cy="284691"/>
            </a:xfrm>
            <a:prstGeom prst="rect">
              <a:avLst/>
            </a:prstGeom>
          </p:spPr>
        </p:pic>
      </p:gr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p:txBody>
          <a:bodyPr/>
          <a:lstStyle/>
          <a:p>
            <a:fld id="{FF528CE4-BB7A-453B-9BA8-EFC0298A1600}" type="slidenum">
              <a:rPr lang="en-ID" smtClean="0"/>
              <a:pPr/>
              <a:t>58</a:t>
            </a:fld>
            <a:endParaRPr lang="en-ID" dirty="0"/>
          </a:p>
        </p:txBody>
      </p:sp>
      <p:pic>
        <p:nvPicPr>
          <p:cNvPr id="5" name="Picture 2">
            <a:extLst>
              <a:ext uri="{FF2B5EF4-FFF2-40B4-BE49-F238E27FC236}">
                <a16:creationId xmlns:a16="http://schemas.microsoft.com/office/drawing/2014/main" id="{AE48BF3A-36CC-17F7-9913-6E2166250B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862A92C-6F79-52ED-7446-CABAC190A025}"/>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5CE50CC8-1E77-17AD-2F95-A2C5315E8B03}"/>
              </a:ext>
            </a:extLst>
          </p:cNvPr>
          <p:cNvSpPr/>
          <p:nvPr/>
        </p:nvSpPr>
        <p:spPr>
          <a:xfrm>
            <a:off x="7674341" y="2662865"/>
            <a:ext cx="506564" cy="45719"/>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6" name="Straight Connector 5">
            <a:extLst>
              <a:ext uri="{FF2B5EF4-FFF2-40B4-BE49-F238E27FC236}">
                <a16:creationId xmlns:a16="http://schemas.microsoft.com/office/drawing/2014/main" id="{45DFCAEE-92E5-100A-8354-AC6805B4CDB6}"/>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621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3" name="Rectangle 192">
            <a:extLst>
              <a:ext uri="{FF2B5EF4-FFF2-40B4-BE49-F238E27FC236}">
                <a16:creationId xmlns:a16="http://schemas.microsoft.com/office/drawing/2014/main" id="{6CCD6AA5-845E-1C3E-83B0-2D5B96FB55DD}"/>
              </a:ext>
            </a:extLst>
          </p:cNvPr>
          <p:cNvSpPr/>
          <p:nvPr/>
        </p:nvSpPr>
        <p:spPr>
          <a:xfrm>
            <a:off x="8356600" y="2462380"/>
            <a:ext cx="3835400" cy="35832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2" name="Picture 191">
            <a:extLst>
              <a:ext uri="{FF2B5EF4-FFF2-40B4-BE49-F238E27FC236}">
                <a16:creationId xmlns:a16="http://schemas.microsoft.com/office/drawing/2014/main" id="{E728FE6E-0514-CF2B-F642-82CCB85900BD}"/>
              </a:ext>
            </a:extLst>
          </p:cNvPr>
          <p:cNvPicPr>
            <a:picLocks noChangeAspect="1"/>
          </p:cNvPicPr>
          <p:nvPr/>
        </p:nvPicPr>
        <p:blipFill rotWithShape="1">
          <a:blip r:embed="rId5">
            <a:extLst>
              <a:ext uri="{28A0092B-C50C-407E-A947-70E740481C1C}">
                <a14:useLocalDpi xmlns:a14="http://schemas.microsoft.com/office/drawing/2010/main" val="0"/>
              </a:ext>
            </a:extLst>
          </a:blip>
          <a:srcRect t="9444" b="9444"/>
          <a:stretch/>
        </p:blipFill>
        <p:spPr>
          <a:xfrm>
            <a:off x="1" y="0"/>
            <a:ext cx="8356601" cy="5054601"/>
          </a:xfrm>
          <a:custGeom>
            <a:avLst/>
            <a:gdLst>
              <a:gd name="connsiteX0" fmla="*/ 0 w 8356601"/>
              <a:gd name="connsiteY0" fmla="*/ 0 h 5054601"/>
              <a:gd name="connsiteX1" fmla="*/ 8356601 w 8356601"/>
              <a:gd name="connsiteY1" fmla="*/ 0 h 5054601"/>
              <a:gd name="connsiteX2" fmla="*/ 8356601 w 8356601"/>
              <a:gd name="connsiteY2" fmla="*/ 5054601 h 5054601"/>
              <a:gd name="connsiteX3" fmla="*/ 0 w 8356601"/>
              <a:gd name="connsiteY3" fmla="*/ 5054601 h 5054601"/>
            </a:gdLst>
            <a:ahLst/>
            <a:cxnLst>
              <a:cxn ang="0">
                <a:pos x="connsiteX0" y="connsiteY0"/>
              </a:cxn>
              <a:cxn ang="0">
                <a:pos x="connsiteX1" y="connsiteY1"/>
              </a:cxn>
              <a:cxn ang="0">
                <a:pos x="connsiteX2" y="connsiteY2"/>
              </a:cxn>
              <a:cxn ang="0">
                <a:pos x="connsiteX3" y="connsiteY3"/>
              </a:cxn>
            </a:cxnLst>
            <a:rect l="l" t="t" r="r" b="b"/>
            <a:pathLst>
              <a:path w="8356601" h="5054601">
                <a:moveTo>
                  <a:pt x="0" y="0"/>
                </a:moveTo>
                <a:lnTo>
                  <a:pt x="8356601" y="0"/>
                </a:lnTo>
                <a:lnTo>
                  <a:pt x="8356601" y="5054601"/>
                </a:lnTo>
                <a:lnTo>
                  <a:pt x="0" y="5054601"/>
                </a:lnTo>
                <a:close/>
              </a:path>
            </a:pathLst>
          </a:custGeom>
        </p:spPr>
      </p:pic>
      <p:sp>
        <p:nvSpPr>
          <p:cNvPr id="39" name="Rectangle 38">
            <a:extLst>
              <a:ext uri="{FF2B5EF4-FFF2-40B4-BE49-F238E27FC236}">
                <a16:creationId xmlns:a16="http://schemas.microsoft.com/office/drawing/2014/main" id="{DCBCED3A-C5C2-65D4-157D-AAC09095BBD9}"/>
              </a:ext>
            </a:extLst>
          </p:cNvPr>
          <p:cNvSpPr/>
          <p:nvPr/>
        </p:nvSpPr>
        <p:spPr>
          <a:xfrm>
            <a:off x="3202" y="-2657"/>
            <a:ext cx="8356601" cy="5054601"/>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A58128-BAD7-8F64-74AA-6823AF29ED5E}"/>
              </a:ext>
            </a:extLst>
          </p:cNvPr>
          <p:cNvSpPr>
            <a:spLocks noGrp="1"/>
          </p:cNvSpPr>
          <p:nvPr>
            <p:ph type="title"/>
          </p:nvPr>
        </p:nvSpPr>
        <p:spPr>
          <a:xfrm>
            <a:off x="639097" y="632763"/>
            <a:ext cx="10913806" cy="942565"/>
          </a:xfrm>
        </p:spPr>
        <p:txBody>
          <a:bodyPr vert="horz"/>
          <a:lstStyle/>
          <a:p>
            <a:r>
              <a:rPr lang="en-US" dirty="0">
                <a:solidFill>
                  <a:schemeClr val="bg1"/>
                </a:solidFill>
              </a:rPr>
              <a:t>Adjustments</a:t>
            </a:r>
          </a:p>
        </p:txBody>
      </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59</a:t>
            </a:fld>
            <a:endParaRPr lang="en-ID" dirty="0"/>
          </a:p>
        </p:txBody>
      </p:sp>
      <p:pic>
        <p:nvPicPr>
          <p:cNvPr id="5" name="Picture 2">
            <a:extLst>
              <a:ext uri="{FF2B5EF4-FFF2-40B4-BE49-F238E27FC236}">
                <a16:creationId xmlns:a16="http://schemas.microsoft.com/office/drawing/2014/main" id="{AE48BF3A-36CC-17F7-9913-6E2166250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3477EB-7D50-01D1-33BA-BBDD3BC3643A}"/>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9" name="Group 118">
            <a:extLst>
              <a:ext uri="{FF2B5EF4-FFF2-40B4-BE49-F238E27FC236}">
                <a16:creationId xmlns:a16="http://schemas.microsoft.com/office/drawing/2014/main" id="{888D3C4A-4159-F777-3141-6869C12F5990}"/>
              </a:ext>
            </a:extLst>
          </p:cNvPr>
          <p:cNvGrpSpPr/>
          <p:nvPr/>
        </p:nvGrpSpPr>
        <p:grpSpPr>
          <a:xfrm>
            <a:off x="639097" y="1520825"/>
            <a:ext cx="5253703" cy="2089160"/>
            <a:chOff x="639097" y="1578540"/>
            <a:chExt cx="5253703" cy="2122258"/>
          </a:xfrm>
        </p:grpSpPr>
        <p:sp>
          <p:nvSpPr>
            <p:cNvPr id="85" name="Rectangle 84">
              <a:extLst>
                <a:ext uri="{FF2B5EF4-FFF2-40B4-BE49-F238E27FC236}">
                  <a16:creationId xmlns:a16="http://schemas.microsoft.com/office/drawing/2014/main" id="{CBBAA67D-5420-0AB1-3B84-97AE4BA75390}"/>
                </a:ext>
              </a:extLst>
            </p:cNvPr>
            <p:cNvSpPr/>
            <p:nvPr/>
          </p:nvSpPr>
          <p:spPr>
            <a:xfrm>
              <a:off x="639097" y="1578540"/>
              <a:ext cx="5253703" cy="212225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7" name="Rectangle 86">
              <a:extLst>
                <a:ext uri="{FF2B5EF4-FFF2-40B4-BE49-F238E27FC236}">
                  <a16:creationId xmlns:a16="http://schemas.microsoft.com/office/drawing/2014/main" id="{E9823141-7737-8B68-CF53-F6C9AA4CCF81}"/>
                </a:ext>
              </a:extLst>
            </p:cNvPr>
            <p:cNvSpPr/>
            <p:nvPr/>
          </p:nvSpPr>
          <p:spPr>
            <a:xfrm flipH="1">
              <a:off x="5818617" y="1578540"/>
              <a:ext cx="74183" cy="2122258"/>
            </a:xfrm>
            <a:prstGeom prst="rect">
              <a:avLst/>
            </a:prstGeom>
            <a:solidFill>
              <a:srgbClr val="ADB68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0" name="Group 119">
            <a:extLst>
              <a:ext uri="{FF2B5EF4-FFF2-40B4-BE49-F238E27FC236}">
                <a16:creationId xmlns:a16="http://schemas.microsoft.com/office/drawing/2014/main" id="{8D6DB179-7682-E600-04BC-EFB5864F8064}"/>
              </a:ext>
            </a:extLst>
          </p:cNvPr>
          <p:cNvGrpSpPr/>
          <p:nvPr/>
        </p:nvGrpSpPr>
        <p:grpSpPr>
          <a:xfrm>
            <a:off x="6314410" y="1520825"/>
            <a:ext cx="5253703" cy="2089160"/>
            <a:chOff x="6314410" y="1578540"/>
            <a:chExt cx="5253703" cy="2122258"/>
          </a:xfrm>
        </p:grpSpPr>
        <p:sp>
          <p:nvSpPr>
            <p:cNvPr id="90" name="Rectangle 89">
              <a:extLst>
                <a:ext uri="{FF2B5EF4-FFF2-40B4-BE49-F238E27FC236}">
                  <a16:creationId xmlns:a16="http://schemas.microsoft.com/office/drawing/2014/main" id="{A474A5DE-2ACA-3709-8316-AC03D55CA5C1}"/>
                </a:ext>
              </a:extLst>
            </p:cNvPr>
            <p:cNvSpPr/>
            <p:nvPr/>
          </p:nvSpPr>
          <p:spPr>
            <a:xfrm>
              <a:off x="6314410" y="1578540"/>
              <a:ext cx="5253703" cy="212225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2" name="Rectangle 91">
              <a:extLst>
                <a:ext uri="{FF2B5EF4-FFF2-40B4-BE49-F238E27FC236}">
                  <a16:creationId xmlns:a16="http://schemas.microsoft.com/office/drawing/2014/main" id="{E0B61618-B37F-0F4D-0D2A-9A085BDFD892}"/>
                </a:ext>
              </a:extLst>
            </p:cNvPr>
            <p:cNvSpPr/>
            <p:nvPr/>
          </p:nvSpPr>
          <p:spPr>
            <a:xfrm flipH="1">
              <a:off x="11493930" y="1578540"/>
              <a:ext cx="74183" cy="2122258"/>
            </a:xfrm>
            <a:prstGeom prst="rect">
              <a:avLst/>
            </a:prstGeom>
            <a:solidFill>
              <a:srgbClr val="DEB2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86" name="Footer Placeholder 2">
            <a:extLst>
              <a:ext uri="{FF2B5EF4-FFF2-40B4-BE49-F238E27FC236}">
                <a16:creationId xmlns:a16="http://schemas.microsoft.com/office/drawing/2014/main" id="{3DEA8102-6C55-FD05-3C2E-B65FBA13F78D}"/>
              </a:ext>
            </a:extLst>
          </p:cNvPr>
          <p:cNvSpPr txBox="1">
            <a:spLocks/>
          </p:cNvSpPr>
          <p:nvPr/>
        </p:nvSpPr>
        <p:spPr>
          <a:xfrm>
            <a:off x="2079289" y="2319184"/>
            <a:ext cx="3181173"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Taking average shareholder salary for previous 2 or 3 years.    </a:t>
            </a:r>
          </a:p>
        </p:txBody>
      </p:sp>
      <p:sp>
        <p:nvSpPr>
          <p:cNvPr id="91" name="Footer Placeholder 2">
            <a:extLst>
              <a:ext uri="{FF2B5EF4-FFF2-40B4-BE49-F238E27FC236}">
                <a16:creationId xmlns:a16="http://schemas.microsoft.com/office/drawing/2014/main" id="{D6F9A48B-482E-4FFA-4776-60E197BA2814}"/>
              </a:ext>
            </a:extLst>
          </p:cNvPr>
          <p:cNvSpPr txBox="1">
            <a:spLocks/>
          </p:cNvSpPr>
          <p:nvPr/>
        </p:nvSpPr>
        <p:spPr>
          <a:xfrm>
            <a:off x="7754602" y="2196074"/>
            <a:ext cx="3181173" cy="738664"/>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Adjusting Average Shareholder Compensation based on PPE, ERC, or Government COVID funds</a:t>
            </a:r>
          </a:p>
        </p:txBody>
      </p:sp>
      <p:grpSp>
        <p:nvGrpSpPr>
          <p:cNvPr id="216" name="Group 215">
            <a:extLst>
              <a:ext uri="{FF2B5EF4-FFF2-40B4-BE49-F238E27FC236}">
                <a16:creationId xmlns:a16="http://schemas.microsoft.com/office/drawing/2014/main" id="{C50A1A08-5CC5-8641-F445-FA02CD9EA971}"/>
              </a:ext>
            </a:extLst>
          </p:cNvPr>
          <p:cNvGrpSpPr/>
          <p:nvPr/>
        </p:nvGrpSpPr>
        <p:grpSpPr>
          <a:xfrm>
            <a:off x="1024425" y="2104578"/>
            <a:ext cx="633254" cy="921654"/>
            <a:chOff x="1024425" y="2401179"/>
            <a:chExt cx="633254" cy="921654"/>
          </a:xfrm>
        </p:grpSpPr>
        <p:grpSp>
          <p:nvGrpSpPr>
            <p:cNvPr id="152" name="Group 151">
              <a:extLst>
                <a:ext uri="{FF2B5EF4-FFF2-40B4-BE49-F238E27FC236}">
                  <a16:creationId xmlns:a16="http://schemas.microsoft.com/office/drawing/2014/main" id="{268655C9-491F-9F9F-116D-764638727C58}"/>
                </a:ext>
              </a:extLst>
            </p:cNvPr>
            <p:cNvGrpSpPr/>
            <p:nvPr/>
          </p:nvGrpSpPr>
          <p:grpSpPr>
            <a:xfrm>
              <a:off x="1024425" y="2401179"/>
              <a:ext cx="633254" cy="633254"/>
              <a:chOff x="1024425" y="2294106"/>
              <a:chExt cx="633254" cy="633254"/>
            </a:xfrm>
          </p:grpSpPr>
          <p:sp>
            <p:nvSpPr>
              <p:cNvPr id="104" name="Oval 103">
                <a:extLst>
                  <a:ext uri="{FF2B5EF4-FFF2-40B4-BE49-F238E27FC236}">
                    <a16:creationId xmlns:a16="http://schemas.microsoft.com/office/drawing/2014/main" id="{766D283C-6E6B-0892-C455-CA8F24EB194F}"/>
                  </a:ext>
                </a:extLst>
              </p:cNvPr>
              <p:cNvSpPr/>
              <p:nvPr/>
            </p:nvSpPr>
            <p:spPr>
              <a:xfrm flipH="1">
                <a:off x="1024425" y="2294106"/>
                <a:ext cx="633254" cy="633254"/>
              </a:xfrm>
              <a:prstGeom prst="ellipse">
                <a:avLst/>
              </a:prstGeom>
              <a:solidFill>
                <a:srgbClr val="ADB68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37" name="Group 136">
                <a:extLst>
                  <a:ext uri="{FF2B5EF4-FFF2-40B4-BE49-F238E27FC236}">
                    <a16:creationId xmlns:a16="http://schemas.microsoft.com/office/drawing/2014/main" id="{528272D6-3E50-3102-AC87-6EE72206F328}"/>
                  </a:ext>
                </a:extLst>
              </p:cNvPr>
              <p:cNvGrpSpPr/>
              <p:nvPr/>
            </p:nvGrpSpPr>
            <p:grpSpPr>
              <a:xfrm>
                <a:off x="1193824" y="2520235"/>
                <a:ext cx="294458" cy="180998"/>
                <a:chOff x="5562601" y="3341689"/>
                <a:chExt cx="346075" cy="212725"/>
              </a:xfrm>
            </p:grpSpPr>
            <p:sp>
              <p:nvSpPr>
                <p:cNvPr id="138" name="Freeform 58">
                  <a:extLst>
                    <a:ext uri="{FF2B5EF4-FFF2-40B4-BE49-F238E27FC236}">
                      <a16:creationId xmlns:a16="http://schemas.microsoft.com/office/drawing/2014/main" id="{8303374A-35BF-D7EB-A6E0-E833BEDEA4A7}"/>
                    </a:ext>
                  </a:extLst>
                </p:cNvPr>
                <p:cNvSpPr>
                  <a:spLocks/>
                </p:cNvSpPr>
                <p:nvPr/>
              </p:nvSpPr>
              <p:spPr bwMode="auto">
                <a:xfrm>
                  <a:off x="5743576" y="3387726"/>
                  <a:ext cx="165100" cy="60325"/>
                </a:xfrm>
                <a:custGeom>
                  <a:avLst/>
                  <a:gdLst>
                    <a:gd name="T0" fmla="*/ 104 w 104"/>
                    <a:gd name="T1" fmla="*/ 0 h 38"/>
                    <a:gd name="T2" fmla="*/ 47 w 104"/>
                    <a:gd name="T3" fmla="*/ 38 h 38"/>
                    <a:gd name="T4" fmla="*/ 0 w 104"/>
                    <a:gd name="T5" fmla="*/ 38 h 38"/>
                  </a:gdLst>
                  <a:ahLst/>
                  <a:cxnLst>
                    <a:cxn ang="0">
                      <a:pos x="T0" y="T1"/>
                    </a:cxn>
                    <a:cxn ang="0">
                      <a:pos x="T2" y="T3"/>
                    </a:cxn>
                    <a:cxn ang="0">
                      <a:pos x="T4" y="T5"/>
                    </a:cxn>
                  </a:cxnLst>
                  <a:rect l="0" t="0" r="r" b="b"/>
                  <a:pathLst>
                    <a:path w="104" h="38">
                      <a:moveTo>
                        <a:pt x="104" y="0"/>
                      </a:moveTo>
                      <a:lnTo>
                        <a:pt x="47" y="38"/>
                      </a:lnTo>
                      <a:lnTo>
                        <a:pt x="0" y="38"/>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9" name="Freeform 59">
                  <a:extLst>
                    <a:ext uri="{FF2B5EF4-FFF2-40B4-BE49-F238E27FC236}">
                      <a16:creationId xmlns:a16="http://schemas.microsoft.com/office/drawing/2014/main" id="{9D80DB75-7E35-AB00-39C2-8C1D2E97A983}"/>
                    </a:ext>
                  </a:extLst>
                </p:cNvPr>
                <p:cNvSpPr>
                  <a:spLocks/>
                </p:cNvSpPr>
                <p:nvPr/>
              </p:nvSpPr>
              <p:spPr bwMode="auto">
                <a:xfrm>
                  <a:off x="5743576" y="3417889"/>
                  <a:ext cx="165100" cy="60325"/>
                </a:xfrm>
                <a:custGeom>
                  <a:avLst/>
                  <a:gdLst>
                    <a:gd name="T0" fmla="*/ 104 w 104"/>
                    <a:gd name="T1" fmla="*/ 0 h 38"/>
                    <a:gd name="T2" fmla="*/ 47 w 104"/>
                    <a:gd name="T3" fmla="*/ 38 h 38"/>
                    <a:gd name="T4" fmla="*/ 0 w 104"/>
                    <a:gd name="T5" fmla="*/ 38 h 38"/>
                  </a:gdLst>
                  <a:ahLst/>
                  <a:cxnLst>
                    <a:cxn ang="0">
                      <a:pos x="T0" y="T1"/>
                    </a:cxn>
                    <a:cxn ang="0">
                      <a:pos x="T2" y="T3"/>
                    </a:cxn>
                    <a:cxn ang="0">
                      <a:pos x="T4" y="T5"/>
                    </a:cxn>
                  </a:cxnLst>
                  <a:rect l="0" t="0" r="r" b="b"/>
                  <a:pathLst>
                    <a:path w="104" h="38">
                      <a:moveTo>
                        <a:pt x="104" y="0"/>
                      </a:moveTo>
                      <a:lnTo>
                        <a:pt x="47" y="38"/>
                      </a:lnTo>
                      <a:lnTo>
                        <a:pt x="0" y="38"/>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0" name="Freeform 60">
                  <a:extLst>
                    <a:ext uri="{FF2B5EF4-FFF2-40B4-BE49-F238E27FC236}">
                      <a16:creationId xmlns:a16="http://schemas.microsoft.com/office/drawing/2014/main" id="{89E2A8AA-8E86-10E0-9CAB-28B6CDD0EADF}"/>
                    </a:ext>
                  </a:extLst>
                </p:cNvPr>
                <p:cNvSpPr>
                  <a:spLocks/>
                </p:cNvSpPr>
                <p:nvPr/>
              </p:nvSpPr>
              <p:spPr bwMode="auto">
                <a:xfrm>
                  <a:off x="5743576" y="3448051"/>
                  <a:ext cx="165100" cy="60325"/>
                </a:xfrm>
                <a:custGeom>
                  <a:avLst/>
                  <a:gdLst>
                    <a:gd name="T0" fmla="*/ 104 w 104"/>
                    <a:gd name="T1" fmla="*/ 0 h 38"/>
                    <a:gd name="T2" fmla="*/ 47 w 104"/>
                    <a:gd name="T3" fmla="*/ 38 h 38"/>
                    <a:gd name="T4" fmla="*/ 0 w 104"/>
                    <a:gd name="T5" fmla="*/ 38 h 38"/>
                  </a:gdLst>
                  <a:ahLst/>
                  <a:cxnLst>
                    <a:cxn ang="0">
                      <a:pos x="T0" y="T1"/>
                    </a:cxn>
                    <a:cxn ang="0">
                      <a:pos x="T2" y="T3"/>
                    </a:cxn>
                    <a:cxn ang="0">
                      <a:pos x="T4" y="T5"/>
                    </a:cxn>
                  </a:cxnLst>
                  <a:rect l="0" t="0" r="r" b="b"/>
                  <a:pathLst>
                    <a:path w="104" h="38">
                      <a:moveTo>
                        <a:pt x="104" y="0"/>
                      </a:moveTo>
                      <a:lnTo>
                        <a:pt x="47" y="38"/>
                      </a:lnTo>
                      <a:lnTo>
                        <a:pt x="0" y="38"/>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1" name="Freeform 61">
                  <a:extLst>
                    <a:ext uri="{FF2B5EF4-FFF2-40B4-BE49-F238E27FC236}">
                      <a16:creationId xmlns:a16="http://schemas.microsoft.com/office/drawing/2014/main" id="{AD5863AD-0D40-E453-A3E5-FBAF695F1309}"/>
                    </a:ext>
                  </a:extLst>
                </p:cNvPr>
                <p:cNvSpPr>
                  <a:spLocks/>
                </p:cNvSpPr>
                <p:nvPr/>
              </p:nvSpPr>
              <p:spPr bwMode="auto">
                <a:xfrm>
                  <a:off x="5743576" y="3478214"/>
                  <a:ext cx="165100" cy="60325"/>
                </a:xfrm>
                <a:custGeom>
                  <a:avLst/>
                  <a:gdLst>
                    <a:gd name="T0" fmla="*/ 104 w 104"/>
                    <a:gd name="T1" fmla="*/ 0 h 38"/>
                    <a:gd name="T2" fmla="*/ 47 w 104"/>
                    <a:gd name="T3" fmla="*/ 38 h 38"/>
                    <a:gd name="T4" fmla="*/ 0 w 104"/>
                    <a:gd name="T5" fmla="*/ 38 h 38"/>
                  </a:gdLst>
                  <a:ahLst/>
                  <a:cxnLst>
                    <a:cxn ang="0">
                      <a:pos x="T0" y="T1"/>
                    </a:cxn>
                    <a:cxn ang="0">
                      <a:pos x="T2" y="T3"/>
                    </a:cxn>
                    <a:cxn ang="0">
                      <a:pos x="T4" y="T5"/>
                    </a:cxn>
                  </a:cxnLst>
                  <a:rect l="0" t="0" r="r" b="b"/>
                  <a:pathLst>
                    <a:path w="104" h="38">
                      <a:moveTo>
                        <a:pt x="104" y="0"/>
                      </a:moveTo>
                      <a:lnTo>
                        <a:pt x="47" y="38"/>
                      </a:lnTo>
                      <a:lnTo>
                        <a:pt x="0" y="38"/>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2" name="Freeform 62">
                  <a:extLst>
                    <a:ext uri="{FF2B5EF4-FFF2-40B4-BE49-F238E27FC236}">
                      <a16:creationId xmlns:a16="http://schemas.microsoft.com/office/drawing/2014/main" id="{3BDFEFD1-9685-CABA-B3C4-E73797F18D65}"/>
                    </a:ext>
                  </a:extLst>
                </p:cNvPr>
                <p:cNvSpPr>
                  <a:spLocks/>
                </p:cNvSpPr>
                <p:nvPr/>
              </p:nvSpPr>
              <p:spPr bwMode="auto">
                <a:xfrm>
                  <a:off x="5637213" y="3341689"/>
                  <a:ext cx="195263" cy="212725"/>
                </a:xfrm>
                <a:custGeom>
                  <a:avLst/>
                  <a:gdLst>
                    <a:gd name="T0" fmla="*/ 67 w 123"/>
                    <a:gd name="T1" fmla="*/ 134 h 134"/>
                    <a:gd name="T2" fmla="*/ 0 w 123"/>
                    <a:gd name="T3" fmla="*/ 134 h 134"/>
                    <a:gd name="T4" fmla="*/ 0 w 123"/>
                    <a:gd name="T5" fmla="*/ 43 h 134"/>
                    <a:gd name="T6" fmla="*/ 57 w 123"/>
                    <a:gd name="T7" fmla="*/ 0 h 134"/>
                    <a:gd name="T8" fmla="*/ 123 w 123"/>
                    <a:gd name="T9" fmla="*/ 0 h 134"/>
                    <a:gd name="T10" fmla="*/ 67 w 123"/>
                    <a:gd name="T11" fmla="*/ 43 h 134"/>
                    <a:gd name="T12" fmla="*/ 67 w 12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23" h="134">
                      <a:moveTo>
                        <a:pt x="67" y="134"/>
                      </a:moveTo>
                      <a:lnTo>
                        <a:pt x="0" y="134"/>
                      </a:lnTo>
                      <a:lnTo>
                        <a:pt x="0" y="43"/>
                      </a:lnTo>
                      <a:lnTo>
                        <a:pt x="57" y="0"/>
                      </a:lnTo>
                      <a:lnTo>
                        <a:pt x="123" y="0"/>
                      </a:lnTo>
                      <a:lnTo>
                        <a:pt x="67" y="43"/>
                      </a:lnTo>
                      <a:lnTo>
                        <a:pt x="67" y="134"/>
                      </a:ln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3" name="Line 63">
                  <a:extLst>
                    <a:ext uri="{FF2B5EF4-FFF2-40B4-BE49-F238E27FC236}">
                      <a16:creationId xmlns:a16="http://schemas.microsoft.com/office/drawing/2014/main" id="{9A4CA73B-D1EC-80E4-B6E3-E4CAE1F5BC1A}"/>
                    </a:ext>
                  </a:extLst>
                </p:cNvPr>
                <p:cNvSpPr>
                  <a:spLocks noChangeShapeType="1"/>
                </p:cNvSpPr>
                <p:nvPr/>
              </p:nvSpPr>
              <p:spPr bwMode="auto">
                <a:xfrm flipH="1">
                  <a:off x="5562601" y="3448051"/>
                  <a:ext cx="7461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4" name="Line 64">
                  <a:extLst>
                    <a:ext uri="{FF2B5EF4-FFF2-40B4-BE49-F238E27FC236}">
                      <a16:creationId xmlns:a16="http://schemas.microsoft.com/office/drawing/2014/main" id="{EBB8F253-2E8A-77A8-B867-386C268C8BDC}"/>
                    </a:ext>
                  </a:extLst>
                </p:cNvPr>
                <p:cNvSpPr>
                  <a:spLocks noChangeShapeType="1"/>
                </p:cNvSpPr>
                <p:nvPr/>
              </p:nvSpPr>
              <p:spPr bwMode="auto">
                <a:xfrm flipH="1">
                  <a:off x="5562601" y="3478214"/>
                  <a:ext cx="7461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5" name="Line 65">
                  <a:extLst>
                    <a:ext uri="{FF2B5EF4-FFF2-40B4-BE49-F238E27FC236}">
                      <a16:creationId xmlns:a16="http://schemas.microsoft.com/office/drawing/2014/main" id="{8BE0AFF6-5A90-A9CB-3A5D-907D43D76769}"/>
                    </a:ext>
                  </a:extLst>
                </p:cNvPr>
                <p:cNvSpPr>
                  <a:spLocks noChangeShapeType="1"/>
                </p:cNvSpPr>
                <p:nvPr/>
              </p:nvSpPr>
              <p:spPr bwMode="auto">
                <a:xfrm flipH="1">
                  <a:off x="5562601" y="3508376"/>
                  <a:ext cx="7461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6" name="Line 66">
                  <a:extLst>
                    <a:ext uri="{FF2B5EF4-FFF2-40B4-BE49-F238E27FC236}">
                      <a16:creationId xmlns:a16="http://schemas.microsoft.com/office/drawing/2014/main" id="{50FD1E76-B805-7ACE-4293-F866A201F739}"/>
                    </a:ext>
                  </a:extLst>
                </p:cNvPr>
                <p:cNvSpPr>
                  <a:spLocks noChangeShapeType="1"/>
                </p:cNvSpPr>
                <p:nvPr/>
              </p:nvSpPr>
              <p:spPr bwMode="auto">
                <a:xfrm flipH="1">
                  <a:off x="5562601" y="3538539"/>
                  <a:ext cx="74613"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7" name="Freeform 67">
                  <a:extLst>
                    <a:ext uri="{FF2B5EF4-FFF2-40B4-BE49-F238E27FC236}">
                      <a16:creationId xmlns:a16="http://schemas.microsoft.com/office/drawing/2014/main" id="{38E078E3-3156-32D7-AAF7-9FB32151A3BE}"/>
                    </a:ext>
                  </a:extLst>
                </p:cNvPr>
                <p:cNvSpPr>
                  <a:spLocks/>
                </p:cNvSpPr>
                <p:nvPr/>
              </p:nvSpPr>
              <p:spPr bwMode="auto">
                <a:xfrm>
                  <a:off x="5743576" y="3357564"/>
                  <a:ext cx="165100" cy="60325"/>
                </a:xfrm>
                <a:custGeom>
                  <a:avLst/>
                  <a:gdLst>
                    <a:gd name="T0" fmla="*/ 42 w 104"/>
                    <a:gd name="T1" fmla="*/ 0 h 38"/>
                    <a:gd name="T2" fmla="*/ 104 w 104"/>
                    <a:gd name="T3" fmla="*/ 0 h 38"/>
                    <a:gd name="T4" fmla="*/ 47 w 104"/>
                    <a:gd name="T5" fmla="*/ 38 h 38"/>
                    <a:gd name="T6" fmla="*/ 0 w 104"/>
                    <a:gd name="T7" fmla="*/ 38 h 38"/>
                  </a:gdLst>
                  <a:ahLst/>
                  <a:cxnLst>
                    <a:cxn ang="0">
                      <a:pos x="T0" y="T1"/>
                    </a:cxn>
                    <a:cxn ang="0">
                      <a:pos x="T2" y="T3"/>
                    </a:cxn>
                    <a:cxn ang="0">
                      <a:pos x="T4" y="T5"/>
                    </a:cxn>
                    <a:cxn ang="0">
                      <a:pos x="T6" y="T7"/>
                    </a:cxn>
                  </a:cxnLst>
                  <a:rect l="0" t="0" r="r" b="b"/>
                  <a:pathLst>
                    <a:path w="104" h="38">
                      <a:moveTo>
                        <a:pt x="42" y="0"/>
                      </a:moveTo>
                      <a:lnTo>
                        <a:pt x="104" y="0"/>
                      </a:lnTo>
                      <a:lnTo>
                        <a:pt x="47" y="38"/>
                      </a:lnTo>
                      <a:lnTo>
                        <a:pt x="0" y="38"/>
                      </a:lnTo>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8" name="Freeform 68">
                  <a:extLst>
                    <a:ext uri="{FF2B5EF4-FFF2-40B4-BE49-F238E27FC236}">
                      <a16:creationId xmlns:a16="http://schemas.microsoft.com/office/drawing/2014/main" id="{D0F66190-2413-98C0-4CBD-13E46385DB21}"/>
                    </a:ext>
                  </a:extLst>
                </p:cNvPr>
                <p:cNvSpPr>
                  <a:spLocks/>
                </p:cNvSpPr>
                <p:nvPr/>
              </p:nvSpPr>
              <p:spPr bwMode="auto">
                <a:xfrm>
                  <a:off x="5562601" y="3357564"/>
                  <a:ext cx="142875" cy="60325"/>
                </a:xfrm>
                <a:custGeom>
                  <a:avLst/>
                  <a:gdLst>
                    <a:gd name="T0" fmla="*/ 47 w 90"/>
                    <a:gd name="T1" fmla="*/ 38 h 38"/>
                    <a:gd name="T2" fmla="*/ 0 w 90"/>
                    <a:gd name="T3" fmla="*/ 38 h 38"/>
                    <a:gd name="T4" fmla="*/ 57 w 90"/>
                    <a:gd name="T5" fmla="*/ 0 h 38"/>
                    <a:gd name="T6" fmla="*/ 90 w 90"/>
                    <a:gd name="T7" fmla="*/ 0 h 38"/>
                  </a:gdLst>
                  <a:ahLst/>
                  <a:cxnLst>
                    <a:cxn ang="0">
                      <a:pos x="T0" y="T1"/>
                    </a:cxn>
                    <a:cxn ang="0">
                      <a:pos x="T2" y="T3"/>
                    </a:cxn>
                    <a:cxn ang="0">
                      <a:pos x="T4" y="T5"/>
                    </a:cxn>
                    <a:cxn ang="0">
                      <a:pos x="T6" y="T7"/>
                    </a:cxn>
                  </a:cxnLst>
                  <a:rect l="0" t="0" r="r" b="b"/>
                  <a:pathLst>
                    <a:path w="90" h="38">
                      <a:moveTo>
                        <a:pt x="47" y="38"/>
                      </a:moveTo>
                      <a:lnTo>
                        <a:pt x="0" y="38"/>
                      </a:lnTo>
                      <a:lnTo>
                        <a:pt x="57" y="0"/>
                      </a:lnTo>
                      <a:lnTo>
                        <a:pt x="90" y="0"/>
                      </a:lnTo>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9" name="Line 69">
                  <a:extLst>
                    <a:ext uri="{FF2B5EF4-FFF2-40B4-BE49-F238E27FC236}">
                      <a16:creationId xmlns:a16="http://schemas.microsoft.com/office/drawing/2014/main" id="{CEF10481-8574-CEF9-43F8-A376A2F1F789}"/>
                    </a:ext>
                  </a:extLst>
                </p:cNvPr>
                <p:cNvSpPr>
                  <a:spLocks noChangeShapeType="1"/>
                </p:cNvSpPr>
                <p:nvPr/>
              </p:nvSpPr>
              <p:spPr bwMode="auto">
                <a:xfrm>
                  <a:off x="5691188" y="3516314"/>
                  <a:ext cx="0" cy="1428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0" name="Line 70">
                  <a:extLst>
                    <a:ext uri="{FF2B5EF4-FFF2-40B4-BE49-F238E27FC236}">
                      <a16:creationId xmlns:a16="http://schemas.microsoft.com/office/drawing/2014/main" id="{3A3BFB17-F2E2-9988-DB55-DB850FE04863}"/>
                    </a:ext>
                  </a:extLst>
                </p:cNvPr>
                <p:cNvSpPr>
                  <a:spLocks noChangeShapeType="1"/>
                </p:cNvSpPr>
                <p:nvPr/>
              </p:nvSpPr>
              <p:spPr bwMode="auto">
                <a:xfrm>
                  <a:off x="5691188" y="3409951"/>
                  <a:ext cx="0" cy="15875"/>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1" name="Freeform 71">
                  <a:extLst>
                    <a:ext uri="{FF2B5EF4-FFF2-40B4-BE49-F238E27FC236}">
                      <a16:creationId xmlns:a16="http://schemas.microsoft.com/office/drawing/2014/main" id="{63FE4197-99A0-B0CB-53D2-1C020512ABE6}"/>
                    </a:ext>
                  </a:extLst>
                </p:cNvPr>
                <p:cNvSpPr>
                  <a:spLocks/>
                </p:cNvSpPr>
                <p:nvPr/>
              </p:nvSpPr>
              <p:spPr bwMode="auto">
                <a:xfrm>
                  <a:off x="5667376" y="3425826"/>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00" name="Group 199">
              <a:extLst>
                <a:ext uri="{FF2B5EF4-FFF2-40B4-BE49-F238E27FC236}">
                  <a16:creationId xmlns:a16="http://schemas.microsoft.com/office/drawing/2014/main" id="{9866128B-9074-8AC1-AE9C-AD75ABF9251B}"/>
                </a:ext>
              </a:extLst>
            </p:cNvPr>
            <p:cNvGrpSpPr/>
            <p:nvPr/>
          </p:nvGrpSpPr>
          <p:grpSpPr>
            <a:xfrm>
              <a:off x="1147984" y="3251692"/>
              <a:ext cx="386137" cy="71141"/>
              <a:chOff x="1156382" y="2112757"/>
              <a:chExt cx="386137" cy="71141"/>
            </a:xfrm>
          </p:grpSpPr>
          <p:sp>
            <p:nvSpPr>
              <p:cNvPr id="196" name="Oval 195">
                <a:extLst>
                  <a:ext uri="{FF2B5EF4-FFF2-40B4-BE49-F238E27FC236}">
                    <a16:creationId xmlns:a16="http://schemas.microsoft.com/office/drawing/2014/main" id="{4724B4BA-A7F2-3CA7-5918-0563FEA57AC1}"/>
                  </a:ext>
                </a:extLst>
              </p:cNvPr>
              <p:cNvSpPr/>
              <p:nvPr/>
            </p:nvSpPr>
            <p:spPr>
              <a:xfrm>
                <a:off x="11563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940E38AE-B01A-3037-D542-95267E865FFC}"/>
                  </a:ext>
                </a:extLst>
              </p:cNvPr>
              <p:cNvSpPr/>
              <p:nvPr/>
            </p:nvSpPr>
            <p:spPr>
              <a:xfrm>
                <a:off x="126163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6EC24D85-C9B3-1B6E-556A-59BC30A37914}"/>
                  </a:ext>
                </a:extLst>
              </p:cNvPr>
              <p:cNvSpPr/>
              <p:nvPr/>
            </p:nvSpPr>
            <p:spPr>
              <a:xfrm>
                <a:off x="136688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D78A9510-A03D-C925-7960-E63F97CDCF6A}"/>
                  </a:ext>
                </a:extLst>
              </p:cNvPr>
              <p:cNvSpPr/>
              <p:nvPr/>
            </p:nvSpPr>
            <p:spPr>
              <a:xfrm>
                <a:off x="147213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6" name="Oval 105">
            <a:extLst>
              <a:ext uri="{FF2B5EF4-FFF2-40B4-BE49-F238E27FC236}">
                <a16:creationId xmlns:a16="http://schemas.microsoft.com/office/drawing/2014/main" id="{4F43F09C-4E56-EEDE-65B9-EB9E1DDCB101}"/>
              </a:ext>
            </a:extLst>
          </p:cNvPr>
          <p:cNvSpPr/>
          <p:nvPr/>
        </p:nvSpPr>
        <p:spPr>
          <a:xfrm flipH="1">
            <a:off x="6699738" y="2104578"/>
            <a:ext cx="633254" cy="633254"/>
          </a:xfrm>
          <a:prstGeom prst="ellipse">
            <a:avLst/>
          </a:prstGeom>
          <a:solidFill>
            <a:srgbClr val="DEB28C"/>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28" name="Group 127">
            <a:extLst>
              <a:ext uri="{FF2B5EF4-FFF2-40B4-BE49-F238E27FC236}">
                <a16:creationId xmlns:a16="http://schemas.microsoft.com/office/drawing/2014/main" id="{5C354DD9-16EA-9BA7-CC1D-9DD461926A6F}"/>
              </a:ext>
            </a:extLst>
          </p:cNvPr>
          <p:cNvGrpSpPr/>
          <p:nvPr/>
        </p:nvGrpSpPr>
        <p:grpSpPr>
          <a:xfrm>
            <a:off x="6919732" y="2272852"/>
            <a:ext cx="193267" cy="296707"/>
            <a:chOff x="7786688" y="2543176"/>
            <a:chExt cx="225425" cy="346076"/>
          </a:xfrm>
        </p:grpSpPr>
        <p:sp>
          <p:nvSpPr>
            <p:cNvPr id="129" name="Freeform 167">
              <a:extLst>
                <a:ext uri="{FF2B5EF4-FFF2-40B4-BE49-F238E27FC236}">
                  <a16:creationId xmlns:a16="http://schemas.microsoft.com/office/drawing/2014/main" id="{DF9223DE-CBAC-BD58-8EE0-53F5CEE8CDB9}"/>
                </a:ext>
              </a:extLst>
            </p:cNvPr>
            <p:cNvSpPr>
              <a:spLocks/>
            </p:cNvSpPr>
            <p:nvPr/>
          </p:nvSpPr>
          <p:spPr bwMode="auto">
            <a:xfrm>
              <a:off x="7883526" y="2746376"/>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0" name="Line 168">
              <a:extLst>
                <a:ext uri="{FF2B5EF4-FFF2-40B4-BE49-F238E27FC236}">
                  <a16:creationId xmlns:a16="http://schemas.microsoft.com/office/drawing/2014/main" id="{B3C1126D-88DF-69A6-53C8-DF8C133EC1E8}"/>
                </a:ext>
              </a:extLst>
            </p:cNvPr>
            <p:cNvSpPr>
              <a:spLocks noChangeShapeType="1"/>
            </p:cNvSpPr>
            <p:nvPr/>
          </p:nvSpPr>
          <p:spPr bwMode="auto">
            <a:xfrm>
              <a:off x="7907338" y="2836864"/>
              <a:ext cx="0" cy="15875"/>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1" name="Line 169">
              <a:extLst>
                <a:ext uri="{FF2B5EF4-FFF2-40B4-BE49-F238E27FC236}">
                  <a16:creationId xmlns:a16="http://schemas.microsoft.com/office/drawing/2014/main" id="{D07224EE-5DAF-8BB7-04D3-5FD9CB96DDF7}"/>
                </a:ext>
              </a:extLst>
            </p:cNvPr>
            <p:cNvSpPr>
              <a:spLocks noChangeShapeType="1"/>
            </p:cNvSpPr>
            <p:nvPr/>
          </p:nvSpPr>
          <p:spPr bwMode="auto">
            <a:xfrm>
              <a:off x="7907338" y="2732089"/>
              <a:ext cx="0" cy="1428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2" name="Freeform 170">
              <a:extLst>
                <a:ext uri="{FF2B5EF4-FFF2-40B4-BE49-F238E27FC236}">
                  <a16:creationId xmlns:a16="http://schemas.microsoft.com/office/drawing/2014/main" id="{BCDCEA56-362A-168B-6770-5452075DF875}"/>
                </a:ext>
              </a:extLst>
            </p:cNvPr>
            <p:cNvSpPr>
              <a:spLocks/>
            </p:cNvSpPr>
            <p:nvPr/>
          </p:nvSpPr>
          <p:spPr bwMode="auto">
            <a:xfrm>
              <a:off x="7786688" y="2693989"/>
              <a:ext cx="225425" cy="195263"/>
            </a:xfrm>
            <a:custGeom>
              <a:avLst/>
              <a:gdLst>
                <a:gd name="T0" fmla="*/ 41 w 60"/>
                <a:gd name="T1" fmla="*/ 0 h 52"/>
                <a:gd name="T2" fmla="*/ 19 w 60"/>
                <a:gd name="T3" fmla="*/ 0 h 52"/>
                <a:gd name="T4" fmla="*/ 0 w 60"/>
                <a:gd name="T5" fmla="*/ 30 h 52"/>
                <a:gd name="T6" fmla="*/ 30 w 60"/>
                <a:gd name="T7" fmla="*/ 52 h 52"/>
                <a:gd name="T8" fmla="*/ 60 w 60"/>
                <a:gd name="T9" fmla="*/ 30 h 52"/>
                <a:gd name="T10" fmla="*/ 41 w 60"/>
                <a:gd name="T11" fmla="*/ 0 h 52"/>
              </a:gdLst>
              <a:ahLst/>
              <a:cxnLst>
                <a:cxn ang="0">
                  <a:pos x="T0" y="T1"/>
                </a:cxn>
                <a:cxn ang="0">
                  <a:pos x="T2" y="T3"/>
                </a:cxn>
                <a:cxn ang="0">
                  <a:pos x="T4" y="T5"/>
                </a:cxn>
                <a:cxn ang="0">
                  <a:pos x="T6" y="T7"/>
                </a:cxn>
                <a:cxn ang="0">
                  <a:pos x="T8" y="T9"/>
                </a:cxn>
                <a:cxn ang="0">
                  <a:pos x="T10" y="T11"/>
                </a:cxn>
              </a:cxnLst>
              <a:rect l="0" t="0" r="r" b="b"/>
              <a:pathLst>
                <a:path w="60" h="52">
                  <a:moveTo>
                    <a:pt x="41" y="0"/>
                  </a:moveTo>
                  <a:cubicBezTo>
                    <a:pt x="19" y="0"/>
                    <a:pt x="19" y="0"/>
                    <a:pt x="19" y="0"/>
                  </a:cubicBezTo>
                  <a:cubicBezTo>
                    <a:pt x="10" y="6"/>
                    <a:pt x="0" y="20"/>
                    <a:pt x="0" y="30"/>
                  </a:cubicBezTo>
                  <a:cubicBezTo>
                    <a:pt x="0" y="44"/>
                    <a:pt x="8" y="52"/>
                    <a:pt x="30" y="52"/>
                  </a:cubicBezTo>
                  <a:cubicBezTo>
                    <a:pt x="52" y="52"/>
                    <a:pt x="60" y="44"/>
                    <a:pt x="60" y="30"/>
                  </a:cubicBezTo>
                  <a:cubicBezTo>
                    <a:pt x="60" y="20"/>
                    <a:pt x="50" y="6"/>
                    <a:pt x="41" y="0"/>
                  </a:cubicBez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3" name="Line 171">
              <a:extLst>
                <a:ext uri="{FF2B5EF4-FFF2-40B4-BE49-F238E27FC236}">
                  <a16:creationId xmlns:a16="http://schemas.microsoft.com/office/drawing/2014/main" id="{F349F61E-015A-339F-E6E7-A3052260B420}"/>
                </a:ext>
              </a:extLst>
            </p:cNvPr>
            <p:cNvSpPr>
              <a:spLocks noChangeShapeType="1"/>
            </p:cNvSpPr>
            <p:nvPr/>
          </p:nvSpPr>
          <p:spPr bwMode="auto">
            <a:xfrm>
              <a:off x="7847013" y="2663826"/>
              <a:ext cx="1047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4" name="Freeform 172">
              <a:extLst>
                <a:ext uri="{FF2B5EF4-FFF2-40B4-BE49-F238E27FC236}">
                  <a16:creationId xmlns:a16="http://schemas.microsoft.com/office/drawing/2014/main" id="{EE000E89-2F6E-8029-6C4B-9A434E4DA263}"/>
                </a:ext>
              </a:extLst>
            </p:cNvPr>
            <p:cNvSpPr>
              <a:spLocks/>
            </p:cNvSpPr>
            <p:nvPr/>
          </p:nvSpPr>
          <p:spPr bwMode="auto">
            <a:xfrm>
              <a:off x="7831138" y="2543176"/>
              <a:ext cx="134938" cy="90488"/>
            </a:xfrm>
            <a:custGeom>
              <a:avLst/>
              <a:gdLst>
                <a:gd name="T0" fmla="*/ 36 w 36"/>
                <a:gd name="T1" fmla="*/ 4 h 24"/>
                <a:gd name="T2" fmla="*/ 22 w 36"/>
                <a:gd name="T3" fmla="*/ 10 h 24"/>
                <a:gd name="T4" fmla="*/ 18 w 36"/>
                <a:gd name="T5" fmla="*/ 0 h 24"/>
                <a:gd name="T6" fmla="*/ 14 w 36"/>
                <a:gd name="T7" fmla="*/ 10 h 24"/>
                <a:gd name="T8" fmla="*/ 0 w 36"/>
                <a:gd name="T9" fmla="*/ 4 h 24"/>
                <a:gd name="T10" fmla="*/ 8 w 36"/>
                <a:gd name="T11" fmla="*/ 24 h 24"/>
                <a:gd name="T12" fmla="*/ 28 w 36"/>
                <a:gd name="T13" fmla="*/ 24 h 24"/>
                <a:gd name="T14" fmla="*/ 36 w 36"/>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6" y="4"/>
                  </a:moveTo>
                  <a:cubicBezTo>
                    <a:pt x="22" y="10"/>
                    <a:pt x="22" y="10"/>
                    <a:pt x="22" y="10"/>
                  </a:cubicBezTo>
                  <a:cubicBezTo>
                    <a:pt x="18" y="0"/>
                    <a:pt x="18" y="0"/>
                    <a:pt x="18" y="0"/>
                  </a:cubicBezTo>
                  <a:cubicBezTo>
                    <a:pt x="14" y="10"/>
                    <a:pt x="14" y="10"/>
                    <a:pt x="14" y="10"/>
                  </a:cubicBezTo>
                  <a:cubicBezTo>
                    <a:pt x="0" y="4"/>
                    <a:pt x="0" y="4"/>
                    <a:pt x="0" y="4"/>
                  </a:cubicBezTo>
                  <a:cubicBezTo>
                    <a:pt x="0" y="4"/>
                    <a:pt x="8" y="16"/>
                    <a:pt x="8" y="24"/>
                  </a:cubicBezTo>
                  <a:cubicBezTo>
                    <a:pt x="28" y="24"/>
                    <a:pt x="28" y="24"/>
                    <a:pt x="28" y="24"/>
                  </a:cubicBezTo>
                  <a:cubicBezTo>
                    <a:pt x="28" y="16"/>
                    <a:pt x="36" y="4"/>
                    <a:pt x="36" y="4"/>
                  </a:cubicBez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01" name="Group 200">
            <a:extLst>
              <a:ext uri="{FF2B5EF4-FFF2-40B4-BE49-F238E27FC236}">
                <a16:creationId xmlns:a16="http://schemas.microsoft.com/office/drawing/2014/main" id="{5F9ABEE9-501B-28E6-EC76-96D6DB1D8568}"/>
              </a:ext>
            </a:extLst>
          </p:cNvPr>
          <p:cNvGrpSpPr/>
          <p:nvPr/>
        </p:nvGrpSpPr>
        <p:grpSpPr>
          <a:xfrm>
            <a:off x="6823297" y="2955091"/>
            <a:ext cx="386137" cy="71141"/>
            <a:chOff x="1156382" y="2112757"/>
            <a:chExt cx="386137" cy="71141"/>
          </a:xfrm>
        </p:grpSpPr>
        <p:sp>
          <p:nvSpPr>
            <p:cNvPr id="202" name="Oval 201">
              <a:extLst>
                <a:ext uri="{FF2B5EF4-FFF2-40B4-BE49-F238E27FC236}">
                  <a16:creationId xmlns:a16="http://schemas.microsoft.com/office/drawing/2014/main" id="{45712852-F33C-1D6F-32E6-5912D60D422D}"/>
                </a:ext>
              </a:extLst>
            </p:cNvPr>
            <p:cNvSpPr/>
            <p:nvPr/>
          </p:nvSpPr>
          <p:spPr>
            <a:xfrm>
              <a:off x="11563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a:extLst>
                <a:ext uri="{FF2B5EF4-FFF2-40B4-BE49-F238E27FC236}">
                  <a16:creationId xmlns:a16="http://schemas.microsoft.com/office/drawing/2014/main" id="{13382FAA-5F0B-4FA3-CA40-F3F82B874EE5}"/>
                </a:ext>
              </a:extLst>
            </p:cNvPr>
            <p:cNvSpPr/>
            <p:nvPr/>
          </p:nvSpPr>
          <p:spPr>
            <a:xfrm>
              <a:off x="126163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88C20CE6-6D7A-BBA7-89E0-895E00D33142}"/>
                </a:ext>
              </a:extLst>
            </p:cNvPr>
            <p:cNvSpPr/>
            <p:nvPr/>
          </p:nvSpPr>
          <p:spPr>
            <a:xfrm>
              <a:off x="136688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2C978D3C-AF1C-49DA-962E-6B85BCE5294A}"/>
                </a:ext>
              </a:extLst>
            </p:cNvPr>
            <p:cNvSpPr/>
            <p:nvPr/>
          </p:nvSpPr>
          <p:spPr>
            <a:xfrm>
              <a:off x="147213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1" name="Group 220">
            <a:extLst>
              <a:ext uri="{FF2B5EF4-FFF2-40B4-BE49-F238E27FC236}">
                <a16:creationId xmlns:a16="http://schemas.microsoft.com/office/drawing/2014/main" id="{B844EF18-CAA0-39F8-E616-153FD00856A1}"/>
              </a:ext>
            </a:extLst>
          </p:cNvPr>
          <p:cNvGrpSpPr/>
          <p:nvPr/>
        </p:nvGrpSpPr>
        <p:grpSpPr>
          <a:xfrm>
            <a:off x="639097" y="3956490"/>
            <a:ext cx="10929016" cy="2089160"/>
            <a:chOff x="639097" y="3816339"/>
            <a:chExt cx="10929016" cy="2089160"/>
          </a:xfrm>
        </p:grpSpPr>
        <p:grpSp>
          <p:nvGrpSpPr>
            <p:cNvPr id="122" name="Group 121">
              <a:extLst>
                <a:ext uri="{FF2B5EF4-FFF2-40B4-BE49-F238E27FC236}">
                  <a16:creationId xmlns:a16="http://schemas.microsoft.com/office/drawing/2014/main" id="{FD3E9A69-FC23-21E7-B026-BC30D50430B6}"/>
                </a:ext>
              </a:extLst>
            </p:cNvPr>
            <p:cNvGrpSpPr/>
            <p:nvPr/>
          </p:nvGrpSpPr>
          <p:grpSpPr>
            <a:xfrm>
              <a:off x="639097" y="3816339"/>
              <a:ext cx="5253703" cy="2089160"/>
              <a:chOff x="639097" y="3914091"/>
              <a:chExt cx="5253703" cy="2122258"/>
            </a:xfrm>
          </p:grpSpPr>
          <p:sp>
            <p:nvSpPr>
              <p:cNvPr id="95" name="Rectangle 94">
                <a:extLst>
                  <a:ext uri="{FF2B5EF4-FFF2-40B4-BE49-F238E27FC236}">
                    <a16:creationId xmlns:a16="http://schemas.microsoft.com/office/drawing/2014/main" id="{3678C485-2C89-44FB-300A-671BE76FFD8C}"/>
                  </a:ext>
                </a:extLst>
              </p:cNvPr>
              <p:cNvSpPr/>
              <p:nvPr/>
            </p:nvSpPr>
            <p:spPr>
              <a:xfrm>
                <a:off x="639097" y="3914091"/>
                <a:ext cx="5253703" cy="212225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7" name="Rectangle 96">
                <a:extLst>
                  <a:ext uri="{FF2B5EF4-FFF2-40B4-BE49-F238E27FC236}">
                    <a16:creationId xmlns:a16="http://schemas.microsoft.com/office/drawing/2014/main" id="{4DC11017-EC9E-9A63-76DF-864EA14E62C6}"/>
                  </a:ext>
                </a:extLst>
              </p:cNvPr>
              <p:cNvSpPr/>
              <p:nvPr/>
            </p:nvSpPr>
            <p:spPr>
              <a:xfrm flipH="1">
                <a:off x="5818617" y="3914091"/>
                <a:ext cx="74183" cy="2122258"/>
              </a:xfrm>
              <a:prstGeom prst="rect">
                <a:avLst/>
              </a:prstGeom>
              <a:solidFill>
                <a:srgbClr val="97C4C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1" name="Group 120">
              <a:extLst>
                <a:ext uri="{FF2B5EF4-FFF2-40B4-BE49-F238E27FC236}">
                  <a16:creationId xmlns:a16="http://schemas.microsoft.com/office/drawing/2014/main" id="{4EF52FE5-3FF3-5A3E-87AB-7B7BB04BA632}"/>
                </a:ext>
              </a:extLst>
            </p:cNvPr>
            <p:cNvGrpSpPr/>
            <p:nvPr/>
          </p:nvGrpSpPr>
          <p:grpSpPr>
            <a:xfrm>
              <a:off x="6314410" y="3816339"/>
              <a:ext cx="5253703" cy="2089160"/>
              <a:chOff x="6314410" y="3914091"/>
              <a:chExt cx="5253703" cy="2122258"/>
            </a:xfrm>
          </p:grpSpPr>
          <p:sp>
            <p:nvSpPr>
              <p:cNvPr id="100" name="Rectangle 99">
                <a:extLst>
                  <a:ext uri="{FF2B5EF4-FFF2-40B4-BE49-F238E27FC236}">
                    <a16:creationId xmlns:a16="http://schemas.microsoft.com/office/drawing/2014/main" id="{D01F4677-833B-6F75-8000-6AD7ECAC1C10}"/>
                  </a:ext>
                </a:extLst>
              </p:cNvPr>
              <p:cNvSpPr/>
              <p:nvPr/>
            </p:nvSpPr>
            <p:spPr>
              <a:xfrm>
                <a:off x="6314410" y="3914091"/>
                <a:ext cx="5253703" cy="212225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2" name="Rectangle 101">
                <a:extLst>
                  <a:ext uri="{FF2B5EF4-FFF2-40B4-BE49-F238E27FC236}">
                    <a16:creationId xmlns:a16="http://schemas.microsoft.com/office/drawing/2014/main" id="{3664621F-2D01-5B73-A45F-18C1CBC579BD}"/>
                  </a:ext>
                </a:extLst>
              </p:cNvPr>
              <p:cNvSpPr/>
              <p:nvPr/>
            </p:nvSpPr>
            <p:spPr>
              <a:xfrm flipH="1">
                <a:off x="11493930" y="3914091"/>
                <a:ext cx="74183" cy="2122258"/>
              </a:xfrm>
              <a:prstGeom prst="rect">
                <a:avLst/>
              </a:prstGeom>
              <a:solidFill>
                <a:srgbClr val="34576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96" name="Footer Placeholder 2">
              <a:extLst>
                <a:ext uri="{FF2B5EF4-FFF2-40B4-BE49-F238E27FC236}">
                  <a16:creationId xmlns:a16="http://schemas.microsoft.com/office/drawing/2014/main" id="{089E6C85-3ADB-1B11-A3BD-A5B5CBEA87FA}"/>
                </a:ext>
              </a:extLst>
            </p:cNvPr>
            <p:cNvSpPr txBox="1">
              <a:spLocks/>
            </p:cNvSpPr>
            <p:nvPr/>
          </p:nvSpPr>
          <p:spPr>
            <a:xfrm>
              <a:off x="2079289" y="3999145"/>
              <a:ext cx="3181173" cy="172354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Adjusting Average Shareholder Compensation based on whether or not the shareholders may have previously taken lower salaries to fund practice projects that are expected to generate additional earnings in the future. </a:t>
              </a:r>
            </a:p>
          </p:txBody>
        </p:sp>
        <p:sp>
          <p:nvSpPr>
            <p:cNvPr id="101" name="Footer Placeholder 2">
              <a:extLst>
                <a:ext uri="{FF2B5EF4-FFF2-40B4-BE49-F238E27FC236}">
                  <a16:creationId xmlns:a16="http://schemas.microsoft.com/office/drawing/2014/main" id="{52C8809C-6D1C-C430-43AF-7E1031A36F74}"/>
                </a:ext>
              </a:extLst>
            </p:cNvPr>
            <p:cNvSpPr txBox="1">
              <a:spLocks/>
            </p:cNvSpPr>
            <p:nvPr/>
          </p:nvSpPr>
          <p:spPr>
            <a:xfrm>
              <a:off x="7754602" y="4368477"/>
              <a:ext cx="3181173" cy="984885"/>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Adjusting for a variety of nuances in the shareholder compensation formula and other Shareholder Concerns</a:t>
              </a:r>
            </a:p>
          </p:txBody>
        </p:sp>
        <p:grpSp>
          <p:nvGrpSpPr>
            <p:cNvPr id="218" name="Group 217">
              <a:extLst>
                <a:ext uri="{FF2B5EF4-FFF2-40B4-BE49-F238E27FC236}">
                  <a16:creationId xmlns:a16="http://schemas.microsoft.com/office/drawing/2014/main" id="{D4312A1D-780F-7920-0A47-A2E110D250E0}"/>
                </a:ext>
              </a:extLst>
            </p:cNvPr>
            <p:cNvGrpSpPr/>
            <p:nvPr/>
          </p:nvGrpSpPr>
          <p:grpSpPr>
            <a:xfrm>
              <a:off x="1024425" y="4391207"/>
              <a:ext cx="633254" cy="939424"/>
              <a:chOff x="1024425" y="4696693"/>
              <a:chExt cx="633254" cy="939424"/>
            </a:xfrm>
          </p:grpSpPr>
          <p:grpSp>
            <p:nvGrpSpPr>
              <p:cNvPr id="174" name="Group 173">
                <a:extLst>
                  <a:ext uri="{FF2B5EF4-FFF2-40B4-BE49-F238E27FC236}">
                    <a16:creationId xmlns:a16="http://schemas.microsoft.com/office/drawing/2014/main" id="{B3B5E649-7539-0140-8282-C6217E97B9D5}"/>
                  </a:ext>
                </a:extLst>
              </p:cNvPr>
              <p:cNvGrpSpPr/>
              <p:nvPr/>
            </p:nvGrpSpPr>
            <p:grpSpPr>
              <a:xfrm>
                <a:off x="1024425" y="4696693"/>
                <a:ext cx="633254" cy="633254"/>
                <a:chOff x="1024425" y="4696693"/>
                <a:chExt cx="633254" cy="633254"/>
              </a:xfrm>
            </p:grpSpPr>
            <p:sp>
              <p:nvSpPr>
                <p:cNvPr id="105" name="Oval 104">
                  <a:extLst>
                    <a:ext uri="{FF2B5EF4-FFF2-40B4-BE49-F238E27FC236}">
                      <a16:creationId xmlns:a16="http://schemas.microsoft.com/office/drawing/2014/main" id="{595ACFF5-7E1E-BFE5-9E5B-7BE81E19A0B2}"/>
                    </a:ext>
                  </a:extLst>
                </p:cNvPr>
                <p:cNvSpPr/>
                <p:nvPr/>
              </p:nvSpPr>
              <p:spPr>
                <a:xfrm flipH="1">
                  <a:off x="1024425" y="4696693"/>
                  <a:ext cx="633254" cy="633254"/>
                </a:xfrm>
                <a:prstGeom prst="ellipse">
                  <a:avLst/>
                </a:prstGeom>
                <a:solidFill>
                  <a:srgbClr val="97C4C9"/>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53" name="Group 152">
                  <a:extLst>
                    <a:ext uri="{FF2B5EF4-FFF2-40B4-BE49-F238E27FC236}">
                      <a16:creationId xmlns:a16="http://schemas.microsoft.com/office/drawing/2014/main" id="{A51B6261-BA2F-81A2-1A2B-53B78116D060}"/>
                    </a:ext>
                  </a:extLst>
                </p:cNvPr>
                <p:cNvGrpSpPr/>
                <p:nvPr/>
              </p:nvGrpSpPr>
              <p:grpSpPr>
                <a:xfrm>
                  <a:off x="1217350" y="4883945"/>
                  <a:ext cx="247406" cy="258752"/>
                  <a:chOff x="7718425" y="1444625"/>
                  <a:chExt cx="346076" cy="361950"/>
                </a:xfrm>
                <a:solidFill>
                  <a:schemeClr val="bg1"/>
                </a:solidFill>
              </p:grpSpPr>
              <p:sp>
                <p:nvSpPr>
                  <p:cNvPr id="154" name="Freeform 1439">
                    <a:extLst>
                      <a:ext uri="{FF2B5EF4-FFF2-40B4-BE49-F238E27FC236}">
                        <a16:creationId xmlns:a16="http://schemas.microsoft.com/office/drawing/2014/main" id="{EB7595EF-9C9C-B2EB-B0A6-55FA0E86BFB0}"/>
                      </a:ext>
                    </a:extLst>
                  </p:cNvPr>
                  <p:cNvSpPr>
                    <a:spLocks/>
                  </p:cNvSpPr>
                  <p:nvPr/>
                </p:nvSpPr>
                <p:spPr bwMode="auto">
                  <a:xfrm>
                    <a:off x="7748588" y="1700213"/>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5" name="Freeform 1440">
                    <a:extLst>
                      <a:ext uri="{FF2B5EF4-FFF2-40B4-BE49-F238E27FC236}">
                        <a16:creationId xmlns:a16="http://schemas.microsoft.com/office/drawing/2014/main" id="{A103F082-950F-9E85-1F0D-10014A31EA41}"/>
                      </a:ext>
                    </a:extLst>
                  </p:cNvPr>
                  <p:cNvSpPr>
                    <a:spLocks noEditPoints="1"/>
                  </p:cNvSpPr>
                  <p:nvPr/>
                </p:nvSpPr>
                <p:spPr bwMode="auto">
                  <a:xfrm>
                    <a:off x="7913688" y="1611313"/>
                    <a:ext cx="150813" cy="58738"/>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6" name="Freeform 1441">
                    <a:extLst>
                      <a:ext uri="{FF2B5EF4-FFF2-40B4-BE49-F238E27FC236}">
                        <a16:creationId xmlns:a16="http://schemas.microsoft.com/office/drawing/2014/main" id="{653B3240-AEE1-3787-4797-F99EA8FE6558}"/>
                      </a:ext>
                    </a:extLst>
                  </p:cNvPr>
                  <p:cNvSpPr>
                    <a:spLocks/>
                  </p:cNvSpPr>
                  <p:nvPr/>
                </p:nvSpPr>
                <p:spPr bwMode="auto">
                  <a:xfrm>
                    <a:off x="7943850" y="1611313"/>
                    <a:ext cx="15875"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1442">
                    <a:extLst>
                      <a:ext uri="{FF2B5EF4-FFF2-40B4-BE49-F238E27FC236}">
                        <a16:creationId xmlns:a16="http://schemas.microsoft.com/office/drawing/2014/main" id="{95D33B4A-7DB9-CF69-6531-D7D4187C2B8D}"/>
                      </a:ext>
                    </a:extLst>
                  </p:cNvPr>
                  <p:cNvSpPr>
                    <a:spLocks/>
                  </p:cNvSpPr>
                  <p:nvPr/>
                </p:nvSpPr>
                <p:spPr bwMode="auto">
                  <a:xfrm>
                    <a:off x="8020050" y="1611313"/>
                    <a:ext cx="14288" cy="58738"/>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8" name="Freeform 1443">
                    <a:extLst>
                      <a:ext uri="{FF2B5EF4-FFF2-40B4-BE49-F238E27FC236}">
                        <a16:creationId xmlns:a16="http://schemas.microsoft.com/office/drawing/2014/main" id="{A09575C0-344C-EED8-3709-0CE4C7A2E180}"/>
                      </a:ext>
                    </a:extLst>
                  </p:cNvPr>
                  <p:cNvSpPr>
                    <a:spLocks noEditPoints="1"/>
                  </p:cNvSpPr>
                  <p:nvPr/>
                </p:nvSpPr>
                <p:spPr bwMode="auto">
                  <a:xfrm>
                    <a:off x="7899400" y="1655763"/>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9" name="Freeform 1444">
                    <a:extLst>
                      <a:ext uri="{FF2B5EF4-FFF2-40B4-BE49-F238E27FC236}">
                        <a16:creationId xmlns:a16="http://schemas.microsoft.com/office/drawing/2014/main" id="{4B3709AC-934A-4A6B-649E-FF7186EDDEC1}"/>
                      </a:ext>
                    </a:extLst>
                  </p:cNvPr>
                  <p:cNvSpPr>
                    <a:spLocks/>
                  </p:cNvSpPr>
                  <p:nvPr/>
                </p:nvSpPr>
                <p:spPr bwMode="auto">
                  <a:xfrm>
                    <a:off x="7929563" y="1655763"/>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0" name="Freeform 1445">
                    <a:extLst>
                      <a:ext uri="{FF2B5EF4-FFF2-40B4-BE49-F238E27FC236}">
                        <a16:creationId xmlns:a16="http://schemas.microsoft.com/office/drawing/2014/main" id="{4AE3DB09-16FB-588C-3CDF-6801AA846CB5}"/>
                      </a:ext>
                    </a:extLst>
                  </p:cNvPr>
                  <p:cNvSpPr>
                    <a:spLocks/>
                  </p:cNvSpPr>
                  <p:nvPr/>
                </p:nvSpPr>
                <p:spPr bwMode="auto">
                  <a:xfrm>
                    <a:off x="8004175" y="1655763"/>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1" name="Freeform 1446">
                    <a:extLst>
                      <a:ext uri="{FF2B5EF4-FFF2-40B4-BE49-F238E27FC236}">
                        <a16:creationId xmlns:a16="http://schemas.microsoft.com/office/drawing/2014/main" id="{7AC5BB5E-3B6B-2210-CF9E-F42A2BE99FEF}"/>
                      </a:ext>
                    </a:extLst>
                  </p:cNvPr>
                  <p:cNvSpPr>
                    <a:spLocks noEditPoints="1"/>
                  </p:cNvSpPr>
                  <p:nvPr/>
                </p:nvSpPr>
                <p:spPr bwMode="auto">
                  <a:xfrm>
                    <a:off x="7913688" y="1700213"/>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2" name="Freeform 1447">
                    <a:extLst>
                      <a:ext uri="{FF2B5EF4-FFF2-40B4-BE49-F238E27FC236}">
                        <a16:creationId xmlns:a16="http://schemas.microsoft.com/office/drawing/2014/main" id="{B87356E5-2518-69A7-317D-F29F448BF5E4}"/>
                      </a:ext>
                    </a:extLst>
                  </p:cNvPr>
                  <p:cNvSpPr>
                    <a:spLocks/>
                  </p:cNvSpPr>
                  <p:nvPr/>
                </p:nvSpPr>
                <p:spPr bwMode="auto">
                  <a:xfrm>
                    <a:off x="7943850" y="1700213"/>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3" name="Freeform 1448">
                    <a:extLst>
                      <a:ext uri="{FF2B5EF4-FFF2-40B4-BE49-F238E27FC236}">
                        <a16:creationId xmlns:a16="http://schemas.microsoft.com/office/drawing/2014/main" id="{A58E7020-547F-4A70-7F40-C49FDD86B3B1}"/>
                      </a:ext>
                    </a:extLst>
                  </p:cNvPr>
                  <p:cNvSpPr>
                    <a:spLocks/>
                  </p:cNvSpPr>
                  <p:nvPr/>
                </p:nvSpPr>
                <p:spPr bwMode="auto">
                  <a:xfrm>
                    <a:off x="8020050" y="1700213"/>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1449">
                    <a:extLst>
                      <a:ext uri="{FF2B5EF4-FFF2-40B4-BE49-F238E27FC236}">
                        <a16:creationId xmlns:a16="http://schemas.microsoft.com/office/drawing/2014/main" id="{18E7B1CD-7454-82CB-61D5-57971C0FC3E0}"/>
                      </a:ext>
                    </a:extLst>
                  </p:cNvPr>
                  <p:cNvSpPr>
                    <a:spLocks noEditPoints="1"/>
                  </p:cNvSpPr>
                  <p:nvPr/>
                </p:nvSpPr>
                <p:spPr bwMode="auto">
                  <a:xfrm>
                    <a:off x="7899400" y="1746250"/>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5" name="Freeform 1450">
                    <a:extLst>
                      <a:ext uri="{FF2B5EF4-FFF2-40B4-BE49-F238E27FC236}">
                        <a16:creationId xmlns:a16="http://schemas.microsoft.com/office/drawing/2014/main" id="{FC8198C2-989C-28CB-2564-4F32BF8A8B5A}"/>
                      </a:ext>
                    </a:extLst>
                  </p:cNvPr>
                  <p:cNvSpPr>
                    <a:spLocks/>
                  </p:cNvSpPr>
                  <p:nvPr/>
                </p:nvSpPr>
                <p:spPr bwMode="auto">
                  <a:xfrm>
                    <a:off x="7929563" y="1746250"/>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6" name="Freeform 1451">
                    <a:extLst>
                      <a:ext uri="{FF2B5EF4-FFF2-40B4-BE49-F238E27FC236}">
                        <a16:creationId xmlns:a16="http://schemas.microsoft.com/office/drawing/2014/main" id="{40BE4576-4A09-356B-EFFF-A93B48D70BDF}"/>
                      </a:ext>
                    </a:extLst>
                  </p:cNvPr>
                  <p:cNvSpPr>
                    <a:spLocks/>
                  </p:cNvSpPr>
                  <p:nvPr/>
                </p:nvSpPr>
                <p:spPr bwMode="auto">
                  <a:xfrm>
                    <a:off x="8004175" y="1746250"/>
                    <a:ext cx="15875"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7" name="Freeform 1452">
                    <a:extLst>
                      <a:ext uri="{FF2B5EF4-FFF2-40B4-BE49-F238E27FC236}">
                        <a16:creationId xmlns:a16="http://schemas.microsoft.com/office/drawing/2014/main" id="{F94DD6F4-CAA7-45C5-82F4-0954CAD9C225}"/>
                      </a:ext>
                    </a:extLst>
                  </p:cNvPr>
                  <p:cNvSpPr>
                    <a:spLocks noEditPoints="1"/>
                  </p:cNvSpPr>
                  <p:nvPr/>
                </p:nvSpPr>
                <p:spPr bwMode="auto">
                  <a:xfrm>
                    <a:off x="7718425" y="1700213"/>
                    <a:ext cx="150813"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8" name="Freeform 1453">
                    <a:extLst>
                      <a:ext uri="{FF2B5EF4-FFF2-40B4-BE49-F238E27FC236}">
                        <a16:creationId xmlns:a16="http://schemas.microsoft.com/office/drawing/2014/main" id="{3E1E597B-2A54-FF1C-D216-EFA00C7FE8DA}"/>
                      </a:ext>
                    </a:extLst>
                  </p:cNvPr>
                  <p:cNvSpPr>
                    <a:spLocks/>
                  </p:cNvSpPr>
                  <p:nvPr/>
                </p:nvSpPr>
                <p:spPr bwMode="auto">
                  <a:xfrm>
                    <a:off x="7824788" y="1700213"/>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9" name="Freeform 1454">
                    <a:extLst>
                      <a:ext uri="{FF2B5EF4-FFF2-40B4-BE49-F238E27FC236}">
                        <a16:creationId xmlns:a16="http://schemas.microsoft.com/office/drawing/2014/main" id="{CBBE4AFF-A143-350F-376F-27530722A278}"/>
                      </a:ext>
                    </a:extLst>
                  </p:cNvPr>
                  <p:cNvSpPr>
                    <a:spLocks noEditPoints="1"/>
                  </p:cNvSpPr>
                  <p:nvPr/>
                </p:nvSpPr>
                <p:spPr bwMode="auto">
                  <a:xfrm>
                    <a:off x="7734300" y="1746250"/>
                    <a:ext cx="149225" cy="60325"/>
                  </a:xfrm>
                  <a:custGeom>
                    <a:avLst/>
                    <a:gdLst>
                      <a:gd name="T0" fmla="*/ 38 w 40"/>
                      <a:gd name="T1" fmla="*/ 16 h 16"/>
                      <a:gd name="T2" fmla="*/ 2 w 40"/>
                      <a:gd name="T3" fmla="*/ 16 h 16"/>
                      <a:gd name="T4" fmla="*/ 0 w 40"/>
                      <a:gd name="T5" fmla="*/ 14 h 16"/>
                      <a:gd name="T6" fmla="*/ 0 w 40"/>
                      <a:gd name="T7" fmla="*/ 2 h 16"/>
                      <a:gd name="T8" fmla="*/ 2 w 40"/>
                      <a:gd name="T9" fmla="*/ 0 h 16"/>
                      <a:gd name="T10" fmla="*/ 38 w 40"/>
                      <a:gd name="T11" fmla="*/ 0 h 16"/>
                      <a:gd name="T12" fmla="*/ 40 w 40"/>
                      <a:gd name="T13" fmla="*/ 2 h 16"/>
                      <a:gd name="T14" fmla="*/ 40 w 40"/>
                      <a:gd name="T15" fmla="*/ 14 h 16"/>
                      <a:gd name="T16" fmla="*/ 38 w 40"/>
                      <a:gd name="T17" fmla="*/ 16 h 16"/>
                      <a:gd name="T18" fmla="*/ 4 w 40"/>
                      <a:gd name="T19" fmla="*/ 12 h 16"/>
                      <a:gd name="T20" fmla="*/ 36 w 40"/>
                      <a:gd name="T21" fmla="*/ 12 h 16"/>
                      <a:gd name="T22" fmla="*/ 36 w 40"/>
                      <a:gd name="T23" fmla="*/ 4 h 16"/>
                      <a:gd name="T24" fmla="*/ 4 w 40"/>
                      <a:gd name="T25" fmla="*/ 4 h 16"/>
                      <a:gd name="T26" fmla="*/ 4 w 40"/>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6">
                        <a:moveTo>
                          <a:pt x="38" y="16"/>
                        </a:moveTo>
                        <a:cubicBezTo>
                          <a:pt x="2" y="16"/>
                          <a:pt x="2" y="16"/>
                          <a:pt x="2" y="16"/>
                        </a:cubicBezTo>
                        <a:cubicBezTo>
                          <a:pt x="1" y="16"/>
                          <a:pt x="0" y="15"/>
                          <a:pt x="0" y="14"/>
                        </a:cubicBezTo>
                        <a:cubicBezTo>
                          <a:pt x="0" y="2"/>
                          <a:pt x="0" y="2"/>
                          <a:pt x="0" y="2"/>
                        </a:cubicBezTo>
                        <a:cubicBezTo>
                          <a:pt x="0" y="1"/>
                          <a:pt x="1" y="0"/>
                          <a:pt x="2" y="0"/>
                        </a:cubicBezTo>
                        <a:cubicBezTo>
                          <a:pt x="38" y="0"/>
                          <a:pt x="38" y="0"/>
                          <a:pt x="38" y="0"/>
                        </a:cubicBezTo>
                        <a:cubicBezTo>
                          <a:pt x="39" y="0"/>
                          <a:pt x="40" y="1"/>
                          <a:pt x="40" y="2"/>
                        </a:cubicBezTo>
                        <a:cubicBezTo>
                          <a:pt x="40" y="14"/>
                          <a:pt x="40" y="14"/>
                          <a:pt x="40" y="14"/>
                        </a:cubicBezTo>
                        <a:cubicBezTo>
                          <a:pt x="40" y="15"/>
                          <a:pt x="39" y="16"/>
                          <a:pt x="38" y="16"/>
                        </a:cubicBezTo>
                        <a:close/>
                        <a:moveTo>
                          <a:pt x="4" y="12"/>
                        </a:moveTo>
                        <a:cubicBezTo>
                          <a:pt x="36" y="12"/>
                          <a:pt x="36" y="12"/>
                          <a:pt x="36" y="12"/>
                        </a:cubicBezTo>
                        <a:cubicBezTo>
                          <a:pt x="36" y="4"/>
                          <a:pt x="36" y="4"/>
                          <a:pt x="36"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Freeform 1455">
                    <a:extLst>
                      <a:ext uri="{FF2B5EF4-FFF2-40B4-BE49-F238E27FC236}">
                        <a16:creationId xmlns:a16="http://schemas.microsoft.com/office/drawing/2014/main" id="{5AA4DBFE-8568-93AB-1FA3-E78329CA3003}"/>
                      </a:ext>
                    </a:extLst>
                  </p:cNvPr>
                  <p:cNvSpPr>
                    <a:spLocks/>
                  </p:cNvSpPr>
                  <p:nvPr/>
                </p:nvSpPr>
                <p:spPr bwMode="auto">
                  <a:xfrm>
                    <a:off x="7839075" y="1746250"/>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Freeform 1456">
                    <a:extLst>
                      <a:ext uri="{FF2B5EF4-FFF2-40B4-BE49-F238E27FC236}">
                        <a16:creationId xmlns:a16="http://schemas.microsoft.com/office/drawing/2014/main" id="{D4977ED2-0AA0-B26D-E093-7EF0354F59E3}"/>
                      </a:ext>
                    </a:extLst>
                  </p:cNvPr>
                  <p:cNvSpPr>
                    <a:spLocks/>
                  </p:cNvSpPr>
                  <p:nvPr/>
                </p:nvSpPr>
                <p:spPr bwMode="auto">
                  <a:xfrm>
                    <a:off x="7764463" y="1746250"/>
                    <a:ext cx="14288" cy="60325"/>
                  </a:xfrm>
                  <a:custGeom>
                    <a:avLst/>
                    <a:gdLst>
                      <a:gd name="T0" fmla="*/ 2 w 4"/>
                      <a:gd name="T1" fmla="*/ 16 h 16"/>
                      <a:gd name="T2" fmla="*/ 0 w 4"/>
                      <a:gd name="T3" fmla="*/ 14 h 16"/>
                      <a:gd name="T4" fmla="*/ 0 w 4"/>
                      <a:gd name="T5" fmla="*/ 2 h 16"/>
                      <a:gd name="T6" fmla="*/ 2 w 4"/>
                      <a:gd name="T7" fmla="*/ 0 h 16"/>
                      <a:gd name="T8" fmla="*/ 4 w 4"/>
                      <a:gd name="T9" fmla="*/ 2 h 16"/>
                      <a:gd name="T10" fmla="*/ 4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1" y="16"/>
                          <a:pt x="0" y="15"/>
                          <a:pt x="0" y="14"/>
                        </a:cubicBezTo>
                        <a:cubicBezTo>
                          <a:pt x="0" y="2"/>
                          <a:pt x="0" y="2"/>
                          <a:pt x="0" y="2"/>
                        </a:cubicBezTo>
                        <a:cubicBezTo>
                          <a:pt x="0" y="1"/>
                          <a:pt x="1" y="0"/>
                          <a:pt x="2" y="0"/>
                        </a:cubicBezTo>
                        <a:cubicBezTo>
                          <a:pt x="3" y="0"/>
                          <a:pt x="4" y="1"/>
                          <a:pt x="4" y="2"/>
                        </a:cubicBezTo>
                        <a:cubicBezTo>
                          <a:pt x="4" y="14"/>
                          <a:pt x="4" y="14"/>
                          <a:pt x="4" y="14"/>
                        </a:cubicBezTo>
                        <a:cubicBezTo>
                          <a:pt x="4" y="15"/>
                          <a:pt x="3"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Freeform 1457">
                    <a:extLst>
                      <a:ext uri="{FF2B5EF4-FFF2-40B4-BE49-F238E27FC236}">
                        <a16:creationId xmlns:a16="http://schemas.microsoft.com/office/drawing/2014/main" id="{AB7F039F-0A59-006F-010D-FB45AC69B89F}"/>
                      </a:ext>
                    </a:extLst>
                  </p:cNvPr>
                  <p:cNvSpPr>
                    <a:spLocks/>
                  </p:cNvSpPr>
                  <p:nvPr/>
                </p:nvSpPr>
                <p:spPr bwMode="auto">
                  <a:xfrm>
                    <a:off x="7726363" y="1444625"/>
                    <a:ext cx="338138" cy="211138"/>
                  </a:xfrm>
                  <a:custGeom>
                    <a:avLst/>
                    <a:gdLst>
                      <a:gd name="T0" fmla="*/ 2 w 90"/>
                      <a:gd name="T1" fmla="*/ 56 h 56"/>
                      <a:gd name="T2" fmla="*/ 1 w 90"/>
                      <a:gd name="T3" fmla="*/ 55 h 56"/>
                      <a:gd name="T4" fmla="*/ 1 w 90"/>
                      <a:gd name="T5" fmla="*/ 52 h 56"/>
                      <a:gd name="T6" fmla="*/ 37 w 90"/>
                      <a:gd name="T7" fmla="*/ 16 h 56"/>
                      <a:gd name="T8" fmla="*/ 39 w 90"/>
                      <a:gd name="T9" fmla="*/ 16 h 56"/>
                      <a:gd name="T10" fmla="*/ 58 w 90"/>
                      <a:gd name="T11" fmla="*/ 31 h 56"/>
                      <a:gd name="T12" fmla="*/ 87 w 90"/>
                      <a:gd name="T13" fmla="*/ 1 h 56"/>
                      <a:gd name="T14" fmla="*/ 89 w 90"/>
                      <a:gd name="T15" fmla="*/ 1 h 56"/>
                      <a:gd name="T16" fmla="*/ 89 w 90"/>
                      <a:gd name="T17" fmla="*/ 3 h 56"/>
                      <a:gd name="T18" fmla="*/ 59 w 90"/>
                      <a:gd name="T19" fmla="*/ 35 h 56"/>
                      <a:gd name="T20" fmla="*/ 57 w 90"/>
                      <a:gd name="T21" fmla="*/ 35 h 56"/>
                      <a:gd name="T22" fmla="*/ 38 w 90"/>
                      <a:gd name="T23" fmla="*/ 21 h 56"/>
                      <a:gd name="T24" fmla="*/ 3 w 90"/>
                      <a:gd name="T25" fmla="*/ 55 h 56"/>
                      <a:gd name="T26" fmla="*/ 2 w 9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6">
                        <a:moveTo>
                          <a:pt x="2" y="56"/>
                        </a:moveTo>
                        <a:cubicBezTo>
                          <a:pt x="1" y="56"/>
                          <a:pt x="1" y="56"/>
                          <a:pt x="1" y="55"/>
                        </a:cubicBezTo>
                        <a:cubicBezTo>
                          <a:pt x="0" y="55"/>
                          <a:pt x="0" y="53"/>
                          <a:pt x="1" y="52"/>
                        </a:cubicBezTo>
                        <a:cubicBezTo>
                          <a:pt x="37" y="16"/>
                          <a:pt x="37" y="16"/>
                          <a:pt x="37" y="16"/>
                        </a:cubicBezTo>
                        <a:cubicBezTo>
                          <a:pt x="37" y="16"/>
                          <a:pt x="38" y="16"/>
                          <a:pt x="39" y="16"/>
                        </a:cubicBezTo>
                        <a:cubicBezTo>
                          <a:pt x="58" y="31"/>
                          <a:pt x="58" y="31"/>
                          <a:pt x="58" y="31"/>
                        </a:cubicBezTo>
                        <a:cubicBezTo>
                          <a:pt x="87" y="1"/>
                          <a:pt x="87" y="1"/>
                          <a:pt x="87" y="1"/>
                        </a:cubicBezTo>
                        <a:cubicBezTo>
                          <a:pt x="87" y="0"/>
                          <a:pt x="89" y="0"/>
                          <a:pt x="89" y="1"/>
                        </a:cubicBezTo>
                        <a:cubicBezTo>
                          <a:pt x="90" y="1"/>
                          <a:pt x="90" y="3"/>
                          <a:pt x="89" y="3"/>
                        </a:cubicBezTo>
                        <a:cubicBezTo>
                          <a:pt x="59" y="35"/>
                          <a:pt x="59" y="35"/>
                          <a:pt x="59" y="35"/>
                        </a:cubicBezTo>
                        <a:cubicBezTo>
                          <a:pt x="59" y="36"/>
                          <a:pt x="58" y="36"/>
                          <a:pt x="57" y="35"/>
                        </a:cubicBezTo>
                        <a:cubicBezTo>
                          <a:pt x="38" y="21"/>
                          <a:pt x="38" y="21"/>
                          <a:pt x="38" y="21"/>
                        </a:cubicBezTo>
                        <a:cubicBezTo>
                          <a:pt x="3" y="55"/>
                          <a:pt x="3" y="55"/>
                          <a:pt x="3" y="55"/>
                        </a:cubicBezTo>
                        <a:cubicBezTo>
                          <a:pt x="3" y="56"/>
                          <a:pt x="3" y="56"/>
                          <a:pt x="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3" name="Freeform 1458">
                    <a:extLst>
                      <a:ext uri="{FF2B5EF4-FFF2-40B4-BE49-F238E27FC236}">
                        <a16:creationId xmlns:a16="http://schemas.microsoft.com/office/drawing/2014/main" id="{C3BECD89-1501-1126-3DFD-59ED3D996606}"/>
                      </a:ext>
                    </a:extLst>
                  </p:cNvPr>
                  <p:cNvSpPr>
                    <a:spLocks/>
                  </p:cNvSpPr>
                  <p:nvPr/>
                </p:nvSpPr>
                <p:spPr bwMode="auto">
                  <a:xfrm>
                    <a:off x="7943850" y="1444625"/>
                    <a:ext cx="120650" cy="112713"/>
                  </a:xfrm>
                  <a:custGeom>
                    <a:avLst/>
                    <a:gdLst>
                      <a:gd name="T0" fmla="*/ 30 w 32"/>
                      <a:gd name="T1" fmla="*/ 30 h 30"/>
                      <a:gd name="T2" fmla="*/ 28 w 32"/>
                      <a:gd name="T3" fmla="*/ 28 h 30"/>
                      <a:gd name="T4" fmla="*/ 28 w 32"/>
                      <a:gd name="T5" fmla="*/ 4 h 30"/>
                      <a:gd name="T6" fmla="*/ 2 w 32"/>
                      <a:gd name="T7" fmla="*/ 4 h 30"/>
                      <a:gd name="T8" fmla="*/ 0 w 32"/>
                      <a:gd name="T9" fmla="*/ 2 h 30"/>
                      <a:gd name="T10" fmla="*/ 2 w 32"/>
                      <a:gd name="T11" fmla="*/ 0 h 30"/>
                      <a:gd name="T12" fmla="*/ 30 w 32"/>
                      <a:gd name="T13" fmla="*/ 0 h 30"/>
                      <a:gd name="T14" fmla="*/ 32 w 32"/>
                      <a:gd name="T15" fmla="*/ 2 h 30"/>
                      <a:gd name="T16" fmla="*/ 32 w 32"/>
                      <a:gd name="T17" fmla="*/ 28 h 30"/>
                      <a:gd name="T18" fmla="*/ 30 w 32"/>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0">
                        <a:moveTo>
                          <a:pt x="30" y="30"/>
                        </a:moveTo>
                        <a:cubicBezTo>
                          <a:pt x="29" y="30"/>
                          <a:pt x="28" y="29"/>
                          <a:pt x="28" y="28"/>
                        </a:cubicBezTo>
                        <a:cubicBezTo>
                          <a:pt x="28" y="4"/>
                          <a:pt x="28" y="4"/>
                          <a:pt x="28" y="4"/>
                        </a:cubicBez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28"/>
                          <a:pt x="32" y="28"/>
                          <a:pt x="32" y="28"/>
                        </a:cubicBezTo>
                        <a:cubicBezTo>
                          <a:pt x="32" y="29"/>
                          <a:pt x="31" y="30"/>
                          <a:pt x="3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06" name="Group 205">
                <a:extLst>
                  <a:ext uri="{FF2B5EF4-FFF2-40B4-BE49-F238E27FC236}">
                    <a16:creationId xmlns:a16="http://schemas.microsoft.com/office/drawing/2014/main" id="{5CAC999D-A9A3-BE7A-2152-FAF5D4DFC72A}"/>
                  </a:ext>
                </a:extLst>
              </p:cNvPr>
              <p:cNvGrpSpPr/>
              <p:nvPr/>
            </p:nvGrpSpPr>
            <p:grpSpPr>
              <a:xfrm>
                <a:off x="1147984" y="5564976"/>
                <a:ext cx="386137" cy="71141"/>
                <a:chOff x="1156382" y="2112757"/>
                <a:chExt cx="386137" cy="71141"/>
              </a:xfrm>
            </p:grpSpPr>
            <p:sp>
              <p:nvSpPr>
                <p:cNvPr id="207" name="Oval 206">
                  <a:extLst>
                    <a:ext uri="{FF2B5EF4-FFF2-40B4-BE49-F238E27FC236}">
                      <a16:creationId xmlns:a16="http://schemas.microsoft.com/office/drawing/2014/main" id="{DDF6C17D-D202-1813-3119-8EC07F9F5839}"/>
                    </a:ext>
                  </a:extLst>
                </p:cNvPr>
                <p:cNvSpPr/>
                <p:nvPr/>
              </p:nvSpPr>
              <p:spPr>
                <a:xfrm>
                  <a:off x="11563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a:extLst>
                    <a:ext uri="{FF2B5EF4-FFF2-40B4-BE49-F238E27FC236}">
                      <a16:creationId xmlns:a16="http://schemas.microsoft.com/office/drawing/2014/main" id="{6215EC7C-8D13-5D51-F0B0-D4E61B37D017}"/>
                    </a:ext>
                  </a:extLst>
                </p:cNvPr>
                <p:cNvSpPr/>
                <p:nvPr/>
              </p:nvSpPr>
              <p:spPr>
                <a:xfrm>
                  <a:off x="126163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3862B1C4-5928-6839-34FA-C4BB3F6C40E0}"/>
                    </a:ext>
                  </a:extLst>
                </p:cNvPr>
                <p:cNvSpPr/>
                <p:nvPr/>
              </p:nvSpPr>
              <p:spPr>
                <a:xfrm>
                  <a:off x="13668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F05683C8-D375-9B0E-8501-E623253E0665}"/>
                    </a:ext>
                  </a:extLst>
                </p:cNvPr>
                <p:cNvSpPr/>
                <p:nvPr/>
              </p:nvSpPr>
              <p:spPr>
                <a:xfrm>
                  <a:off x="1472132" y="2112757"/>
                  <a:ext cx="70387" cy="71141"/>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9" name="Group 218">
              <a:extLst>
                <a:ext uri="{FF2B5EF4-FFF2-40B4-BE49-F238E27FC236}">
                  <a16:creationId xmlns:a16="http://schemas.microsoft.com/office/drawing/2014/main" id="{31940203-1E00-82DF-6B97-14DFCAC091D9}"/>
                </a:ext>
              </a:extLst>
            </p:cNvPr>
            <p:cNvGrpSpPr/>
            <p:nvPr/>
          </p:nvGrpSpPr>
          <p:grpSpPr>
            <a:xfrm>
              <a:off x="6699738" y="4391207"/>
              <a:ext cx="633254" cy="939424"/>
              <a:chOff x="6699738" y="4696693"/>
              <a:chExt cx="633254" cy="939424"/>
            </a:xfrm>
          </p:grpSpPr>
          <p:grpSp>
            <p:nvGrpSpPr>
              <p:cNvPr id="187" name="Group 186">
                <a:extLst>
                  <a:ext uri="{FF2B5EF4-FFF2-40B4-BE49-F238E27FC236}">
                    <a16:creationId xmlns:a16="http://schemas.microsoft.com/office/drawing/2014/main" id="{8310C305-9E89-5C9F-1A21-24C21CD2981C}"/>
                  </a:ext>
                </a:extLst>
              </p:cNvPr>
              <p:cNvGrpSpPr/>
              <p:nvPr/>
            </p:nvGrpSpPr>
            <p:grpSpPr>
              <a:xfrm>
                <a:off x="6699738" y="4696693"/>
                <a:ext cx="633254" cy="633254"/>
                <a:chOff x="6699738" y="4696693"/>
                <a:chExt cx="633254" cy="633254"/>
              </a:xfrm>
            </p:grpSpPr>
            <p:sp>
              <p:nvSpPr>
                <p:cNvPr id="107" name="Oval 106">
                  <a:extLst>
                    <a:ext uri="{FF2B5EF4-FFF2-40B4-BE49-F238E27FC236}">
                      <a16:creationId xmlns:a16="http://schemas.microsoft.com/office/drawing/2014/main" id="{0AC1B793-9EF7-CD95-303D-BA87DDD215A0}"/>
                    </a:ext>
                  </a:extLst>
                </p:cNvPr>
                <p:cNvSpPr/>
                <p:nvPr/>
              </p:nvSpPr>
              <p:spPr>
                <a:xfrm flipH="1">
                  <a:off x="6699738" y="4696693"/>
                  <a:ext cx="633254" cy="633254"/>
                </a:xfrm>
                <a:prstGeom prst="ellipse">
                  <a:avLst/>
                </a:prstGeom>
                <a:solidFill>
                  <a:srgbClr val="34576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000" dirty="0"/>
                </a:p>
              </p:txBody>
            </p:sp>
            <p:grpSp>
              <p:nvGrpSpPr>
                <p:cNvPr id="175" name="Group 174">
                  <a:extLst>
                    <a:ext uri="{FF2B5EF4-FFF2-40B4-BE49-F238E27FC236}">
                      <a16:creationId xmlns:a16="http://schemas.microsoft.com/office/drawing/2014/main" id="{13BE15BE-CA73-2E95-7E0B-3ADB0D5C7A75}"/>
                    </a:ext>
                  </a:extLst>
                </p:cNvPr>
                <p:cNvGrpSpPr/>
                <p:nvPr/>
              </p:nvGrpSpPr>
              <p:grpSpPr>
                <a:xfrm>
                  <a:off x="6897302" y="4890417"/>
                  <a:ext cx="238126" cy="245807"/>
                  <a:chOff x="8470900" y="3251201"/>
                  <a:chExt cx="344488" cy="355600"/>
                </a:xfrm>
              </p:grpSpPr>
              <p:sp>
                <p:nvSpPr>
                  <p:cNvPr id="176" name="Oval 175">
                    <a:extLst>
                      <a:ext uri="{FF2B5EF4-FFF2-40B4-BE49-F238E27FC236}">
                        <a16:creationId xmlns:a16="http://schemas.microsoft.com/office/drawing/2014/main" id="{9375576F-9469-FC22-595A-F31E141ADEF2}"/>
                      </a:ext>
                    </a:extLst>
                  </p:cNvPr>
                  <p:cNvSpPr>
                    <a:spLocks noChangeArrowheads="1"/>
                  </p:cNvSpPr>
                  <p:nvPr/>
                </p:nvSpPr>
                <p:spPr bwMode="auto">
                  <a:xfrm>
                    <a:off x="8605838" y="3343276"/>
                    <a:ext cx="120650" cy="123825"/>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7" name="Oval 176">
                    <a:extLst>
                      <a:ext uri="{FF2B5EF4-FFF2-40B4-BE49-F238E27FC236}">
                        <a16:creationId xmlns:a16="http://schemas.microsoft.com/office/drawing/2014/main" id="{B955DF69-ADBA-5713-DCA1-1090CC0BAA35}"/>
                      </a:ext>
                    </a:extLst>
                  </p:cNvPr>
                  <p:cNvSpPr>
                    <a:spLocks noChangeArrowheads="1"/>
                  </p:cNvSpPr>
                  <p:nvPr/>
                </p:nvSpPr>
                <p:spPr bwMode="auto">
                  <a:xfrm>
                    <a:off x="8470900" y="3305176"/>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8" name="Oval 177">
                    <a:extLst>
                      <a:ext uri="{FF2B5EF4-FFF2-40B4-BE49-F238E27FC236}">
                        <a16:creationId xmlns:a16="http://schemas.microsoft.com/office/drawing/2014/main" id="{80A672EE-46CD-47BA-333D-3563872C14A5}"/>
                      </a:ext>
                    </a:extLst>
                  </p:cNvPr>
                  <p:cNvSpPr>
                    <a:spLocks noChangeArrowheads="1"/>
                  </p:cNvSpPr>
                  <p:nvPr/>
                </p:nvSpPr>
                <p:spPr bwMode="auto">
                  <a:xfrm>
                    <a:off x="8770938" y="3251201"/>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9" name="Oval 178">
                    <a:extLst>
                      <a:ext uri="{FF2B5EF4-FFF2-40B4-BE49-F238E27FC236}">
                        <a16:creationId xmlns:a16="http://schemas.microsoft.com/office/drawing/2014/main" id="{40B34E54-E1EE-3E38-FD11-571F8C4D2A3D}"/>
                      </a:ext>
                    </a:extLst>
                  </p:cNvPr>
                  <p:cNvSpPr>
                    <a:spLocks noChangeArrowheads="1"/>
                  </p:cNvSpPr>
                  <p:nvPr/>
                </p:nvSpPr>
                <p:spPr bwMode="auto">
                  <a:xfrm>
                    <a:off x="8470900" y="3560763"/>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0" name="Oval 179">
                    <a:extLst>
                      <a:ext uri="{FF2B5EF4-FFF2-40B4-BE49-F238E27FC236}">
                        <a16:creationId xmlns:a16="http://schemas.microsoft.com/office/drawing/2014/main" id="{65F671C3-EC84-51DB-0B62-E68C8FC0F494}"/>
                      </a:ext>
                    </a:extLst>
                  </p:cNvPr>
                  <p:cNvSpPr>
                    <a:spLocks noChangeArrowheads="1"/>
                  </p:cNvSpPr>
                  <p:nvPr/>
                </p:nvSpPr>
                <p:spPr bwMode="auto">
                  <a:xfrm>
                    <a:off x="8642350" y="3560763"/>
                    <a:ext cx="46038"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1" name="Line 59">
                    <a:extLst>
                      <a:ext uri="{FF2B5EF4-FFF2-40B4-BE49-F238E27FC236}">
                        <a16:creationId xmlns:a16="http://schemas.microsoft.com/office/drawing/2014/main" id="{B8FF2EEA-E66B-7D9F-51CD-5A5FFA3865CF}"/>
                      </a:ext>
                    </a:extLst>
                  </p:cNvPr>
                  <p:cNvSpPr>
                    <a:spLocks noChangeShapeType="1"/>
                  </p:cNvSpPr>
                  <p:nvPr/>
                </p:nvSpPr>
                <p:spPr bwMode="auto">
                  <a:xfrm flipV="1">
                    <a:off x="8507413" y="3448051"/>
                    <a:ext cx="117475" cy="12065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2" name="Line 60">
                    <a:extLst>
                      <a:ext uri="{FF2B5EF4-FFF2-40B4-BE49-F238E27FC236}">
                        <a16:creationId xmlns:a16="http://schemas.microsoft.com/office/drawing/2014/main" id="{E9B8FCFE-5E4F-FDAD-85CF-B902978B460C}"/>
                      </a:ext>
                    </a:extLst>
                  </p:cNvPr>
                  <p:cNvSpPr>
                    <a:spLocks noChangeShapeType="1"/>
                  </p:cNvSpPr>
                  <p:nvPr/>
                </p:nvSpPr>
                <p:spPr bwMode="auto">
                  <a:xfrm flipV="1">
                    <a:off x="8707438" y="3289301"/>
                    <a:ext cx="71438" cy="7461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3" name="Line 61">
                    <a:extLst>
                      <a:ext uri="{FF2B5EF4-FFF2-40B4-BE49-F238E27FC236}">
                        <a16:creationId xmlns:a16="http://schemas.microsoft.com/office/drawing/2014/main" id="{8BA094AC-5244-D0F4-3716-4B03EB912D39}"/>
                      </a:ext>
                    </a:extLst>
                  </p:cNvPr>
                  <p:cNvSpPr>
                    <a:spLocks noChangeShapeType="1"/>
                  </p:cNvSpPr>
                  <p:nvPr/>
                </p:nvSpPr>
                <p:spPr bwMode="auto">
                  <a:xfrm>
                    <a:off x="8512175" y="3340101"/>
                    <a:ext cx="96838" cy="4286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4" name="Line 62">
                    <a:extLst>
                      <a:ext uri="{FF2B5EF4-FFF2-40B4-BE49-F238E27FC236}">
                        <a16:creationId xmlns:a16="http://schemas.microsoft.com/office/drawing/2014/main" id="{96B455C1-C0FC-E238-9C8E-F5540831212D}"/>
                      </a:ext>
                    </a:extLst>
                  </p:cNvPr>
                  <p:cNvSpPr>
                    <a:spLocks noChangeShapeType="1"/>
                  </p:cNvSpPr>
                  <p:nvPr/>
                </p:nvSpPr>
                <p:spPr bwMode="auto">
                  <a:xfrm flipH="1" flipV="1">
                    <a:off x="8718550" y="3436938"/>
                    <a:ext cx="52388" cy="2381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5" name="Line 63">
                    <a:extLst>
                      <a:ext uri="{FF2B5EF4-FFF2-40B4-BE49-F238E27FC236}">
                        <a16:creationId xmlns:a16="http://schemas.microsoft.com/office/drawing/2014/main" id="{1FB7B53A-B64B-7A2B-A2E8-3A6C88642D3A}"/>
                      </a:ext>
                    </a:extLst>
                  </p:cNvPr>
                  <p:cNvSpPr>
                    <a:spLocks noChangeShapeType="1"/>
                  </p:cNvSpPr>
                  <p:nvPr/>
                </p:nvSpPr>
                <p:spPr bwMode="auto">
                  <a:xfrm flipV="1">
                    <a:off x="8666163" y="3467101"/>
                    <a:ext cx="0" cy="9366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6" name="Oval 185">
                    <a:extLst>
                      <a:ext uri="{FF2B5EF4-FFF2-40B4-BE49-F238E27FC236}">
                        <a16:creationId xmlns:a16="http://schemas.microsoft.com/office/drawing/2014/main" id="{86382117-4C41-5664-B61D-EBCD2D5736E0}"/>
                      </a:ext>
                    </a:extLst>
                  </p:cNvPr>
                  <p:cNvSpPr>
                    <a:spLocks noChangeArrowheads="1"/>
                  </p:cNvSpPr>
                  <p:nvPr/>
                </p:nvSpPr>
                <p:spPr bwMode="auto">
                  <a:xfrm>
                    <a:off x="8770938" y="3444876"/>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211" name="Group 210">
                <a:extLst>
                  <a:ext uri="{FF2B5EF4-FFF2-40B4-BE49-F238E27FC236}">
                    <a16:creationId xmlns:a16="http://schemas.microsoft.com/office/drawing/2014/main" id="{A5FD9EF2-0A81-9F63-179E-613CDDB99A9E}"/>
                  </a:ext>
                </a:extLst>
              </p:cNvPr>
              <p:cNvGrpSpPr/>
              <p:nvPr/>
            </p:nvGrpSpPr>
            <p:grpSpPr>
              <a:xfrm>
                <a:off x="6823297" y="5564976"/>
                <a:ext cx="386137" cy="71141"/>
                <a:chOff x="1156382" y="2112757"/>
                <a:chExt cx="386137" cy="71141"/>
              </a:xfrm>
            </p:grpSpPr>
            <p:sp>
              <p:nvSpPr>
                <p:cNvPr id="212" name="Oval 211">
                  <a:extLst>
                    <a:ext uri="{FF2B5EF4-FFF2-40B4-BE49-F238E27FC236}">
                      <a16:creationId xmlns:a16="http://schemas.microsoft.com/office/drawing/2014/main" id="{0D2053A4-6109-445D-96E7-504CA29EEA8F}"/>
                    </a:ext>
                  </a:extLst>
                </p:cNvPr>
                <p:cNvSpPr/>
                <p:nvPr/>
              </p:nvSpPr>
              <p:spPr>
                <a:xfrm>
                  <a:off x="11563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7696D173-3163-8BFF-F7D6-05D9B98DA12D}"/>
                    </a:ext>
                  </a:extLst>
                </p:cNvPr>
                <p:cNvSpPr/>
                <p:nvPr/>
              </p:nvSpPr>
              <p:spPr>
                <a:xfrm>
                  <a:off x="126163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5F3DEB22-3FAD-8F72-CC10-81E7A2A26DCA}"/>
                    </a:ext>
                  </a:extLst>
                </p:cNvPr>
                <p:cNvSpPr/>
                <p:nvPr/>
              </p:nvSpPr>
              <p:spPr>
                <a:xfrm>
                  <a:off x="136688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8072A522-1B2B-F440-A9DE-5A4E158AB9B3}"/>
                    </a:ext>
                  </a:extLst>
                </p:cNvPr>
                <p:cNvSpPr/>
                <p:nvPr/>
              </p:nvSpPr>
              <p:spPr>
                <a:xfrm>
                  <a:off x="1472132" y="2112757"/>
                  <a:ext cx="70387" cy="71141"/>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cxnSp>
        <p:nvCxnSpPr>
          <p:cNvPr id="8" name="Straight Connector 7">
            <a:extLst>
              <a:ext uri="{FF2B5EF4-FFF2-40B4-BE49-F238E27FC236}">
                <a16:creationId xmlns:a16="http://schemas.microsoft.com/office/drawing/2014/main" id="{2C692403-AC49-EF99-113C-DE8848040A98}"/>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57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rry glass interior">
            <a:extLst>
              <a:ext uri="{FF2B5EF4-FFF2-40B4-BE49-F238E27FC236}">
                <a16:creationId xmlns:a16="http://schemas.microsoft.com/office/drawing/2014/main" id="{D6F91A9B-00EF-DCB9-6788-B54A7576060E}"/>
              </a:ext>
            </a:extLst>
          </p:cNvPr>
          <p:cNvPicPr>
            <a:picLocks noChangeAspect="1"/>
          </p:cNvPicPr>
          <p:nvPr/>
        </p:nvPicPr>
        <p:blipFill>
          <a:blip r:embed="rId2">
            <a:extLst>
              <a:ext uri="{28A0092B-C50C-407E-A947-70E740481C1C}">
                <a14:useLocalDpi xmlns:a14="http://schemas.microsoft.com/office/drawing/2010/main" val="0"/>
              </a:ext>
            </a:extLst>
          </a:blip>
          <a:srcRect t="11632" b="11632"/>
          <a:stretch/>
        </p:blipFill>
        <p:spPr>
          <a:xfrm>
            <a:off x="0" y="0"/>
            <a:ext cx="12192000" cy="6053819"/>
          </a:xfrm>
          <a:prstGeom prst="rect">
            <a:avLst/>
          </a:prstGeom>
        </p:spPr>
      </p:pic>
      <p:sp>
        <p:nvSpPr>
          <p:cNvPr id="48" name="Rectangle 47">
            <a:extLst>
              <a:ext uri="{FF2B5EF4-FFF2-40B4-BE49-F238E27FC236}">
                <a16:creationId xmlns:a16="http://schemas.microsoft.com/office/drawing/2014/main" id="{20063632-2AB1-0708-953B-B3F44FA99D23}"/>
              </a:ext>
            </a:extLst>
          </p:cNvPr>
          <p:cNvSpPr/>
          <p:nvPr/>
        </p:nvSpPr>
        <p:spPr>
          <a:xfrm rot="5400000" flipH="1">
            <a:off x="3067049" y="-3067050"/>
            <a:ext cx="6057900" cy="12191999"/>
          </a:xfrm>
          <a:prstGeom prst="rect">
            <a:avLst/>
          </a:prstGeom>
          <a:gradFill flip="none" rotWithShape="1">
            <a:gsLst>
              <a:gs pos="0">
                <a:schemeClr val="bg1">
                  <a:alpha val="0"/>
                </a:schemeClr>
              </a:gs>
              <a:gs pos="79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Freeform: Shape 46">
            <a:extLst>
              <a:ext uri="{FF2B5EF4-FFF2-40B4-BE49-F238E27FC236}">
                <a16:creationId xmlns:a16="http://schemas.microsoft.com/office/drawing/2014/main" id="{105B5EAE-F67E-5A6D-B9F8-FE4A3E28110E}"/>
              </a:ext>
            </a:extLst>
          </p:cNvPr>
          <p:cNvSpPr/>
          <p:nvPr/>
        </p:nvSpPr>
        <p:spPr>
          <a:xfrm>
            <a:off x="644832" y="602644"/>
            <a:ext cx="10902337" cy="5451175"/>
          </a:xfrm>
          <a:custGeom>
            <a:avLst/>
            <a:gdLst>
              <a:gd name="connsiteX0" fmla="*/ 1207831 w 2415662"/>
              <a:gd name="connsiteY0" fmla="*/ 0 h 1207831"/>
              <a:gd name="connsiteX1" fmla="*/ 2415662 w 2415662"/>
              <a:gd name="connsiteY1" fmla="*/ 1207831 h 1207831"/>
              <a:gd name="connsiteX2" fmla="*/ 0 w 2415662"/>
              <a:gd name="connsiteY2" fmla="*/ 1207831 h 1207831"/>
              <a:gd name="connsiteX3" fmla="*/ 1207831 w 2415662"/>
              <a:gd name="connsiteY3" fmla="*/ 0 h 1207831"/>
            </a:gdLst>
            <a:ahLst/>
            <a:cxnLst>
              <a:cxn ang="0">
                <a:pos x="connsiteX0" y="connsiteY0"/>
              </a:cxn>
              <a:cxn ang="0">
                <a:pos x="connsiteX1" y="connsiteY1"/>
              </a:cxn>
              <a:cxn ang="0">
                <a:pos x="connsiteX2" y="connsiteY2"/>
              </a:cxn>
              <a:cxn ang="0">
                <a:pos x="connsiteX3" y="connsiteY3"/>
              </a:cxn>
            </a:cxnLst>
            <a:rect l="l" t="t" r="r" b="b"/>
            <a:pathLst>
              <a:path w="2415662" h="1207831">
                <a:moveTo>
                  <a:pt x="1207831" y="0"/>
                </a:moveTo>
                <a:cubicBezTo>
                  <a:pt x="1874898" y="0"/>
                  <a:pt x="2415662" y="540764"/>
                  <a:pt x="2415662" y="1207831"/>
                </a:cubicBezTo>
                <a:lnTo>
                  <a:pt x="0" y="1207831"/>
                </a:lnTo>
                <a:cubicBezTo>
                  <a:pt x="0" y="540764"/>
                  <a:pt x="540764" y="0"/>
                  <a:pt x="1207831" y="0"/>
                </a:cubicBezTo>
                <a:close/>
              </a:path>
            </a:pathLst>
          </a:custGeom>
          <a:solidFill>
            <a:srgbClr val="34576B">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6" name="Freeform: Shape 45">
            <a:extLst>
              <a:ext uri="{FF2B5EF4-FFF2-40B4-BE49-F238E27FC236}">
                <a16:creationId xmlns:a16="http://schemas.microsoft.com/office/drawing/2014/main" id="{4ACCE7B0-5880-0169-DEC9-12039AE4B03A}"/>
              </a:ext>
            </a:extLst>
          </p:cNvPr>
          <p:cNvSpPr/>
          <p:nvPr/>
        </p:nvSpPr>
        <p:spPr>
          <a:xfrm>
            <a:off x="1960178" y="1917993"/>
            <a:ext cx="8271645" cy="4135826"/>
          </a:xfrm>
          <a:custGeom>
            <a:avLst/>
            <a:gdLst>
              <a:gd name="connsiteX0" fmla="*/ 1207831 w 2415662"/>
              <a:gd name="connsiteY0" fmla="*/ 0 h 1207831"/>
              <a:gd name="connsiteX1" fmla="*/ 2415662 w 2415662"/>
              <a:gd name="connsiteY1" fmla="*/ 1207831 h 1207831"/>
              <a:gd name="connsiteX2" fmla="*/ 0 w 2415662"/>
              <a:gd name="connsiteY2" fmla="*/ 1207831 h 1207831"/>
              <a:gd name="connsiteX3" fmla="*/ 1207831 w 2415662"/>
              <a:gd name="connsiteY3" fmla="*/ 0 h 1207831"/>
            </a:gdLst>
            <a:ahLst/>
            <a:cxnLst>
              <a:cxn ang="0">
                <a:pos x="connsiteX0" y="connsiteY0"/>
              </a:cxn>
              <a:cxn ang="0">
                <a:pos x="connsiteX1" y="connsiteY1"/>
              </a:cxn>
              <a:cxn ang="0">
                <a:pos x="connsiteX2" y="connsiteY2"/>
              </a:cxn>
              <a:cxn ang="0">
                <a:pos x="connsiteX3" y="connsiteY3"/>
              </a:cxn>
            </a:cxnLst>
            <a:rect l="l" t="t" r="r" b="b"/>
            <a:pathLst>
              <a:path w="2415662" h="1207831">
                <a:moveTo>
                  <a:pt x="1207831" y="0"/>
                </a:moveTo>
                <a:cubicBezTo>
                  <a:pt x="1874898" y="0"/>
                  <a:pt x="2415662" y="540764"/>
                  <a:pt x="2415662" y="1207831"/>
                </a:cubicBezTo>
                <a:lnTo>
                  <a:pt x="0" y="1207831"/>
                </a:lnTo>
                <a:cubicBezTo>
                  <a:pt x="0" y="540764"/>
                  <a:pt x="540764" y="0"/>
                  <a:pt x="1207831" y="0"/>
                </a:cubicBezTo>
                <a:close/>
              </a:path>
            </a:pathLst>
          </a:cu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5" name="Freeform: Shape 44">
            <a:extLst>
              <a:ext uri="{FF2B5EF4-FFF2-40B4-BE49-F238E27FC236}">
                <a16:creationId xmlns:a16="http://schemas.microsoft.com/office/drawing/2014/main" id="{7DA8F403-D0CE-7BBC-FA5E-9C96FECB094C}"/>
              </a:ext>
            </a:extLst>
          </p:cNvPr>
          <p:cNvSpPr/>
          <p:nvPr/>
        </p:nvSpPr>
        <p:spPr>
          <a:xfrm>
            <a:off x="3578353" y="3536169"/>
            <a:ext cx="5035296" cy="2517650"/>
          </a:xfrm>
          <a:custGeom>
            <a:avLst/>
            <a:gdLst>
              <a:gd name="connsiteX0" fmla="*/ 1207831 w 2415662"/>
              <a:gd name="connsiteY0" fmla="*/ 0 h 1207831"/>
              <a:gd name="connsiteX1" fmla="*/ 2415662 w 2415662"/>
              <a:gd name="connsiteY1" fmla="*/ 1207831 h 1207831"/>
              <a:gd name="connsiteX2" fmla="*/ 0 w 2415662"/>
              <a:gd name="connsiteY2" fmla="*/ 1207831 h 1207831"/>
              <a:gd name="connsiteX3" fmla="*/ 1207831 w 2415662"/>
              <a:gd name="connsiteY3" fmla="*/ 0 h 1207831"/>
            </a:gdLst>
            <a:ahLst/>
            <a:cxnLst>
              <a:cxn ang="0">
                <a:pos x="connsiteX0" y="connsiteY0"/>
              </a:cxn>
              <a:cxn ang="0">
                <a:pos x="connsiteX1" y="connsiteY1"/>
              </a:cxn>
              <a:cxn ang="0">
                <a:pos x="connsiteX2" y="connsiteY2"/>
              </a:cxn>
              <a:cxn ang="0">
                <a:pos x="connsiteX3" y="connsiteY3"/>
              </a:cxn>
            </a:cxnLst>
            <a:rect l="l" t="t" r="r" b="b"/>
            <a:pathLst>
              <a:path w="2415662" h="1207831">
                <a:moveTo>
                  <a:pt x="1207831" y="0"/>
                </a:moveTo>
                <a:cubicBezTo>
                  <a:pt x="1874898" y="0"/>
                  <a:pt x="2415662" y="540764"/>
                  <a:pt x="2415662" y="1207831"/>
                </a:cubicBezTo>
                <a:lnTo>
                  <a:pt x="0" y="1207831"/>
                </a:lnTo>
                <a:cubicBezTo>
                  <a:pt x="0" y="540764"/>
                  <a:pt x="540764" y="0"/>
                  <a:pt x="1207831" y="0"/>
                </a:cubicBezTo>
                <a:close/>
              </a:path>
            </a:pathLst>
          </a:cu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7" name="Rectangle 6">
            <a:extLst>
              <a:ext uri="{FF2B5EF4-FFF2-40B4-BE49-F238E27FC236}">
                <a16:creationId xmlns:a16="http://schemas.microsoft.com/office/drawing/2014/main" id="{AF7D4043-FB20-7DB4-83D9-D6F1221D30D5}"/>
              </a:ext>
            </a:extLst>
          </p:cNvPr>
          <p:cNvSpPr/>
          <p:nvPr/>
        </p:nvSpPr>
        <p:spPr>
          <a:xfrm>
            <a:off x="-467360" y="465051"/>
            <a:ext cx="351444" cy="351444"/>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A72E1AC0-7FAB-AFD5-CC6B-A2A3F208C445}"/>
              </a:ext>
            </a:extLst>
          </p:cNvPr>
          <p:cNvSpPr/>
          <p:nvPr/>
        </p:nvSpPr>
        <p:spPr>
          <a:xfrm>
            <a:off x="-467360" y="915939"/>
            <a:ext cx="351444" cy="351444"/>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8">
            <a:extLst>
              <a:ext uri="{FF2B5EF4-FFF2-40B4-BE49-F238E27FC236}">
                <a16:creationId xmlns:a16="http://schemas.microsoft.com/office/drawing/2014/main" id="{0024885D-C4CD-DDD8-2E5B-9CB7F62E5313}"/>
              </a:ext>
            </a:extLst>
          </p:cNvPr>
          <p:cNvSpPr/>
          <p:nvPr/>
        </p:nvSpPr>
        <p:spPr>
          <a:xfrm>
            <a:off x="-467360" y="1366827"/>
            <a:ext cx="351444" cy="351444"/>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0220A76E-8065-5B88-9677-A874E7C6D0DE}"/>
              </a:ext>
            </a:extLst>
          </p:cNvPr>
          <p:cNvSpPr/>
          <p:nvPr/>
        </p:nvSpPr>
        <p:spPr>
          <a:xfrm>
            <a:off x="-467360" y="1817716"/>
            <a:ext cx="351444" cy="351444"/>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Rectangle 32">
            <a:extLst>
              <a:ext uri="{FF2B5EF4-FFF2-40B4-BE49-F238E27FC236}">
                <a16:creationId xmlns:a16="http://schemas.microsoft.com/office/drawing/2014/main" id="{55F248DE-833A-F631-50C0-D15693C0061F}"/>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026" name="Picture 2">
            <a:extLst>
              <a:ext uri="{FF2B5EF4-FFF2-40B4-BE49-F238E27FC236}">
                <a16:creationId xmlns:a16="http://schemas.microsoft.com/office/drawing/2014/main" id="{02651F4C-B417-260B-992B-2E4229AA5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45;p27">
            <a:extLst>
              <a:ext uri="{FF2B5EF4-FFF2-40B4-BE49-F238E27FC236}">
                <a16:creationId xmlns:a16="http://schemas.microsoft.com/office/drawing/2014/main" id="{850D20BD-24F0-94B3-C9AB-5069B3216F88}"/>
              </a:ext>
            </a:extLst>
          </p:cNvPr>
          <p:cNvSpPr txBox="1"/>
          <p:nvPr/>
        </p:nvSpPr>
        <p:spPr>
          <a:xfrm>
            <a:off x="4680030" y="1323319"/>
            <a:ext cx="2831940" cy="430887"/>
          </a:xfrm>
          <a:prstGeom prst="rect">
            <a:avLst/>
          </a:prstGeom>
          <a:noFill/>
          <a:ln>
            <a:noFill/>
          </a:ln>
        </p:spPr>
        <p:txBody>
          <a:bodyPr spcFirstLastPara="1" wrap="square" lIns="0" tIns="0" rIns="0" bIns="0" anchor="ctr" anchorCtr="0">
            <a:spAutoFit/>
          </a:bodyPr>
          <a:lstStyle/>
          <a:p>
            <a:pPr algn="ctr"/>
            <a:r>
              <a:rPr lang="en" sz="2800" b="1" dirty="0">
                <a:solidFill>
                  <a:schemeClr val="bg1"/>
                </a:solidFill>
                <a:ea typeface="Roboto"/>
                <a:cs typeface="Roboto"/>
                <a:sym typeface="Roboto"/>
              </a:rPr>
              <a:t>Practice Culture</a:t>
            </a:r>
            <a:endParaRPr sz="2800" b="1" dirty="0">
              <a:solidFill>
                <a:schemeClr val="bg1"/>
              </a:solidFill>
              <a:ea typeface="Roboto"/>
              <a:cs typeface="Roboto"/>
              <a:sym typeface="Roboto"/>
            </a:endParaRPr>
          </a:p>
        </p:txBody>
      </p:sp>
      <p:sp>
        <p:nvSpPr>
          <p:cNvPr id="17" name="Google Shape;148;p27">
            <a:extLst>
              <a:ext uri="{FF2B5EF4-FFF2-40B4-BE49-F238E27FC236}">
                <a16:creationId xmlns:a16="http://schemas.microsoft.com/office/drawing/2014/main" id="{ACAE5CF6-FF61-2CDF-8D7F-A53A1AB80445}"/>
              </a:ext>
            </a:extLst>
          </p:cNvPr>
          <p:cNvSpPr txBox="1"/>
          <p:nvPr/>
        </p:nvSpPr>
        <p:spPr>
          <a:xfrm>
            <a:off x="4300895" y="2664296"/>
            <a:ext cx="3590210" cy="738664"/>
          </a:xfrm>
          <a:prstGeom prst="rect">
            <a:avLst/>
          </a:prstGeom>
          <a:noFill/>
          <a:ln>
            <a:noFill/>
          </a:ln>
        </p:spPr>
        <p:txBody>
          <a:bodyPr spcFirstLastPara="1" wrap="square" lIns="0" tIns="0" rIns="0" bIns="0" anchor="ctr" anchorCtr="0">
            <a:spAutoFit/>
          </a:bodyPr>
          <a:lstStyle/>
          <a:p>
            <a:pPr algn="ctr"/>
            <a:r>
              <a:rPr lang="en" sz="2400" b="1" dirty="0">
                <a:solidFill>
                  <a:srgbClr val="34576B"/>
                </a:solidFill>
                <a:ea typeface="Roboto"/>
                <a:cs typeface="Roboto"/>
                <a:sym typeface="Roboto"/>
              </a:rPr>
              <a:t>Shareholder / Partnership</a:t>
            </a:r>
            <a:br>
              <a:rPr lang="en" sz="2400" b="1" dirty="0">
                <a:solidFill>
                  <a:srgbClr val="34576B"/>
                </a:solidFill>
                <a:ea typeface="Roboto"/>
                <a:cs typeface="Roboto"/>
                <a:sym typeface="Roboto"/>
              </a:rPr>
            </a:br>
            <a:r>
              <a:rPr lang="en" sz="2400" b="1" dirty="0">
                <a:solidFill>
                  <a:srgbClr val="34576B"/>
                </a:solidFill>
                <a:ea typeface="Roboto"/>
                <a:cs typeface="Roboto"/>
                <a:sym typeface="Roboto"/>
              </a:rPr>
              <a:t>Agreement</a:t>
            </a:r>
            <a:endParaRPr sz="2400" b="1" dirty="0">
              <a:solidFill>
                <a:srgbClr val="34576B"/>
              </a:solidFill>
              <a:ea typeface="Roboto"/>
              <a:cs typeface="Roboto"/>
              <a:sym typeface="Roboto"/>
            </a:endParaRPr>
          </a:p>
        </p:txBody>
      </p:sp>
      <p:sp>
        <p:nvSpPr>
          <p:cNvPr id="23" name="Footer Placeholder 10">
            <a:extLst>
              <a:ext uri="{FF2B5EF4-FFF2-40B4-BE49-F238E27FC236}">
                <a16:creationId xmlns:a16="http://schemas.microsoft.com/office/drawing/2014/main" id="{365D45E8-3F62-197E-DF5F-8B4186327EE1}"/>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24" name="Slide Number Placeholder 11">
            <a:extLst>
              <a:ext uri="{FF2B5EF4-FFF2-40B4-BE49-F238E27FC236}">
                <a16:creationId xmlns:a16="http://schemas.microsoft.com/office/drawing/2014/main" id="{53D1750C-D42D-6858-F674-0C0AD1AA4C82}"/>
              </a:ext>
            </a:extLst>
          </p:cNvPr>
          <p:cNvSpPr>
            <a:spLocks noGrp="1"/>
          </p:cNvSpPr>
          <p:nvPr>
            <p:ph type="sldNum" sz="quarter" idx="12"/>
          </p:nvPr>
        </p:nvSpPr>
        <p:spPr>
          <a:xfrm>
            <a:off x="639097" y="6412083"/>
            <a:ext cx="332453" cy="161583"/>
          </a:xfrm>
        </p:spPr>
        <p:txBody>
          <a:bodyPr/>
          <a:lstStyle/>
          <a:p>
            <a:fld id="{FF528CE4-BB7A-453B-9BA8-EFC0298A1600}" type="slidenum">
              <a:rPr lang="en-ID" b="1" smtClean="0">
                <a:solidFill>
                  <a:srgbClr val="ADB68B"/>
                </a:solidFill>
              </a:rPr>
              <a:pPr/>
              <a:t>6</a:t>
            </a:fld>
            <a:endParaRPr lang="en-ID" b="1" dirty="0">
              <a:solidFill>
                <a:srgbClr val="ADB68B"/>
              </a:solidFill>
            </a:endParaRPr>
          </a:p>
        </p:txBody>
      </p:sp>
      <p:cxnSp>
        <p:nvCxnSpPr>
          <p:cNvPr id="25" name="Straight Connector 24">
            <a:extLst>
              <a:ext uri="{FF2B5EF4-FFF2-40B4-BE49-F238E27FC236}">
                <a16:creationId xmlns:a16="http://schemas.microsoft.com/office/drawing/2014/main" id="{475A556D-E609-C808-AB65-CEDB7476637A}"/>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56927D01-27EA-8DD5-5490-867DE23DE87E}"/>
              </a:ext>
            </a:extLst>
          </p:cNvPr>
          <p:cNvSpPr/>
          <p:nvPr/>
        </p:nvSpPr>
        <p:spPr>
          <a:xfrm>
            <a:off x="4677229" y="4635047"/>
            <a:ext cx="2837544" cy="1418772"/>
          </a:xfrm>
          <a:custGeom>
            <a:avLst/>
            <a:gdLst>
              <a:gd name="connsiteX0" fmla="*/ 1207831 w 2415662"/>
              <a:gd name="connsiteY0" fmla="*/ 0 h 1207831"/>
              <a:gd name="connsiteX1" fmla="*/ 2415662 w 2415662"/>
              <a:gd name="connsiteY1" fmla="*/ 1207831 h 1207831"/>
              <a:gd name="connsiteX2" fmla="*/ 0 w 2415662"/>
              <a:gd name="connsiteY2" fmla="*/ 1207831 h 1207831"/>
              <a:gd name="connsiteX3" fmla="*/ 1207831 w 2415662"/>
              <a:gd name="connsiteY3" fmla="*/ 0 h 1207831"/>
            </a:gdLst>
            <a:ahLst/>
            <a:cxnLst>
              <a:cxn ang="0">
                <a:pos x="connsiteX0" y="connsiteY0"/>
              </a:cxn>
              <a:cxn ang="0">
                <a:pos x="connsiteX1" y="connsiteY1"/>
              </a:cxn>
              <a:cxn ang="0">
                <a:pos x="connsiteX2" y="connsiteY2"/>
              </a:cxn>
              <a:cxn ang="0">
                <a:pos x="connsiteX3" y="connsiteY3"/>
              </a:cxn>
            </a:cxnLst>
            <a:rect l="l" t="t" r="r" b="b"/>
            <a:pathLst>
              <a:path w="2415662" h="1207831">
                <a:moveTo>
                  <a:pt x="1207831" y="0"/>
                </a:moveTo>
                <a:cubicBezTo>
                  <a:pt x="1874898" y="0"/>
                  <a:pt x="2415662" y="540764"/>
                  <a:pt x="2415662" y="1207831"/>
                </a:cubicBezTo>
                <a:lnTo>
                  <a:pt x="0" y="1207831"/>
                </a:lnTo>
                <a:cubicBezTo>
                  <a:pt x="0" y="540764"/>
                  <a:pt x="540764" y="0"/>
                  <a:pt x="1207831" y="0"/>
                </a:cubicBezTo>
                <a:close/>
              </a:path>
            </a:pathLst>
          </a:cu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37" name="Google Shape;154;p27">
            <a:extLst>
              <a:ext uri="{FF2B5EF4-FFF2-40B4-BE49-F238E27FC236}">
                <a16:creationId xmlns:a16="http://schemas.microsoft.com/office/drawing/2014/main" id="{AB581E9B-A659-FB70-D2B6-FE1A7EDA3B11}"/>
              </a:ext>
            </a:extLst>
          </p:cNvPr>
          <p:cNvSpPr txBox="1"/>
          <p:nvPr/>
        </p:nvSpPr>
        <p:spPr>
          <a:xfrm>
            <a:off x="5258734" y="5163367"/>
            <a:ext cx="1674533" cy="276999"/>
          </a:xfrm>
          <a:prstGeom prst="rect">
            <a:avLst/>
          </a:prstGeom>
          <a:noFill/>
          <a:ln>
            <a:noFill/>
          </a:ln>
        </p:spPr>
        <p:txBody>
          <a:bodyPr spcFirstLastPara="1" wrap="square" lIns="0" tIns="0" rIns="0" bIns="0" anchor="ctr" anchorCtr="0">
            <a:spAutoFit/>
          </a:bodyPr>
          <a:lstStyle/>
          <a:p>
            <a:pPr algn="ctr"/>
            <a:r>
              <a:rPr lang="en" b="1" dirty="0">
                <a:solidFill>
                  <a:srgbClr val="34576B"/>
                </a:solidFill>
                <a:ea typeface="Roboto"/>
                <a:cs typeface="Roboto"/>
                <a:sym typeface="Roboto"/>
              </a:rPr>
              <a:t>Compensation</a:t>
            </a:r>
          </a:p>
        </p:txBody>
      </p:sp>
      <p:pic>
        <p:nvPicPr>
          <p:cNvPr id="29" name="Graphic 28">
            <a:extLst>
              <a:ext uri="{FF2B5EF4-FFF2-40B4-BE49-F238E27FC236}">
                <a16:creationId xmlns:a16="http://schemas.microsoft.com/office/drawing/2014/main" id="{00AE5103-BC4A-F226-D1F6-267068024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1681" y="725628"/>
            <a:ext cx="548640" cy="548638"/>
          </a:xfrm>
          <a:prstGeom prst="rect">
            <a:avLst/>
          </a:prstGeom>
        </p:spPr>
      </p:pic>
      <p:sp>
        <p:nvSpPr>
          <p:cNvPr id="34" name="Google Shape;151;p27">
            <a:extLst>
              <a:ext uri="{FF2B5EF4-FFF2-40B4-BE49-F238E27FC236}">
                <a16:creationId xmlns:a16="http://schemas.microsoft.com/office/drawing/2014/main" id="{A86C4E44-19E7-A3D6-54B0-14CFCE998D20}"/>
              </a:ext>
            </a:extLst>
          </p:cNvPr>
          <p:cNvSpPr txBox="1"/>
          <p:nvPr/>
        </p:nvSpPr>
        <p:spPr>
          <a:xfrm>
            <a:off x="5028177" y="4200098"/>
            <a:ext cx="2201985" cy="307777"/>
          </a:xfrm>
          <a:prstGeom prst="rect">
            <a:avLst/>
          </a:prstGeom>
          <a:noFill/>
          <a:ln>
            <a:noFill/>
          </a:ln>
        </p:spPr>
        <p:txBody>
          <a:bodyPr spcFirstLastPara="1" wrap="square" lIns="0" tIns="0" rIns="0" bIns="0" anchor="ctr" anchorCtr="0">
            <a:spAutoFit/>
          </a:bodyPr>
          <a:lstStyle/>
          <a:p>
            <a:pPr algn="ctr"/>
            <a:r>
              <a:rPr lang="en" sz="2000" b="1" dirty="0">
                <a:solidFill>
                  <a:srgbClr val="34576B"/>
                </a:solidFill>
                <a:ea typeface="Roboto"/>
                <a:cs typeface="Roboto"/>
                <a:sym typeface="Roboto"/>
              </a:rPr>
              <a:t>Practice Valuation</a:t>
            </a:r>
            <a:endParaRPr sz="2000" b="1" dirty="0">
              <a:solidFill>
                <a:srgbClr val="34576B"/>
              </a:solidFill>
              <a:ea typeface="Roboto"/>
              <a:cs typeface="Roboto"/>
              <a:sym typeface="Roboto"/>
            </a:endParaRPr>
          </a:p>
        </p:txBody>
      </p:sp>
      <p:sp>
        <p:nvSpPr>
          <p:cNvPr id="49" name="Rectangle 48">
            <a:extLst>
              <a:ext uri="{FF2B5EF4-FFF2-40B4-BE49-F238E27FC236}">
                <a16:creationId xmlns:a16="http://schemas.microsoft.com/office/drawing/2014/main" id="{E4576D65-8B5C-8380-06F6-970ADC4A8101}"/>
              </a:ext>
            </a:extLst>
          </p:cNvPr>
          <p:cNvSpPr/>
          <p:nvPr/>
        </p:nvSpPr>
        <p:spPr>
          <a:xfrm>
            <a:off x="4899792" y="5575564"/>
            <a:ext cx="1157843" cy="364533"/>
          </a:xfrm>
          <a:prstGeom prst="rect">
            <a:avLst/>
          </a:prstGeom>
          <a:solidFill>
            <a:srgbClr val="E99D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400" i="1" dirty="0">
                <a:solidFill>
                  <a:srgbClr val="34576B"/>
                </a:solidFill>
              </a:rPr>
              <a:t>Base Pay </a:t>
            </a:r>
          </a:p>
        </p:txBody>
      </p:sp>
      <p:sp>
        <p:nvSpPr>
          <p:cNvPr id="50" name="Rectangle 49">
            <a:extLst>
              <a:ext uri="{FF2B5EF4-FFF2-40B4-BE49-F238E27FC236}">
                <a16:creationId xmlns:a16="http://schemas.microsoft.com/office/drawing/2014/main" id="{DC5E38D8-28E1-086E-F946-DDBA3F7E91C8}"/>
              </a:ext>
            </a:extLst>
          </p:cNvPr>
          <p:cNvSpPr/>
          <p:nvPr/>
        </p:nvSpPr>
        <p:spPr>
          <a:xfrm>
            <a:off x="6134365" y="5575564"/>
            <a:ext cx="1157843" cy="364533"/>
          </a:xfrm>
          <a:prstGeom prst="rect">
            <a:avLst/>
          </a:prstGeom>
          <a:solidFill>
            <a:srgbClr val="E99D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400" i="1" dirty="0">
                <a:solidFill>
                  <a:srgbClr val="34576B"/>
                </a:solidFill>
              </a:rPr>
              <a:t>Split The Pot </a:t>
            </a:r>
          </a:p>
        </p:txBody>
      </p:sp>
      <p:grpSp>
        <p:nvGrpSpPr>
          <p:cNvPr id="55" name="Graphic 52">
            <a:extLst>
              <a:ext uri="{FF2B5EF4-FFF2-40B4-BE49-F238E27FC236}">
                <a16:creationId xmlns:a16="http://schemas.microsoft.com/office/drawing/2014/main" id="{B5568A2C-F278-CA07-5053-F03F640CC519}"/>
              </a:ext>
            </a:extLst>
          </p:cNvPr>
          <p:cNvGrpSpPr/>
          <p:nvPr/>
        </p:nvGrpSpPr>
        <p:grpSpPr>
          <a:xfrm>
            <a:off x="5868804" y="2091256"/>
            <a:ext cx="451136" cy="449826"/>
            <a:chOff x="5868804" y="2091256"/>
            <a:chExt cx="451136" cy="449826"/>
          </a:xfrm>
          <a:noFill/>
        </p:grpSpPr>
        <p:sp>
          <p:nvSpPr>
            <p:cNvPr id="56" name="Freeform: Shape 55">
              <a:extLst>
                <a:ext uri="{FF2B5EF4-FFF2-40B4-BE49-F238E27FC236}">
                  <a16:creationId xmlns:a16="http://schemas.microsoft.com/office/drawing/2014/main" id="{E37FF166-3C05-DA18-7741-60C6D683E3D7}"/>
                </a:ext>
              </a:extLst>
            </p:cNvPr>
            <p:cNvSpPr/>
            <p:nvPr/>
          </p:nvSpPr>
          <p:spPr>
            <a:xfrm>
              <a:off x="6136863" y="2440307"/>
              <a:ext cx="42309" cy="35537"/>
            </a:xfrm>
            <a:custGeom>
              <a:avLst/>
              <a:gdLst>
                <a:gd name="connsiteX0" fmla="*/ 42310 w 42309"/>
                <a:gd name="connsiteY0" fmla="*/ 35538 h 35537"/>
                <a:gd name="connsiteX1" fmla="*/ 0 w 42309"/>
                <a:gd name="connsiteY1" fmla="*/ 0 h 35537"/>
              </a:gdLst>
              <a:ahLst/>
              <a:cxnLst>
                <a:cxn ang="0">
                  <a:pos x="connsiteX0" y="connsiteY0"/>
                </a:cxn>
                <a:cxn ang="0">
                  <a:pos x="connsiteX1" y="connsiteY1"/>
                </a:cxn>
              </a:cxnLst>
              <a:rect l="l" t="t" r="r" b="b"/>
              <a:pathLst>
                <a:path w="42309" h="35537">
                  <a:moveTo>
                    <a:pt x="42310" y="35538"/>
                  </a:moveTo>
                  <a:lnTo>
                    <a:pt x="0" y="0"/>
                  </a:lnTo>
                </a:path>
              </a:pathLst>
            </a:custGeom>
            <a:ln w="15178" cap="rnd">
              <a:solidFill>
                <a:schemeClr val="bg1"/>
              </a:solidFill>
              <a:prstDash val="solid"/>
              <a:round/>
            </a:ln>
          </p:spPr>
          <p:txBody>
            <a:bodyPr rtlCol="0" anchor="ctr"/>
            <a:lstStyle/>
            <a:p>
              <a:endParaRPr lang="en-ID" dirty="0"/>
            </a:p>
          </p:txBody>
        </p:sp>
        <p:sp>
          <p:nvSpPr>
            <p:cNvPr id="57" name="Freeform: Shape 56">
              <a:extLst>
                <a:ext uri="{FF2B5EF4-FFF2-40B4-BE49-F238E27FC236}">
                  <a16:creationId xmlns:a16="http://schemas.microsoft.com/office/drawing/2014/main" id="{C58782F5-44E0-2924-1981-F39A3DDE10A8}"/>
                </a:ext>
              </a:extLst>
            </p:cNvPr>
            <p:cNvSpPr/>
            <p:nvPr/>
          </p:nvSpPr>
          <p:spPr>
            <a:xfrm>
              <a:off x="6105801" y="2469152"/>
              <a:ext cx="34490" cy="28233"/>
            </a:xfrm>
            <a:custGeom>
              <a:avLst/>
              <a:gdLst>
                <a:gd name="connsiteX0" fmla="*/ 34490 w 34490"/>
                <a:gd name="connsiteY0" fmla="*/ 28234 h 28233"/>
                <a:gd name="connsiteX1" fmla="*/ 0 w 34490"/>
                <a:gd name="connsiteY1" fmla="*/ 0 h 28233"/>
              </a:gdLst>
              <a:ahLst/>
              <a:cxnLst>
                <a:cxn ang="0">
                  <a:pos x="connsiteX0" y="connsiteY0"/>
                </a:cxn>
                <a:cxn ang="0">
                  <a:pos x="connsiteX1" y="connsiteY1"/>
                </a:cxn>
              </a:cxnLst>
              <a:rect l="l" t="t" r="r" b="b"/>
              <a:pathLst>
                <a:path w="34490" h="28233">
                  <a:moveTo>
                    <a:pt x="34490" y="28234"/>
                  </a:moveTo>
                  <a:lnTo>
                    <a:pt x="0" y="0"/>
                  </a:lnTo>
                </a:path>
              </a:pathLst>
            </a:custGeom>
            <a:ln w="15178" cap="rnd">
              <a:solidFill>
                <a:schemeClr val="bg1"/>
              </a:solidFill>
              <a:prstDash val="solid"/>
              <a:round/>
            </a:ln>
          </p:spPr>
          <p:txBody>
            <a:bodyPr rtlCol="0" anchor="ctr"/>
            <a:lstStyle/>
            <a:p>
              <a:endParaRPr lang="en-ID" dirty="0"/>
            </a:p>
          </p:txBody>
        </p:sp>
        <p:sp>
          <p:nvSpPr>
            <p:cNvPr id="58" name="Freeform: Shape 57">
              <a:extLst>
                <a:ext uri="{FF2B5EF4-FFF2-40B4-BE49-F238E27FC236}">
                  <a16:creationId xmlns:a16="http://schemas.microsoft.com/office/drawing/2014/main" id="{1AC61A0A-AE5E-5721-A5B5-AFD7F3A4DC9D}"/>
                </a:ext>
              </a:extLst>
            </p:cNvPr>
            <p:cNvSpPr/>
            <p:nvPr/>
          </p:nvSpPr>
          <p:spPr>
            <a:xfrm>
              <a:off x="5951967" y="2422794"/>
              <a:ext cx="144552" cy="118289"/>
            </a:xfrm>
            <a:custGeom>
              <a:avLst/>
              <a:gdLst>
                <a:gd name="connsiteX0" fmla="*/ 0 w 144552"/>
                <a:gd name="connsiteY0" fmla="*/ 0 h 118289"/>
                <a:gd name="connsiteX1" fmla="*/ 111121 w 144552"/>
                <a:gd name="connsiteY1" fmla="*/ 111664 h 118289"/>
                <a:gd name="connsiteX2" fmla="*/ 136911 w 144552"/>
                <a:gd name="connsiteY2" fmla="*/ 84460 h 118289"/>
                <a:gd name="connsiteX3" fmla="*/ 121882 w 144552"/>
                <a:gd name="connsiteY3" fmla="*/ 69878 h 118289"/>
              </a:gdLst>
              <a:ahLst/>
              <a:cxnLst>
                <a:cxn ang="0">
                  <a:pos x="connsiteX0" y="connsiteY0"/>
                </a:cxn>
                <a:cxn ang="0">
                  <a:pos x="connsiteX1" y="connsiteY1"/>
                </a:cxn>
                <a:cxn ang="0">
                  <a:pos x="connsiteX2" y="connsiteY2"/>
                </a:cxn>
                <a:cxn ang="0">
                  <a:pos x="connsiteX3" y="connsiteY3"/>
                </a:cxn>
              </a:cxnLst>
              <a:rect l="l" t="t" r="r" b="b"/>
              <a:pathLst>
                <a:path w="144552" h="118289">
                  <a:moveTo>
                    <a:pt x="0" y="0"/>
                  </a:moveTo>
                  <a:cubicBezTo>
                    <a:pt x="12275" y="35283"/>
                    <a:pt x="111121" y="111664"/>
                    <a:pt x="111121" y="111664"/>
                  </a:cubicBezTo>
                  <a:cubicBezTo>
                    <a:pt x="134961" y="131837"/>
                    <a:pt x="156509" y="101047"/>
                    <a:pt x="136911" y="84460"/>
                  </a:cubicBezTo>
                  <a:lnTo>
                    <a:pt x="121882" y="69878"/>
                  </a:lnTo>
                </a:path>
              </a:pathLst>
            </a:custGeom>
            <a:noFill/>
            <a:ln w="15178" cap="rnd">
              <a:solidFill>
                <a:schemeClr val="bg1"/>
              </a:solidFill>
              <a:prstDash val="solid"/>
              <a:round/>
            </a:ln>
          </p:spPr>
          <p:txBody>
            <a:bodyPr rtlCol="0" anchor="ctr"/>
            <a:lstStyle/>
            <a:p>
              <a:endParaRPr lang="en-ID" dirty="0"/>
            </a:p>
          </p:txBody>
        </p:sp>
        <p:sp>
          <p:nvSpPr>
            <p:cNvPr id="59" name="Freeform: Shape 58">
              <a:extLst>
                <a:ext uri="{FF2B5EF4-FFF2-40B4-BE49-F238E27FC236}">
                  <a16:creationId xmlns:a16="http://schemas.microsoft.com/office/drawing/2014/main" id="{CDABAB99-7331-CFAB-9EC5-6AD5C7A68B1F}"/>
                </a:ext>
              </a:extLst>
            </p:cNvPr>
            <p:cNvSpPr/>
            <p:nvPr/>
          </p:nvSpPr>
          <p:spPr>
            <a:xfrm>
              <a:off x="6021130" y="2305282"/>
              <a:ext cx="193558" cy="229086"/>
            </a:xfrm>
            <a:custGeom>
              <a:avLst/>
              <a:gdLst>
                <a:gd name="connsiteX0" fmla="*/ 52718 w 193558"/>
                <a:gd name="connsiteY0" fmla="*/ 187389 h 229086"/>
                <a:gd name="connsiteX1" fmla="*/ 93596 w 193558"/>
                <a:gd name="connsiteY1" fmla="*/ 222885 h 229086"/>
                <a:gd name="connsiteX2" fmla="*/ 121676 w 193558"/>
                <a:gd name="connsiteY2" fmla="*/ 223640 h 229086"/>
                <a:gd name="connsiteX3" fmla="*/ 122430 w 193558"/>
                <a:gd name="connsiteY3" fmla="*/ 195560 h 229086"/>
                <a:gd name="connsiteX4" fmla="*/ 120621 w 193558"/>
                <a:gd name="connsiteY4" fmla="*/ 193873 h 229086"/>
                <a:gd name="connsiteX5" fmla="*/ 130931 w 193558"/>
                <a:gd name="connsiteY5" fmla="*/ 202598 h 229086"/>
                <a:gd name="connsiteX6" fmla="*/ 160406 w 193558"/>
                <a:gd name="connsiteY6" fmla="*/ 198939 h 229086"/>
                <a:gd name="connsiteX7" fmla="*/ 158043 w 193558"/>
                <a:gd name="connsiteY7" fmla="*/ 170563 h 229086"/>
                <a:gd name="connsiteX8" fmla="*/ 159635 w 193558"/>
                <a:gd name="connsiteY8" fmla="*/ 171910 h 229086"/>
                <a:gd name="connsiteX9" fmla="*/ 189110 w 193558"/>
                <a:gd name="connsiteY9" fmla="*/ 168283 h 229086"/>
                <a:gd name="connsiteX10" fmla="*/ 186745 w 193558"/>
                <a:gd name="connsiteY10" fmla="*/ 139875 h 229086"/>
                <a:gd name="connsiteX11" fmla="*/ 85557 w 193558"/>
                <a:gd name="connsiteY11" fmla="*/ 57369 h 229086"/>
                <a:gd name="connsiteX12" fmla="*/ 64203 w 193558"/>
                <a:gd name="connsiteY12" fmla="*/ 62968 h 229086"/>
                <a:gd name="connsiteX13" fmla="*/ 53991 w 193558"/>
                <a:gd name="connsiteY13" fmla="*/ 68931 h 229086"/>
                <a:gd name="connsiteX14" fmla="*/ 8051 w 193558"/>
                <a:gd name="connsiteY14" fmla="*/ 91848 h 229086"/>
                <a:gd name="connsiteX15" fmla="*/ 67929 w 193558"/>
                <a:gd name="connsiteY15" fmla="*/ 744 h 229086"/>
                <a:gd name="connsiteX16" fmla="*/ 160872 w 193558"/>
                <a:gd name="connsiteY16" fmla="*/ 27077 h 229086"/>
                <a:gd name="connsiteX17" fmla="*/ 185340 w 193558"/>
                <a:gd name="connsiteY17" fmla="*/ 19666 h 22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558" h="229086">
                  <a:moveTo>
                    <a:pt x="52718" y="187389"/>
                  </a:moveTo>
                  <a:lnTo>
                    <a:pt x="93596" y="222885"/>
                  </a:lnTo>
                  <a:cubicBezTo>
                    <a:pt x="101143" y="230849"/>
                    <a:pt x="113714" y="231187"/>
                    <a:pt x="121676" y="223640"/>
                  </a:cubicBezTo>
                  <a:cubicBezTo>
                    <a:pt x="129639" y="216095"/>
                    <a:pt x="129977" y="203522"/>
                    <a:pt x="122430" y="195560"/>
                  </a:cubicBezTo>
                  <a:cubicBezTo>
                    <a:pt x="121863" y="194960"/>
                    <a:pt x="121259" y="194397"/>
                    <a:pt x="120621" y="193873"/>
                  </a:cubicBezTo>
                  <a:lnTo>
                    <a:pt x="130931" y="202598"/>
                  </a:lnTo>
                  <a:cubicBezTo>
                    <a:pt x="140081" y="209726"/>
                    <a:pt x="153276" y="208088"/>
                    <a:pt x="160406" y="198939"/>
                  </a:cubicBezTo>
                  <a:cubicBezTo>
                    <a:pt x="167129" y="190309"/>
                    <a:pt x="166101" y="177963"/>
                    <a:pt x="158043" y="170563"/>
                  </a:cubicBezTo>
                  <a:lnTo>
                    <a:pt x="159635" y="171910"/>
                  </a:lnTo>
                  <a:cubicBezTo>
                    <a:pt x="168776" y="179048"/>
                    <a:pt x="181974" y="177424"/>
                    <a:pt x="189110" y="168283"/>
                  </a:cubicBezTo>
                  <a:cubicBezTo>
                    <a:pt x="195854" y="159647"/>
                    <a:pt x="194823" y="147278"/>
                    <a:pt x="186745" y="139875"/>
                  </a:cubicBezTo>
                  <a:lnTo>
                    <a:pt x="85557" y="57369"/>
                  </a:lnTo>
                  <a:cubicBezTo>
                    <a:pt x="78664" y="60007"/>
                    <a:pt x="71503" y="61886"/>
                    <a:pt x="64203" y="62968"/>
                  </a:cubicBezTo>
                  <a:cubicBezTo>
                    <a:pt x="60117" y="63446"/>
                    <a:pt x="56415" y="65608"/>
                    <a:pt x="53991" y="68931"/>
                  </a:cubicBezTo>
                  <a:cubicBezTo>
                    <a:pt x="44996" y="80628"/>
                    <a:pt x="24257" y="103664"/>
                    <a:pt x="8051" y="91848"/>
                  </a:cubicBezTo>
                  <a:cubicBezTo>
                    <a:pt x="-13248" y="76316"/>
                    <a:pt x="8049" y="10193"/>
                    <a:pt x="67929" y="744"/>
                  </a:cubicBezTo>
                  <a:cubicBezTo>
                    <a:pt x="67929" y="744"/>
                    <a:pt x="94876" y="-6939"/>
                    <a:pt x="160872" y="27077"/>
                  </a:cubicBezTo>
                  <a:lnTo>
                    <a:pt x="185340" y="19666"/>
                  </a:lnTo>
                </a:path>
              </a:pathLst>
            </a:custGeom>
            <a:noFill/>
            <a:ln w="15178" cap="rnd">
              <a:solidFill>
                <a:schemeClr val="bg1"/>
              </a:solidFill>
              <a:prstDash val="solid"/>
              <a:round/>
            </a:ln>
          </p:spPr>
          <p:txBody>
            <a:bodyPr rtlCol="0" anchor="ctr"/>
            <a:lstStyle/>
            <a:p>
              <a:endParaRPr lang="en-ID" dirty="0"/>
            </a:p>
          </p:txBody>
        </p:sp>
        <p:sp>
          <p:nvSpPr>
            <p:cNvPr id="60" name="Freeform: Shape 59">
              <a:extLst>
                <a:ext uri="{FF2B5EF4-FFF2-40B4-BE49-F238E27FC236}">
                  <a16:creationId xmlns:a16="http://schemas.microsoft.com/office/drawing/2014/main" id="{EB6732DF-D36C-6EB1-FD9F-B55947DC92F6}"/>
                </a:ext>
              </a:extLst>
            </p:cNvPr>
            <p:cNvSpPr/>
            <p:nvPr/>
          </p:nvSpPr>
          <p:spPr>
            <a:xfrm rot="-4451361">
              <a:off x="5848517" y="2341520"/>
              <a:ext cx="154349" cy="74541"/>
            </a:xfrm>
            <a:custGeom>
              <a:avLst/>
              <a:gdLst>
                <a:gd name="connsiteX0" fmla="*/ 0 w 154349"/>
                <a:gd name="connsiteY0" fmla="*/ 0 h 74541"/>
                <a:gd name="connsiteX1" fmla="*/ 154350 w 154349"/>
                <a:gd name="connsiteY1" fmla="*/ 0 h 74541"/>
                <a:gd name="connsiteX2" fmla="*/ 154350 w 154349"/>
                <a:gd name="connsiteY2" fmla="*/ 74541 h 74541"/>
                <a:gd name="connsiteX3" fmla="*/ 0 w 154349"/>
                <a:gd name="connsiteY3" fmla="*/ 74541 h 74541"/>
              </a:gdLst>
              <a:ahLst/>
              <a:cxnLst>
                <a:cxn ang="0">
                  <a:pos x="connsiteX0" y="connsiteY0"/>
                </a:cxn>
                <a:cxn ang="0">
                  <a:pos x="connsiteX1" y="connsiteY1"/>
                </a:cxn>
                <a:cxn ang="0">
                  <a:pos x="connsiteX2" y="connsiteY2"/>
                </a:cxn>
                <a:cxn ang="0">
                  <a:pos x="connsiteX3" y="connsiteY3"/>
                </a:cxn>
              </a:cxnLst>
              <a:rect l="l" t="t" r="r" b="b"/>
              <a:pathLst>
                <a:path w="154349" h="74541">
                  <a:moveTo>
                    <a:pt x="0" y="0"/>
                  </a:moveTo>
                  <a:lnTo>
                    <a:pt x="154350" y="0"/>
                  </a:lnTo>
                  <a:lnTo>
                    <a:pt x="154350" y="74541"/>
                  </a:lnTo>
                  <a:lnTo>
                    <a:pt x="0" y="74541"/>
                  </a:lnTo>
                  <a:close/>
                </a:path>
              </a:pathLst>
            </a:custGeom>
            <a:noFill/>
            <a:ln w="15178" cap="rnd">
              <a:solidFill>
                <a:schemeClr val="bg1"/>
              </a:solidFill>
              <a:prstDash val="solid"/>
              <a:round/>
            </a:ln>
          </p:spPr>
          <p:txBody>
            <a:bodyPr rtlCol="0" anchor="ctr"/>
            <a:lstStyle/>
            <a:p>
              <a:endParaRPr lang="en-ID" dirty="0"/>
            </a:p>
          </p:txBody>
        </p:sp>
        <p:sp>
          <p:nvSpPr>
            <p:cNvPr id="61" name="Freeform: Shape 60">
              <a:extLst>
                <a:ext uri="{FF2B5EF4-FFF2-40B4-BE49-F238E27FC236}">
                  <a16:creationId xmlns:a16="http://schemas.microsoft.com/office/drawing/2014/main" id="{C8B601C4-818A-257B-7FC5-386AF751EDA1}"/>
                </a:ext>
              </a:extLst>
            </p:cNvPr>
            <p:cNvSpPr/>
            <p:nvPr/>
          </p:nvSpPr>
          <p:spPr>
            <a:xfrm rot="-948728">
              <a:off x="6225780" y="2305579"/>
              <a:ext cx="74541" cy="154349"/>
            </a:xfrm>
            <a:custGeom>
              <a:avLst/>
              <a:gdLst>
                <a:gd name="connsiteX0" fmla="*/ 0 w 74541"/>
                <a:gd name="connsiteY0" fmla="*/ 0 h 154349"/>
                <a:gd name="connsiteX1" fmla="*/ 74542 w 74541"/>
                <a:gd name="connsiteY1" fmla="*/ 0 h 154349"/>
                <a:gd name="connsiteX2" fmla="*/ 74542 w 74541"/>
                <a:gd name="connsiteY2" fmla="*/ 154349 h 154349"/>
                <a:gd name="connsiteX3" fmla="*/ 0 w 74541"/>
                <a:gd name="connsiteY3" fmla="*/ 154349 h 154349"/>
              </a:gdLst>
              <a:ahLst/>
              <a:cxnLst>
                <a:cxn ang="0">
                  <a:pos x="connsiteX0" y="connsiteY0"/>
                </a:cxn>
                <a:cxn ang="0">
                  <a:pos x="connsiteX1" y="connsiteY1"/>
                </a:cxn>
                <a:cxn ang="0">
                  <a:pos x="connsiteX2" y="connsiteY2"/>
                </a:cxn>
                <a:cxn ang="0">
                  <a:pos x="connsiteX3" y="connsiteY3"/>
                </a:cxn>
              </a:cxnLst>
              <a:rect l="l" t="t" r="r" b="b"/>
              <a:pathLst>
                <a:path w="74541" h="154349">
                  <a:moveTo>
                    <a:pt x="0" y="0"/>
                  </a:moveTo>
                  <a:lnTo>
                    <a:pt x="74542" y="0"/>
                  </a:lnTo>
                  <a:lnTo>
                    <a:pt x="74542" y="154349"/>
                  </a:lnTo>
                  <a:lnTo>
                    <a:pt x="0" y="154349"/>
                  </a:lnTo>
                  <a:close/>
                </a:path>
              </a:pathLst>
            </a:custGeom>
            <a:noFill/>
            <a:ln w="15178" cap="rnd">
              <a:solidFill>
                <a:schemeClr val="bg1"/>
              </a:solidFill>
              <a:prstDash val="solid"/>
              <a:round/>
            </a:ln>
          </p:spPr>
          <p:txBody>
            <a:bodyPr rtlCol="0" anchor="ctr"/>
            <a:lstStyle/>
            <a:p>
              <a:endParaRPr lang="en-ID" dirty="0"/>
            </a:p>
          </p:txBody>
        </p:sp>
        <p:sp>
          <p:nvSpPr>
            <p:cNvPr id="62" name="Freeform: Shape 61">
              <a:extLst>
                <a:ext uri="{FF2B5EF4-FFF2-40B4-BE49-F238E27FC236}">
                  <a16:creationId xmlns:a16="http://schemas.microsoft.com/office/drawing/2014/main" id="{E6A9119C-3349-3CE2-3FFF-CB3A1B7DCDA2}"/>
                </a:ext>
              </a:extLst>
            </p:cNvPr>
            <p:cNvSpPr/>
            <p:nvPr/>
          </p:nvSpPr>
          <p:spPr>
            <a:xfrm>
              <a:off x="5979748" y="2316726"/>
              <a:ext cx="79546" cy="7961"/>
            </a:xfrm>
            <a:custGeom>
              <a:avLst/>
              <a:gdLst>
                <a:gd name="connsiteX0" fmla="*/ 0 w 79546"/>
                <a:gd name="connsiteY0" fmla="*/ 7962 h 7961"/>
                <a:gd name="connsiteX1" fmla="*/ 79547 w 79546"/>
                <a:gd name="connsiteY1" fmla="*/ 0 h 7961"/>
              </a:gdLst>
              <a:ahLst/>
              <a:cxnLst>
                <a:cxn ang="0">
                  <a:pos x="connsiteX0" y="connsiteY0"/>
                </a:cxn>
                <a:cxn ang="0">
                  <a:pos x="connsiteX1" y="connsiteY1"/>
                </a:cxn>
              </a:cxnLst>
              <a:rect l="l" t="t" r="r" b="b"/>
              <a:pathLst>
                <a:path w="79546" h="7961">
                  <a:moveTo>
                    <a:pt x="0" y="7962"/>
                  </a:moveTo>
                  <a:cubicBezTo>
                    <a:pt x="0" y="7962"/>
                    <a:pt x="3475" y="1652"/>
                    <a:pt x="79547" y="0"/>
                  </a:cubicBezTo>
                </a:path>
              </a:pathLst>
            </a:custGeom>
            <a:noFill/>
            <a:ln w="15178" cap="rnd">
              <a:solidFill>
                <a:schemeClr val="bg1"/>
              </a:solidFill>
              <a:prstDash val="solid"/>
              <a:round/>
            </a:ln>
          </p:spPr>
          <p:txBody>
            <a:bodyPr rtlCol="0" anchor="ctr"/>
            <a:lstStyle/>
            <a:p>
              <a:endParaRPr lang="en-ID" dirty="0"/>
            </a:p>
          </p:txBody>
        </p:sp>
        <p:sp>
          <p:nvSpPr>
            <p:cNvPr id="63" name="Freeform: Shape 62">
              <a:extLst>
                <a:ext uri="{FF2B5EF4-FFF2-40B4-BE49-F238E27FC236}">
                  <a16:creationId xmlns:a16="http://schemas.microsoft.com/office/drawing/2014/main" id="{93C34E15-8918-FCAE-7C41-16706975F7D5}"/>
                </a:ext>
              </a:extLst>
            </p:cNvPr>
            <p:cNvSpPr/>
            <p:nvPr/>
          </p:nvSpPr>
          <p:spPr>
            <a:xfrm>
              <a:off x="6214405" y="2449277"/>
              <a:ext cx="28747" cy="7540"/>
            </a:xfrm>
            <a:custGeom>
              <a:avLst/>
              <a:gdLst>
                <a:gd name="connsiteX0" fmla="*/ 0 w 28747"/>
                <a:gd name="connsiteY0" fmla="*/ 6423 h 7540"/>
                <a:gd name="connsiteX1" fmla="*/ 28747 w 28747"/>
                <a:gd name="connsiteY1" fmla="*/ 0 h 7540"/>
              </a:gdLst>
              <a:ahLst/>
              <a:cxnLst>
                <a:cxn ang="0">
                  <a:pos x="connsiteX0" y="connsiteY0"/>
                </a:cxn>
                <a:cxn ang="0">
                  <a:pos x="connsiteX1" y="connsiteY1"/>
                </a:cxn>
              </a:cxnLst>
              <a:rect l="l" t="t" r="r" b="b"/>
              <a:pathLst>
                <a:path w="28747" h="7540">
                  <a:moveTo>
                    <a:pt x="0" y="6423"/>
                  </a:moveTo>
                  <a:cubicBezTo>
                    <a:pt x="10054" y="9177"/>
                    <a:pt x="20821" y="6770"/>
                    <a:pt x="28747" y="0"/>
                  </a:cubicBezTo>
                </a:path>
              </a:pathLst>
            </a:custGeom>
            <a:noFill/>
            <a:ln w="15178" cap="rnd">
              <a:solidFill>
                <a:schemeClr val="bg1"/>
              </a:solidFill>
              <a:prstDash val="solid"/>
              <a:round/>
            </a:ln>
          </p:spPr>
          <p:txBody>
            <a:bodyPr rtlCol="0" anchor="ctr"/>
            <a:lstStyle/>
            <a:p>
              <a:endParaRPr lang="en-ID" dirty="0"/>
            </a:p>
          </p:txBody>
        </p:sp>
        <p:sp>
          <p:nvSpPr>
            <p:cNvPr id="1024" name="Freeform: Shape 1023">
              <a:extLst>
                <a:ext uri="{FF2B5EF4-FFF2-40B4-BE49-F238E27FC236}">
                  <a16:creationId xmlns:a16="http://schemas.microsoft.com/office/drawing/2014/main" id="{7FD3B95E-C212-DE3D-BECA-30ED6A45D083}"/>
                </a:ext>
              </a:extLst>
            </p:cNvPr>
            <p:cNvSpPr/>
            <p:nvPr/>
          </p:nvSpPr>
          <p:spPr>
            <a:xfrm>
              <a:off x="5994610" y="2091256"/>
              <a:ext cx="227888" cy="155778"/>
            </a:xfrm>
            <a:custGeom>
              <a:avLst/>
              <a:gdLst>
                <a:gd name="connsiteX0" fmla="*/ 0 w 227888"/>
                <a:gd name="connsiteY0" fmla="*/ 83431 h 155778"/>
                <a:gd name="connsiteX1" fmla="*/ 72268 w 227888"/>
                <a:gd name="connsiteY1" fmla="*/ 155778 h 155778"/>
                <a:gd name="connsiteX2" fmla="*/ 227888 w 227888"/>
                <a:gd name="connsiteY2" fmla="*/ 0 h 155778"/>
              </a:gdLst>
              <a:ahLst/>
              <a:cxnLst>
                <a:cxn ang="0">
                  <a:pos x="connsiteX0" y="connsiteY0"/>
                </a:cxn>
                <a:cxn ang="0">
                  <a:pos x="connsiteX1" y="connsiteY1"/>
                </a:cxn>
                <a:cxn ang="0">
                  <a:pos x="connsiteX2" y="connsiteY2"/>
                </a:cxn>
              </a:cxnLst>
              <a:rect l="l" t="t" r="r" b="b"/>
              <a:pathLst>
                <a:path w="227888" h="155778">
                  <a:moveTo>
                    <a:pt x="0" y="83431"/>
                  </a:moveTo>
                  <a:lnTo>
                    <a:pt x="72268" y="155778"/>
                  </a:lnTo>
                  <a:lnTo>
                    <a:pt x="227888" y="0"/>
                  </a:lnTo>
                </a:path>
              </a:pathLst>
            </a:custGeom>
            <a:noFill/>
            <a:ln w="15178" cap="rnd">
              <a:solidFill>
                <a:schemeClr val="bg1"/>
              </a:solidFill>
              <a:prstDash val="solid"/>
              <a:round/>
            </a:ln>
          </p:spPr>
          <p:txBody>
            <a:bodyPr rtlCol="0" anchor="ctr"/>
            <a:lstStyle/>
            <a:p>
              <a:endParaRPr lang="en-ID" dirty="0"/>
            </a:p>
          </p:txBody>
        </p:sp>
      </p:grpSp>
      <p:grpSp>
        <p:nvGrpSpPr>
          <p:cNvPr id="1027" name="Group 1026">
            <a:extLst>
              <a:ext uri="{FF2B5EF4-FFF2-40B4-BE49-F238E27FC236}">
                <a16:creationId xmlns:a16="http://schemas.microsoft.com/office/drawing/2014/main" id="{2EF0A4EA-F4F7-D1B5-BCD5-81F2FCFC881A}"/>
              </a:ext>
            </a:extLst>
          </p:cNvPr>
          <p:cNvGrpSpPr/>
          <p:nvPr/>
        </p:nvGrpSpPr>
        <p:grpSpPr>
          <a:xfrm>
            <a:off x="5916193" y="3678795"/>
            <a:ext cx="359614" cy="364776"/>
            <a:chOff x="4119563" y="3630613"/>
            <a:chExt cx="331788" cy="336550"/>
          </a:xfrm>
        </p:grpSpPr>
        <p:sp>
          <p:nvSpPr>
            <p:cNvPr id="1028" name="Rectangle 1027">
              <a:extLst>
                <a:ext uri="{FF2B5EF4-FFF2-40B4-BE49-F238E27FC236}">
                  <a16:creationId xmlns:a16="http://schemas.microsoft.com/office/drawing/2014/main" id="{9C49C730-4EC8-8370-C830-D46E4E57BA98}"/>
                </a:ext>
              </a:extLst>
            </p:cNvPr>
            <p:cNvSpPr>
              <a:spLocks noChangeArrowheads="1"/>
            </p:cNvSpPr>
            <p:nvPr/>
          </p:nvSpPr>
          <p:spPr bwMode="auto">
            <a:xfrm>
              <a:off x="4119563" y="3860800"/>
              <a:ext cx="60325" cy="106363"/>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29" name="Freeform 69">
              <a:extLst>
                <a:ext uri="{FF2B5EF4-FFF2-40B4-BE49-F238E27FC236}">
                  <a16:creationId xmlns:a16="http://schemas.microsoft.com/office/drawing/2014/main" id="{8628963A-4A7A-919B-31CB-B33557620057}"/>
                </a:ext>
              </a:extLst>
            </p:cNvPr>
            <p:cNvSpPr>
              <a:spLocks/>
            </p:cNvSpPr>
            <p:nvPr/>
          </p:nvSpPr>
          <p:spPr bwMode="auto">
            <a:xfrm>
              <a:off x="4179888" y="3906838"/>
              <a:ext cx="255588" cy="46038"/>
            </a:xfrm>
            <a:custGeom>
              <a:avLst/>
              <a:gdLst>
                <a:gd name="T0" fmla="*/ 0 w 68"/>
                <a:gd name="T1" fmla="*/ 12 h 12"/>
                <a:gd name="T2" fmla="*/ 68 w 68"/>
                <a:gd name="T3" fmla="*/ 12 h 12"/>
                <a:gd name="T4" fmla="*/ 38 w 68"/>
                <a:gd name="T5" fmla="*/ 0 h 12"/>
                <a:gd name="T6" fmla="*/ 10 w 68"/>
                <a:gd name="T7" fmla="*/ 0 h 12"/>
              </a:gdLst>
              <a:ahLst/>
              <a:cxnLst>
                <a:cxn ang="0">
                  <a:pos x="T0" y="T1"/>
                </a:cxn>
                <a:cxn ang="0">
                  <a:pos x="T2" y="T3"/>
                </a:cxn>
                <a:cxn ang="0">
                  <a:pos x="T4" y="T5"/>
                </a:cxn>
                <a:cxn ang="0">
                  <a:pos x="T6" y="T7"/>
                </a:cxn>
              </a:cxnLst>
              <a:rect l="0" t="0" r="r" b="b"/>
              <a:pathLst>
                <a:path w="68" h="12">
                  <a:moveTo>
                    <a:pt x="0" y="12"/>
                  </a:moveTo>
                  <a:cubicBezTo>
                    <a:pt x="68" y="12"/>
                    <a:pt x="68" y="12"/>
                    <a:pt x="68" y="12"/>
                  </a:cubicBezTo>
                  <a:cubicBezTo>
                    <a:pt x="68" y="6"/>
                    <a:pt x="54" y="0"/>
                    <a:pt x="38" y="0"/>
                  </a:cubicBezTo>
                  <a:cubicBezTo>
                    <a:pt x="10" y="0"/>
                    <a:pt x="10" y="0"/>
                    <a:pt x="10" y="0"/>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0" name="Freeform 70">
              <a:extLst>
                <a:ext uri="{FF2B5EF4-FFF2-40B4-BE49-F238E27FC236}">
                  <a16:creationId xmlns:a16="http://schemas.microsoft.com/office/drawing/2014/main" id="{147123A6-FAD4-5F25-A10A-1069D033A9E8}"/>
                </a:ext>
              </a:extLst>
            </p:cNvPr>
            <p:cNvSpPr>
              <a:spLocks/>
            </p:cNvSpPr>
            <p:nvPr/>
          </p:nvSpPr>
          <p:spPr bwMode="auto">
            <a:xfrm>
              <a:off x="4179888" y="3876675"/>
              <a:ext cx="112713" cy="30163"/>
            </a:xfrm>
            <a:custGeom>
              <a:avLst/>
              <a:gdLst>
                <a:gd name="T0" fmla="*/ 0 w 30"/>
                <a:gd name="T1" fmla="*/ 0 h 8"/>
                <a:gd name="T2" fmla="*/ 14 w 30"/>
                <a:gd name="T3" fmla="*/ 0 h 8"/>
                <a:gd name="T4" fmla="*/ 30 w 30"/>
                <a:gd name="T5" fmla="*/ 8 h 8"/>
              </a:gdLst>
              <a:ahLst/>
              <a:cxnLst>
                <a:cxn ang="0">
                  <a:pos x="T0" y="T1"/>
                </a:cxn>
                <a:cxn ang="0">
                  <a:pos x="T2" y="T3"/>
                </a:cxn>
                <a:cxn ang="0">
                  <a:pos x="T4" y="T5"/>
                </a:cxn>
              </a:cxnLst>
              <a:rect l="0" t="0" r="r" b="b"/>
              <a:pathLst>
                <a:path w="30" h="8">
                  <a:moveTo>
                    <a:pt x="0" y="0"/>
                  </a:moveTo>
                  <a:cubicBezTo>
                    <a:pt x="14" y="0"/>
                    <a:pt x="14" y="0"/>
                    <a:pt x="14" y="0"/>
                  </a:cubicBezTo>
                  <a:cubicBezTo>
                    <a:pt x="23" y="0"/>
                    <a:pt x="28" y="6"/>
                    <a:pt x="30" y="8"/>
                  </a:cubicBez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1" name="Freeform 71">
              <a:extLst>
                <a:ext uri="{FF2B5EF4-FFF2-40B4-BE49-F238E27FC236}">
                  <a16:creationId xmlns:a16="http://schemas.microsoft.com/office/drawing/2014/main" id="{69AB8898-1C63-1608-C83F-0303E1E7F299}"/>
                </a:ext>
              </a:extLst>
            </p:cNvPr>
            <p:cNvSpPr>
              <a:spLocks/>
            </p:cNvSpPr>
            <p:nvPr/>
          </p:nvSpPr>
          <p:spPr bwMode="auto">
            <a:xfrm>
              <a:off x="4195763" y="3630613"/>
              <a:ext cx="255588" cy="261938"/>
            </a:xfrm>
            <a:custGeom>
              <a:avLst/>
              <a:gdLst>
                <a:gd name="T0" fmla="*/ 38 w 161"/>
                <a:gd name="T1" fmla="*/ 131 h 165"/>
                <a:gd name="T2" fmla="*/ 49 w 161"/>
                <a:gd name="T3" fmla="*/ 100 h 165"/>
                <a:gd name="T4" fmla="*/ 0 w 161"/>
                <a:gd name="T5" fmla="*/ 59 h 165"/>
                <a:gd name="T6" fmla="*/ 59 w 161"/>
                <a:gd name="T7" fmla="*/ 59 h 165"/>
                <a:gd name="T8" fmla="*/ 80 w 161"/>
                <a:gd name="T9" fmla="*/ 0 h 165"/>
                <a:gd name="T10" fmla="*/ 102 w 161"/>
                <a:gd name="T11" fmla="*/ 59 h 165"/>
                <a:gd name="T12" fmla="*/ 161 w 161"/>
                <a:gd name="T13" fmla="*/ 59 h 165"/>
                <a:gd name="T14" fmla="*/ 111 w 161"/>
                <a:gd name="T15" fmla="*/ 100 h 165"/>
                <a:gd name="T16" fmla="*/ 132 w 161"/>
                <a:gd name="T17" fmla="*/ 165 h 165"/>
                <a:gd name="T18" fmla="*/ 80 w 161"/>
                <a:gd name="T19" fmla="*/ 126 h 165"/>
                <a:gd name="T20" fmla="*/ 61 w 161"/>
                <a:gd name="T21" fmla="*/ 14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5">
                  <a:moveTo>
                    <a:pt x="38" y="131"/>
                  </a:moveTo>
                  <a:lnTo>
                    <a:pt x="49" y="100"/>
                  </a:lnTo>
                  <a:lnTo>
                    <a:pt x="0" y="59"/>
                  </a:lnTo>
                  <a:lnTo>
                    <a:pt x="59" y="59"/>
                  </a:lnTo>
                  <a:lnTo>
                    <a:pt x="80" y="0"/>
                  </a:lnTo>
                  <a:lnTo>
                    <a:pt x="102" y="59"/>
                  </a:lnTo>
                  <a:lnTo>
                    <a:pt x="161" y="59"/>
                  </a:lnTo>
                  <a:lnTo>
                    <a:pt x="111" y="100"/>
                  </a:lnTo>
                  <a:lnTo>
                    <a:pt x="132" y="165"/>
                  </a:lnTo>
                  <a:lnTo>
                    <a:pt x="80" y="126"/>
                  </a:lnTo>
                  <a:lnTo>
                    <a:pt x="61" y="141"/>
                  </a:ln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032" name="Group 1031">
            <a:extLst>
              <a:ext uri="{FF2B5EF4-FFF2-40B4-BE49-F238E27FC236}">
                <a16:creationId xmlns:a16="http://schemas.microsoft.com/office/drawing/2014/main" id="{1F713F05-8F21-3AC5-471B-E41B7A76F12F}"/>
              </a:ext>
            </a:extLst>
          </p:cNvPr>
          <p:cNvGrpSpPr/>
          <p:nvPr/>
        </p:nvGrpSpPr>
        <p:grpSpPr>
          <a:xfrm>
            <a:off x="5930979" y="4762684"/>
            <a:ext cx="330042" cy="333084"/>
            <a:chOff x="4841876" y="3990976"/>
            <a:chExt cx="344488" cy="347663"/>
          </a:xfrm>
        </p:grpSpPr>
        <p:sp>
          <p:nvSpPr>
            <p:cNvPr id="1033" name="Rectangle 143">
              <a:extLst>
                <a:ext uri="{FF2B5EF4-FFF2-40B4-BE49-F238E27FC236}">
                  <a16:creationId xmlns:a16="http://schemas.microsoft.com/office/drawing/2014/main" id="{95E4749D-1DA9-909F-8AEB-F84EB042AC91}"/>
                </a:ext>
              </a:extLst>
            </p:cNvPr>
            <p:cNvSpPr>
              <a:spLocks noChangeArrowheads="1"/>
            </p:cNvSpPr>
            <p:nvPr/>
          </p:nvSpPr>
          <p:spPr bwMode="auto">
            <a:xfrm>
              <a:off x="4841876" y="4187826"/>
              <a:ext cx="60325" cy="120650"/>
            </a:xfrm>
            <a:prstGeom prst="rect">
              <a:avLst/>
            </a:pr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4" name="Freeform 144">
              <a:extLst>
                <a:ext uri="{FF2B5EF4-FFF2-40B4-BE49-F238E27FC236}">
                  <a16:creationId xmlns:a16="http://schemas.microsoft.com/office/drawing/2014/main" id="{94D42D0D-6BA6-836D-B0C0-0E3153A20255}"/>
                </a:ext>
              </a:extLst>
            </p:cNvPr>
            <p:cNvSpPr>
              <a:spLocks/>
            </p:cNvSpPr>
            <p:nvPr/>
          </p:nvSpPr>
          <p:spPr bwMode="auto">
            <a:xfrm>
              <a:off x="4902201" y="4229101"/>
              <a:ext cx="284163" cy="109538"/>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a:moveTo>
                    <a:pt x="0" y="15"/>
                  </a:moveTo>
                  <a:cubicBezTo>
                    <a:pt x="42" y="29"/>
                    <a:pt x="28" y="29"/>
                    <a:pt x="76" y="5"/>
                  </a:cubicBezTo>
                  <a:cubicBezTo>
                    <a:pt x="72" y="1"/>
                    <a:pt x="68" y="0"/>
                    <a:pt x="64" y="1"/>
                  </a:cubicBezTo>
                  <a:cubicBezTo>
                    <a:pt x="46" y="7"/>
                    <a:pt x="46" y="7"/>
                    <a:pt x="46" y="7"/>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5" name="Freeform 145">
              <a:extLst>
                <a:ext uri="{FF2B5EF4-FFF2-40B4-BE49-F238E27FC236}">
                  <a16:creationId xmlns:a16="http://schemas.microsoft.com/office/drawing/2014/main" id="{C6431095-B6E8-F620-360D-26C156E63002}"/>
                </a:ext>
              </a:extLst>
            </p:cNvPr>
            <p:cNvSpPr>
              <a:spLocks/>
            </p:cNvSpPr>
            <p:nvPr/>
          </p:nvSpPr>
          <p:spPr bwMode="auto">
            <a:xfrm>
              <a:off x="4902201" y="4202114"/>
              <a:ext cx="179388" cy="60325"/>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6" name="Oval 146">
              <a:extLst>
                <a:ext uri="{FF2B5EF4-FFF2-40B4-BE49-F238E27FC236}">
                  <a16:creationId xmlns:a16="http://schemas.microsoft.com/office/drawing/2014/main" id="{DDCCAE59-9D2C-9D52-A70E-B113C462A293}"/>
                </a:ext>
              </a:extLst>
            </p:cNvPr>
            <p:cNvSpPr>
              <a:spLocks noChangeArrowheads="1"/>
            </p:cNvSpPr>
            <p:nvPr/>
          </p:nvSpPr>
          <p:spPr bwMode="auto">
            <a:xfrm>
              <a:off x="5051426" y="3990976"/>
              <a:ext cx="90488"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7" name="Oval 147">
              <a:extLst>
                <a:ext uri="{FF2B5EF4-FFF2-40B4-BE49-F238E27FC236}">
                  <a16:creationId xmlns:a16="http://schemas.microsoft.com/office/drawing/2014/main" id="{09CC277E-CE2C-E85A-4445-E78679136F0A}"/>
                </a:ext>
              </a:extLst>
            </p:cNvPr>
            <p:cNvSpPr>
              <a:spLocks noChangeArrowheads="1"/>
            </p:cNvSpPr>
            <p:nvPr/>
          </p:nvSpPr>
          <p:spPr bwMode="auto">
            <a:xfrm>
              <a:off x="4976813" y="4097339"/>
              <a:ext cx="90488" cy="90488"/>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8" name="Line 148">
              <a:extLst>
                <a:ext uri="{FF2B5EF4-FFF2-40B4-BE49-F238E27FC236}">
                  <a16:creationId xmlns:a16="http://schemas.microsoft.com/office/drawing/2014/main" id="{E7A06A52-7B13-F1A9-CC7A-3C917A5B3CC9}"/>
                </a:ext>
              </a:extLst>
            </p:cNvPr>
            <p:cNvSpPr>
              <a:spLocks noChangeShapeType="1"/>
            </p:cNvSpPr>
            <p:nvPr/>
          </p:nvSpPr>
          <p:spPr bwMode="auto">
            <a:xfrm>
              <a:off x="5021263" y="4127501"/>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39" name="Line 149">
              <a:extLst>
                <a:ext uri="{FF2B5EF4-FFF2-40B4-BE49-F238E27FC236}">
                  <a16:creationId xmlns:a16="http://schemas.microsoft.com/office/drawing/2014/main" id="{8D4D81AE-F6C0-54E2-EF59-97E522DAA728}"/>
                </a:ext>
              </a:extLst>
            </p:cNvPr>
            <p:cNvSpPr>
              <a:spLocks noChangeShapeType="1"/>
            </p:cNvSpPr>
            <p:nvPr/>
          </p:nvSpPr>
          <p:spPr bwMode="auto">
            <a:xfrm>
              <a:off x="5097463" y="4021139"/>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23044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8" name="Picture 337">
            <a:extLst>
              <a:ext uri="{FF2B5EF4-FFF2-40B4-BE49-F238E27FC236}">
                <a16:creationId xmlns:a16="http://schemas.microsoft.com/office/drawing/2014/main" id="{8602E83F-67E0-D737-450A-47E2DA3EC481}"/>
              </a:ext>
            </a:extLst>
          </p:cNvPr>
          <p:cNvPicPr>
            <a:picLocks noChangeAspect="1"/>
          </p:cNvPicPr>
          <p:nvPr/>
        </p:nvPicPr>
        <p:blipFill rotWithShape="1">
          <a:blip r:embed="rId5">
            <a:extLst>
              <a:ext uri="{28A0092B-C50C-407E-A947-70E740481C1C}">
                <a14:useLocalDpi xmlns:a14="http://schemas.microsoft.com/office/drawing/2010/main" val="0"/>
              </a:ext>
            </a:extLst>
          </a:blip>
          <a:srcRect l="20774" r="20774"/>
          <a:stretch/>
        </p:blipFill>
        <p:spPr>
          <a:xfrm>
            <a:off x="6816459" y="0"/>
            <a:ext cx="5375541" cy="6858000"/>
          </a:xfrm>
          <a:custGeom>
            <a:avLst/>
            <a:gdLst>
              <a:gd name="connsiteX0" fmla="*/ 0 w 5375541"/>
              <a:gd name="connsiteY0" fmla="*/ 0 h 6858000"/>
              <a:gd name="connsiteX1" fmla="*/ 5375541 w 5375541"/>
              <a:gd name="connsiteY1" fmla="*/ 0 h 6858000"/>
              <a:gd name="connsiteX2" fmla="*/ 5375541 w 5375541"/>
              <a:gd name="connsiteY2" fmla="*/ 6858000 h 6858000"/>
              <a:gd name="connsiteX3" fmla="*/ 0 w 53755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75541" h="6858000">
                <a:moveTo>
                  <a:pt x="0" y="0"/>
                </a:moveTo>
                <a:lnTo>
                  <a:pt x="5375541" y="0"/>
                </a:lnTo>
                <a:lnTo>
                  <a:pt x="5375541" y="6858000"/>
                </a:lnTo>
                <a:lnTo>
                  <a:pt x="0" y="6858000"/>
                </a:lnTo>
                <a:close/>
              </a:path>
            </a:pathLst>
          </a:custGeom>
        </p:spPr>
      </p:pic>
      <p:sp>
        <p:nvSpPr>
          <p:cNvPr id="278" name="Rectangle 277">
            <a:extLst>
              <a:ext uri="{FF2B5EF4-FFF2-40B4-BE49-F238E27FC236}">
                <a16:creationId xmlns:a16="http://schemas.microsoft.com/office/drawing/2014/main" id="{86CF3EF8-06DD-406D-75AF-22BB1E0E8CAD}"/>
              </a:ext>
            </a:extLst>
          </p:cNvPr>
          <p:cNvSpPr/>
          <p:nvPr/>
        </p:nvSpPr>
        <p:spPr>
          <a:xfrm>
            <a:off x="6827901" y="3285"/>
            <a:ext cx="5375541" cy="6858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A58128-BAD7-8F64-74AA-6823AF29ED5E}"/>
              </a:ext>
            </a:extLst>
          </p:cNvPr>
          <p:cNvSpPr>
            <a:spLocks noGrp="1"/>
          </p:cNvSpPr>
          <p:nvPr>
            <p:ph type="title"/>
          </p:nvPr>
        </p:nvSpPr>
        <p:spPr>
          <a:xfrm>
            <a:off x="639097" y="632763"/>
            <a:ext cx="10913806" cy="942565"/>
          </a:xfrm>
        </p:spPr>
        <p:txBody>
          <a:bodyPr vert="horz"/>
          <a:lstStyle/>
          <a:p>
            <a:r>
              <a:rPr lang="en-US" dirty="0"/>
              <a:t>Considerations</a:t>
            </a:r>
          </a:p>
        </p:txBody>
      </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p:txBody>
          <a:bodyPr/>
          <a:lstStyle/>
          <a:p>
            <a:fld id="{FF528CE4-BB7A-453B-9BA8-EFC0298A1600}" type="slidenum">
              <a:rPr lang="en-ID" smtClean="0"/>
              <a:pPr/>
              <a:t>60</a:t>
            </a:fld>
            <a:endParaRPr lang="en-ID" dirty="0"/>
          </a:p>
        </p:txBody>
      </p:sp>
      <p:sp>
        <p:nvSpPr>
          <p:cNvPr id="99" name="Rectangle 98">
            <a:extLst>
              <a:ext uri="{FF2B5EF4-FFF2-40B4-BE49-F238E27FC236}">
                <a16:creationId xmlns:a16="http://schemas.microsoft.com/office/drawing/2014/main" id="{AF78D460-ED6B-C33E-16C2-D45C81A0E3AD}"/>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0" name="Rectangle 169">
            <a:extLst>
              <a:ext uri="{FF2B5EF4-FFF2-40B4-BE49-F238E27FC236}">
                <a16:creationId xmlns:a16="http://schemas.microsoft.com/office/drawing/2014/main" id="{69956BF4-88DC-3B49-7E01-9A3B9F108E4F}"/>
              </a:ext>
            </a:extLst>
          </p:cNvPr>
          <p:cNvSpPr/>
          <p:nvPr/>
        </p:nvSpPr>
        <p:spPr>
          <a:xfrm>
            <a:off x="639096" y="1537579"/>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1" name="Footer Placeholder 2">
            <a:extLst>
              <a:ext uri="{FF2B5EF4-FFF2-40B4-BE49-F238E27FC236}">
                <a16:creationId xmlns:a16="http://schemas.microsoft.com/office/drawing/2014/main" id="{686F59FE-FE12-BE2D-8B36-1A77CF67FA5D}"/>
              </a:ext>
            </a:extLst>
          </p:cNvPr>
          <p:cNvSpPr txBox="1">
            <a:spLocks/>
          </p:cNvSpPr>
          <p:nvPr/>
        </p:nvSpPr>
        <p:spPr>
          <a:xfrm>
            <a:off x="856706" y="1901140"/>
            <a:ext cx="4114800" cy="215444"/>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Continued Employment for Dr. Smith</a:t>
            </a:r>
          </a:p>
        </p:txBody>
      </p:sp>
      <p:grpSp>
        <p:nvGrpSpPr>
          <p:cNvPr id="176" name="Group 175">
            <a:extLst>
              <a:ext uri="{FF2B5EF4-FFF2-40B4-BE49-F238E27FC236}">
                <a16:creationId xmlns:a16="http://schemas.microsoft.com/office/drawing/2014/main" id="{341F8054-55B9-146E-28CB-7A32C15CA1E7}"/>
              </a:ext>
            </a:extLst>
          </p:cNvPr>
          <p:cNvGrpSpPr/>
          <p:nvPr/>
        </p:nvGrpSpPr>
        <p:grpSpPr>
          <a:xfrm>
            <a:off x="5183262" y="1820184"/>
            <a:ext cx="377357" cy="377357"/>
            <a:chOff x="4565218" y="1436585"/>
            <a:chExt cx="377357" cy="377357"/>
          </a:xfrm>
        </p:grpSpPr>
        <p:sp>
          <p:nvSpPr>
            <p:cNvPr id="173" name="Oval 172">
              <a:extLst>
                <a:ext uri="{FF2B5EF4-FFF2-40B4-BE49-F238E27FC236}">
                  <a16:creationId xmlns:a16="http://schemas.microsoft.com/office/drawing/2014/main" id="{9A463441-9055-EA7B-755A-1B631325EF7A}"/>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4" name="Freeform 30">
              <a:extLst>
                <a:ext uri="{FF2B5EF4-FFF2-40B4-BE49-F238E27FC236}">
                  <a16:creationId xmlns:a16="http://schemas.microsoft.com/office/drawing/2014/main" id="{FA540698-C219-2720-0416-68FAF9A75213}"/>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283" name="Rectangle 282">
            <a:extLst>
              <a:ext uri="{FF2B5EF4-FFF2-40B4-BE49-F238E27FC236}">
                <a16:creationId xmlns:a16="http://schemas.microsoft.com/office/drawing/2014/main" id="{7B5001EE-96AE-FD4E-39CA-4C203FD1BCC6}"/>
              </a:ext>
            </a:extLst>
          </p:cNvPr>
          <p:cNvSpPr/>
          <p:nvPr/>
        </p:nvSpPr>
        <p:spPr>
          <a:xfrm>
            <a:off x="6096000" y="1537579"/>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85" name="Footer Placeholder 2">
            <a:extLst>
              <a:ext uri="{FF2B5EF4-FFF2-40B4-BE49-F238E27FC236}">
                <a16:creationId xmlns:a16="http://schemas.microsoft.com/office/drawing/2014/main" id="{77398378-8A70-5B47-4205-6C88F056B8F8}"/>
              </a:ext>
            </a:extLst>
          </p:cNvPr>
          <p:cNvSpPr txBox="1">
            <a:spLocks/>
          </p:cNvSpPr>
          <p:nvPr/>
        </p:nvSpPr>
        <p:spPr>
          <a:xfrm>
            <a:off x="6313610" y="1901140"/>
            <a:ext cx="4114800" cy="215444"/>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Internally Financed or Require Cash?</a:t>
            </a:r>
          </a:p>
        </p:txBody>
      </p:sp>
      <p:grpSp>
        <p:nvGrpSpPr>
          <p:cNvPr id="286" name="Group 285">
            <a:extLst>
              <a:ext uri="{FF2B5EF4-FFF2-40B4-BE49-F238E27FC236}">
                <a16:creationId xmlns:a16="http://schemas.microsoft.com/office/drawing/2014/main" id="{055B9CAD-7590-BCF1-2B64-12FB9669BE6C}"/>
              </a:ext>
            </a:extLst>
          </p:cNvPr>
          <p:cNvGrpSpPr/>
          <p:nvPr/>
        </p:nvGrpSpPr>
        <p:grpSpPr>
          <a:xfrm>
            <a:off x="10640166" y="1820184"/>
            <a:ext cx="377357" cy="377357"/>
            <a:chOff x="4565218" y="1436585"/>
            <a:chExt cx="377357" cy="377357"/>
          </a:xfrm>
        </p:grpSpPr>
        <p:sp>
          <p:nvSpPr>
            <p:cNvPr id="287" name="Oval 286">
              <a:extLst>
                <a:ext uri="{FF2B5EF4-FFF2-40B4-BE49-F238E27FC236}">
                  <a16:creationId xmlns:a16="http://schemas.microsoft.com/office/drawing/2014/main" id="{DB13432D-BD88-F962-1388-09D62154C101}"/>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88" name="Freeform 30">
              <a:extLst>
                <a:ext uri="{FF2B5EF4-FFF2-40B4-BE49-F238E27FC236}">
                  <a16:creationId xmlns:a16="http://schemas.microsoft.com/office/drawing/2014/main" id="{1B0BD598-385E-1BCA-EABE-9F351B98A799}"/>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299" name="Rectangle 298">
            <a:extLst>
              <a:ext uri="{FF2B5EF4-FFF2-40B4-BE49-F238E27FC236}">
                <a16:creationId xmlns:a16="http://schemas.microsoft.com/office/drawing/2014/main" id="{789B97BF-C553-7D00-1F60-210910B21583}"/>
              </a:ext>
            </a:extLst>
          </p:cNvPr>
          <p:cNvSpPr/>
          <p:nvPr/>
        </p:nvSpPr>
        <p:spPr>
          <a:xfrm>
            <a:off x="639096" y="2730164"/>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01" name="Footer Placeholder 2">
            <a:extLst>
              <a:ext uri="{FF2B5EF4-FFF2-40B4-BE49-F238E27FC236}">
                <a16:creationId xmlns:a16="http://schemas.microsoft.com/office/drawing/2014/main" id="{C0B7274A-2CC8-ABA7-644E-01AA95C47D26}"/>
              </a:ext>
            </a:extLst>
          </p:cNvPr>
          <p:cNvSpPr txBox="1">
            <a:spLocks/>
          </p:cNvSpPr>
          <p:nvPr/>
        </p:nvSpPr>
        <p:spPr>
          <a:xfrm>
            <a:off x="856706" y="3093725"/>
            <a:ext cx="4114800" cy="215444"/>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Management Responsibilities</a:t>
            </a:r>
          </a:p>
        </p:txBody>
      </p:sp>
      <p:grpSp>
        <p:nvGrpSpPr>
          <p:cNvPr id="302" name="Group 301">
            <a:extLst>
              <a:ext uri="{FF2B5EF4-FFF2-40B4-BE49-F238E27FC236}">
                <a16:creationId xmlns:a16="http://schemas.microsoft.com/office/drawing/2014/main" id="{5E7A61DF-18FE-59B0-9CEA-BA801FC75F44}"/>
              </a:ext>
            </a:extLst>
          </p:cNvPr>
          <p:cNvGrpSpPr/>
          <p:nvPr/>
        </p:nvGrpSpPr>
        <p:grpSpPr>
          <a:xfrm>
            <a:off x="5183262" y="3012769"/>
            <a:ext cx="377357" cy="377357"/>
            <a:chOff x="4565218" y="1436585"/>
            <a:chExt cx="377357" cy="377357"/>
          </a:xfrm>
        </p:grpSpPr>
        <p:sp>
          <p:nvSpPr>
            <p:cNvPr id="303" name="Oval 302">
              <a:extLst>
                <a:ext uri="{FF2B5EF4-FFF2-40B4-BE49-F238E27FC236}">
                  <a16:creationId xmlns:a16="http://schemas.microsoft.com/office/drawing/2014/main" id="{A4F31AAE-8768-B2C6-51D4-1659606055E9}"/>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04" name="Freeform 30">
              <a:extLst>
                <a:ext uri="{FF2B5EF4-FFF2-40B4-BE49-F238E27FC236}">
                  <a16:creationId xmlns:a16="http://schemas.microsoft.com/office/drawing/2014/main" id="{81EB0D71-46F5-14B7-DA6B-A4BD6EF0D993}"/>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293" name="Rectangle 292">
            <a:extLst>
              <a:ext uri="{FF2B5EF4-FFF2-40B4-BE49-F238E27FC236}">
                <a16:creationId xmlns:a16="http://schemas.microsoft.com/office/drawing/2014/main" id="{A69B1295-FA8C-DED0-674A-5F164E2E6E72}"/>
              </a:ext>
            </a:extLst>
          </p:cNvPr>
          <p:cNvSpPr/>
          <p:nvPr/>
        </p:nvSpPr>
        <p:spPr>
          <a:xfrm>
            <a:off x="6096000" y="2730164"/>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95" name="Footer Placeholder 2">
            <a:extLst>
              <a:ext uri="{FF2B5EF4-FFF2-40B4-BE49-F238E27FC236}">
                <a16:creationId xmlns:a16="http://schemas.microsoft.com/office/drawing/2014/main" id="{A179BADD-D9E8-8661-AE4A-46576A3B461F}"/>
              </a:ext>
            </a:extLst>
          </p:cNvPr>
          <p:cNvSpPr txBox="1">
            <a:spLocks/>
          </p:cNvSpPr>
          <p:nvPr/>
        </p:nvSpPr>
        <p:spPr>
          <a:xfrm>
            <a:off x="6313610" y="2986004"/>
            <a:ext cx="4114800" cy="430887"/>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Right of First Refusal to Repurchase </a:t>
            </a:r>
            <a:br>
              <a:rPr lang="en-US" sz="1400" dirty="0">
                <a:solidFill>
                  <a:srgbClr val="34576B"/>
                </a:solidFill>
              </a:rPr>
            </a:br>
            <a:r>
              <a:rPr lang="en-US" sz="1400" dirty="0">
                <a:solidFill>
                  <a:srgbClr val="34576B"/>
                </a:solidFill>
              </a:rPr>
              <a:t>Practice In Future</a:t>
            </a:r>
          </a:p>
        </p:txBody>
      </p:sp>
      <p:grpSp>
        <p:nvGrpSpPr>
          <p:cNvPr id="296" name="Group 295">
            <a:extLst>
              <a:ext uri="{FF2B5EF4-FFF2-40B4-BE49-F238E27FC236}">
                <a16:creationId xmlns:a16="http://schemas.microsoft.com/office/drawing/2014/main" id="{F0CFFB0A-628C-690A-D37B-991908488DBB}"/>
              </a:ext>
            </a:extLst>
          </p:cNvPr>
          <p:cNvGrpSpPr/>
          <p:nvPr/>
        </p:nvGrpSpPr>
        <p:grpSpPr>
          <a:xfrm>
            <a:off x="10640166" y="3012769"/>
            <a:ext cx="377357" cy="377357"/>
            <a:chOff x="4565218" y="1436585"/>
            <a:chExt cx="377357" cy="377357"/>
          </a:xfrm>
        </p:grpSpPr>
        <p:sp>
          <p:nvSpPr>
            <p:cNvPr id="297" name="Oval 296">
              <a:extLst>
                <a:ext uri="{FF2B5EF4-FFF2-40B4-BE49-F238E27FC236}">
                  <a16:creationId xmlns:a16="http://schemas.microsoft.com/office/drawing/2014/main" id="{2C7B4968-4FA3-2108-1BCD-FDC589796128}"/>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98" name="Freeform 30">
              <a:extLst>
                <a:ext uri="{FF2B5EF4-FFF2-40B4-BE49-F238E27FC236}">
                  <a16:creationId xmlns:a16="http://schemas.microsoft.com/office/drawing/2014/main" id="{59776CC8-CEFE-01FB-D397-891ECA36F0F2}"/>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314" name="Rectangle 313">
            <a:extLst>
              <a:ext uri="{FF2B5EF4-FFF2-40B4-BE49-F238E27FC236}">
                <a16:creationId xmlns:a16="http://schemas.microsoft.com/office/drawing/2014/main" id="{2203E513-256C-6128-1DFA-CA3470946FCF}"/>
              </a:ext>
            </a:extLst>
          </p:cNvPr>
          <p:cNvSpPr/>
          <p:nvPr/>
        </p:nvSpPr>
        <p:spPr>
          <a:xfrm>
            <a:off x="639096" y="3922749"/>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16" name="Footer Placeholder 2">
            <a:extLst>
              <a:ext uri="{FF2B5EF4-FFF2-40B4-BE49-F238E27FC236}">
                <a16:creationId xmlns:a16="http://schemas.microsoft.com/office/drawing/2014/main" id="{AD152C25-4034-8E41-DAE1-18A5871CCB95}"/>
              </a:ext>
            </a:extLst>
          </p:cNvPr>
          <p:cNvSpPr txBox="1">
            <a:spLocks/>
          </p:cNvSpPr>
          <p:nvPr/>
        </p:nvSpPr>
        <p:spPr>
          <a:xfrm>
            <a:off x="856706" y="4286310"/>
            <a:ext cx="4114800" cy="215444"/>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Future Compensation</a:t>
            </a:r>
          </a:p>
        </p:txBody>
      </p:sp>
      <p:grpSp>
        <p:nvGrpSpPr>
          <p:cNvPr id="317" name="Group 316">
            <a:extLst>
              <a:ext uri="{FF2B5EF4-FFF2-40B4-BE49-F238E27FC236}">
                <a16:creationId xmlns:a16="http://schemas.microsoft.com/office/drawing/2014/main" id="{9778EE5F-7950-43DE-AE9B-D38E0A032005}"/>
              </a:ext>
            </a:extLst>
          </p:cNvPr>
          <p:cNvGrpSpPr/>
          <p:nvPr/>
        </p:nvGrpSpPr>
        <p:grpSpPr>
          <a:xfrm>
            <a:off x="5183262" y="4205354"/>
            <a:ext cx="377357" cy="377357"/>
            <a:chOff x="4565218" y="1436585"/>
            <a:chExt cx="377357" cy="377357"/>
          </a:xfrm>
        </p:grpSpPr>
        <p:sp>
          <p:nvSpPr>
            <p:cNvPr id="318" name="Oval 317">
              <a:extLst>
                <a:ext uri="{FF2B5EF4-FFF2-40B4-BE49-F238E27FC236}">
                  <a16:creationId xmlns:a16="http://schemas.microsoft.com/office/drawing/2014/main" id="{FC6B1749-D412-C4EA-433C-68F50165CB1F}"/>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19" name="Freeform 30">
              <a:extLst>
                <a:ext uri="{FF2B5EF4-FFF2-40B4-BE49-F238E27FC236}">
                  <a16:creationId xmlns:a16="http://schemas.microsoft.com/office/drawing/2014/main" id="{D848D9C3-3190-0619-83A2-04DA68E7E30F}"/>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308" name="Rectangle 307">
            <a:extLst>
              <a:ext uri="{FF2B5EF4-FFF2-40B4-BE49-F238E27FC236}">
                <a16:creationId xmlns:a16="http://schemas.microsoft.com/office/drawing/2014/main" id="{C1C45B04-A56F-0FF4-1FA9-DADA137EB69C}"/>
              </a:ext>
            </a:extLst>
          </p:cNvPr>
          <p:cNvSpPr/>
          <p:nvPr/>
        </p:nvSpPr>
        <p:spPr>
          <a:xfrm>
            <a:off x="6096000" y="3922749"/>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10" name="Footer Placeholder 2">
            <a:extLst>
              <a:ext uri="{FF2B5EF4-FFF2-40B4-BE49-F238E27FC236}">
                <a16:creationId xmlns:a16="http://schemas.microsoft.com/office/drawing/2014/main" id="{5B76E12E-5F9C-E8C8-B676-0403D7F39953}"/>
              </a:ext>
            </a:extLst>
          </p:cNvPr>
          <p:cNvSpPr txBox="1">
            <a:spLocks/>
          </p:cNvSpPr>
          <p:nvPr/>
        </p:nvSpPr>
        <p:spPr>
          <a:xfrm>
            <a:off x="6313610" y="4193977"/>
            <a:ext cx="4114800" cy="400110"/>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Include Practice Real Estate</a:t>
            </a:r>
          </a:p>
          <a:p>
            <a:pPr marL="285750" indent="-285750">
              <a:buFont typeface="Lato" panose="020F0502020204030203" pitchFamily="34" charset="0"/>
              <a:buChar char="›"/>
            </a:pPr>
            <a:r>
              <a:rPr lang="en-US" sz="1200" i="1" dirty="0">
                <a:solidFill>
                  <a:schemeClr val="bg1">
                    <a:lumMod val="65000"/>
                  </a:schemeClr>
                </a:solidFill>
              </a:rPr>
              <a:t>Not a good idea to do so</a:t>
            </a:r>
          </a:p>
        </p:txBody>
      </p:sp>
      <p:grpSp>
        <p:nvGrpSpPr>
          <p:cNvPr id="311" name="Group 310">
            <a:extLst>
              <a:ext uri="{FF2B5EF4-FFF2-40B4-BE49-F238E27FC236}">
                <a16:creationId xmlns:a16="http://schemas.microsoft.com/office/drawing/2014/main" id="{9C9088DE-C519-CDD0-4FD3-62B5641C3AF1}"/>
              </a:ext>
            </a:extLst>
          </p:cNvPr>
          <p:cNvGrpSpPr/>
          <p:nvPr/>
        </p:nvGrpSpPr>
        <p:grpSpPr>
          <a:xfrm>
            <a:off x="10640166" y="4205354"/>
            <a:ext cx="377357" cy="377357"/>
            <a:chOff x="4565218" y="1436585"/>
            <a:chExt cx="377357" cy="377357"/>
          </a:xfrm>
        </p:grpSpPr>
        <p:sp>
          <p:nvSpPr>
            <p:cNvPr id="312" name="Oval 311">
              <a:extLst>
                <a:ext uri="{FF2B5EF4-FFF2-40B4-BE49-F238E27FC236}">
                  <a16:creationId xmlns:a16="http://schemas.microsoft.com/office/drawing/2014/main" id="{0A7903A7-9233-26F3-52FE-FCC53AB5B046}"/>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13" name="Freeform 30">
              <a:extLst>
                <a:ext uri="{FF2B5EF4-FFF2-40B4-BE49-F238E27FC236}">
                  <a16:creationId xmlns:a16="http://schemas.microsoft.com/office/drawing/2014/main" id="{A13F1A74-817D-4AC3-9005-D9E9AF7FEDF7}"/>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329" name="Rectangle 328">
            <a:extLst>
              <a:ext uri="{FF2B5EF4-FFF2-40B4-BE49-F238E27FC236}">
                <a16:creationId xmlns:a16="http://schemas.microsoft.com/office/drawing/2014/main" id="{66779A61-D3EC-11D5-D709-6486A96A9287}"/>
              </a:ext>
            </a:extLst>
          </p:cNvPr>
          <p:cNvSpPr/>
          <p:nvPr/>
        </p:nvSpPr>
        <p:spPr>
          <a:xfrm>
            <a:off x="639096" y="5115334"/>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1" name="Footer Placeholder 2">
            <a:extLst>
              <a:ext uri="{FF2B5EF4-FFF2-40B4-BE49-F238E27FC236}">
                <a16:creationId xmlns:a16="http://schemas.microsoft.com/office/drawing/2014/main" id="{35E9C712-566F-A947-C1D4-0DBE153A3BB1}"/>
              </a:ext>
            </a:extLst>
          </p:cNvPr>
          <p:cNvSpPr txBox="1">
            <a:spLocks/>
          </p:cNvSpPr>
          <p:nvPr/>
        </p:nvSpPr>
        <p:spPr>
          <a:xfrm>
            <a:off x="856706" y="5386562"/>
            <a:ext cx="4114800" cy="400110"/>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Do Not Intermingle Buyout and Future Salary</a:t>
            </a:r>
          </a:p>
          <a:p>
            <a:pPr marL="285750" indent="-285750">
              <a:buFont typeface="Lato" panose="020F0502020204030203" pitchFamily="34" charset="0"/>
              <a:buChar char="›"/>
            </a:pPr>
            <a:r>
              <a:rPr lang="en-US" sz="1200" i="1" dirty="0">
                <a:solidFill>
                  <a:schemeClr val="bg1">
                    <a:lumMod val="65000"/>
                  </a:schemeClr>
                </a:solidFill>
              </a:rPr>
              <a:t>Need two separate agreements (Buy/Sell and Employment)</a:t>
            </a:r>
          </a:p>
        </p:txBody>
      </p:sp>
      <p:grpSp>
        <p:nvGrpSpPr>
          <p:cNvPr id="332" name="Group 331">
            <a:extLst>
              <a:ext uri="{FF2B5EF4-FFF2-40B4-BE49-F238E27FC236}">
                <a16:creationId xmlns:a16="http://schemas.microsoft.com/office/drawing/2014/main" id="{374B5E0F-B378-7A5B-EF9B-9F3E881C8BE3}"/>
              </a:ext>
            </a:extLst>
          </p:cNvPr>
          <p:cNvGrpSpPr/>
          <p:nvPr/>
        </p:nvGrpSpPr>
        <p:grpSpPr>
          <a:xfrm>
            <a:off x="5183262" y="5397939"/>
            <a:ext cx="377357" cy="377357"/>
            <a:chOff x="4565218" y="1436585"/>
            <a:chExt cx="377357" cy="377357"/>
          </a:xfrm>
        </p:grpSpPr>
        <p:sp>
          <p:nvSpPr>
            <p:cNvPr id="333" name="Oval 332">
              <a:extLst>
                <a:ext uri="{FF2B5EF4-FFF2-40B4-BE49-F238E27FC236}">
                  <a16:creationId xmlns:a16="http://schemas.microsoft.com/office/drawing/2014/main" id="{60207B6A-4A7F-44B4-D5BB-310EF1B85C7A}"/>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4" name="Freeform 30">
              <a:extLst>
                <a:ext uri="{FF2B5EF4-FFF2-40B4-BE49-F238E27FC236}">
                  <a16:creationId xmlns:a16="http://schemas.microsoft.com/office/drawing/2014/main" id="{5F0ED346-6691-8D69-EF0F-97A4E01DA7F9}"/>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323" name="Rectangle 322">
            <a:extLst>
              <a:ext uri="{FF2B5EF4-FFF2-40B4-BE49-F238E27FC236}">
                <a16:creationId xmlns:a16="http://schemas.microsoft.com/office/drawing/2014/main" id="{78764A23-D7D1-108D-9D11-9D08B504C035}"/>
              </a:ext>
            </a:extLst>
          </p:cNvPr>
          <p:cNvSpPr/>
          <p:nvPr/>
        </p:nvSpPr>
        <p:spPr>
          <a:xfrm>
            <a:off x="6096000" y="5115334"/>
            <a:ext cx="5139133" cy="94256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5" name="Footer Placeholder 2">
            <a:extLst>
              <a:ext uri="{FF2B5EF4-FFF2-40B4-BE49-F238E27FC236}">
                <a16:creationId xmlns:a16="http://schemas.microsoft.com/office/drawing/2014/main" id="{654B4E11-037F-65D0-F038-A091B2CF90B8}"/>
              </a:ext>
            </a:extLst>
          </p:cNvPr>
          <p:cNvSpPr txBox="1">
            <a:spLocks/>
          </p:cNvSpPr>
          <p:nvPr/>
        </p:nvSpPr>
        <p:spPr>
          <a:xfrm>
            <a:off x="6313610" y="5478895"/>
            <a:ext cx="4114800" cy="215444"/>
          </a:xfrm>
          <a:prstGeom prst="rect">
            <a:avLst/>
          </a:prstGeom>
        </p:spPr>
        <p:txBody>
          <a:bodyPr vert="horz" wrap="square" lIns="0" tIns="0" rIns="0" bIns="0" rtlCol="0" anchor="ctr"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4576B"/>
                </a:solidFill>
              </a:rPr>
              <a:t>Is it a fair deal for both sides?</a:t>
            </a:r>
          </a:p>
        </p:txBody>
      </p:sp>
      <p:grpSp>
        <p:nvGrpSpPr>
          <p:cNvPr id="326" name="Group 325">
            <a:extLst>
              <a:ext uri="{FF2B5EF4-FFF2-40B4-BE49-F238E27FC236}">
                <a16:creationId xmlns:a16="http://schemas.microsoft.com/office/drawing/2014/main" id="{E6405FBB-473F-833B-F885-03AF45315A44}"/>
              </a:ext>
            </a:extLst>
          </p:cNvPr>
          <p:cNvGrpSpPr/>
          <p:nvPr/>
        </p:nvGrpSpPr>
        <p:grpSpPr>
          <a:xfrm>
            <a:off x="10640166" y="5397939"/>
            <a:ext cx="377357" cy="377357"/>
            <a:chOff x="4565218" y="1436585"/>
            <a:chExt cx="377357" cy="377357"/>
          </a:xfrm>
        </p:grpSpPr>
        <p:sp>
          <p:nvSpPr>
            <p:cNvPr id="327" name="Oval 326">
              <a:extLst>
                <a:ext uri="{FF2B5EF4-FFF2-40B4-BE49-F238E27FC236}">
                  <a16:creationId xmlns:a16="http://schemas.microsoft.com/office/drawing/2014/main" id="{95009C0F-49D8-188B-6D5A-49EDFA7E04E5}"/>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8" name="Freeform 30">
              <a:extLst>
                <a:ext uri="{FF2B5EF4-FFF2-40B4-BE49-F238E27FC236}">
                  <a16:creationId xmlns:a16="http://schemas.microsoft.com/office/drawing/2014/main" id="{EF00E523-AD14-B319-1FB5-2BE6D8C030AE}"/>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339" name="Group 338">
            <a:extLst>
              <a:ext uri="{FF2B5EF4-FFF2-40B4-BE49-F238E27FC236}">
                <a16:creationId xmlns:a16="http://schemas.microsoft.com/office/drawing/2014/main" id="{F9143C0E-2DAD-9198-F898-3F0B6082ACED}"/>
              </a:ext>
            </a:extLst>
          </p:cNvPr>
          <p:cNvGrpSpPr/>
          <p:nvPr/>
        </p:nvGrpSpPr>
        <p:grpSpPr>
          <a:xfrm>
            <a:off x="10364103" y="6274022"/>
            <a:ext cx="1188799" cy="440296"/>
            <a:chOff x="10364103" y="6274022"/>
            <a:chExt cx="1188799" cy="440296"/>
          </a:xfrm>
        </p:grpSpPr>
        <p:pic>
          <p:nvPicPr>
            <p:cNvPr id="340" name="Picture 2">
              <a:extLst>
                <a:ext uri="{FF2B5EF4-FFF2-40B4-BE49-F238E27FC236}">
                  <a16:creationId xmlns:a16="http://schemas.microsoft.com/office/drawing/2014/main" id="{A72B1FDD-6B4A-2917-3B50-4B548DB1B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2">
              <a:extLst>
                <a:ext uri="{FF2B5EF4-FFF2-40B4-BE49-F238E27FC236}">
                  <a16:creationId xmlns:a16="http://schemas.microsoft.com/office/drawing/2014/main" id="{3C38AE36-5645-E218-C1F8-1295BF6553D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a:extLst>
              <a:ext uri="{FF2B5EF4-FFF2-40B4-BE49-F238E27FC236}">
                <a16:creationId xmlns:a16="http://schemas.microsoft.com/office/drawing/2014/main" id="{51A19363-61DA-8930-FE54-4C124C37E9B9}"/>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144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7" name="Rectangle 66">
            <a:extLst>
              <a:ext uri="{FF2B5EF4-FFF2-40B4-BE49-F238E27FC236}">
                <a16:creationId xmlns:a16="http://schemas.microsoft.com/office/drawing/2014/main" id="{8E5C2FB6-413A-67D4-58A5-29A6B7ECCEDD}"/>
              </a:ext>
            </a:extLst>
          </p:cNvPr>
          <p:cNvSpPr/>
          <p:nvPr/>
        </p:nvSpPr>
        <p:spPr>
          <a:xfrm>
            <a:off x="0" y="-1"/>
            <a:ext cx="100969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8" name="Group 67">
            <a:extLst>
              <a:ext uri="{FF2B5EF4-FFF2-40B4-BE49-F238E27FC236}">
                <a16:creationId xmlns:a16="http://schemas.microsoft.com/office/drawing/2014/main" id="{0EE354D3-BE3F-1E09-968F-5F20E5242F68}"/>
              </a:ext>
            </a:extLst>
          </p:cNvPr>
          <p:cNvGrpSpPr/>
          <p:nvPr/>
        </p:nvGrpSpPr>
        <p:grpSpPr>
          <a:xfrm>
            <a:off x="5185234" y="0"/>
            <a:ext cx="7006767" cy="5730995"/>
            <a:chOff x="5694574" y="0"/>
            <a:chExt cx="6497427" cy="5314394"/>
          </a:xfrm>
        </p:grpSpPr>
        <p:pic>
          <p:nvPicPr>
            <p:cNvPr id="44" name="Picture 43" descr="Abstract background of polygonal shape">
              <a:extLst>
                <a:ext uri="{FF2B5EF4-FFF2-40B4-BE49-F238E27FC236}">
                  <a16:creationId xmlns:a16="http://schemas.microsoft.com/office/drawing/2014/main" id="{95C36729-EF2C-8ACD-FE6D-A4F4653F2B8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l="11300" r="11300"/>
            <a:stretch/>
          </p:blipFill>
          <p:spPr>
            <a:xfrm>
              <a:off x="6015975" y="0"/>
              <a:ext cx="6176026" cy="5314394"/>
            </a:xfrm>
            <a:prstGeom prst="rect">
              <a:avLst/>
            </a:prstGeom>
          </p:spPr>
        </p:pic>
        <p:sp>
          <p:nvSpPr>
            <p:cNvPr id="42" name="Rectangle 41">
              <a:extLst>
                <a:ext uri="{FF2B5EF4-FFF2-40B4-BE49-F238E27FC236}">
                  <a16:creationId xmlns:a16="http://schemas.microsoft.com/office/drawing/2014/main" id="{00F99E8A-224E-6A81-FA0E-4D5DB7E29B92}"/>
                </a:ext>
              </a:extLst>
            </p:cNvPr>
            <p:cNvSpPr/>
            <p:nvPr/>
          </p:nvSpPr>
          <p:spPr>
            <a:xfrm rot="10800000" flipH="1" flipV="1">
              <a:off x="5694574" y="1"/>
              <a:ext cx="5588158" cy="531439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 name="Title 1">
            <a:extLst>
              <a:ext uri="{FF2B5EF4-FFF2-40B4-BE49-F238E27FC236}">
                <a16:creationId xmlns:a16="http://schemas.microsoft.com/office/drawing/2014/main" id="{7DA58128-BAD7-8F64-74AA-6823AF29ED5E}"/>
              </a:ext>
            </a:extLst>
          </p:cNvPr>
          <p:cNvSpPr>
            <a:spLocks noGrp="1"/>
          </p:cNvSpPr>
          <p:nvPr>
            <p:ph type="title"/>
          </p:nvPr>
        </p:nvSpPr>
        <p:spPr>
          <a:xfrm>
            <a:off x="1872595" y="1541600"/>
            <a:ext cx="5456903" cy="942565"/>
          </a:xfrm>
        </p:spPr>
        <p:txBody>
          <a:bodyPr vert="horz"/>
          <a:lstStyle/>
          <a:p>
            <a:r>
              <a:rPr lang="en-US" dirty="0"/>
              <a:t>What Is The Correct Number Of Partners/Owners?</a:t>
            </a:r>
          </a:p>
        </p:txBody>
      </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p:txBody>
          <a:bodyPr/>
          <a:lstStyle/>
          <a:p>
            <a:fld id="{FF528CE4-BB7A-453B-9BA8-EFC0298A1600}" type="slidenum">
              <a:rPr lang="en-ID" smtClean="0"/>
              <a:pPr/>
              <a:t>61</a:t>
            </a:fld>
            <a:endParaRPr lang="en-ID" dirty="0"/>
          </a:p>
        </p:txBody>
      </p:sp>
      <p:pic>
        <p:nvPicPr>
          <p:cNvPr id="5" name="Picture 2">
            <a:extLst>
              <a:ext uri="{FF2B5EF4-FFF2-40B4-BE49-F238E27FC236}">
                <a16:creationId xmlns:a16="http://schemas.microsoft.com/office/drawing/2014/main" id="{AE48BF3A-36CC-17F7-9913-6E2166250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2">
            <a:extLst>
              <a:ext uri="{FF2B5EF4-FFF2-40B4-BE49-F238E27FC236}">
                <a16:creationId xmlns:a16="http://schemas.microsoft.com/office/drawing/2014/main" id="{378BECDF-5A76-E202-4F5E-ABBBD60FC9CB}"/>
              </a:ext>
            </a:extLst>
          </p:cNvPr>
          <p:cNvSpPr txBox="1">
            <a:spLocks/>
          </p:cNvSpPr>
          <p:nvPr/>
        </p:nvSpPr>
        <p:spPr>
          <a:xfrm>
            <a:off x="1872595" y="2795551"/>
            <a:ext cx="5456903"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34576B"/>
                </a:solidFill>
              </a:rPr>
              <a:t>6 Providers, Two Locations</a:t>
            </a:r>
          </a:p>
        </p:txBody>
      </p:sp>
      <p:sp>
        <p:nvSpPr>
          <p:cNvPr id="9" name="Rectangle 8">
            <a:extLst>
              <a:ext uri="{FF2B5EF4-FFF2-40B4-BE49-F238E27FC236}">
                <a16:creationId xmlns:a16="http://schemas.microsoft.com/office/drawing/2014/main" id="{84AE68C1-2481-019C-450C-285A5524CCEE}"/>
              </a:ext>
            </a:extLst>
          </p:cNvPr>
          <p:cNvSpPr/>
          <p:nvPr/>
        </p:nvSpPr>
        <p:spPr>
          <a:xfrm>
            <a:off x="0" y="3859333"/>
            <a:ext cx="12191999" cy="1871662"/>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B699DB21-E2CE-0724-8728-78D8BD80EB25}"/>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79" name="Group 78">
            <a:extLst>
              <a:ext uri="{FF2B5EF4-FFF2-40B4-BE49-F238E27FC236}">
                <a16:creationId xmlns:a16="http://schemas.microsoft.com/office/drawing/2014/main" id="{51FAB1F2-5322-9256-028B-8D426588B071}"/>
              </a:ext>
            </a:extLst>
          </p:cNvPr>
          <p:cNvGrpSpPr/>
          <p:nvPr/>
        </p:nvGrpSpPr>
        <p:grpSpPr>
          <a:xfrm>
            <a:off x="1872595" y="4588789"/>
            <a:ext cx="9074268" cy="412750"/>
            <a:chOff x="2523333" y="4540051"/>
            <a:chExt cx="9074268" cy="412750"/>
          </a:xfrm>
        </p:grpSpPr>
        <p:grpSp>
          <p:nvGrpSpPr>
            <p:cNvPr id="78" name="Group 77">
              <a:extLst>
                <a:ext uri="{FF2B5EF4-FFF2-40B4-BE49-F238E27FC236}">
                  <a16:creationId xmlns:a16="http://schemas.microsoft.com/office/drawing/2014/main" id="{6ABD88BD-3F9C-D386-BC78-578DF6780CBF}"/>
                </a:ext>
              </a:extLst>
            </p:cNvPr>
            <p:cNvGrpSpPr/>
            <p:nvPr/>
          </p:nvGrpSpPr>
          <p:grpSpPr>
            <a:xfrm>
              <a:off x="2523333" y="4540051"/>
              <a:ext cx="1274932" cy="412750"/>
              <a:chOff x="1872595" y="4540051"/>
              <a:chExt cx="1274932" cy="412750"/>
            </a:xfrm>
          </p:grpSpPr>
          <p:sp>
            <p:nvSpPr>
              <p:cNvPr id="15" name="Oval 14">
                <a:extLst>
                  <a:ext uri="{FF2B5EF4-FFF2-40B4-BE49-F238E27FC236}">
                    <a16:creationId xmlns:a16="http://schemas.microsoft.com/office/drawing/2014/main" id="{0C578989-14B3-3745-3D6A-B3B794123D4E}"/>
                  </a:ext>
                </a:extLst>
              </p:cNvPr>
              <p:cNvSpPr/>
              <p:nvPr/>
            </p:nvSpPr>
            <p:spPr>
              <a:xfrm>
                <a:off x="1872595" y="4540051"/>
                <a:ext cx="412750" cy="412750"/>
              </a:xfrm>
              <a:prstGeom prst="ellipse">
                <a:avLst/>
              </a:prstGeom>
              <a:solidFill>
                <a:srgbClr val="DEB28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A</a:t>
                </a:r>
              </a:p>
            </p:txBody>
          </p:sp>
          <p:sp>
            <p:nvSpPr>
              <p:cNvPr id="16" name="Footer Placeholder 2">
                <a:extLst>
                  <a:ext uri="{FF2B5EF4-FFF2-40B4-BE49-F238E27FC236}">
                    <a16:creationId xmlns:a16="http://schemas.microsoft.com/office/drawing/2014/main" id="{BA14C7C5-393B-44DD-7729-9940EFC03971}"/>
                  </a:ext>
                </a:extLst>
              </p:cNvPr>
              <p:cNvSpPr txBox="1">
                <a:spLocks/>
              </p:cNvSpPr>
              <p:nvPr/>
            </p:nvSpPr>
            <p:spPr>
              <a:xfrm>
                <a:off x="2568842" y="4561760"/>
                <a:ext cx="578685" cy="369332"/>
              </a:xfrm>
              <a:prstGeom prst="rect">
                <a:avLst/>
              </a:prstGeom>
            </p:spPr>
            <p:txBody>
              <a:bodyPr vert="horz" wrap="non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One</a:t>
                </a:r>
              </a:p>
            </p:txBody>
          </p:sp>
        </p:grpSp>
        <p:grpSp>
          <p:nvGrpSpPr>
            <p:cNvPr id="77" name="Group 76">
              <a:extLst>
                <a:ext uri="{FF2B5EF4-FFF2-40B4-BE49-F238E27FC236}">
                  <a16:creationId xmlns:a16="http://schemas.microsoft.com/office/drawing/2014/main" id="{D359061E-BDC6-B12B-D5E1-AD2473F73AC7}"/>
                </a:ext>
              </a:extLst>
            </p:cNvPr>
            <p:cNvGrpSpPr/>
            <p:nvPr/>
          </p:nvGrpSpPr>
          <p:grpSpPr>
            <a:xfrm>
              <a:off x="5159447" y="4540051"/>
              <a:ext cx="1284550" cy="412750"/>
              <a:chOff x="4725621" y="4540051"/>
              <a:chExt cx="1284550" cy="412750"/>
            </a:xfrm>
          </p:grpSpPr>
          <p:sp>
            <p:nvSpPr>
              <p:cNvPr id="19" name="Oval 18">
                <a:extLst>
                  <a:ext uri="{FF2B5EF4-FFF2-40B4-BE49-F238E27FC236}">
                    <a16:creationId xmlns:a16="http://schemas.microsoft.com/office/drawing/2014/main" id="{DC19CCCF-8642-A262-71A5-0FD985591B40}"/>
                  </a:ext>
                </a:extLst>
              </p:cNvPr>
              <p:cNvSpPr/>
              <p:nvPr/>
            </p:nvSpPr>
            <p:spPr>
              <a:xfrm>
                <a:off x="4725621" y="4540051"/>
                <a:ext cx="412750" cy="412750"/>
              </a:xfrm>
              <a:prstGeom prst="ellipse">
                <a:avLst/>
              </a:prstGeom>
              <a:solidFill>
                <a:srgbClr val="DEB28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B</a:t>
                </a:r>
              </a:p>
            </p:txBody>
          </p:sp>
          <p:sp>
            <p:nvSpPr>
              <p:cNvPr id="20" name="Footer Placeholder 2">
                <a:extLst>
                  <a:ext uri="{FF2B5EF4-FFF2-40B4-BE49-F238E27FC236}">
                    <a16:creationId xmlns:a16="http://schemas.microsoft.com/office/drawing/2014/main" id="{BE49C11A-8F6A-C126-7E90-B4EE7FF1AAB0}"/>
                  </a:ext>
                </a:extLst>
              </p:cNvPr>
              <p:cNvSpPr txBox="1">
                <a:spLocks/>
              </p:cNvSpPr>
              <p:nvPr/>
            </p:nvSpPr>
            <p:spPr>
              <a:xfrm>
                <a:off x="5421868" y="4561760"/>
                <a:ext cx="588303" cy="369332"/>
              </a:xfrm>
              <a:prstGeom prst="rect">
                <a:avLst/>
              </a:prstGeom>
            </p:spPr>
            <p:txBody>
              <a:bodyPr vert="horz" wrap="non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Two</a:t>
                </a:r>
              </a:p>
            </p:txBody>
          </p:sp>
        </p:grpSp>
        <p:grpSp>
          <p:nvGrpSpPr>
            <p:cNvPr id="76" name="Group 75">
              <a:extLst>
                <a:ext uri="{FF2B5EF4-FFF2-40B4-BE49-F238E27FC236}">
                  <a16:creationId xmlns:a16="http://schemas.microsoft.com/office/drawing/2014/main" id="{595BEEFB-7DF4-317F-E378-829D7DE0AA3E}"/>
                </a:ext>
              </a:extLst>
            </p:cNvPr>
            <p:cNvGrpSpPr/>
            <p:nvPr/>
          </p:nvGrpSpPr>
          <p:grpSpPr>
            <a:xfrm>
              <a:off x="7805179" y="4540051"/>
              <a:ext cx="1337448" cy="412750"/>
              <a:chOff x="7588265" y="4540051"/>
              <a:chExt cx="1337448" cy="412750"/>
            </a:xfrm>
          </p:grpSpPr>
          <p:sp>
            <p:nvSpPr>
              <p:cNvPr id="23" name="Oval 22">
                <a:extLst>
                  <a:ext uri="{FF2B5EF4-FFF2-40B4-BE49-F238E27FC236}">
                    <a16:creationId xmlns:a16="http://schemas.microsoft.com/office/drawing/2014/main" id="{8151A856-3306-1401-1A47-0E6C072B908C}"/>
                  </a:ext>
                </a:extLst>
              </p:cNvPr>
              <p:cNvSpPr/>
              <p:nvPr/>
            </p:nvSpPr>
            <p:spPr>
              <a:xfrm>
                <a:off x="7588265" y="4540051"/>
                <a:ext cx="412750" cy="412750"/>
              </a:xfrm>
              <a:prstGeom prst="ellipse">
                <a:avLst/>
              </a:prstGeom>
              <a:solidFill>
                <a:srgbClr val="DEB28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C</a:t>
                </a:r>
              </a:p>
            </p:txBody>
          </p:sp>
          <p:sp>
            <p:nvSpPr>
              <p:cNvPr id="24" name="Footer Placeholder 2">
                <a:extLst>
                  <a:ext uri="{FF2B5EF4-FFF2-40B4-BE49-F238E27FC236}">
                    <a16:creationId xmlns:a16="http://schemas.microsoft.com/office/drawing/2014/main" id="{4901A134-0CA8-58E5-D4B5-F389586DF8B1}"/>
                  </a:ext>
                </a:extLst>
              </p:cNvPr>
              <p:cNvSpPr txBox="1">
                <a:spLocks/>
              </p:cNvSpPr>
              <p:nvPr/>
            </p:nvSpPr>
            <p:spPr>
              <a:xfrm>
                <a:off x="8284512" y="4561760"/>
                <a:ext cx="641201" cy="369332"/>
              </a:xfrm>
              <a:prstGeom prst="rect">
                <a:avLst/>
              </a:prstGeom>
            </p:spPr>
            <p:txBody>
              <a:bodyPr vert="horz" wrap="non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Four</a:t>
                </a:r>
              </a:p>
            </p:txBody>
          </p:sp>
        </p:grpSp>
        <p:grpSp>
          <p:nvGrpSpPr>
            <p:cNvPr id="75" name="Group 74">
              <a:extLst>
                <a:ext uri="{FF2B5EF4-FFF2-40B4-BE49-F238E27FC236}">
                  <a16:creationId xmlns:a16="http://schemas.microsoft.com/office/drawing/2014/main" id="{E2C3C070-C281-C360-B144-C382F9A120D0}"/>
                </a:ext>
              </a:extLst>
            </p:cNvPr>
            <p:cNvGrpSpPr/>
            <p:nvPr/>
          </p:nvGrpSpPr>
          <p:grpSpPr>
            <a:xfrm>
              <a:off x="10503809" y="4540051"/>
              <a:ext cx="1093792" cy="412750"/>
              <a:chOff x="10503809" y="4540051"/>
              <a:chExt cx="1093792" cy="412750"/>
            </a:xfrm>
          </p:grpSpPr>
          <p:sp>
            <p:nvSpPr>
              <p:cNvPr id="26" name="Oval 25">
                <a:extLst>
                  <a:ext uri="{FF2B5EF4-FFF2-40B4-BE49-F238E27FC236}">
                    <a16:creationId xmlns:a16="http://schemas.microsoft.com/office/drawing/2014/main" id="{F556EBAD-5F32-9BA1-8A1C-BC6EDBA786D1}"/>
                  </a:ext>
                </a:extLst>
              </p:cNvPr>
              <p:cNvSpPr/>
              <p:nvPr/>
            </p:nvSpPr>
            <p:spPr>
              <a:xfrm>
                <a:off x="10503809" y="4540051"/>
                <a:ext cx="412750" cy="412750"/>
              </a:xfrm>
              <a:prstGeom prst="ellipse">
                <a:avLst/>
              </a:prstGeom>
              <a:solidFill>
                <a:srgbClr val="DEB28C"/>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D</a:t>
                </a:r>
              </a:p>
            </p:txBody>
          </p:sp>
          <p:sp>
            <p:nvSpPr>
              <p:cNvPr id="27" name="Footer Placeholder 2">
                <a:extLst>
                  <a:ext uri="{FF2B5EF4-FFF2-40B4-BE49-F238E27FC236}">
                    <a16:creationId xmlns:a16="http://schemas.microsoft.com/office/drawing/2014/main" id="{C6580236-1B87-B908-284F-3D9207AFCFE6}"/>
                  </a:ext>
                </a:extLst>
              </p:cNvPr>
              <p:cNvSpPr txBox="1">
                <a:spLocks/>
              </p:cNvSpPr>
              <p:nvPr/>
            </p:nvSpPr>
            <p:spPr>
              <a:xfrm>
                <a:off x="11200056" y="4561760"/>
                <a:ext cx="397545" cy="369332"/>
              </a:xfrm>
              <a:prstGeom prst="rect">
                <a:avLst/>
              </a:prstGeom>
            </p:spPr>
            <p:txBody>
              <a:bodyPr vert="horz" wrap="non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Six</a:t>
                </a:r>
              </a:p>
            </p:txBody>
          </p:sp>
        </p:grpSp>
      </p:grpSp>
      <p:sp>
        <p:nvSpPr>
          <p:cNvPr id="57" name="Oval 56">
            <a:extLst>
              <a:ext uri="{FF2B5EF4-FFF2-40B4-BE49-F238E27FC236}">
                <a16:creationId xmlns:a16="http://schemas.microsoft.com/office/drawing/2014/main" id="{41DAD324-AC5B-290C-D22A-52791D047D3E}"/>
              </a:ext>
            </a:extLst>
          </p:cNvPr>
          <p:cNvSpPr/>
          <p:nvPr/>
        </p:nvSpPr>
        <p:spPr>
          <a:xfrm>
            <a:off x="639097" y="1520825"/>
            <a:ext cx="741196" cy="741196"/>
          </a:xfrm>
          <a:prstGeom prst="ellipse">
            <a:avLst/>
          </a:prstGeom>
          <a:solidFill>
            <a:srgbClr val="ADB68B"/>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grpSp>
        <p:nvGrpSpPr>
          <p:cNvPr id="69" name="Group 68">
            <a:extLst>
              <a:ext uri="{FF2B5EF4-FFF2-40B4-BE49-F238E27FC236}">
                <a16:creationId xmlns:a16="http://schemas.microsoft.com/office/drawing/2014/main" id="{79FCF86F-C9EE-A8AB-2004-486F16280F39}"/>
              </a:ext>
            </a:extLst>
          </p:cNvPr>
          <p:cNvGrpSpPr/>
          <p:nvPr/>
        </p:nvGrpSpPr>
        <p:grpSpPr>
          <a:xfrm>
            <a:off x="875120" y="1768631"/>
            <a:ext cx="269150" cy="245584"/>
            <a:chOff x="7659689" y="2911476"/>
            <a:chExt cx="344488" cy="314325"/>
          </a:xfrm>
        </p:grpSpPr>
        <p:sp>
          <p:nvSpPr>
            <p:cNvPr id="70" name="Freeform 121">
              <a:extLst>
                <a:ext uri="{FF2B5EF4-FFF2-40B4-BE49-F238E27FC236}">
                  <a16:creationId xmlns:a16="http://schemas.microsoft.com/office/drawing/2014/main" id="{FA864979-35E8-FBEB-44E1-20B78F46C827}"/>
                </a:ext>
              </a:extLst>
            </p:cNvPr>
            <p:cNvSpPr>
              <a:spLocks/>
            </p:cNvSpPr>
            <p:nvPr/>
          </p:nvSpPr>
          <p:spPr bwMode="auto">
            <a:xfrm>
              <a:off x="7659689" y="2911476"/>
              <a:ext cx="344488" cy="314325"/>
            </a:xfrm>
            <a:custGeom>
              <a:avLst/>
              <a:gdLst>
                <a:gd name="T0" fmla="*/ 92 w 92"/>
                <a:gd name="T1" fmla="*/ 37 h 84"/>
                <a:gd name="T2" fmla="*/ 46 w 92"/>
                <a:gd name="T3" fmla="*/ 75 h 84"/>
                <a:gd name="T4" fmla="*/ 30 w 92"/>
                <a:gd name="T5" fmla="*/ 72 h 84"/>
                <a:gd name="T6" fmla="*/ 3 w 92"/>
                <a:gd name="T7" fmla="*/ 84 h 84"/>
                <a:gd name="T8" fmla="*/ 14 w 92"/>
                <a:gd name="T9" fmla="*/ 64 h 84"/>
                <a:gd name="T10" fmla="*/ 0 w 92"/>
                <a:gd name="T11" fmla="*/ 37 h 84"/>
                <a:gd name="T12" fmla="*/ 46 w 92"/>
                <a:gd name="T13" fmla="*/ 0 h 84"/>
                <a:gd name="T14" fmla="*/ 92 w 92"/>
                <a:gd name="T15" fmla="*/ 3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4">
                  <a:moveTo>
                    <a:pt x="92" y="37"/>
                  </a:moveTo>
                  <a:cubicBezTo>
                    <a:pt x="92" y="58"/>
                    <a:pt x="71" y="75"/>
                    <a:pt x="46" y="75"/>
                  </a:cubicBezTo>
                  <a:cubicBezTo>
                    <a:pt x="40" y="75"/>
                    <a:pt x="35" y="74"/>
                    <a:pt x="30" y="72"/>
                  </a:cubicBezTo>
                  <a:cubicBezTo>
                    <a:pt x="3" y="84"/>
                    <a:pt x="3" y="84"/>
                    <a:pt x="3" y="84"/>
                  </a:cubicBezTo>
                  <a:cubicBezTo>
                    <a:pt x="14" y="64"/>
                    <a:pt x="14" y="64"/>
                    <a:pt x="14" y="64"/>
                  </a:cubicBezTo>
                  <a:cubicBezTo>
                    <a:pt x="5" y="57"/>
                    <a:pt x="0" y="48"/>
                    <a:pt x="0" y="37"/>
                  </a:cubicBezTo>
                  <a:cubicBezTo>
                    <a:pt x="0" y="16"/>
                    <a:pt x="21" y="0"/>
                    <a:pt x="46" y="0"/>
                  </a:cubicBezTo>
                  <a:cubicBezTo>
                    <a:pt x="71" y="0"/>
                    <a:pt x="92" y="16"/>
                    <a:pt x="92" y="37"/>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1" name="Freeform 122">
              <a:extLst>
                <a:ext uri="{FF2B5EF4-FFF2-40B4-BE49-F238E27FC236}">
                  <a16:creationId xmlns:a16="http://schemas.microsoft.com/office/drawing/2014/main" id="{647C9C12-5D5C-350B-B56A-B0EEDF0A1136}"/>
                </a:ext>
              </a:extLst>
            </p:cNvPr>
            <p:cNvSpPr>
              <a:spLocks/>
            </p:cNvSpPr>
            <p:nvPr/>
          </p:nvSpPr>
          <p:spPr bwMode="auto">
            <a:xfrm>
              <a:off x="7794626" y="2978151"/>
              <a:ext cx="90488" cy="104775"/>
            </a:xfrm>
            <a:custGeom>
              <a:avLst/>
              <a:gdLst>
                <a:gd name="T0" fmla="*/ 0 w 24"/>
                <a:gd name="T1" fmla="*/ 12 h 28"/>
                <a:gd name="T2" fmla="*/ 12 w 24"/>
                <a:gd name="T3" fmla="*/ 0 h 28"/>
                <a:gd name="T4" fmla="*/ 24 w 24"/>
                <a:gd name="T5" fmla="*/ 12 h 28"/>
                <a:gd name="T6" fmla="*/ 12 w 24"/>
                <a:gd name="T7" fmla="*/ 24 h 28"/>
                <a:gd name="T8" fmla="*/ 12 w 24"/>
                <a:gd name="T9" fmla="*/ 28 h 28"/>
              </a:gdLst>
              <a:ahLst/>
              <a:cxnLst>
                <a:cxn ang="0">
                  <a:pos x="T0" y="T1"/>
                </a:cxn>
                <a:cxn ang="0">
                  <a:pos x="T2" y="T3"/>
                </a:cxn>
                <a:cxn ang="0">
                  <a:pos x="T4" y="T5"/>
                </a:cxn>
                <a:cxn ang="0">
                  <a:pos x="T6" y="T7"/>
                </a:cxn>
                <a:cxn ang="0">
                  <a:pos x="T8" y="T9"/>
                </a:cxn>
              </a:cxnLst>
              <a:rect l="0" t="0" r="r" b="b"/>
              <a:pathLst>
                <a:path w="24" h="28">
                  <a:moveTo>
                    <a:pt x="0" y="12"/>
                  </a:moveTo>
                  <a:cubicBezTo>
                    <a:pt x="0" y="5"/>
                    <a:pt x="5" y="0"/>
                    <a:pt x="12" y="0"/>
                  </a:cubicBezTo>
                  <a:cubicBezTo>
                    <a:pt x="19" y="0"/>
                    <a:pt x="24" y="5"/>
                    <a:pt x="24" y="12"/>
                  </a:cubicBezTo>
                  <a:cubicBezTo>
                    <a:pt x="24" y="18"/>
                    <a:pt x="19" y="24"/>
                    <a:pt x="12" y="24"/>
                  </a:cubicBezTo>
                  <a:cubicBezTo>
                    <a:pt x="12" y="28"/>
                    <a:pt x="12" y="28"/>
                    <a:pt x="12" y="2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Freeform 123">
              <a:extLst>
                <a:ext uri="{FF2B5EF4-FFF2-40B4-BE49-F238E27FC236}">
                  <a16:creationId xmlns:a16="http://schemas.microsoft.com/office/drawing/2014/main" id="{D4CFD018-C8D0-00D8-77C0-E807C1C499A0}"/>
                </a:ext>
              </a:extLst>
            </p:cNvPr>
            <p:cNvSpPr>
              <a:spLocks/>
            </p:cNvSpPr>
            <p:nvPr/>
          </p:nvSpPr>
          <p:spPr bwMode="auto">
            <a:xfrm>
              <a:off x="7831139" y="3113088"/>
              <a:ext cx="15875" cy="15875"/>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0"/>
                    <a:pt x="1" y="0"/>
                    <a:pt x="2" y="0"/>
                  </a:cubicBezTo>
                  <a:cubicBezTo>
                    <a:pt x="2" y="0"/>
                    <a:pt x="2" y="0"/>
                    <a:pt x="2" y="0"/>
                  </a:cubicBezTo>
                  <a:cubicBezTo>
                    <a:pt x="3" y="0"/>
                    <a:pt x="4" y="0"/>
                    <a:pt x="4" y="2"/>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80" name="Straight Connector 79">
            <a:extLst>
              <a:ext uri="{FF2B5EF4-FFF2-40B4-BE49-F238E27FC236}">
                <a16:creationId xmlns:a16="http://schemas.microsoft.com/office/drawing/2014/main" id="{65D772FC-E373-6C17-196A-C3A7511AFE6E}"/>
              </a:ext>
            </a:extLst>
          </p:cNvPr>
          <p:cNvCxnSpPr>
            <a:cxnSpLocks/>
          </p:cNvCxnSpPr>
          <p:nvPr/>
        </p:nvCxnSpPr>
        <p:spPr>
          <a:xfrm>
            <a:off x="0" y="4795164"/>
            <a:ext cx="127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B8ABAF-A9CB-B317-8E65-C7CA52A64A0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53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7" name="Rectangle 66">
            <a:extLst>
              <a:ext uri="{FF2B5EF4-FFF2-40B4-BE49-F238E27FC236}">
                <a16:creationId xmlns:a16="http://schemas.microsoft.com/office/drawing/2014/main" id="{8E5C2FB6-413A-67D4-58A5-29A6B7ECCEDD}"/>
              </a:ext>
            </a:extLst>
          </p:cNvPr>
          <p:cNvSpPr/>
          <p:nvPr/>
        </p:nvSpPr>
        <p:spPr>
          <a:xfrm>
            <a:off x="0" y="-1"/>
            <a:ext cx="100969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8" name="Group 67">
            <a:extLst>
              <a:ext uri="{FF2B5EF4-FFF2-40B4-BE49-F238E27FC236}">
                <a16:creationId xmlns:a16="http://schemas.microsoft.com/office/drawing/2014/main" id="{0EE354D3-BE3F-1E09-968F-5F20E5242F68}"/>
              </a:ext>
            </a:extLst>
          </p:cNvPr>
          <p:cNvGrpSpPr/>
          <p:nvPr/>
        </p:nvGrpSpPr>
        <p:grpSpPr>
          <a:xfrm>
            <a:off x="5185234" y="0"/>
            <a:ext cx="7006767" cy="5730995"/>
            <a:chOff x="5694574" y="0"/>
            <a:chExt cx="6497427" cy="5314394"/>
          </a:xfrm>
        </p:grpSpPr>
        <p:pic>
          <p:nvPicPr>
            <p:cNvPr id="44" name="Picture 43" descr="Abstract background of polygonal shape">
              <a:extLst>
                <a:ext uri="{FF2B5EF4-FFF2-40B4-BE49-F238E27FC236}">
                  <a16:creationId xmlns:a16="http://schemas.microsoft.com/office/drawing/2014/main" id="{95C36729-EF2C-8ACD-FE6D-A4F4653F2B8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l="11300" r="11300"/>
            <a:stretch/>
          </p:blipFill>
          <p:spPr>
            <a:xfrm>
              <a:off x="6015975" y="0"/>
              <a:ext cx="6176026" cy="5314394"/>
            </a:xfrm>
            <a:prstGeom prst="rect">
              <a:avLst/>
            </a:prstGeom>
          </p:spPr>
        </p:pic>
        <p:sp>
          <p:nvSpPr>
            <p:cNvPr id="42" name="Rectangle 41">
              <a:extLst>
                <a:ext uri="{FF2B5EF4-FFF2-40B4-BE49-F238E27FC236}">
                  <a16:creationId xmlns:a16="http://schemas.microsoft.com/office/drawing/2014/main" id="{00F99E8A-224E-6A81-FA0E-4D5DB7E29B92}"/>
                </a:ext>
              </a:extLst>
            </p:cNvPr>
            <p:cNvSpPr/>
            <p:nvPr/>
          </p:nvSpPr>
          <p:spPr>
            <a:xfrm rot="10800000" flipH="1" flipV="1">
              <a:off x="5694574" y="1"/>
              <a:ext cx="5588158" cy="531439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 name="Title 1">
            <a:extLst>
              <a:ext uri="{FF2B5EF4-FFF2-40B4-BE49-F238E27FC236}">
                <a16:creationId xmlns:a16="http://schemas.microsoft.com/office/drawing/2014/main" id="{7DA58128-BAD7-8F64-74AA-6823AF29ED5E}"/>
              </a:ext>
            </a:extLst>
          </p:cNvPr>
          <p:cNvSpPr>
            <a:spLocks noGrp="1"/>
          </p:cNvSpPr>
          <p:nvPr>
            <p:ph type="title"/>
          </p:nvPr>
        </p:nvSpPr>
        <p:spPr>
          <a:xfrm>
            <a:off x="1872595" y="1541600"/>
            <a:ext cx="5456903" cy="942565"/>
          </a:xfrm>
        </p:spPr>
        <p:txBody>
          <a:bodyPr vert="horz"/>
          <a:lstStyle/>
          <a:p>
            <a:r>
              <a:rPr lang="en-US" dirty="0"/>
              <a:t>What Is The Best Ratio?</a:t>
            </a:r>
          </a:p>
        </p:txBody>
      </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p:txBody>
          <a:bodyPr/>
          <a:lstStyle/>
          <a:p>
            <a:fld id="{FF528CE4-BB7A-453B-9BA8-EFC0298A1600}" type="slidenum">
              <a:rPr lang="en-ID" smtClean="0"/>
              <a:pPr/>
              <a:t>62</a:t>
            </a:fld>
            <a:endParaRPr lang="en-ID" dirty="0"/>
          </a:p>
        </p:txBody>
      </p:sp>
      <p:pic>
        <p:nvPicPr>
          <p:cNvPr id="5" name="Picture 2">
            <a:extLst>
              <a:ext uri="{FF2B5EF4-FFF2-40B4-BE49-F238E27FC236}">
                <a16:creationId xmlns:a16="http://schemas.microsoft.com/office/drawing/2014/main" id="{AE48BF3A-36CC-17F7-9913-6E2166250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2">
            <a:extLst>
              <a:ext uri="{FF2B5EF4-FFF2-40B4-BE49-F238E27FC236}">
                <a16:creationId xmlns:a16="http://schemas.microsoft.com/office/drawing/2014/main" id="{378BECDF-5A76-E202-4F5E-ABBBD60FC9CB}"/>
              </a:ext>
            </a:extLst>
          </p:cNvPr>
          <p:cNvSpPr txBox="1">
            <a:spLocks/>
          </p:cNvSpPr>
          <p:nvPr/>
        </p:nvSpPr>
        <p:spPr>
          <a:xfrm>
            <a:off x="1872595" y="2795551"/>
            <a:ext cx="5456903"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34576B"/>
                </a:solidFill>
              </a:rPr>
              <a:t>Employed Providers : Owners/Partners</a:t>
            </a:r>
          </a:p>
        </p:txBody>
      </p:sp>
      <p:sp>
        <p:nvSpPr>
          <p:cNvPr id="9" name="Rectangle 8">
            <a:extLst>
              <a:ext uri="{FF2B5EF4-FFF2-40B4-BE49-F238E27FC236}">
                <a16:creationId xmlns:a16="http://schemas.microsoft.com/office/drawing/2014/main" id="{84AE68C1-2481-019C-450C-285A5524CCEE}"/>
              </a:ext>
            </a:extLst>
          </p:cNvPr>
          <p:cNvSpPr/>
          <p:nvPr/>
        </p:nvSpPr>
        <p:spPr>
          <a:xfrm>
            <a:off x="0" y="3631133"/>
            <a:ext cx="12191999" cy="223534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B699DB21-E2CE-0724-8728-78D8BD80EB25}"/>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7" name="Oval 56">
            <a:extLst>
              <a:ext uri="{FF2B5EF4-FFF2-40B4-BE49-F238E27FC236}">
                <a16:creationId xmlns:a16="http://schemas.microsoft.com/office/drawing/2014/main" id="{41DAD324-AC5B-290C-D22A-52791D047D3E}"/>
              </a:ext>
            </a:extLst>
          </p:cNvPr>
          <p:cNvSpPr/>
          <p:nvPr/>
        </p:nvSpPr>
        <p:spPr>
          <a:xfrm>
            <a:off x="639097" y="1520825"/>
            <a:ext cx="741196" cy="741196"/>
          </a:xfrm>
          <a:prstGeom prst="ellipse">
            <a:avLst/>
          </a:prstGeom>
          <a:solidFill>
            <a:srgbClr val="ADB68B"/>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grpSp>
        <p:nvGrpSpPr>
          <p:cNvPr id="69" name="Group 68">
            <a:extLst>
              <a:ext uri="{FF2B5EF4-FFF2-40B4-BE49-F238E27FC236}">
                <a16:creationId xmlns:a16="http://schemas.microsoft.com/office/drawing/2014/main" id="{79FCF86F-C9EE-A8AB-2004-486F16280F39}"/>
              </a:ext>
            </a:extLst>
          </p:cNvPr>
          <p:cNvGrpSpPr/>
          <p:nvPr/>
        </p:nvGrpSpPr>
        <p:grpSpPr>
          <a:xfrm>
            <a:off x="875120" y="1768631"/>
            <a:ext cx="269150" cy="245584"/>
            <a:chOff x="7659689" y="2911476"/>
            <a:chExt cx="344488" cy="314325"/>
          </a:xfrm>
        </p:grpSpPr>
        <p:sp>
          <p:nvSpPr>
            <p:cNvPr id="70" name="Freeform 121">
              <a:extLst>
                <a:ext uri="{FF2B5EF4-FFF2-40B4-BE49-F238E27FC236}">
                  <a16:creationId xmlns:a16="http://schemas.microsoft.com/office/drawing/2014/main" id="{FA864979-35E8-FBEB-44E1-20B78F46C827}"/>
                </a:ext>
              </a:extLst>
            </p:cNvPr>
            <p:cNvSpPr>
              <a:spLocks/>
            </p:cNvSpPr>
            <p:nvPr/>
          </p:nvSpPr>
          <p:spPr bwMode="auto">
            <a:xfrm>
              <a:off x="7659689" y="2911476"/>
              <a:ext cx="344488" cy="314325"/>
            </a:xfrm>
            <a:custGeom>
              <a:avLst/>
              <a:gdLst>
                <a:gd name="T0" fmla="*/ 92 w 92"/>
                <a:gd name="T1" fmla="*/ 37 h 84"/>
                <a:gd name="T2" fmla="*/ 46 w 92"/>
                <a:gd name="T3" fmla="*/ 75 h 84"/>
                <a:gd name="T4" fmla="*/ 30 w 92"/>
                <a:gd name="T5" fmla="*/ 72 h 84"/>
                <a:gd name="T6" fmla="*/ 3 w 92"/>
                <a:gd name="T7" fmla="*/ 84 h 84"/>
                <a:gd name="T8" fmla="*/ 14 w 92"/>
                <a:gd name="T9" fmla="*/ 64 h 84"/>
                <a:gd name="T10" fmla="*/ 0 w 92"/>
                <a:gd name="T11" fmla="*/ 37 h 84"/>
                <a:gd name="T12" fmla="*/ 46 w 92"/>
                <a:gd name="T13" fmla="*/ 0 h 84"/>
                <a:gd name="T14" fmla="*/ 92 w 92"/>
                <a:gd name="T15" fmla="*/ 3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4">
                  <a:moveTo>
                    <a:pt x="92" y="37"/>
                  </a:moveTo>
                  <a:cubicBezTo>
                    <a:pt x="92" y="58"/>
                    <a:pt x="71" y="75"/>
                    <a:pt x="46" y="75"/>
                  </a:cubicBezTo>
                  <a:cubicBezTo>
                    <a:pt x="40" y="75"/>
                    <a:pt x="35" y="74"/>
                    <a:pt x="30" y="72"/>
                  </a:cubicBezTo>
                  <a:cubicBezTo>
                    <a:pt x="3" y="84"/>
                    <a:pt x="3" y="84"/>
                    <a:pt x="3" y="84"/>
                  </a:cubicBezTo>
                  <a:cubicBezTo>
                    <a:pt x="14" y="64"/>
                    <a:pt x="14" y="64"/>
                    <a:pt x="14" y="64"/>
                  </a:cubicBezTo>
                  <a:cubicBezTo>
                    <a:pt x="5" y="57"/>
                    <a:pt x="0" y="48"/>
                    <a:pt x="0" y="37"/>
                  </a:cubicBezTo>
                  <a:cubicBezTo>
                    <a:pt x="0" y="16"/>
                    <a:pt x="21" y="0"/>
                    <a:pt x="46" y="0"/>
                  </a:cubicBezTo>
                  <a:cubicBezTo>
                    <a:pt x="71" y="0"/>
                    <a:pt x="92" y="16"/>
                    <a:pt x="92" y="37"/>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1" name="Freeform 122">
              <a:extLst>
                <a:ext uri="{FF2B5EF4-FFF2-40B4-BE49-F238E27FC236}">
                  <a16:creationId xmlns:a16="http://schemas.microsoft.com/office/drawing/2014/main" id="{647C9C12-5D5C-350B-B56A-B0EEDF0A1136}"/>
                </a:ext>
              </a:extLst>
            </p:cNvPr>
            <p:cNvSpPr>
              <a:spLocks/>
            </p:cNvSpPr>
            <p:nvPr/>
          </p:nvSpPr>
          <p:spPr bwMode="auto">
            <a:xfrm>
              <a:off x="7794626" y="2978151"/>
              <a:ext cx="90488" cy="104775"/>
            </a:xfrm>
            <a:custGeom>
              <a:avLst/>
              <a:gdLst>
                <a:gd name="T0" fmla="*/ 0 w 24"/>
                <a:gd name="T1" fmla="*/ 12 h 28"/>
                <a:gd name="T2" fmla="*/ 12 w 24"/>
                <a:gd name="T3" fmla="*/ 0 h 28"/>
                <a:gd name="T4" fmla="*/ 24 w 24"/>
                <a:gd name="T5" fmla="*/ 12 h 28"/>
                <a:gd name="T6" fmla="*/ 12 w 24"/>
                <a:gd name="T7" fmla="*/ 24 h 28"/>
                <a:gd name="T8" fmla="*/ 12 w 24"/>
                <a:gd name="T9" fmla="*/ 28 h 28"/>
              </a:gdLst>
              <a:ahLst/>
              <a:cxnLst>
                <a:cxn ang="0">
                  <a:pos x="T0" y="T1"/>
                </a:cxn>
                <a:cxn ang="0">
                  <a:pos x="T2" y="T3"/>
                </a:cxn>
                <a:cxn ang="0">
                  <a:pos x="T4" y="T5"/>
                </a:cxn>
                <a:cxn ang="0">
                  <a:pos x="T6" y="T7"/>
                </a:cxn>
                <a:cxn ang="0">
                  <a:pos x="T8" y="T9"/>
                </a:cxn>
              </a:cxnLst>
              <a:rect l="0" t="0" r="r" b="b"/>
              <a:pathLst>
                <a:path w="24" h="28">
                  <a:moveTo>
                    <a:pt x="0" y="12"/>
                  </a:moveTo>
                  <a:cubicBezTo>
                    <a:pt x="0" y="5"/>
                    <a:pt x="5" y="0"/>
                    <a:pt x="12" y="0"/>
                  </a:cubicBezTo>
                  <a:cubicBezTo>
                    <a:pt x="19" y="0"/>
                    <a:pt x="24" y="5"/>
                    <a:pt x="24" y="12"/>
                  </a:cubicBezTo>
                  <a:cubicBezTo>
                    <a:pt x="24" y="18"/>
                    <a:pt x="19" y="24"/>
                    <a:pt x="12" y="24"/>
                  </a:cubicBezTo>
                  <a:cubicBezTo>
                    <a:pt x="12" y="28"/>
                    <a:pt x="12" y="28"/>
                    <a:pt x="12" y="2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2" name="Freeform 123">
              <a:extLst>
                <a:ext uri="{FF2B5EF4-FFF2-40B4-BE49-F238E27FC236}">
                  <a16:creationId xmlns:a16="http://schemas.microsoft.com/office/drawing/2014/main" id="{D4CFD018-C8D0-00D8-77C0-E807C1C499A0}"/>
                </a:ext>
              </a:extLst>
            </p:cNvPr>
            <p:cNvSpPr>
              <a:spLocks/>
            </p:cNvSpPr>
            <p:nvPr/>
          </p:nvSpPr>
          <p:spPr bwMode="auto">
            <a:xfrm>
              <a:off x="7831139" y="3113088"/>
              <a:ext cx="15875" cy="15875"/>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0"/>
                    <a:pt x="1" y="0"/>
                    <a:pt x="2" y="0"/>
                  </a:cubicBezTo>
                  <a:cubicBezTo>
                    <a:pt x="2" y="0"/>
                    <a:pt x="2" y="0"/>
                    <a:pt x="2" y="0"/>
                  </a:cubicBezTo>
                  <a:cubicBezTo>
                    <a:pt x="3" y="0"/>
                    <a:pt x="4" y="0"/>
                    <a:pt x="4" y="2"/>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80" name="Straight Connector 79">
            <a:extLst>
              <a:ext uri="{FF2B5EF4-FFF2-40B4-BE49-F238E27FC236}">
                <a16:creationId xmlns:a16="http://schemas.microsoft.com/office/drawing/2014/main" id="{65D772FC-E373-6C17-196A-C3A7511AFE6E}"/>
              </a:ext>
            </a:extLst>
          </p:cNvPr>
          <p:cNvCxnSpPr>
            <a:cxnSpLocks/>
          </p:cNvCxnSpPr>
          <p:nvPr/>
        </p:nvCxnSpPr>
        <p:spPr>
          <a:xfrm>
            <a:off x="0" y="4795164"/>
            <a:ext cx="127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B8ABAF-A9CB-B317-8E65-C7CA52A64A0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C2E49D-6FAE-4699-2964-BF3A25003D19}"/>
              </a:ext>
            </a:extLst>
          </p:cNvPr>
          <p:cNvSpPr txBox="1"/>
          <p:nvPr/>
        </p:nvSpPr>
        <p:spPr>
          <a:xfrm>
            <a:off x="2208327" y="4102666"/>
            <a:ext cx="8116957" cy="138499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FF"/>
                </a:solidFill>
              </a:rPr>
              <a:t>Each employed provider should spin off $30 – 70k in additional earnings per provider</a:t>
            </a:r>
          </a:p>
          <a:p>
            <a:pPr marL="742950" lvl="1" indent="-285750">
              <a:buFont typeface="Arial" panose="020B0604020202020204" pitchFamily="34" charset="0"/>
              <a:buChar char="•"/>
            </a:pPr>
            <a:r>
              <a:rPr lang="en-US" i="1" dirty="0">
                <a:solidFill>
                  <a:srgbClr val="FFFFFF"/>
                </a:solidFill>
              </a:rPr>
              <a:t>Employed Physicians-&gt; 5-10%</a:t>
            </a:r>
          </a:p>
          <a:p>
            <a:pPr marL="742950" lvl="1" indent="-285750">
              <a:buFont typeface="Arial" panose="020B0604020202020204" pitchFamily="34" charset="0"/>
              <a:buChar char="•"/>
            </a:pPr>
            <a:r>
              <a:rPr lang="en-US" i="1" dirty="0">
                <a:solidFill>
                  <a:srgbClr val="FFFFFF"/>
                </a:solidFill>
              </a:rPr>
              <a:t>Extenders -&gt; 10-15%</a:t>
            </a:r>
          </a:p>
        </p:txBody>
      </p:sp>
    </p:spTree>
    <p:extLst>
      <p:ext uri="{BB962C8B-B14F-4D97-AF65-F5344CB8AC3E}">
        <p14:creationId xmlns:p14="http://schemas.microsoft.com/office/powerpoint/2010/main" val="2417013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871AEE-B13A-90D5-EA36-D53BCDD66F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7" name="think-cell data - do not delete" hidden="1">
                        <a:extLst>
                          <a:ext uri="{FF2B5EF4-FFF2-40B4-BE49-F238E27FC236}">
                            <a16:creationId xmlns:a16="http://schemas.microsoft.com/office/drawing/2014/main" id="{77871AEE-B13A-90D5-EA36-D53BCDD66F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4" name="Picture 193">
            <a:extLst>
              <a:ext uri="{FF2B5EF4-FFF2-40B4-BE49-F238E27FC236}">
                <a16:creationId xmlns:a16="http://schemas.microsoft.com/office/drawing/2014/main" id="{8CC53DE1-225D-9314-411B-D78EE658AA7D}"/>
              </a:ext>
            </a:extLst>
          </p:cNvPr>
          <p:cNvPicPr>
            <a:picLocks noChangeAspect="1"/>
          </p:cNvPicPr>
          <p:nvPr/>
        </p:nvPicPr>
        <p:blipFill rotWithShape="1">
          <a:blip r:embed="rId5">
            <a:extLst>
              <a:ext uri="{28A0092B-C50C-407E-A947-70E740481C1C}">
                <a14:useLocalDpi xmlns:a14="http://schemas.microsoft.com/office/drawing/2010/main" val="0"/>
              </a:ext>
            </a:extLst>
          </a:blip>
          <a:srcRect t="31142" b="31142"/>
          <a:stretch/>
        </p:blipFill>
        <p:spPr>
          <a:xfrm>
            <a:off x="0" y="3429002"/>
            <a:ext cx="12192000" cy="3428999"/>
          </a:xfrm>
          <a:custGeom>
            <a:avLst/>
            <a:gdLst>
              <a:gd name="connsiteX0" fmla="*/ 0 w 12192000"/>
              <a:gd name="connsiteY0" fmla="*/ 0 h 3428999"/>
              <a:gd name="connsiteX1" fmla="*/ 12192000 w 12192000"/>
              <a:gd name="connsiteY1" fmla="*/ 0 h 3428999"/>
              <a:gd name="connsiteX2" fmla="*/ 12192000 w 12192000"/>
              <a:gd name="connsiteY2" fmla="*/ 3428999 h 3428999"/>
              <a:gd name="connsiteX3" fmla="*/ 0 w 12192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12192000" h="3428999">
                <a:moveTo>
                  <a:pt x="0" y="0"/>
                </a:moveTo>
                <a:lnTo>
                  <a:pt x="12192000" y="0"/>
                </a:lnTo>
                <a:lnTo>
                  <a:pt x="12192000" y="3428999"/>
                </a:lnTo>
                <a:lnTo>
                  <a:pt x="0" y="3428999"/>
                </a:lnTo>
                <a:close/>
              </a:path>
            </a:pathLst>
          </a:custGeom>
        </p:spPr>
      </p:pic>
      <p:sp>
        <p:nvSpPr>
          <p:cNvPr id="6" name="Rectangle 5">
            <a:extLst>
              <a:ext uri="{FF2B5EF4-FFF2-40B4-BE49-F238E27FC236}">
                <a16:creationId xmlns:a16="http://schemas.microsoft.com/office/drawing/2014/main" id="{F7C5E2DD-DC67-9534-9036-DDE1D7BBCA11}"/>
              </a:ext>
            </a:extLst>
          </p:cNvPr>
          <p:cNvSpPr/>
          <p:nvPr/>
        </p:nvSpPr>
        <p:spPr>
          <a:xfrm>
            <a:off x="10461" y="3430712"/>
            <a:ext cx="12192000" cy="342899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9BECF1-5AC0-B214-D41F-54D8D6F6B1EA}"/>
              </a:ext>
            </a:extLst>
          </p:cNvPr>
          <p:cNvSpPr>
            <a:spLocks noGrp="1"/>
          </p:cNvSpPr>
          <p:nvPr>
            <p:ph type="title"/>
          </p:nvPr>
        </p:nvSpPr>
        <p:spPr>
          <a:xfrm>
            <a:off x="639097" y="632763"/>
            <a:ext cx="10913806" cy="942565"/>
          </a:xfrm>
        </p:spPr>
        <p:txBody>
          <a:bodyPr vert="horz"/>
          <a:lstStyle/>
          <a:p>
            <a:r>
              <a:rPr lang="en-GB" dirty="0"/>
              <a:t>Considerations</a:t>
            </a:r>
          </a:p>
        </p:txBody>
      </p:sp>
      <p:sp>
        <p:nvSpPr>
          <p:cNvPr id="3" name="Footer Placeholder 2">
            <a:extLst>
              <a:ext uri="{FF2B5EF4-FFF2-40B4-BE49-F238E27FC236}">
                <a16:creationId xmlns:a16="http://schemas.microsoft.com/office/drawing/2014/main" id="{2F7DD7AD-3967-50CB-A10F-A349E2198C56}"/>
              </a:ext>
            </a:extLst>
          </p:cNvPr>
          <p:cNvSpPr>
            <a:spLocks noGrp="1"/>
          </p:cNvSpPr>
          <p:nvPr>
            <p:ph type="ftr" sz="quarter" idx="11"/>
          </p:nvPr>
        </p:nvSpPr>
        <p:spPr>
          <a:xfrm>
            <a:off x="1145662" y="6412083"/>
            <a:ext cx="4114800" cy="161583"/>
          </a:xfrm>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37FAFB9C-F6F8-4A1E-5D9B-F8C9B0B524D0}"/>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solidFill>
                  <a:schemeClr val="bg1"/>
                </a:solidFill>
              </a:rPr>
              <a:pPr/>
              <a:t>63</a:t>
            </a:fld>
            <a:endParaRPr lang="en-ID" dirty="0">
              <a:solidFill>
                <a:schemeClr val="bg1"/>
              </a:solidFill>
            </a:endParaRPr>
          </a:p>
        </p:txBody>
      </p:sp>
      <p:sp>
        <p:nvSpPr>
          <p:cNvPr id="58" name="Footer Placeholder 2">
            <a:extLst>
              <a:ext uri="{FF2B5EF4-FFF2-40B4-BE49-F238E27FC236}">
                <a16:creationId xmlns:a16="http://schemas.microsoft.com/office/drawing/2014/main" id="{F5A60BBC-C3D6-155C-0043-D05716DA77FE}"/>
              </a:ext>
            </a:extLst>
          </p:cNvPr>
          <p:cNvSpPr txBox="1">
            <a:spLocks/>
          </p:cNvSpPr>
          <p:nvPr/>
        </p:nvSpPr>
        <p:spPr>
          <a:xfrm>
            <a:off x="639096" y="1190013"/>
            <a:ext cx="6104603" cy="369332"/>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34576B"/>
                </a:solidFill>
              </a:rPr>
              <a:t>Ownership position immediate or as paid in?</a:t>
            </a:r>
          </a:p>
        </p:txBody>
      </p:sp>
      <p:sp>
        <p:nvSpPr>
          <p:cNvPr id="63" name="Rectangle 62">
            <a:extLst>
              <a:ext uri="{FF2B5EF4-FFF2-40B4-BE49-F238E27FC236}">
                <a16:creationId xmlns:a16="http://schemas.microsoft.com/office/drawing/2014/main" id="{5433C172-0B60-85E7-F570-E0E41FB945B8}"/>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16">
            <a:extLst>
              <a:ext uri="{FF2B5EF4-FFF2-40B4-BE49-F238E27FC236}">
                <a16:creationId xmlns:a16="http://schemas.microsoft.com/office/drawing/2014/main" id="{978A3B86-B6DE-517E-C5A2-0D8233968F36}"/>
              </a:ext>
            </a:extLst>
          </p:cNvPr>
          <p:cNvSpPr/>
          <p:nvPr/>
        </p:nvSpPr>
        <p:spPr>
          <a:xfrm>
            <a:off x="639097" y="2132579"/>
            <a:ext cx="3399503" cy="338328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3" name="Footer Placeholder 2">
            <a:extLst>
              <a:ext uri="{FF2B5EF4-FFF2-40B4-BE49-F238E27FC236}">
                <a16:creationId xmlns:a16="http://schemas.microsoft.com/office/drawing/2014/main" id="{95D08D4D-B386-E04C-D910-7F074C10E190}"/>
              </a:ext>
            </a:extLst>
          </p:cNvPr>
          <p:cNvSpPr txBox="1">
            <a:spLocks/>
          </p:cNvSpPr>
          <p:nvPr/>
        </p:nvSpPr>
        <p:spPr>
          <a:xfrm>
            <a:off x="1010803" y="3270517"/>
            <a:ext cx="2656090" cy="110799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If financed, should be </a:t>
            </a:r>
            <a:r>
              <a:rPr lang="en-US" sz="1800" i="1" dirty="0">
                <a:solidFill>
                  <a:srgbClr val="34576B"/>
                </a:solidFill>
              </a:rPr>
              <a:t>immediate since liability created between buyer </a:t>
            </a:r>
            <a:br>
              <a:rPr lang="en-US" sz="1800" i="1" dirty="0">
                <a:solidFill>
                  <a:srgbClr val="34576B"/>
                </a:solidFill>
              </a:rPr>
            </a:br>
            <a:r>
              <a:rPr lang="en-US" sz="1800" i="1" dirty="0">
                <a:solidFill>
                  <a:srgbClr val="34576B"/>
                </a:solidFill>
              </a:rPr>
              <a:t>and seller</a:t>
            </a:r>
          </a:p>
        </p:txBody>
      </p:sp>
      <p:grpSp>
        <p:nvGrpSpPr>
          <p:cNvPr id="18" name="Group 17">
            <a:extLst>
              <a:ext uri="{FF2B5EF4-FFF2-40B4-BE49-F238E27FC236}">
                <a16:creationId xmlns:a16="http://schemas.microsoft.com/office/drawing/2014/main" id="{3B2897D8-840E-98E1-1712-BB71B447B805}"/>
              </a:ext>
            </a:extLst>
          </p:cNvPr>
          <p:cNvGrpSpPr/>
          <p:nvPr/>
        </p:nvGrpSpPr>
        <p:grpSpPr>
          <a:xfrm>
            <a:off x="3214677" y="4723672"/>
            <a:ext cx="553925" cy="553925"/>
            <a:chOff x="4565218" y="1436585"/>
            <a:chExt cx="377357" cy="377357"/>
          </a:xfrm>
        </p:grpSpPr>
        <p:sp>
          <p:nvSpPr>
            <p:cNvPr id="19" name="Oval 18">
              <a:extLst>
                <a:ext uri="{FF2B5EF4-FFF2-40B4-BE49-F238E27FC236}">
                  <a16:creationId xmlns:a16="http://schemas.microsoft.com/office/drawing/2014/main" id="{CE01D0EF-95AC-609D-640F-64364104D58A}"/>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Freeform 30">
              <a:extLst>
                <a:ext uri="{FF2B5EF4-FFF2-40B4-BE49-F238E27FC236}">
                  <a16:creationId xmlns:a16="http://schemas.microsoft.com/office/drawing/2014/main" id="{CB505156-0B53-DB30-AF6A-E807C4ED35DF}"/>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113" name="Rectangle 112">
            <a:extLst>
              <a:ext uri="{FF2B5EF4-FFF2-40B4-BE49-F238E27FC236}">
                <a16:creationId xmlns:a16="http://schemas.microsoft.com/office/drawing/2014/main" id="{101AC47C-995B-B610-759C-184911606B05}"/>
              </a:ext>
            </a:extLst>
          </p:cNvPr>
          <p:cNvSpPr/>
          <p:nvPr/>
        </p:nvSpPr>
        <p:spPr>
          <a:xfrm>
            <a:off x="4406710" y="2132579"/>
            <a:ext cx="3399503" cy="338328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5" name="Footer Placeholder 2">
            <a:extLst>
              <a:ext uri="{FF2B5EF4-FFF2-40B4-BE49-F238E27FC236}">
                <a16:creationId xmlns:a16="http://schemas.microsoft.com/office/drawing/2014/main" id="{79175A51-3A8C-68DF-FBA4-7A7E4DA5FE3E}"/>
              </a:ext>
            </a:extLst>
          </p:cNvPr>
          <p:cNvSpPr txBox="1">
            <a:spLocks/>
          </p:cNvSpPr>
          <p:nvPr/>
        </p:nvSpPr>
        <p:spPr>
          <a:xfrm>
            <a:off x="4778416" y="3270517"/>
            <a:ext cx="2656090" cy="553998"/>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If cash sale, </a:t>
            </a:r>
            <a:br>
              <a:rPr lang="en-US" sz="1800" dirty="0">
                <a:solidFill>
                  <a:srgbClr val="34576B"/>
                </a:solidFill>
              </a:rPr>
            </a:br>
            <a:r>
              <a:rPr lang="en-US" sz="1800" i="1" dirty="0">
                <a:solidFill>
                  <a:srgbClr val="34576B"/>
                </a:solidFill>
              </a:rPr>
              <a:t>immediate</a:t>
            </a:r>
          </a:p>
        </p:txBody>
      </p:sp>
      <p:grpSp>
        <p:nvGrpSpPr>
          <p:cNvPr id="114" name="Group 113">
            <a:extLst>
              <a:ext uri="{FF2B5EF4-FFF2-40B4-BE49-F238E27FC236}">
                <a16:creationId xmlns:a16="http://schemas.microsoft.com/office/drawing/2014/main" id="{4724CEFF-94AF-B287-FB45-ACEC82602FE0}"/>
              </a:ext>
            </a:extLst>
          </p:cNvPr>
          <p:cNvGrpSpPr/>
          <p:nvPr/>
        </p:nvGrpSpPr>
        <p:grpSpPr>
          <a:xfrm>
            <a:off x="6982290" y="4723672"/>
            <a:ext cx="553925" cy="553925"/>
            <a:chOff x="4565218" y="1436585"/>
            <a:chExt cx="377357" cy="377357"/>
          </a:xfrm>
        </p:grpSpPr>
        <p:sp>
          <p:nvSpPr>
            <p:cNvPr id="120" name="Oval 119">
              <a:extLst>
                <a:ext uri="{FF2B5EF4-FFF2-40B4-BE49-F238E27FC236}">
                  <a16:creationId xmlns:a16="http://schemas.microsoft.com/office/drawing/2014/main" id="{F7EA1962-E866-0E86-0EB3-A8BF0DA7485D}"/>
                </a:ext>
              </a:extLst>
            </p:cNvPr>
            <p:cNvSpPr/>
            <p:nvPr/>
          </p:nvSpPr>
          <p:spPr>
            <a:xfrm>
              <a:off x="4565218" y="1436585"/>
              <a:ext cx="377357" cy="377357"/>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1" name="Freeform 30">
              <a:extLst>
                <a:ext uri="{FF2B5EF4-FFF2-40B4-BE49-F238E27FC236}">
                  <a16:creationId xmlns:a16="http://schemas.microsoft.com/office/drawing/2014/main" id="{D675A708-893D-F0D0-2A5D-7A88169D323D}"/>
                </a:ext>
              </a:extLst>
            </p:cNvPr>
            <p:cNvSpPr>
              <a:spLocks/>
            </p:cNvSpPr>
            <p:nvPr/>
          </p:nvSpPr>
          <p:spPr bwMode="auto">
            <a:xfrm>
              <a:off x="4667339" y="1551015"/>
              <a:ext cx="173114" cy="148497"/>
            </a:xfrm>
            <a:custGeom>
              <a:avLst/>
              <a:gdLst>
                <a:gd name="T0" fmla="*/ 185 w 218"/>
                <a:gd name="T1" fmla="*/ 0 h 187"/>
                <a:gd name="T2" fmla="*/ 66 w 218"/>
                <a:gd name="T3" fmla="*/ 120 h 187"/>
                <a:gd name="T4" fmla="*/ 33 w 218"/>
                <a:gd name="T5" fmla="*/ 86 h 187"/>
                <a:gd name="T6" fmla="*/ 0 w 218"/>
                <a:gd name="T7" fmla="*/ 120 h 187"/>
                <a:gd name="T8" fmla="*/ 66 w 218"/>
                <a:gd name="T9" fmla="*/ 187 h 187"/>
                <a:gd name="T10" fmla="*/ 218 w 218"/>
                <a:gd name="T11" fmla="*/ 34 h 187"/>
                <a:gd name="T12" fmla="*/ 185 w 21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218" h="187">
                  <a:moveTo>
                    <a:pt x="185" y="0"/>
                  </a:moveTo>
                  <a:lnTo>
                    <a:pt x="66" y="120"/>
                  </a:lnTo>
                  <a:lnTo>
                    <a:pt x="33" y="86"/>
                  </a:lnTo>
                  <a:lnTo>
                    <a:pt x="0" y="120"/>
                  </a:lnTo>
                  <a:lnTo>
                    <a:pt x="66" y="187"/>
                  </a:lnTo>
                  <a:lnTo>
                    <a:pt x="218" y="34"/>
                  </a:lnTo>
                  <a:lnTo>
                    <a:pt x="185" y="0"/>
                  </a:ln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123" name="Rectangle 122">
            <a:extLst>
              <a:ext uri="{FF2B5EF4-FFF2-40B4-BE49-F238E27FC236}">
                <a16:creationId xmlns:a16="http://schemas.microsoft.com/office/drawing/2014/main" id="{AD658C3A-2064-7ADE-1F18-7E9F1B83277B}"/>
              </a:ext>
            </a:extLst>
          </p:cNvPr>
          <p:cNvSpPr/>
          <p:nvPr/>
        </p:nvSpPr>
        <p:spPr>
          <a:xfrm>
            <a:off x="8174323" y="2132579"/>
            <a:ext cx="3399503" cy="338328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5" name="Footer Placeholder 2">
            <a:extLst>
              <a:ext uri="{FF2B5EF4-FFF2-40B4-BE49-F238E27FC236}">
                <a16:creationId xmlns:a16="http://schemas.microsoft.com/office/drawing/2014/main" id="{862E418A-2248-3E4C-7F4F-7C027BAFC6F5}"/>
              </a:ext>
            </a:extLst>
          </p:cNvPr>
          <p:cNvSpPr txBox="1">
            <a:spLocks/>
          </p:cNvSpPr>
          <p:nvPr/>
        </p:nvSpPr>
        <p:spPr>
          <a:xfrm>
            <a:off x="8546029" y="3270517"/>
            <a:ext cx="2656090" cy="553998"/>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4576B"/>
                </a:solidFill>
              </a:rPr>
              <a:t>If in lieu of bonus(es)- </a:t>
            </a:r>
            <a:r>
              <a:rPr lang="en-US" sz="1800" i="1" dirty="0">
                <a:solidFill>
                  <a:srgbClr val="34576B"/>
                </a:solidFill>
              </a:rPr>
              <a:t>maybe deferred</a:t>
            </a:r>
          </a:p>
        </p:txBody>
      </p:sp>
      <p:grpSp>
        <p:nvGrpSpPr>
          <p:cNvPr id="183" name="Group 182">
            <a:extLst>
              <a:ext uri="{FF2B5EF4-FFF2-40B4-BE49-F238E27FC236}">
                <a16:creationId xmlns:a16="http://schemas.microsoft.com/office/drawing/2014/main" id="{FCD93888-CEC0-592D-183E-0D392BAC1644}"/>
              </a:ext>
            </a:extLst>
          </p:cNvPr>
          <p:cNvGrpSpPr/>
          <p:nvPr/>
        </p:nvGrpSpPr>
        <p:grpSpPr>
          <a:xfrm>
            <a:off x="10749903" y="4723672"/>
            <a:ext cx="553925" cy="553925"/>
            <a:chOff x="9597112" y="5248070"/>
            <a:chExt cx="553925" cy="553925"/>
          </a:xfrm>
        </p:grpSpPr>
        <p:sp>
          <p:nvSpPr>
            <p:cNvPr id="130" name="Oval 129">
              <a:extLst>
                <a:ext uri="{FF2B5EF4-FFF2-40B4-BE49-F238E27FC236}">
                  <a16:creationId xmlns:a16="http://schemas.microsoft.com/office/drawing/2014/main" id="{84D41A6A-0DA3-6D3A-40A5-8254E3E67CD0}"/>
                </a:ext>
              </a:extLst>
            </p:cNvPr>
            <p:cNvSpPr/>
            <p:nvPr/>
          </p:nvSpPr>
          <p:spPr>
            <a:xfrm>
              <a:off x="9597112" y="5248070"/>
              <a:ext cx="553925" cy="553925"/>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7" name="Freeform: Shape 136">
              <a:extLst>
                <a:ext uri="{FF2B5EF4-FFF2-40B4-BE49-F238E27FC236}">
                  <a16:creationId xmlns:a16="http://schemas.microsoft.com/office/drawing/2014/main" id="{FB2F2B6E-8DD2-6718-A79D-8B20EBFBA5E6}"/>
                </a:ext>
              </a:extLst>
            </p:cNvPr>
            <p:cNvSpPr/>
            <p:nvPr/>
          </p:nvSpPr>
          <p:spPr>
            <a:xfrm>
              <a:off x="9758503" y="5409461"/>
              <a:ext cx="231142" cy="231142"/>
            </a:xfrm>
            <a:custGeom>
              <a:avLst/>
              <a:gdLst>
                <a:gd name="connsiteX0" fmla="*/ 275273 w 335279"/>
                <a:gd name="connsiteY0" fmla="*/ 0 h 335279"/>
                <a:gd name="connsiteX1" fmla="*/ 167640 w 335279"/>
                <a:gd name="connsiteY1" fmla="*/ 107633 h 335279"/>
                <a:gd name="connsiteX2" fmla="*/ 60008 w 335279"/>
                <a:gd name="connsiteY2" fmla="*/ 0 h 335279"/>
                <a:gd name="connsiteX3" fmla="*/ 0 w 335279"/>
                <a:gd name="connsiteY3" fmla="*/ 60008 h 335279"/>
                <a:gd name="connsiteX4" fmla="*/ 107633 w 335279"/>
                <a:gd name="connsiteY4" fmla="*/ 167640 h 335279"/>
                <a:gd name="connsiteX5" fmla="*/ 0 w 335279"/>
                <a:gd name="connsiteY5" fmla="*/ 275273 h 335279"/>
                <a:gd name="connsiteX6" fmla="*/ 60008 w 335279"/>
                <a:gd name="connsiteY6" fmla="*/ 335280 h 335279"/>
                <a:gd name="connsiteX7" fmla="*/ 167640 w 335279"/>
                <a:gd name="connsiteY7" fmla="*/ 227648 h 335279"/>
                <a:gd name="connsiteX8" fmla="*/ 275273 w 335279"/>
                <a:gd name="connsiteY8" fmla="*/ 335280 h 335279"/>
                <a:gd name="connsiteX9" fmla="*/ 335280 w 335279"/>
                <a:gd name="connsiteY9" fmla="*/ 275273 h 335279"/>
                <a:gd name="connsiteX10" fmla="*/ 227648 w 335279"/>
                <a:gd name="connsiteY10" fmla="*/ 167640 h 335279"/>
                <a:gd name="connsiteX11" fmla="*/ 335280 w 335279"/>
                <a:gd name="connsiteY11" fmla="*/ 60008 h 335279"/>
                <a:gd name="connsiteX12" fmla="*/ 275273 w 335279"/>
                <a:gd name="connsiteY12" fmla="*/ 0 h 335279"/>
                <a:gd name="connsiteX13" fmla="*/ 307658 w 335279"/>
                <a:gd name="connsiteY13" fmla="*/ 275273 h 335279"/>
                <a:gd name="connsiteX14" fmla="*/ 274320 w 335279"/>
                <a:gd name="connsiteY14" fmla="*/ 308610 h 335279"/>
                <a:gd name="connsiteX15" fmla="*/ 167640 w 335279"/>
                <a:gd name="connsiteY15" fmla="*/ 200978 h 335279"/>
                <a:gd name="connsiteX16" fmla="*/ 60008 w 335279"/>
                <a:gd name="connsiteY16" fmla="*/ 308610 h 335279"/>
                <a:gd name="connsiteX17" fmla="*/ 26670 w 335279"/>
                <a:gd name="connsiteY17" fmla="*/ 275273 h 335279"/>
                <a:gd name="connsiteX18" fmla="*/ 134303 w 335279"/>
                <a:gd name="connsiteY18" fmla="*/ 167640 h 335279"/>
                <a:gd name="connsiteX19" fmla="*/ 27622 w 335279"/>
                <a:gd name="connsiteY19" fmla="*/ 60008 h 335279"/>
                <a:gd name="connsiteX20" fmla="*/ 60960 w 335279"/>
                <a:gd name="connsiteY20" fmla="*/ 26670 h 335279"/>
                <a:gd name="connsiteX21" fmla="*/ 167640 w 335279"/>
                <a:gd name="connsiteY21" fmla="*/ 134303 h 335279"/>
                <a:gd name="connsiteX22" fmla="*/ 275273 w 335279"/>
                <a:gd name="connsiteY22" fmla="*/ 26670 h 335279"/>
                <a:gd name="connsiteX23" fmla="*/ 308610 w 335279"/>
                <a:gd name="connsiteY23" fmla="*/ 60008 h 335279"/>
                <a:gd name="connsiteX24" fmla="*/ 200978 w 335279"/>
                <a:gd name="connsiteY24" fmla="*/ 167640 h 335279"/>
                <a:gd name="connsiteX25" fmla="*/ 307658 w 335279"/>
                <a:gd name="connsiteY25" fmla="*/ 275273 h 33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79" h="335279">
                  <a:moveTo>
                    <a:pt x="275273" y="0"/>
                  </a:moveTo>
                  <a:lnTo>
                    <a:pt x="167640" y="107633"/>
                  </a:lnTo>
                  <a:lnTo>
                    <a:pt x="60008" y="0"/>
                  </a:lnTo>
                  <a:lnTo>
                    <a:pt x="0" y="60008"/>
                  </a:lnTo>
                  <a:lnTo>
                    <a:pt x="107633" y="167640"/>
                  </a:lnTo>
                  <a:lnTo>
                    <a:pt x="0" y="275273"/>
                  </a:lnTo>
                  <a:lnTo>
                    <a:pt x="60008" y="335280"/>
                  </a:lnTo>
                  <a:lnTo>
                    <a:pt x="167640" y="227648"/>
                  </a:lnTo>
                  <a:lnTo>
                    <a:pt x="275273" y="335280"/>
                  </a:lnTo>
                  <a:lnTo>
                    <a:pt x="335280" y="275273"/>
                  </a:lnTo>
                  <a:lnTo>
                    <a:pt x="227648" y="167640"/>
                  </a:lnTo>
                  <a:lnTo>
                    <a:pt x="335280" y="60008"/>
                  </a:lnTo>
                  <a:lnTo>
                    <a:pt x="275273" y="0"/>
                  </a:lnTo>
                  <a:close/>
                  <a:moveTo>
                    <a:pt x="307658" y="275273"/>
                  </a:moveTo>
                  <a:lnTo>
                    <a:pt x="274320" y="308610"/>
                  </a:lnTo>
                  <a:lnTo>
                    <a:pt x="167640" y="200978"/>
                  </a:lnTo>
                  <a:lnTo>
                    <a:pt x="60008" y="308610"/>
                  </a:lnTo>
                  <a:lnTo>
                    <a:pt x="26670" y="275273"/>
                  </a:lnTo>
                  <a:lnTo>
                    <a:pt x="134303" y="167640"/>
                  </a:lnTo>
                  <a:lnTo>
                    <a:pt x="27622" y="60008"/>
                  </a:lnTo>
                  <a:lnTo>
                    <a:pt x="60960" y="26670"/>
                  </a:lnTo>
                  <a:lnTo>
                    <a:pt x="167640" y="134303"/>
                  </a:lnTo>
                  <a:lnTo>
                    <a:pt x="275273" y="26670"/>
                  </a:lnTo>
                  <a:lnTo>
                    <a:pt x="308610" y="60008"/>
                  </a:lnTo>
                  <a:lnTo>
                    <a:pt x="200978" y="167640"/>
                  </a:lnTo>
                  <a:lnTo>
                    <a:pt x="307658" y="275273"/>
                  </a:lnTo>
                  <a:close/>
                </a:path>
              </a:pathLst>
            </a:custGeom>
            <a:solidFill>
              <a:schemeClr val="bg1"/>
            </a:solidFill>
            <a:ln w="9525" cap="flat">
              <a:noFill/>
              <a:prstDash val="solid"/>
              <a:miter/>
            </a:ln>
          </p:spPr>
          <p:txBody>
            <a:bodyPr rtlCol="0" anchor="ctr"/>
            <a:lstStyle/>
            <a:p>
              <a:endParaRPr lang="en-GB" dirty="0"/>
            </a:p>
          </p:txBody>
        </p:sp>
      </p:grpSp>
      <p:grpSp>
        <p:nvGrpSpPr>
          <p:cNvPr id="190" name="Group 189">
            <a:extLst>
              <a:ext uri="{FF2B5EF4-FFF2-40B4-BE49-F238E27FC236}">
                <a16:creationId xmlns:a16="http://schemas.microsoft.com/office/drawing/2014/main" id="{62C80AF4-9392-A958-A6C9-4190AD4199E4}"/>
              </a:ext>
            </a:extLst>
          </p:cNvPr>
          <p:cNvGrpSpPr/>
          <p:nvPr/>
        </p:nvGrpSpPr>
        <p:grpSpPr>
          <a:xfrm>
            <a:off x="1025207" y="2132580"/>
            <a:ext cx="7877210" cy="51338"/>
            <a:chOff x="505197" y="2709283"/>
            <a:chExt cx="7877210" cy="74185"/>
          </a:xfrm>
        </p:grpSpPr>
        <p:sp>
          <p:nvSpPr>
            <p:cNvPr id="168" name="Rectangle 167">
              <a:extLst>
                <a:ext uri="{FF2B5EF4-FFF2-40B4-BE49-F238E27FC236}">
                  <a16:creationId xmlns:a16="http://schemas.microsoft.com/office/drawing/2014/main" id="{B177E6BC-61B3-D6F1-6B66-E94E124D43FD}"/>
                </a:ext>
              </a:extLst>
            </p:cNvPr>
            <p:cNvSpPr/>
            <p:nvPr/>
          </p:nvSpPr>
          <p:spPr>
            <a:xfrm rot="16200000" flipH="1">
              <a:off x="639097" y="2575383"/>
              <a:ext cx="74183" cy="341984"/>
            </a:xfrm>
            <a:prstGeom prst="rect">
              <a:avLst/>
            </a:prstGeom>
            <a:solidFill>
              <a:srgbClr val="97C4C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69" name="Rectangle 168">
              <a:extLst>
                <a:ext uri="{FF2B5EF4-FFF2-40B4-BE49-F238E27FC236}">
                  <a16:creationId xmlns:a16="http://schemas.microsoft.com/office/drawing/2014/main" id="{9CDA4680-622A-CC5D-2E47-1A3CF58CCD1B}"/>
                </a:ext>
              </a:extLst>
            </p:cNvPr>
            <p:cNvSpPr/>
            <p:nvPr/>
          </p:nvSpPr>
          <p:spPr>
            <a:xfrm rot="16200000" flipH="1">
              <a:off x="4406710" y="2575384"/>
              <a:ext cx="74183" cy="341984"/>
            </a:xfrm>
            <a:prstGeom prst="rect">
              <a:avLst/>
            </a:prstGeom>
            <a:solidFill>
              <a:srgbClr val="97C4C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0" name="Rectangle 169">
              <a:extLst>
                <a:ext uri="{FF2B5EF4-FFF2-40B4-BE49-F238E27FC236}">
                  <a16:creationId xmlns:a16="http://schemas.microsoft.com/office/drawing/2014/main" id="{D2A98A93-A872-09A6-83E8-BD7C44A728E5}"/>
                </a:ext>
              </a:extLst>
            </p:cNvPr>
            <p:cNvSpPr/>
            <p:nvPr/>
          </p:nvSpPr>
          <p:spPr>
            <a:xfrm rot="16200000" flipH="1">
              <a:off x="8174323" y="2575385"/>
              <a:ext cx="74183" cy="341984"/>
            </a:xfrm>
            <a:prstGeom prst="rect">
              <a:avLst/>
            </a:prstGeom>
            <a:solidFill>
              <a:srgbClr val="97C4C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06" name="Group 205">
            <a:extLst>
              <a:ext uri="{FF2B5EF4-FFF2-40B4-BE49-F238E27FC236}">
                <a16:creationId xmlns:a16="http://schemas.microsoft.com/office/drawing/2014/main" id="{6077ABC1-ACF8-E2E7-E861-003A633C1C9F}"/>
              </a:ext>
            </a:extLst>
          </p:cNvPr>
          <p:cNvGrpSpPr/>
          <p:nvPr/>
        </p:nvGrpSpPr>
        <p:grpSpPr>
          <a:xfrm>
            <a:off x="1025207" y="2607388"/>
            <a:ext cx="384015" cy="401630"/>
            <a:chOff x="4833938" y="5051425"/>
            <a:chExt cx="346075" cy="361950"/>
          </a:xfrm>
          <a:solidFill>
            <a:srgbClr val="34576B"/>
          </a:solidFill>
        </p:grpSpPr>
        <p:sp>
          <p:nvSpPr>
            <p:cNvPr id="207" name="Freeform 1575">
              <a:extLst>
                <a:ext uri="{FF2B5EF4-FFF2-40B4-BE49-F238E27FC236}">
                  <a16:creationId xmlns:a16="http://schemas.microsoft.com/office/drawing/2014/main" id="{5DC3ECAC-F8D9-D4A7-E61C-715A3DC25F5C}"/>
                </a:ext>
              </a:extLst>
            </p:cNvPr>
            <p:cNvSpPr>
              <a:spLocks noEditPoints="1"/>
            </p:cNvSpPr>
            <p:nvPr/>
          </p:nvSpPr>
          <p:spPr bwMode="auto">
            <a:xfrm>
              <a:off x="4833938" y="5051425"/>
              <a:ext cx="346075" cy="60325"/>
            </a:xfrm>
            <a:custGeom>
              <a:avLst/>
              <a:gdLst>
                <a:gd name="T0" fmla="*/ 90 w 92"/>
                <a:gd name="T1" fmla="*/ 16 h 16"/>
                <a:gd name="T2" fmla="*/ 2 w 92"/>
                <a:gd name="T3" fmla="*/ 16 h 16"/>
                <a:gd name="T4" fmla="*/ 0 w 92"/>
                <a:gd name="T5" fmla="*/ 14 h 16"/>
                <a:gd name="T6" fmla="*/ 0 w 92"/>
                <a:gd name="T7" fmla="*/ 2 h 16"/>
                <a:gd name="T8" fmla="*/ 2 w 92"/>
                <a:gd name="T9" fmla="*/ 0 h 16"/>
                <a:gd name="T10" fmla="*/ 90 w 92"/>
                <a:gd name="T11" fmla="*/ 0 h 16"/>
                <a:gd name="T12" fmla="*/ 92 w 92"/>
                <a:gd name="T13" fmla="*/ 2 h 16"/>
                <a:gd name="T14" fmla="*/ 92 w 92"/>
                <a:gd name="T15" fmla="*/ 14 h 16"/>
                <a:gd name="T16" fmla="*/ 90 w 92"/>
                <a:gd name="T17" fmla="*/ 16 h 16"/>
                <a:gd name="T18" fmla="*/ 4 w 92"/>
                <a:gd name="T19" fmla="*/ 12 h 16"/>
                <a:gd name="T20" fmla="*/ 88 w 92"/>
                <a:gd name="T21" fmla="*/ 12 h 16"/>
                <a:gd name="T22" fmla="*/ 88 w 92"/>
                <a:gd name="T23" fmla="*/ 4 h 16"/>
                <a:gd name="T24" fmla="*/ 4 w 92"/>
                <a:gd name="T25" fmla="*/ 4 h 16"/>
                <a:gd name="T26" fmla="*/ 4 w 92"/>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6">
                  <a:moveTo>
                    <a:pt x="90" y="16"/>
                  </a:moveTo>
                  <a:cubicBezTo>
                    <a:pt x="2" y="16"/>
                    <a:pt x="2" y="16"/>
                    <a:pt x="2" y="16"/>
                  </a:cubicBezTo>
                  <a:cubicBezTo>
                    <a:pt x="1" y="16"/>
                    <a:pt x="0" y="15"/>
                    <a:pt x="0" y="14"/>
                  </a:cubicBezTo>
                  <a:cubicBezTo>
                    <a:pt x="0" y="2"/>
                    <a:pt x="0" y="2"/>
                    <a:pt x="0" y="2"/>
                  </a:cubicBezTo>
                  <a:cubicBezTo>
                    <a:pt x="0" y="1"/>
                    <a:pt x="1" y="0"/>
                    <a:pt x="2" y="0"/>
                  </a:cubicBezTo>
                  <a:cubicBezTo>
                    <a:pt x="90" y="0"/>
                    <a:pt x="90" y="0"/>
                    <a:pt x="90" y="0"/>
                  </a:cubicBezTo>
                  <a:cubicBezTo>
                    <a:pt x="91" y="0"/>
                    <a:pt x="92" y="1"/>
                    <a:pt x="92" y="2"/>
                  </a:cubicBezTo>
                  <a:cubicBezTo>
                    <a:pt x="92" y="14"/>
                    <a:pt x="92" y="14"/>
                    <a:pt x="92" y="14"/>
                  </a:cubicBezTo>
                  <a:cubicBezTo>
                    <a:pt x="92" y="15"/>
                    <a:pt x="91" y="16"/>
                    <a:pt x="90" y="16"/>
                  </a:cubicBezTo>
                  <a:close/>
                  <a:moveTo>
                    <a:pt x="4" y="12"/>
                  </a:moveTo>
                  <a:cubicBezTo>
                    <a:pt x="88" y="12"/>
                    <a:pt x="88" y="12"/>
                    <a:pt x="88" y="12"/>
                  </a:cubicBezTo>
                  <a:cubicBezTo>
                    <a:pt x="88" y="4"/>
                    <a:pt x="88" y="4"/>
                    <a:pt x="88"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8" name="Freeform 1576">
              <a:extLst>
                <a:ext uri="{FF2B5EF4-FFF2-40B4-BE49-F238E27FC236}">
                  <a16:creationId xmlns:a16="http://schemas.microsoft.com/office/drawing/2014/main" id="{80340D4C-23D3-1B43-1FC3-45BE4AE1BA72}"/>
                </a:ext>
              </a:extLst>
            </p:cNvPr>
            <p:cNvSpPr>
              <a:spLocks/>
            </p:cNvSpPr>
            <p:nvPr/>
          </p:nvSpPr>
          <p:spPr bwMode="auto">
            <a:xfrm>
              <a:off x="4833938" y="5307013"/>
              <a:ext cx="346075" cy="15875"/>
            </a:xfrm>
            <a:custGeom>
              <a:avLst/>
              <a:gdLst>
                <a:gd name="T0" fmla="*/ 90 w 92"/>
                <a:gd name="T1" fmla="*/ 4 h 4"/>
                <a:gd name="T2" fmla="*/ 2 w 92"/>
                <a:gd name="T3" fmla="*/ 4 h 4"/>
                <a:gd name="T4" fmla="*/ 0 w 92"/>
                <a:gd name="T5" fmla="*/ 2 h 4"/>
                <a:gd name="T6" fmla="*/ 2 w 92"/>
                <a:gd name="T7" fmla="*/ 0 h 4"/>
                <a:gd name="T8" fmla="*/ 90 w 92"/>
                <a:gd name="T9" fmla="*/ 0 h 4"/>
                <a:gd name="T10" fmla="*/ 92 w 92"/>
                <a:gd name="T11" fmla="*/ 2 h 4"/>
                <a:gd name="T12" fmla="*/ 90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90" y="4"/>
                  </a:moveTo>
                  <a:cubicBezTo>
                    <a:pt x="2" y="4"/>
                    <a:pt x="2" y="4"/>
                    <a:pt x="2" y="4"/>
                  </a:cubicBezTo>
                  <a:cubicBezTo>
                    <a:pt x="1" y="4"/>
                    <a:pt x="0" y="3"/>
                    <a:pt x="0" y="2"/>
                  </a:cubicBezTo>
                  <a:cubicBezTo>
                    <a:pt x="0" y="1"/>
                    <a:pt x="1" y="0"/>
                    <a:pt x="2" y="0"/>
                  </a:cubicBezTo>
                  <a:cubicBezTo>
                    <a:pt x="90" y="0"/>
                    <a:pt x="90" y="0"/>
                    <a:pt x="90" y="0"/>
                  </a:cubicBezTo>
                  <a:cubicBezTo>
                    <a:pt x="91" y="0"/>
                    <a:pt x="92" y="1"/>
                    <a:pt x="92" y="2"/>
                  </a:cubicBezTo>
                  <a:cubicBezTo>
                    <a:pt x="92" y="3"/>
                    <a:pt x="91" y="4"/>
                    <a:pt x="9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9" name="Freeform 1577">
              <a:extLst>
                <a:ext uri="{FF2B5EF4-FFF2-40B4-BE49-F238E27FC236}">
                  <a16:creationId xmlns:a16="http://schemas.microsoft.com/office/drawing/2014/main" id="{36DF4C58-2CF1-40B4-FC99-7D8ED2CE09BA}"/>
                </a:ext>
              </a:extLst>
            </p:cNvPr>
            <p:cNvSpPr>
              <a:spLocks noEditPoints="1"/>
            </p:cNvSpPr>
            <p:nvPr/>
          </p:nvSpPr>
          <p:spPr bwMode="auto">
            <a:xfrm>
              <a:off x="4864100" y="5097463"/>
              <a:ext cx="285750" cy="225425"/>
            </a:xfrm>
            <a:custGeom>
              <a:avLst/>
              <a:gdLst>
                <a:gd name="T0" fmla="*/ 74 w 76"/>
                <a:gd name="T1" fmla="*/ 60 h 60"/>
                <a:gd name="T2" fmla="*/ 2 w 76"/>
                <a:gd name="T3" fmla="*/ 60 h 60"/>
                <a:gd name="T4" fmla="*/ 0 w 76"/>
                <a:gd name="T5" fmla="*/ 58 h 60"/>
                <a:gd name="T6" fmla="*/ 0 w 76"/>
                <a:gd name="T7" fmla="*/ 2 h 60"/>
                <a:gd name="T8" fmla="*/ 2 w 76"/>
                <a:gd name="T9" fmla="*/ 0 h 60"/>
                <a:gd name="T10" fmla="*/ 74 w 76"/>
                <a:gd name="T11" fmla="*/ 0 h 60"/>
                <a:gd name="T12" fmla="*/ 76 w 76"/>
                <a:gd name="T13" fmla="*/ 2 h 60"/>
                <a:gd name="T14" fmla="*/ 76 w 76"/>
                <a:gd name="T15" fmla="*/ 58 h 60"/>
                <a:gd name="T16" fmla="*/ 74 w 76"/>
                <a:gd name="T17" fmla="*/ 60 h 60"/>
                <a:gd name="T18" fmla="*/ 4 w 76"/>
                <a:gd name="T19" fmla="*/ 56 h 60"/>
                <a:gd name="T20" fmla="*/ 72 w 76"/>
                <a:gd name="T21" fmla="*/ 56 h 60"/>
                <a:gd name="T22" fmla="*/ 72 w 76"/>
                <a:gd name="T23" fmla="*/ 4 h 60"/>
                <a:gd name="T24" fmla="*/ 4 w 76"/>
                <a:gd name="T25" fmla="*/ 4 h 60"/>
                <a:gd name="T26" fmla="*/ 4 w 76"/>
                <a:gd name="T2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60">
                  <a:moveTo>
                    <a:pt x="74" y="60"/>
                  </a:moveTo>
                  <a:cubicBezTo>
                    <a:pt x="2" y="60"/>
                    <a:pt x="2" y="60"/>
                    <a:pt x="2" y="60"/>
                  </a:cubicBezTo>
                  <a:cubicBezTo>
                    <a:pt x="1" y="60"/>
                    <a:pt x="0" y="59"/>
                    <a:pt x="0" y="58"/>
                  </a:cubicBezTo>
                  <a:cubicBezTo>
                    <a:pt x="0" y="2"/>
                    <a:pt x="0" y="2"/>
                    <a:pt x="0" y="2"/>
                  </a:cubicBezTo>
                  <a:cubicBezTo>
                    <a:pt x="0" y="1"/>
                    <a:pt x="1" y="0"/>
                    <a:pt x="2" y="0"/>
                  </a:cubicBezTo>
                  <a:cubicBezTo>
                    <a:pt x="74" y="0"/>
                    <a:pt x="74" y="0"/>
                    <a:pt x="74" y="0"/>
                  </a:cubicBezTo>
                  <a:cubicBezTo>
                    <a:pt x="75" y="0"/>
                    <a:pt x="76" y="1"/>
                    <a:pt x="76" y="2"/>
                  </a:cubicBezTo>
                  <a:cubicBezTo>
                    <a:pt x="76" y="58"/>
                    <a:pt x="76" y="58"/>
                    <a:pt x="76" y="58"/>
                  </a:cubicBezTo>
                  <a:cubicBezTo>
                    <a:pt x="76" y="59"/>
                    <a:pt x="75" y="60"/>
                    <a:pt x="74" y="60"/>
                  </a:cubicBezTo>
                  <a:close/>
                  <a:moveTo>
                    <a:pt x="4" y="56"/>
                  </a:moveTo>
                  <a:cubicBezTo>
                    <a:pt x="72" y="56"/>
                    <a:pt x="72" y="56"/>
                    <a:pt x="72" y="56"/>
                  </a:cubicBezTo>
                  <a:cubicBezTo>
                    <a:pt x="72" y="4"/>
                    <a:pt x="72" y="4"/>
                    <a:pt x="72" y="4"/>
                  </a:cubicBezTo>
                  <a:cubicBezTo>
                    <a:pt x="4" y="4"/>
                    <a:pt x="4" y="4"/>
                    <a:pt x="4" y="4"/>
                  </a:cubicBezTo>
                  <a:lnTo>
                    <a:pt x="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0" name="Rectangle 1578">
              <a:extLst>
                <a:ext uri="{FF2B5EF4-FFF2-40B4-BE49-F238E27FC236}">
                  <a16:creationId xmlns:a16="http://schemas.microsoft.com/office/drawing/2014/main" id="{9D7172D2-5164-AFD3-4177-4D3C51EC0F42}"/>
                </a:ext>
              </a:extLst>
            </p:cNvPr>
            <p:cNvSpPr>
              <a:spLocks noChangeArrowheads="1"/>
            </p:cNvSpPr>
            <p:nvPr/>
          </p:nvSpPr>
          <p:spPr bwMode="auto">
            <a:xfrm>
              <a:off x="4999038" y="5314950"/>
              <a:ext cx="158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1" name="Freeform 1579">
              <a:extLst>
                <a:ext uri="{FF2B5EF4-FFF2-40B4-BE49-F238E27FC236}">
                  <a16:creationId xmlns:a16="http://schemas.microsoft.com/office/drawing/2014/main" id="{B027340E-21E3-6042-5A53-AD951B9C3DD0}"/>
                </a:ext>
              </a:extLst>
            </p:cNvPr>
            <p:cNvSpPr>
              <a:spLocks noEditPoints="1"/>
            </p:cNvSpPr>
            <p:nvPr/>
          </p:nvSpPr>
          <p:spPr bwMode="auto">
            <a:xfrm>
              <a:off x="4976813" y="5353050"/>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2" name="Freeform 1580">
              <a:extLst>
                <a:ext uri="{FF2B5EF4-FFF2-40B4-BE49-F238E27FC236}">
                  <a16:creationId xmlns:a16="http://schemas.microsoft.com/office/drawing/2014/main" id="{5C81E998-B451-8AC9-44E9-D033A37F8391}"/>
                </a:ext>
              </a:extLst>
            </p:cNvPr>
            <p:cNvSpPr>
              <a:spLocks noEditPoints="1"/>
            </p:cNvSpPr>
            <p:nvPr/>
          </p:nvSpPr>
          <p:spPr bwMode="auto">
            <a:xfrm>
              <a:off x="4999038" y="5218113"/>
              <a:ext cx="46038" cy="74613"/>
            </a:xfrm>
            <a:custGeom>
              <a:avLst/>
              <a:gdLst>
                <a:gd name="T0" fmla="*/ 10 w 12"/>
                <a:gd name="T1" fmla="*/ 20 h 20"/>
                <a:gd name="T2" fmla="*/ 2 w 12"/>
                <a:gd name="T3" fmla="*/ 20 h 20"/>
                <a:gd name="T4" fmla="*/ 0 w 12"/>
                <a:gd name="T5" fmla="*/ 18 h 20"/>
                <a:gd name="T6" fmla="*/ 0 w 12"/>
                <a:gd name="T7" fmla="*/ 2 h 20"/>
                <a:gd name="T8" fmla="*/ 2 w 12"/>
                <a:gd name="T9" fmla="*/ 0 h 20"/>
                <a:gd name="T10" fmla="*/ 10 w 12"/>
                <a:gd name="T11" fmla="*/ 0 h 20"/>
                <a:gd name="T12" fmla="*/ 12 w 12"/>
                <a:gd name="T13" fmla="*/ 2 h 20"/>
                <a:gd name="T14" fmla="*/ 12 w 12"/>
                <a:gd name="T15" fmla="*/ 18 h 20"/>
                <a:gd name="T16" fmla="*/ 10 w 12"/>
                <a:gd name="T17" fmla="*/ 20 h 20"/>
                <a:gd name="T18" fmla="*/ 4 w 12"/>
                <a:gd name="T19" fmla="*/ 16 h 20"/>
                <a:gd name="T20" fmla="*/ 8 w 12"/>
                <a:gd name="T21" fmla="*/ 16 h 20"/>
                <a:gd name="T22" fmla="*/ 8 w 12"/>
                <a:gd name="T23" fmla="*/ 4 h 20"/>
                <a:gd name="T24" fmla="*/ 4 w 12"/>
                <a:gd name="T25" fmla="*/ 4 h 20"/>
                <a:gd name="T26" fmla="*/ 4 w 12"/>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0">
                  <a:moveTo>
                    <a:pt x="10" y="20"/>
                  </a:moveTo>
                  <a:cubicBezTo>
                    <a:pt x="2" y="20"/>
                    <a:pt x="2" y="20"/>
                    <a:pt x="2" y="20"/>
                  </a:cubicBezTo>
                  <a:cubicBezTo>
                    <a:pt x="1" y="20"/>
                    <a:pt x="0" y="19"/>
                    <a:pt x="0" y="18"/>
                  </a:cubicBezTo>
                  <a:cubicBezTo>
                    <a:pt x="0" y="2"/>
                    <a:pt x="0" y="2"/>
                    <a:pt x="0" y="2"/>
                  </a:cubicBezTo>
                  <a:cubicBezTo>
                    <a:pt x="0" y="1"/>
                    <a:pt x="1" y="0"/>
                    <a:pt x="2" y="0"/>
                  </a:cubicBezTo>
                  <a:cubicBezTo>
                    <a:pt x="10" y="0"/>
                    <a:pt x="10" y="0"/>
                    <a:pt x="10" y="0"/>
                  </a:cubicBezTo>
                  <a:cubicBezTo>
                    <a:pt x="11" y="0"/>
                    <a:pt x="12" y="1"/>
                    <a:pt x="12" y="2"/>
                  </a:cubicBezTo>
                  <a:cubicBezTo>
                    <a:pt x="12" y="18"/>
                    <a:pt x="12" y="18"/>
                    <a:pt x="12" y="18"/>
                  </a:cubicBezTo>
                  <a:cubicBezTo>
                    <a:pt x="12" y="19"/>
                    <a:pt x="11" y="20"/>
                    <a:pt x="10" y="20"/>
                  </a:cubicBezTo>
                  <a:close/>
                  <a:moveTo>
                    <a:pt x="4" y="16"/>
                  </a:moveTo>
                  <a:cubicBezTo>
                    <a:pt x="8" y="16"/>
                    <a:pt x="8" y="16"/>
                    <a:pt x="8" y="16"/>
                  </a:cubicBezTo>
                  <a:cubicBezTo>
                    <a:pt x="8" y="4"/>
                    <a:pt x="8" y="4"/>
                    <a:pt x="8" y="4"/>
                  </a:cubicBezTo>
                  <a:cubicBezTo>
                    <a:pt x="4" y="4"/>
                    <a:pt x="4" y="4"/>
                    <a:pt x="4" y="4"/>
                  </a:cubicBezTo>
                  <a:lnTo>
                    <a:pt x="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3" name="Freeform 1581">
              <a:extLst>
                <a:ext uri="{FF2B5EF4-FFF2-40B4-BE49-F238E27FC236}">
                  <a16:creationId xmlns:a16="http://schemas.microsoft.com/office/drawing/2014/main" id="{31D4678B-27EF-1C18-0D60-42BA2F6DE11B}"/>
                </a:ext>
              </a:extLst>
            </p:cNvPr>
            <p:cNvSpPr>
              <a:spLocks noEditPoints="1"/>
            </p:cNvSpPr>
            <p:nvPr/>
          </p:nvSpPr>
          <p:spPr bwMode="auto">
            <a:xfrm>
              <a:off x="5059363" y="5141913"/>
              <a:ext cx="44450" cy="150813"/>
            </a:xfrm>
            <a:custGeom>
              <a:avLst/>
              <a:gdLst>
                <a:gd name="T0" fmla="*/ 10 w 12"/>
                <a:gd name="T1" fmla="*/ 40 h 40"/>
                <a:gd name="T2" fmla="*/ 2 w 12"/>
                <a:gd name="T3" fmla="*/ 40 h 40"/>
                <a:gd name="T4" fmla="*/ 0 w 12"/>
                <a:gd name="T5" fmla="*/ 38 h 40"/>
                <a:gd name="T6" fmla="*/ 0 w 12"/>
                <a:gd name="T7" fmla="*/ 2 h 40"/>
                <a:gd name="T8" fmla="*/ 2 w 12"/>
                <a:gd name="T9" fmla="*/ 0 h 40"/>
                <a:gd name="T10" fmla="*/ 10 w 12"/>
                <a:gd name="T11" fmla="*/ 0 h 40"/>
                <a:gd name="T12" fmla="*/ 12 w 12"/>
                <a:gd name="T13" fmla="*/ 2 h 40"/>
                <a:gd name="T14" fmla="*/ 12 w 12"/>
                <a:gd name="T15" fmla="*/ 38 h 40"/>
                <a:gd name="T16" fmla="*/ 10 w 12"/>
                <a:gd name="T17" fmla="*/ 40 h 40"/>
                <a:gd name="T18" fmla="*/ 4 w 12"/>
                <a:gd name="T19" fmla="*/ 36 h 40"/>
                <a:gd name="T20" fmla="*/ 8 w 12"/>
                <a:gd name="T21" fmla="*/ 36 h 40"/>
                <a:gd name="T22" fmla="*/ 8 w 12"/>
                <a:gd name="T23" fmla="*/ 4 h 40"/>
                <a:gd name="T24" fmla="*/ 4 w 12"/>
                <a:gd name="T25" fmla="*/ 4 h 40"/>
                <a:gd name="T26" fmla="*/ 4 w 12"/>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0">
                  <a:moveTo>
                    <a:pt x="10" y="40"/>
                  </a:moveTo>
                  <a:cubicBezTo>
                    <a:pt x="2" y="40"/>
                    <a:pt x="2" y="40"/>
                    <a:pt x="2" y="40"/>
                  </a:cubicBezTo>
                  <a:cubicBezTo>
                    <a:pt x="1" y="40"/>
                    <a:pt x="0" y="39"/>
                    <a:pt x="0" y="38"/>
                  </a:cubicBezTo>
                  <a:cubicBezTo>
                    <a:pt x="0" y="2"/>
                    <a:pt x="0" y="2"/>
                    <a:pt x="0" y="2"/>
                  </a:cubicBezTo>
                  <a:cubicBezTo>
                    <a:pt x="0" y="1"/>
                    <a:pt x="1" y="0"/>
                    <a:pt x="2" y="0"/>
                  </a:cubicBezTo>
                  <a:cubicBezTo>
                    <a:pt x="10" y="0"/>
                    <a:pt x="10" y="0"/>
                    <a:pt x="10" y="0"/>
                  </a:cubicBezTo>
                  <a:cubicBezTo>
                    <a:pt x="11" y="0"/>
                    <a:pt x="12" y="1"/>
                    <a:pt x="12" y="2"/>
                  </a:cubicBezTo>
                  <a:cubicBezTo>
                    <a:pt x="12" y="38"/>
                    <a:pt x="12" y="38"/>
                    <a:pt x="12" y="38"/>
                  </a:cubicBezTo>
                  <a:cubicBezTo>
                    <a:pt x="12" y="39"/>
                    <a:pt x="11" y="40"/>
                    <a:pt x="10" y="40"/>
                  </a:cubicBezTo>
                  <a:close/>
                  <a:moveTo>
                    <a:pt x="4" y="36"/>
                  </a:moveTo>
                  <a:cubicBezTo>
                    <a:pt x="8" y="36"/>
                    <a:pt x="8" y="36"/>
                    <a:pt x="8" y="36"/>
                  </a:cubicBezTo>
                  <a:cubicBezTo>
                    <a:pt x="8" y="4"/>
                    <a:pt x="8" y="4"/>
                    <a:pt x="8" y="4"/>
                  </a:cubicBezTo>
                  <a:cubicBezTo>
                    <a:pt x="4" y="4"/>
                    <a:pt x="4" y="4"/>
                    <a:pt x="4" y="4"/>
                  </a:cubicBezTo>
                  <a:lnTo>
                    <a:pt x="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4" name="Freeform 1582">
              <a:extLst>
                <a:ext uri="{FF2B5EF4-FFF2-40B4-BE49-F238E27FC236}">
                  <a16:creationId xmlns:a16="http://schemas.microsoft.com/office/drawing/2014/main" id="{4E6719DC-76E1-7A13-B959-0486504909D2}"/>
                </a:ext>
              </a:extLst>
            </p:cNvPr>
            <p:cNvSpPr>
              <a:spLocks/>
            </p:cNvSpPr>
            <p:nvPr/>
          </p:nvSpPr>
          <p:spPr bwMode="auto">
            <a:xfrm>
              <a:off x="4897438" y="5141913"/>
              <a:ext cx="68263" cy="117475"/>
            </a:xfrm>
            <a:custGeom>
              <a:avLst/>
              <a:gdLst>
                <a:gd name="T0" fmla="*/ 9 w 18"/>
                <a:gd name="T1" fmla="*/ 31 h 31"/>
                <a:gd name="T2" fmla="*/ 0 w 18"/>
                <a:gd name="T3" fmla="*/ 23 h 31"/>
                <a:gd name="T4" fmla="*/ 2 w 18"/>
                <a:gd name="T5" fmla="*/ 21 h 31"/>
                <a:gd name="T6" fmla="*/ 4 w 18"/>
                <a:gd name="T7" fmla="*/ 23 h 31"/>
                <a:gd name="T8" fmla="*/ 9 w 18"/>
                <a:gd name="T9" fmla="*/ 27 h 31"/>
                <a:gd name="T10" fmla="*/ 14 w 18"/>
                <a:gd name="T11" fmla="*/ 23 h 31"/>
                <a:gd name="T12" fmla="*/ 9 w 18"/>
                <a:gd name="T13" fmla="*/ 18 h 31"/>
                <a:gd name="T14" fmla="*/ 0 w 18"/>
                <a:gd name="T15" fmla="*/ 9 h 31"/>
                <a:gd name="T16" fmla="*/ 9 w 18"/>
                <a:gd name="T17" fmla="*/ 0 h 31"/>
                <a:gd name="T18" fmla="*/ 18 w 18"/>
                <a:gd name="T19" fmla="*/ 9 h 31"/>
                <a:gd name="T20" fmla="*/ 16 w 18"/>
                <a:gd name="T21" fmla="*/ 11 h 31"/>
                <a:gd name="T22" fmla="*/ 14 w 18"/>
                <a:gd name="T23" fmla="*/ 9 h 31"/>
                <a:gd name="T24" fmla="*/ 9 w 18"/>
                <a:gd name="T25" fmla="*/ 4 h 31"/>
                <a:gd name="T26" fmla="*/ 4 w 18"/>
                <a:gd name="T27" fmla="*/ 9 h 31"/>
                <a:gd name="T28" fmla="*/ 9 w 18"/>
                <a:gd name="T29" fmla="*/ 14 h 31"/>
                <a:gd name="T30" fmla="*/ 18 w 18"/>
                <a:gd name="T31" fmla="*/ 23 h 31"/>
                <a:gd name="T32" fmla="*/ 9 w 18"/>
                <a:gd name="T3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1">
                  <a:moveTo>
                    <a:pt x="9" y="31"/>
                  </a:moveTo>
                  <a:cubicBezTo>
                    <a:pt x="4" y="31"/>
                    <a:pt x="0" y="28"/>
                    <a:pt x="0" y="23"/>
                  </a:cubicBezTo>
                  <a:cubicBezTo>
                    <a:pt x="0" y="22"/>
                    <a:pt x="1" y="21"/>
                    <a:pt x="2" y="21"/>
                  </a:cubicBezTo>
                  <a:cubicBezTo>
                    <a:pt x="3" y="21"/>
                    <a:pt x="4" y="22"/>
                    <a:pt x="4" y="23"/>
                  </a:cubicBezTo>
                  <a:cubicBezTo>
                    <a:pt x="4" y="25"/>
                    <a:pt x="6" y="27"/>
                    <a:pt x="9" y="27"/>
                  </a:cubicBezTo>
                  <a:cubicBezTo>
                    <a:pt x="12" y="27"/>
                    <a:pt x="14" y="25"/>
                    <a:pt x="14" y="23"/>
                  </a:cubicBezTo>
                  <a:cubicBezTo>
                    <a:pt x="14" y="20"/>
                    <a:pt x="12" y="18"/>
                    <a:pt x="9" y="18"/>
                  </a:cubicBezTo>
                  <a:cubicBezTo>
                    <a:pt x="4" y="18"/>
                    <a:pt x="0" y="14"/>
                    <a:pt x="0" y="9"/>
                  </a:cubicBezTo>
                  <a:cubicBezTo>
                    <a:pt x="0" y="4"/>
                    <a:pt x="4" y="0"/>
                    <a:pt x="9" y="0"/>
                  </a:cubicBezTo>
                  <a:cubicBezTo>
                    <a:pt x="14" y="0"/>
                    <a:pt x="18" y="4"/>
                    <a:pt x="18" y="9"/>
                  </a:cubicBezTo>
                  <a:cubicBezTo>
                    <a:pt x="18" y="10"/>
                    <a:pt x="17" y="11"/>
                    <a:pt x="16" y="11"/>
                  </a:cubicBezTo>
                  <a:cubicBezTo>
                    <a:pt x="15" y="11"/>
                    <a:pt x="14" y="10"/>
                    <a:pt x="14" y="9"/>
                  </a:cubicBezTo>
                  <a:cubicBezTo>
                    <a:pt x="14" y="7"/>
                    <a:pt x="12" y="4"/>
                    <a:pt x="9" y="4"/>
                  </a:cubicBezTo>
                  <a:cubicBezTo>
                    <a:pt x="6" y="4"/>
                    <a:pt x="4" y="7"/>
                    <a:pt x="4" y="9"/>
                  </a:cubicBezTo>
                  <a:cubicBezTo>
                    <a:pt x="4" y="12"/>
                    <a:pt x="6" y="14"/>
                    <a:pt x="9" y="14"/>
                  </a:cubicBezTo>
                  <a:cubicBezTo>
                    <a:pt x="14" y="14"/>
                    <a:pt x="18" y="18"/>
                    <a:pt x="18" y="23"/>
                  </a:cubicBezTo>
                  <a:cubicBezTo>
                    <a:pt x="18" y="28"/>
                    <a:pt x="14" y="31"/>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5" name="Freeform 1583">
              <a:extLst>
                <a:ext uri="{FF2B5EF4-FFF2-40B4-BE49-F238E27FC236}">
                  <a16:creationId xmlns:a16="http://schemas.microsoft.com/office/drawing/2014/main" id="{E54FFE48-9BC2-005A-1DFE-67D68192E273}"/>
                </a:ext>
              </a:extLst>
            </p:cNvPr>
            <p:cNvSpPr>
              <a:spLocks/>
            </p:cNvSpPr>
            <p:nvPr/>
          </p:nvSpPr>
          <p:spPr bwMode="auto">
            <a:xfrm>
              <a:off x="4924425" y="5243513"/>
              <a:ext cx="14288" cy="33338"/>
            </a:xfrm>
            <a:custGeom>
              <a:avLst/>
              <a:gdLst>
                <a:gd name="T0" fmla="*/ 2 w 4"/>
                <a:gd name="T1" fmla="*/ 9 h 9"/>
                <a:gd name="T2" fmla="*/ 0 w 4"/>
                <a:gd name="T3" fmla="*/ 7 h 9"/>
                <a:gd name="T4" fmla="*/ 0 w 4"/>
                <a:gd name="T5" fmla="*/ 2 h 9"/>
                <a:gd name="T6" fmla="*/ 2 w 4"/>
                <a:gd name="T7" fmla="*/ 0 h 9"/>
                <a:gd name="T8" fmla="*/ 4 w 4"/>
                <a:gd name="T9" fmla="*/ 2 h 9"/>
                <a:gd name="T10" fmla="*/ 4 w 4"/>
                <a:gd name="T11" fmla="*/ 7 h 9"/>
                <a:gd name="T12" fmla="*/ 2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2" y="9"/>
                  </a:moveTo>
                  <a:cubicBezTo>
                    <a:pt x="1" y="9"/>
                    <a:pt x="0" y="8"/>
                    <a:pt x="0" y="7"/>
                  </a:cubicBezTo>
                  <a:cubicBezTo>
                    <a:pt x="0" y="2"/>
                    <a:pt x="0" y="2"/>
                    <a:pt x="0" y="2"/>
                  </a:cubicBezTo>
                  <a:cubicBezTo>
                    <a:pt x="0" y="1"/>
                    <a:pt x="1" y="0"/>
                    <a:pt x="2" y="0"/>
                  </a:cubicBezTo>
                  <a:cubicBezTo>
                    <a:pt x="3" y="0"/>
                    <a:pt x="4" y="1"/>
                    <a:pt x="4" y="2"/>
                  </a:cubicBezTo>
                  <a:cubicBezTo>
                    <a:pt x="4" y="7"/>
                    <a:pt x="4" y="7"/>
                    <a:pt x="4" y="7"/>
                  </a:cubicBezTo>
                  <a:cubicBezTo>
                    <a:pt x="4" y="8"/>
                    <a:pt x="3" y="9"/>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6" name="Freeform 1584">
              <a:extLst>
                <a:ext uri="{FF2B5EF4-FFF2-40B4-BE49-F238E27FC236}">
                  <a16:creationId xmlns:a16="http://schemas.microsoft.com/office/drawing/2014/main" id="{DDE36EF7-1FE6-1BC0-397B-03105784FE57}"/>
                </a:ext>
              </a:extLst>
            </p:cNvPr>
            <p:cNvSpPr>
              <a:spLocks/>
            </p:cNvSpPr>
            <p:nvPr/>
          </p:nvSpPr>
          <p:spPr bwMode="auto">
            <a:xfrm>
              <a:off x="4924425" y="5127625"/>
              <a:ext cx="14288" cy="30163"/>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8"/>
                    <a:pt x="0" y="6"/>
                  </a:cubicBezTo>
                  <a:cubicBezTo>
                    <a:pt x="0" y="2"/>
                    <a:pt x="0" y="2"/>
                    <a:pt x="0" y="2"/>
                  </a:cubicBezTo>
                  <a:cubicBezTo>
                    <a:pt x="0" y="1"/>
                    <a:pt x="1" y="0"/>
                    <a:pt x="2" y="0"/>
                  </a:cubicBezTo>
                  <a:cubicBezTo>
                    <a:pt x="3" y="0"/>
                    <a:pt x="4" y="1"/>
                    <a:pt x="4" y="2"/>
                  </a:cubicBezTo>
                  <a:cubicBezTo>
                    <a:pt x="4" y="6"/>
                    <a:pt x="4" y="6"/>
                    <a:pt x="4" y="6"/>
                  </a:cubicBezTo>
                  <a:cubicBezTo>
                    <a:pt x="4" y="8"/>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23" name="Group 222">
            <a:extLst>
              <a:ext uri="{FF2B5EF4-FFF2-40B4-BE49-F238E27FC236}">
                <a16:creationId xmlns:a16="http://schemas.microsoft.com/office/drawing/2014/main" id="{1A32255C-7ADF-11EF-19A7-2950558ACA1A}"/>
              </a:ext>
            </a:extLst>
          </p:cNvPr>
          <p:cNvGrpSpPr/>
          <p:nvPr/>
        </p:nvGrpSpPr>
        <p:grpSpPr>
          <a:xfrm>
            <a:off x="4792819" y="2601752"/>
            <a:ext cx="469562" cy="287796"/>
            <a:chOff x="4841876" y="3327401"/>
            <a:chExt cx="344488" cy="211138"/>
          </a:xfrm>
        </p:grpSpPr>
        <p:sp>
          <p:nvSpPr>
            <p:cNvPr id="224" name="Rectangle 53">
              <a:extLst>
                <a:ext uri="{FF2B5EF4-FFF2-40B4-BE49-F238E27FC236}">
                  <a16:creationId xmlns:a16="http://schemas.microsoft.com/office/drawing/2014/main" id="{325B440D-C611-0BD3-F3C2-314F302F9445}"/>
                </a:ext>
              </a:extLst>
            </p:cNvPr>
            <p:cNvSpPr>
              <a:spLocks noChangeArrowheads="1"/>
            </p:cNvSpPr>
            <p:nvPr/>
          </p:nvSpPr>
          <p:spPr bwMode="auto">
            <a:xfrm>
              <a:off x="4841876" y="3327401"/>
              <a:ext cx="344488" cy="211138"/>
            </a:xfrm>
            <a:prstGeom prst="rect">
              <a:avLst/>
            </a:pr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5" name="Oval 54">
              <a:extLst>
                <a:ext uri="{FF2B5EF4-FFF2-40B4-BE49-F238E27FC236}">
                  <a16:creationId xmlns:a16="http://schemas.microsoft.com/office/drawing/2014/main" id="{9F4D528B-C9F2-DB5A-57BD-3F852ED8B7EC}"/>
                </a:ext>
              </a:extLst>
            </p:cNvPr>
            <p:cNvSpPr>
              <a:spLocks noChangeArrowheads="1"/>
            </p:cNvSpPr>
            <p:nvPr/>
          </p:nvSpPr>
          <p:spPr bwMode="auto">
            <a:xfrm>
              <a:off x="4968876" y="3387726"/>
              <a:ext cx="90488" cy="90488"/>
            </a:xfrm>
            <a:prstGeom prst="ellipse">
              <a:avLst/>
            </a:pr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6" name="Oval 55">
              <a:extLst>
                <a:ext uri="{FF2B5EF4-FFF2-40B4-BE49-F238E27FC236}">
                  <a16:creationId xmlns:a16="http://schemas.microsoft.com/office/drawing/2014/main" id="{F4B70E4B-9E4E-1537-9F09-785EAEAB8E7F}"/>
                </a:ext>
              </a:extLst>
            </p:cNvPr>
            <p:cNvSpPr>
              <a:spLocks noChangeArrowheads="1"/>
            </p:cNvSpPr>
            <p:nvPr/>
          </p:nvSpPr>
          <p:spPr bwMode="auto">
            <a:xfrm>
              <a:off x="4902201" y="3387726"/>
              <a:ext cx="14288" cy="14288"/>
            </a:xfrm>
            <a:prstGeom prst="ellipse">
              <a:avLst/>
            </a:pr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7" name="Oval 56">
              <a:extLst>
                <a:ext uri="{FF2B5EF4-FFF2-40B4-BE49-F238E27FC236}">
                  <a16:creationId xmlns:a16="http://schemas.microsoft.com/office/drawing/2014/main" id="{87C309FA-60D5-F308-EE66-2E9A4E74A809}"/>
                </a:ext>
              </a:extLst>
            </p:cNvPr>
            <p:cNvSpPr>
              <a:spLocks noChangeArrowheads="1"/>
            </p:cNvSpPr>
            <p:nvPr/>
          </p:nvSpPr>
          <p:spPr bwMode="auto">
            <a:xfrm>
              <a:off x="5111751" y="3463926"/>
              <a:ext cx="15875" cy="14288"/>
            </a:xfrm>
            <a:prstGeom prst="ellipse">
              <a:avLst/>
            </a:pr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8" name="Freeform 57">
              <a:extLst>
                <a:ext uri="{FF2B5EF4-FFF2-40B4-BE49-F238E27FC236}">
                  <a16:creationId xmlns:a16="http://schemas.microsoft.com/office/drawing/2014/main" id="{70CBB009-FBE9-0DBC-3EBC-E845FE3F3FFF}"/>
                </a:ext>
              </a:extLst>
            </p:cNvPr>
            <p:cNvSpPr>
              <a:spLocks/>
            </p:cNvSpPr>
            <p:nvPr/>
          </p:nvSpPr>
          <p:spPr bwMode="auto">
            <a:xfrm>
              <a:off x="4872038" y="3357564"/>
              <a:ext cx="285750" cy="150813"/>
            </a:xfrm>
            <a:custGeom>
              <a:avLst/>
              <a:gdLst>
                <a:gd name="T0" fmla="*/ 76 w 76"/>
                <a:gd name="T1" fmla="*/ 32 h 40"/>
                <a:gd name="T2" fmla="*/ 68 w 76"/>
                <a:gd name="T3" fmla="*/ 40 h 40"/>
                <a:gd name="T4" fmla="*/ 8 w 76"/>
                <a:gd name="T5" fmla="*/ 40 h 40"/>
                <a:gd name="T6" fmla="*/ 0 w 76"/>
                <a:gd name="T7" fmla="*/ 32 h 40"/>
                <a:gd name="T8" fmla="*/ 0 w 76"/>
                <a:gd name="T9" fmla="*/ 8 h 40"/>
                <a:gd name="T10" fmla="*/ 8 w 76"/>
                <a:gd name="T11" fmla="*/ 0 h 40"/>
                <a:gd name="T12" fmla="*/ 68 w 76"/>
                <a:gd name="T13" fmla="*/ 0 h 40"/>
                <a:gd name="T14" fmla="*/ 76 w 76"/>
                <a:gd name="T15" fmla="*/ 8 h 40"/>
                <a:gd name="T16" fmla="*/ 76 w 76"/>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76" y="32"/>
                  </a:moveTo>
                  <a:cubicBezTo>
                    <a:pt x="76" y="36"/>
                    <a:pt x="72" y="40"/>
                    <a:pt x="68" y="40"/>
                  </a:cubicBezTo>
                  <a:cubicBezTo>
                    <a:pt x="8" y="40"/>
                    <a:pt x="8" y="40"/>
                    <a:pt x="8" y="40"/>
                  </a:cubicBez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lnTo>
                    <a:pt x="76" y="32"/>
                  </a:lnTo>
                  <a:close/>
                </a:path>
              </a:pathLst>
            </a:cu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38" name="Group 237">
            <a:extLst>
              <a:ext uri="{FF2B5EF4-FFF2-40B4-BE49-F238E27FC236}">
                <a16:creationId xmlns:a16="http://schemas.microsoft.com/office/drawing/2014/main" id="{9897F32D-A8EE-E185-C601-F56EBE4C312E}"/>
              </a:ext>
            </a:extLst>
          </p:cNvPr>
          <p:cNvGrpSpPr/>
          <p:nvPr/>
        </p:nvGrpSpPr>
        <p:grpSpPr>
          <a:xfrm>
            <a:off x="8559016" y="2590840"/>
            <a:ext cx="346075" cy="346075"/>
            <a:chOff x="8447088" y="2543176"/>
            <a:chExt cx="346075" cy="346075"/>
          </a:xfrm>
        </p:grpSpPr>
        <p:sp>
          <p:nvSpPr>
            <p:cNvPr id="239" name="Oval 135">
              <a:extLst>
                <a:ext uri="{FF2B5EF4-FFF2-40B4-BE49-F238E27FC236}">
                  <a16:creationId xmlns:a16="http://schemas.microsoft.com/office/drawing/2014/main" id="{7C6498F0-A1FE-6B03-1257-7753D40CC361}"/>
                </a:ext>
              </a:extLst>
            </p:cNvPr>
            <p:cNvSpPr>
              <a:spLocks noChangeArrowheads="1"/>
            </p:cNvSpPr>
            <p:nvPr/>
          </p:nvSpPr>
          <p:spPr bwMode="auto">
            <a:xfrm>
              <a:off x="8567738" y="2543176"/>
              <a:ext cx="225425" cy="225425"/>
            </a:xfrm>
            <a:prstGeom prst="ellipse">
              <a:avLst/>
            </a:pr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0" name="Line 136">
              <a:extLst>
                <a:ext uri="{FF2B5EF4-FFF2-40B4-BE49-F238E27FC236}">
                  <a16:creationId xmlns:a16="http://schemas.microsoft.com/office/drawing/2014/main" id="{3306427D-EDC2-F435-8135-C1A387BB1C3D}"/>
                </a:ext>
              </a:extLst>
            </p:cNvPr>
            <p:cNvSpPr>
              <a:spLocks noChangeShapeType="1"/>
            </p:cNvSpPr>
            <p:nvPr/>
          </p:nvSpPr>
          <p:spPr bwMode="auto">
            <a:xfrm>
              <a:off x="8672513" y="2701926"/>
              <a:ext cx="0" cy="14288"/>
            </a:xfrm>
            <a:prstGeom prst="line">
              <a:avLst/>
            </a:prstGeom>
            <a:noFill/>
            <a:ln w="15875" cap="rnd">
              <a:solidFill>
                <a:srgbClr val="34576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1" name="Line 137">
              <a:extLst>
                <a:ext uri="{FF2B5EF4-FFF2-40B4-BE49-F238E27FC236}">
                  <a16:creationId xmlns:a16="http://schemas.microsoft.com/office/drawing/2014/main" id="{97DBB58D-606B-82FA-9E81-171AA25BC702}"/>
                </a:ext>
              </a:extLst>
            </p:cNvPr>
            <p:cNvSpPr>
              <a:spLocks noChangeShapeType="1"/>
            </p:cNvSpPr>
            <p:nvPr/>
          </p:nvSpPr>
          <p:spPr bwMode="auto">
            <a:xfrm>
              <a:off x="8672513" y="2595564"/>
              <a:ext cx="0" cy="15875"/>
            </a:xfrm>
            <a:prstGeom prst="line">
              <a:avLst/>
            </a:prstGeom>
            <a:noFill/>
            <a:ln w="15875" cap="rnd">
              <a:solidFill>
                <a:srgbClr val="34576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2" name="Freeform 138">
              <a:extLst>
                <a:ext uri="{FF2B5EF4-FFF2-40B4-BE49-F238E27FC236}">
                  <a16:creationId xmlns:a16="http://schemas.microsoft.com/office/drawing/2014/main" id="{C4DD440F-CEA1-6EBA-7BF8-4F9FE6DC8623}"/>
                </a:ext>
              </a:extLst>
            </p:cNvPr>
            <p:cNvSpPr>
              <a:spLocks/>
            </p:cNvSpPr>
            <p:nvPr/>
          </p:nvSpPr>
          <p:spPr bwMode="auto">
            <a:xfrm>
              <a:off x="8650288" y="261143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3" name="Line 139">
              <a:extLst>
                <a:ext uri="{FF2B5EF4-FFF2-40B4-BE49-F238E27FC236}">
                  <a16:creationId xmlns:a16="http://schemas.microsoft.com/office/drawing/2014/main" id="{847E067B-92CE-CE2D-94E9-295AD0D1354B}"/>
                </a:ext>
              </a:extLst>
            </p:cNvPr>
            <p:cNvSpPr>
              <a:spLocks noChangeShapeType="1"/>
            </p:cNvSpPr>
            <p:nvPr/>
          </p:nvSpPr>
          <p:spPr bwMode="auto">
            <a:xfrm>
              <a:off x="8553451" y="2822576"/>
              <a:ext cx="0" cy="14288"/>
            </a:xfrm>
            <a:prstGeom prst="line">
              <a:avLst/>
            </a:prstGeom>
            <a:noFill/>
            <a:ln w="15875" cap="rnd">
              <a:solidFill>
                <a:srgbClr val="34576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4" name="Line 140">
              <a:extLst>
                <a:ext uri="{FF2B5EF4-FFF2-40B4-BE49-F238E27FC236}">
                  <a16:creationId xmlns:a16="http://schemas.microsoft.com/office/drawing/2014/main" id="{703599FF-92B6-11D7-ECB2-A696DA469F3E}"/>
                </a:ext>
              </a:extLst>
            </p:cNvPr>
            <p:cNvSpPr>
              <a:spLocks noChangeShapeType="1"/>
            </p:cNvSpPr>
            <p:nvPr/>
          </p:nvSpPr>
          <p:spPr bwMode="auto">
            <a:xfrm>
              <a:off x="8553451" y="2716214"/>
              <a:ext cx="0" cy="15875"/>
            </a:xfrm>
            <a:prstGeom prst="line">
              <a:avLst/>
            </a:prstGeom>
            <a:noFill/>
            <a:ln w="15875" cap="rnd">
              <a:solidFill>
                <a:srgbClr val="34576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5" name="Freeform 141">
              <a:extLst>
                <a:ext uri="{FF2B5EF4-FFF2-40B4-BE49-F238E27FC236}">
                  <a16:creationId xmlns:a16="http://schemas.microsoft.com/office/drawing/2014/main" id="{2D327364-E991-DD40-82DA-AC2DFFDF28B8}"/>
                </a:ext>
              </a:extLst>
            </p:cNvPr>
            <p:cNvSpPr>
              <a:spLocks/>
            </p:cNvSpPr>
            <p:nvPr/>
          </p:nvSpPr>
          <p:spPr bwMode="auto">
            <a:xfrm>
              <a:off x="8529638" y="273208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6" name="Freeform 142">
              <a:extLst>
                <a:ext uri="{FF2B5EF4-FFF2-40B4-BE49-F238E27FC236}">
                  <a16:creationId xmlns:a16="http://schemas.microsoft.com/office/drawing/2014/main" id="{D29CC2F3-E9E7-D7C7-3F21-7E7BEAA8C489}"/>
                </a:ext>
              </a:extLst>
            </p:cNvPr>
            <p:cNvSpPr>
              <a:spLocks/>
            </p:cNvSpPr>
            <p:nvPr/>
          </p:nvSpPr>
          <p:spPr bwMode="auto">
            <a:xfrm>
              <a:off x="8447088" y="2663826"/>
              <a:ext cx="225425" cy="225425"/>
            </a:xfrm>
            <a:custGeom>
              <a:avLst/>
              <a:gdLst>
                <a:gd name="T0" fmla="*/ 32 w 60"/>
                <a:gd name="T1" fmla="*/ 0 h 60"/>
                <a:gd name="T2" fmla="*/ 30 w 60"/>
                <a:gd name="T3" fmla="*/ 0 h 60"/>
                <a:gd name="T4" fmla="*/ 0 w 60"/>
                <a:gd name="T5" fmla="*/ 30 h 60"/>
                <a:gd name="T6" fmla="*/ 30 w 60"/>
                <a:gd name="T7" fmla="*/ 60 h 60"/>
                <a:gd name="T8" fmla="*/ 60 w 60"/>
                <a:gd name="T9" fmla="*/ 30 h 60"/>
                <a:gd name="T10" fmla="*/ 60 w 60"/>
                <a:gd name="T11" fmla="*/ 28 h 60"/>
              </a:gdLst>
              <a:ahLst/>
              <a:cxnLst>
                <a:cxn ang="0">
                  <a:pos x="T0" y="T1"/>
                </a:cxn>
                <a:cxn ang="0">
                  <a:pos x="T2" y="T3"/>
                </a:cxn>
                <a:cxn ang="0">
                  <a:pos x="T4" y="T5"/>
                </a:cxn>
                <a:cxn ang="0">
                  <a:pos x="T6" y="T7"/>
                </a:cxn>
                <a:cxn ang="0">
                  <a:pos x="T8" y="T9"/>
                </a:cxn>
                <a:cxn ang="0">
                  <a:pos x="T10" y="T11"/>
                </a:cxn>
              </a:cxnLst>
              <a:rect l="0" t="0" r="r" b="b"/>
              <a:pathLst>
                <a:path w="60" h="60">
                  <a:moveTo>
                    <a:pt x="32" y="0"/>
                  </a:moveTo>
                  <a:cubicBezTo>
                    <a:pt x="31" y="0"/>
                    <a:pt x="31" y="0"/>
                    <a:pt x="30" y="0"/>
                  </a:cubicBezTo>
                  <a:cubicBezTo>
                    <a:pt x="13" y="0"/>
                    <a:pt x="0" y="13"/>
                    <a:pt x="0" y="30"/>
                  </a:cubicBezTo>
                  <a:cubicBezTo>
                    <a:pt x="0" y="47"/>
                    <a:pt x="13" y="60"/>
                    <a:pt x="30" y="60"/>
                  </a:cubicBezTo>
                  <a:cubicBezTo>
                    <a:pt x="47" y="60"/>
                    <a:pt x="60" y="47"/>
                    <a:pt x="60" y="30"/>
                  </a:cubicBezTo>
                  <a:cubicBezTo>
                    <a:pt x="60" y="29"/>
                    <a:pt x="60" y="29"/>
                    <a:pt x="60" y="28"/>
                  </a:cubicBezTo>
                </a:path>
              </a:pathLst>
            </a:custGeom>
            <a:noFill/>
            <a:ln w="15875" cap="rnd">
              <a:solidFill>
                <a:srgbClr val="34576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47" name="Group 246">
            <a:extLst>
              <a:ext uri="{FF2B5EF4-FFF2-40B4-BE49-F238E27FC236}">
                <a16:creationId xmlns:a16="http://schemas.microsoft.com/office/drawing/2014/main" id="{39649A42-08FF-0D87-D86F-626681CDD7CB}"/>
              </a:ext>
            </a:extLst>
          </p:cNvPr>
          <p:cNvGrpSpPr/>
          <p:nvPr/>
        </p:nvGrpSpPr>
        <p:grpSpPr>
          <a:xfrm>
            <a:off x="10364103" y="6274022"/>
            <a:ext cx="1188799" cy="440296"/>
            <a:chOff x="10364103" y="6274022"/>
            <a:chExt cx="1188799" cy="440296"/>
          </a:xfrm>
        </p:grpSpPr>
        <p:pic>
          <p:nvPicPr>
            <p:cNvPr id="248" name="Picture 2">
              <a:extLst>
                <a:ext uri="{FF2B5EF4-FFF2-40B4-BE49-F238E27FC236}">
                  <a16:creationId xmlns:a16="http://schemas.microsoft.com/office/drawing/2014/main" id="{3EE8626B-53EB-0D4D-C3D2-63C0668C9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2">
              <a:extLst>
                <a:ext uri="{FF2B5EF4-FFF2-40B4-BE49-F238E27FC236}">
                  <a16:creationId xmlns:a16="http://schemas.microsoft.com/office/drawing/2014/main" id="{D5CB8CE7-9965-CB50-3326-F1B03A62536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 name="Straight Connector 1">
            <a:extLst>
              <a:ext uri="{FF2B5EF4-FFF2-40B4-BE49-F238E27FC236}">
                <a16:creationId xmlns:a16="http://schemas.microsoft.com/office/drawing/2014/main" id="{FD14368A-49EF-EBE1-F723-E86B61CECF98}"/>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62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avy 3D patterns">
            <a:extLst>
              <a:ext uri="{FF2B5EF4-FFF2-40B4-BE49-F238E27FC236}">
                <a16:creationId xmlns:a16="http://schemas.microsoft.com/office/drawing/2014/main" id="{B064F46A-D3E0-25B2-7DD8-B9388CE6C5C9}"/>
              </a:ext>
            </a:extLst>
          </p:cNvPr>
          <p:cNvPicPr>
            <a:picLocks noChangeAspect="1"/>
          </p:cNvPicPr>
          <p:nvPr/>
        </p:nvPicPr>
        <p:blipFill rotWithShape="1">
          <a:blip r:embed="rId2">
            <a:extLst>
              <a:ext uri="{28A0092B-C50C-407E-A947-70E740481C1C}">
                <a14:useLocalDpi xmlns:a14="http://schemas.microsoft.com/office/drawing/2010/main" val="0"/>
              </a:ext>
            </a:extLst>
          </a:blip>
          <a:srcRect l="121" t="53867" r="7595" b="7336"/>
          <a:stretch/>
        </p:blipFill>
        <p:spPr>
          <a:xfrm flipH="1">
            <a:off x="-6" y="0"/>
            <a:ext cx="12191997" cy="3416626"/>
          </a:xfrm>
          <a:prstGeom prst="rect">
            <a:avLst/>
          </a:prstGeom>
        </p:spPr>
      </p:pic>
      <p:sp>
        <p:nvSpPr>
          <p:cNvPr id="9" name="Rectangle 8">
            <a:extLst>
              <a:ext uri="{FF2B5EF4-FFF2-40B4-BE49-F238E27FC236}">
                <a16:creationId xmlns:a16="http://schemas.microsoft.com/office/drawing/2014/main" id="{DB6FBB6A-0A18-3427-2064-462E37BBD1AB}"/>
              </a:ext>
            </a:extLst>
          </p:cNvPr>
          <p:cNvSpPr/>
          <p:nvPr/>
        </p:nvSpPr>
        <p:spPr>
          <a:xfrm>
            <a:off x="0" y="1"/>
            <a:ext cx="12192000" cy="3429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7E296315-D75E-5ABF-3290-7E3C3D3192D7}"/>
              </a:ext>
            </a:extLst>
          </p:cNvPr>
          <p:cNvSpPr>
            <a:spLocks noGrp="1"/>
          </p:cNvSpPr>
          <p:nvPr>
            <p:ph type="title"/>
          </p:nvPr>
        </p:nvSpPr>
        <p:spPr>
          <a:xfrm>
            <a:off x="639097" y="632763"/>
            <a:ext cx="4114800" cy="1843737"/>
          </a:xfrm>
        </p:spPr>
        <p:txBody>
          <a:bodyPr>
            <a:normAutofit/>
          </a:bodyPr>
          <a:lstStyle/>
          <a:p>
            <a:r>
              <a:rPr lang="id-ID" dirty="0" err="1">
                <a:solidFill>
                  <a:schemeClr val="bg1"/>
                </a:solidFill>
              </a:rPr>
              <a:t>Common</a:t>
            </a:r>
            <a:r>
              <a:rPr lang="id-ID" dirty="0">
                <a:solidFill>
                  <a:schemeClr val="bg1"/>
                </a:solidFill>
              </a:rPr>
              <a:t> </a:t>
            </a:r>
            <a:br>
              <a:rPr lang="en-US" dirty="0">
                <a:solidFill>
                  <a:schemeClr val="bg1"/>
                </a:solidFill>
              </a:rPr>
            </a:br>
            <a:r>
              <a:rPr lang="id-ID" dirty="0" err="1">
                <a:solidFill>
                  <a:schemeClr val="bg1"/>
                </a:solidFill>
              </a:rPr>
              <a:t>Question</a:t>
            </a:r>
            <a:r>
              <a:rPr lang="id-ID" dirty="0">
                <a:solidFill>
                  <a:schemeClr val="bg1"/>
                </a:solidFill>
              </a:rPr>
              <a:t>/</a:t>
            </a:r>
            <a:r>
              <a:rPr lang="id-ID" dirty="0" err="1">
                <a:solidFill>
                  <a:schemeClr val="bg1"/>
                </a:solidFill>
              </a:rPr>
              <a:t>Request</a:t>
            </a:r>
            <a:endParaRPr lang="id-ID" dirty="0">
              <a:solidFill>
                <a:schemeClr val="bg1"/>
              </a:solidFill>
            </a:endParaRPr>
          </a:p>
        </p:txBody>
      </p:sp>
      <p:sp>
        <p:nvSpPr>
          <p:cNvPr id="3" name="Footer Placeholder 2">
            <a:extLst>
              <a:ext uri="{FF2B5EF4-FFF2-40B4-BE49-F238E27FC236}">
                <a16:creationId xmlns:a16="http://schemas.microsoft.com/office/drawing/2014/main" id="{8A3F9D6A-EFB4-FF05-6C61-841BC2A1050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20C9E7AE-9DD8-A9BB-F8F2-9606A59FC0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3691746E-7818-6D2C-E35B-DE20BFD38BE9}"/>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9BB68C9C-3FFE-AFD5-CA40-51DC7ED01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FC97752-6DA0-AB39-FBA1-2C5D81E55E7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CB3EE567-FE36-6BF0-D529-21BFDF872369}"/>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0" name="Rectangle 9">
            <a:extLst>
              <a:ext uri="{FF2B5EF4-FFF2-40B4-BE49-F238E27FC236}">
                <a16:creationId xmlns:a16="http://schemas.microsoft.com/office/drawing/2014/main" id="{EBB65D10-4CB6-8D3F-81D7-72C5240B5485}"/>
              </a:ext>
            </a:extLst>
          </p:cNvPr>
          <p:cNvSpPr/>
          <p:nvPr/>
        </p:nvSpPr>
        <p:spPr>
          <a:xfrm>
            <a:off x="639097" y="2190750"/>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1" name="Footer Placeholder 2">
            <a:extLst>
              <a:ext uri="{FF2B5EF4-FFF2-40B4-BE49-F238E27FC236}">
                <a16:creationId xmlns:a16="http://schemas.microsoft.com/office/drawing/2014/main" id="{65D20D17-317D-E29D-0A8E-D971D409D2CD}"/>
              </a:ext>
            </a:extLst>
          </p:cNvPr>
          <p:cNvSpPr txBox="1">
            <a:spLocks/>
          </p:cNvSpPr>
          <p:nvPr/>
        </p:nvSpPr>
        <p:spPr>
          <a:xfrm>
            <a:off x="6107350" y="631301"/>
            <a:ext cx="4256753" cy="923330"/>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ato"/>
                <a:ea typeface="+mn-ea"/>
                <a:cs typeface="+mn-cs"/>
              </a:rPr>
              <a:t>Should the ownership position be proportional to the amount actually paid towards the purchase price?</a:t>
            </a:r>
          </a:p>
        </p:txBody>
      </p:sp>
      <p:sp>
        <p:nvSpPr>
          <p:cNvPr id="13" name="Oval 12">
            <a:extLst>
              <a:ext uri="{FF2B5EF4-FFF2-40B4-BE49-F238E27FC236}">
                <a16:creationId xmlns:a16="http://schemas.microsoft.com/office/drawing/2014/main" id="{F70B8B02-8D9B-3B58-D0F7-6E69130E5A0C}"/>
              </a:ext>
            </a:extLst>
          </p:cNvPr>
          <p:cNvSpPr/>
          <p:nvPr/>
        </p:nvSpPr>
        <p:spPr>
          <a:xfrm>
            <a:off x="623888" y="3105398"/>
            <a:ext cx="647202" cy="647202"/>
          </a:xfrm>
          <a:prstGeom prst="ellipse">
            <a:avLst/>
          </a:prstGeom>
          <a:solidFill>
            <a:srgbClr val="ADB68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14" name="Straight Connector 13">
            <a:extLst>
              <a:ext uri="{FF2B5EF4-FFF2-40B4-BE49-F238E27FC236}">
                <a16:creationId xmlns:a16="http://schemas.microsoft.com/office/drawing/2014/main" id="{6F0B4FF1-628B-4DB4-34A8-10F290114FAF}"/>
              </a:ext>
            </a:extLst>
          </p:cNvPr>
          <p:cNvCxnSpPr>
            <a:cxnSpLocks/>
          </p:cNvCxnSpPr>
          <p:nvPr/>
        </p:nvCxnSpPr>
        <p:spPr>
          <a:xfrm>
            <a:off x="5430623" y="756328"/>
            <a:ext cx="0" cy="673277"/>
          </a:xfrm>
          <a:prstGeom prst="line">
            <a:avLst/>
          </a:prstGeom>
          <a:ln>
            <a:solidFill>
              <a:srgbClr val="CBD39D"/>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0280898A-0CBE-DDA3-6B1A-21F659F3BC46}"/>
              </a:ext>
            </a:extLst>
          </p:cNvPr>
          <p:cNvSpPr txBox="1">
            <a:spLocks/>
          </p:cNvSpPr>
          <p:nvPr/>
        </p:nvSpPr>
        <p:spPr>
          <a:xfrm>
            <a:off x="639098" y="4061763"/>
            <a:ext cx="1749938" cy="110799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576B"/>
                </a:solidFill>
                <a:effectLst/>
                <a:uLnTx/>
                <a:uFillTx/>
                <a:latin typeface="Lato"/>
                <a:ea typeface="+mn-ea"/>
                <a:cs typeface="+mn-cs"/>
              </a:rPr>
              <a:t>If price set in advance and financing terms in place, no.</a:t>
            </a:r>
          </a:p>
        </p:txBody>
      </p:sp>
      <p:sp>
        <p:nvSpPr>
          <p:cNvPr id="12" name="Oval 11">
            <a:extLst>
              <a:ext uri="{FF2B5EF4-FFF2-40B4-BE49-F238E27FC236}">
                <a16:creationId xmlns:a16="http://schemas.microsoft.com/office/drawing/2014/main" id="{5CFE1ED8-F553-E715-DCB4-42F18FFCD54F}"/>
              </a:ext>
            </a:extLst>
          </p:cNvPr>
          <p:cNvSpPr/>
          <p:nvPr/>
        </p:nvSpPr>
        <p:spPr>
          <a:xfrm>
            <a:off x="3189083" y="3122679"/>
            <a:ext cx="647202" cy="647202"/>
          </a:xfrm>
          <a:prstGeom prst="ellipse">
            <a:avLst/>
          </a:prstGeom>
          <a:solidFill>
            <a:srgbClr val="DEB2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6" name="Footer Placeholder 2">
            <a:extLst>
              <a:ext uri="{FF2B5EF4-FFF2-40B4-BE49-F238E27FC236}">
                <a16:creationId xmlns:a16="http://schemas.microsoft.com/office/drawing/2014/main" id="{7F7CC205-5E97-1DF9-A9CB-854EF9ADBD89}"/>
              </a:ext>
            </a:extLst>
          </p:cNvPr>
          <p:cNvSpPr txBox="1">
            <a:spLocks/>
          </p:cNvSpPr>
          <p:nvPr/>
        </p:nvSpPr>
        <p:spPr>
          <a:xfrm>
            <a:off x="3189084" y="4061763"/>
            <a:ext cx="1749938" cy="110799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576B"/>
                </a:solidFill>
                <a:effectLst/>
                <a:uLnTx/>
                <a:uFillTx/>
                <a:latin typeface="Lato"/>
                <a:ea typeface="+mn-ea"/>
                <a:cs typeface="+mn-cs"/>
              </a:rPr>
              <a:t>If agree to reestablish the value each year, acceptable.</a:t>
            </a:r>
          </a:p>
        </p:txBody>
      </p:sp>
      <p:sp>
        <p:nvSpPr>
          <p:cNvPr id="17" name="Rectangle 16">
            <a:extLst>
              <a:ext uri="{FF2B5EF4-FFF2-40B4-BE49-F238E27FC236}">
                <a16:creationId xmlns:a16="http://schemas.microsoft.com/office/drawing/2014/main" id="{6E46D371-2D75-EEC7-6559-60962D4D1B39}"/>
              </a:ext>
            </a:extLst>
          </p:cNvPr>
          <p:cNvSpPr/>
          <p:nvPr/>
        </p:nvSpPr>
        <p:spPr>
          <a:xfrm>
            <a:off x="5739069" y="2563678"/>
            <a:ext cx="5813832" cy="3162191"/>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18" name="Picture 17" descr="A screenshot of a computer&#10;&#10;Description automatically generated">
            <a:extLst>
              <a:ext uri="{FF2B5EF4-FFF2-40B4-BE49-F238E27FC236}">
                <a16:creationId xmlns:a16="http://schemas.microsoft.com/office/drawing/2014/main" id="{B5CB5C8F-D83E-E931-A4C2-A10D07D77345}"/>
              </a:ext>
            </a:extLst>
          </p:cNvPr>
          <p:cNvPicPr>
            <a:picLocks noChangeAspect="1"/>
          </p:cNvPicPr>
          <p:nvPr/>
        </p:nvPicPr>
        <p:blipFill rotWithShape="1">
          <a:blip r:embed="rId6">
            <a:extLst>
              <a:ext uri="{28A0092B-C50C-407E-A947-70E740481C1C}">
                <a14:useLocalDpi xmlns:a14="http://schemas.microsoft.com/office/drawing/2010/main" val="0"/>
              </a:ext>
            </a:extLst>
          </a:blip>
          <a:srcRect l="8849" t="37692" r="63825" b="39216"/>
          <a:stretch/>
        </p:blipFill>
        <p:spPr>
          <a:xfrm>
            <a:off x="6302413" y="3030788"/>
            <a:ext cx="4687145" cy="2227970"/>
          </a:xfrm>
          <a:prstGeom prst="rect">
            <a:avLst/>
          </a:prstGeom>
        </p:spPr>
      </p:pic>
      <p:grpSp>
        <p:nvGrpSpPr>
          <p:cNvPr id="19" name="Group 18">
            <a:extLst>
              <a:ext uri="{FF2B5EF4-FFF2-40B4-BE49-F238E27FC236}">
                <a16:creationId xmlns:a16="http://schemas.microsoft.com/office/drawing/2014/main" id="{55D89F8C-803C-6738-FFBE-97773849F871}"/>
              </a:ext>
            </a:extLst>
          </p:cNvPr>
          <p:cNvGrpSpPr/>
          <p:nvPr/>
        </p:nvGrpSpPr>
        <p:grpSpPr>
          <a:xfrm>
            <a:off x="812620" y="3293511"/>
            <a:ext cx="269738" cy="270976"/>
            <a:chOff x="3398838" y="3267076"/>
            <a:chExt cx="346075" cy="347663"/>
          </a:xfrm>
        </p:grpSpPr>
        <p:sp>
          <p:nvSpPr>
            <p:cNvPr id="20" name="Oval 124">
              <a:extLst>
                <a:ext uri="{FF2B5EF4-FFF2-40B4-BE49-F238E27FC236}">
                  <a16:creationId xmlns:a16="http://schemas.microsoft.com/office/drawing/2014/main" id="{2D58DED2-A79A-7B78-686E-E7B20DB7FA7B}"/>
                </a:ext>
              </a:extLst>
            </p:cNvPr>
            <p:cNvSpPr>
              <a:spLocks noChangeArrowheads="1"/>
            </p:cNvSpPr>
            <p:nvPr/>
          </p:nvSpPr>
          <p:spPr bwMode="auto">
            <a:xfrm>
              <a:off x="3459163" y="3432176"/>
              <a:ext cx="150813" cy="31750"/>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 name="Freeform 125">
              <a:extLst>
                <a:ext uri="{FF2B5EF4-FFF2-40B4-BE49-F238E27FC236}">
                  <a16:creationId xmlns:a16="http://schemas.microsoft.com/office/drawing/2014/main" id="{4BD9337D-9119-643B-1DB1-65FAF79CFCF2}"/>
                </a:ext>
              </a:extLst>
            </p:cNvPr>
            <p:cNvSpPr>
              <a:spLocks/>
            </p:cNvSpPr>
            <p:nvPr/>
          </p:nvSpPr>
          <p:spPr bwMode="auto">
            <a:xfrm>
              <a:off x="3459163" y="3448051"/>
              <a:ext cx="150813" cy="46038"/>
            </a:xfrm>
            <a:custGeom>
              <a:avLst/>
              <a:gdLst>
                <a:gd name="T0" fmla="*/ 0 w 40"/>
                <a:gd name="T1" fmla="*/ 0 h 12"/>
                <a:gd name="T2" fmla="*/ 0 w 40"/>
                <a:gd name="T3" fmla="*/ 8 h 12"/>
                <a:gd name="T4" fmla="*/ 20 w 40"/>
                <a:gd name="T5" fmla="*/ 12 h 12"/>
                <a:gd name="T6" fmla="*/ 40 w 40"/>
                <a:gd name="T7" fmla="*/ 8 h 12"/>
                <a:gd name="T8" fmla="*/ 40 w 40"/>
                <a:gd name="T9" fmla="*/ 0 h 12"/>
              </a:gdLst>
              <a:ahLst/>
              <a:cxnLst>
                <a:cxn ang="0">
                  <a:pos x="T0" y="T1"/>
                </a:cxn>
                <a:cxn ang="0">
                  <a:pos x="T2" y="T3"/>
                </a:cxn>
                <a:cxn ang="0">
                  <a:pos x="T4" y="T5"/>
                </a:cxn>
                <a:cxn ang="0">
                  <a:pos x="T6" y="T7"/>
                </a:cxn>
                <a:cxn ang="0">
                  <a:pos x="T8" y="T9"/>
                </a:cxn>
              </a:cxnLst>
              <a:rect l="0" t="0" r="r" b="b"/>
              <a:pathLst>
                <a:path w="40" h="12">
                  <a:moveTo>
                    <a:pt x="0" y="0"/>
                  </a:moveTo>
                  <a:cubicBezTo>
                    <a:pt x="0" y="8"/>
                    <a:pt x="0" y="8"/>
                    <a:pt x="0" y="8"/>
                  </a:cubicBezTo>
                  <a:cubicBezTo>
                    <a:pt x="0" y="10"/>
                    <a:pt x="9" y="12"/>
                    <a:pt x="20" y="12"/>
                  </a:cubicBezTo>
                  <a:cubicBezTo>
                    <a:pt x="31" y="12"/>
                    <a:pt x="40" y="10"/>
                    <a:pt x="40" y="8"/>
                  </a:cubicBezTo>
                  <a:cubicBezTo>
                    <a:pt x="40" y="0"/>
                    <a:pt x="40" y="0"/>
                    <a:pt x="4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 name="Freeform 126">
              <a:extLst>
                <a:ext uri="{FF2B5EF4-FFF2-40B4-BE49-F238E27FC236}">
                  <a16:creationId xmlns:a16="http://schemas.microsoft.com/office/drawing/2014/main" id="{6D957564-4C9A-2062-C663-0F659AFD200D}"/>
                </a:ext>
              </a:extLst>
            </p:cNvPr>
            <p:cNvSpPr>
              <a:spLocks/>
            </p:cNvSpPr>
            <p:nvPr/>
          </p:nvSpPr>
          <p:spPr bwMode="auto">
            <a:xfrm>
              <a:off x="3459163" y="3478214"/>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 name="Freeform 127">
              <a:extLst>
                <a:ext uri="{FF2B5EF4-FFF2-40B4-BE49-F238E27FC236}">
                  <a16:creationId xmlns:a16="http://schemas.microsoft.com/office/drawing/2014/main" id="{8616C47D-6E9D-6BB0-FC1C-9E2DC9E16201}"/>
                </a:ext>
              </a:extLst>
            </p:cNvPr>
            <p:cNvSpPr>
              <a:spLocks/>
            </p:cNvSpPr>
            <p:nvPr/>
          </p:nvSpPr>
          <p:spPr bwMode="auto">
            <a:xfrm>
              <a:off x="3459163" y="3508376"/>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 name="Freeform 128">
              <a:extLst>
                <a:ext uri="{FF2B5EF4-FFF2-40B4-BE49-F238E27FC236}">
                  <a16:creationId xmlns:a16="http://schemas.microsoft.com/office/drawing/2014/main" id="{C62E2A97-0715-F744-2507-DF1D9D186D6D}"/>
                </a:ext>
              </a:extLst>
            </p:cNvPr>
            <p:cNvSpPr>
              <a:spLocks/>
            </p:cNvSpPr>
            <p:nvPr/>
          </p:nvSpPr>
          <p:spPr bwMode="auto">
            <a:xfrm>
              <a:off x="3459163" y="3538539"/>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 name="Freeform 129">
              <a:extLst>
                <a:ext uri="{FF2B5EF4-FFF2-40B4-BE49-F238E27FC236}">
                  <a16:creationId xmlns:a16="http://schemas.microsoft.com/office/drawing/2014/main" id="{201CC4C5-C148-5530-1934-FB30ABD688EF}"/>
                </a:ext>
              </a:extLst>
            </p:cNvPr>
            <p:cNvSpPr>
              <a:spLocks/>
            </p:cNvSpPr>
            <p:nvPr/>
          </p:nvSpPr>
          <p:spPr bwMode="auto">
            <a:xfrm>
              <a:off x="3459163" y="3568701"/>
              <a:ext cx="150813" cy="46038"/>
            </a:xfrm>
            <a:custGeom>
              <a:avLst/>
              <a:gdLst>
                <a:gd name="T0" fmla="*/ 40 w 40"/>
                <a:gd name="T1" fmla="*/ 0 h 12"/>
                <a:gd name="T2" fmla="*/ 40 w 40"/>
                <a:gd name="T3" fmla="*/ 8 h 12"/>
                <a:gd name="T4" fmla="*/ 20 w 40"/>
                <a:gd name="T5" fmla="*/ 12 h 12"/>
                <a:gd name="T6" fmla="*/ 0 w 40"/>
                <a:gd name="T7" fmla="*/ 8 h 12"/>
                <a:gd name="T8" fmla="*/ 0 w 40"/>
                <a:gd name="T9" fmla="*/ 0 h 12"/>
              </a:gdLst>
              <a:ahLst/>
              <a:cxnLst>
                <a:cxn ang="0">
                  <a:pos x="T0" y="T1"/>
                </a:cxn>
                <a:cxn ang="0">
                  <a:pos x="T2" y="T3"/>
                </a:cxn>
                <a:cxn ang="0">
                  <a:pos x="T4" y="T5"/>
                </a:cxn>
                <a:cxn ang="0">
                  <a:pos x="T6" y="T7"/>
                </a:cxn>
                <a:cxn ang="0">
                  <a:pos x="T8" y="T9"/>
                </a:cxn>
              </a:cxnLst>
              <a:rect l="0" t="0" r="r" b="b"/>
              <a:pathLst>
                <a:path w="40" h="12">
                  <a:moveTo>
                    <a:pt x="40" y="0"/>
                  </a:moveTo>
                  <a:cubicBezTo>
                    <a:pt x="40" y="8"/>
                    <a:pt x="40" y="8"/>
                    <a:pt x="40" y="8"/>
                  </a:cubicBezTo>
                  <a:cubicBezTo>
                    <a:pt x="40" y="10"/>
                    <a:pt x="31" y="12"/>
                    <a:pt x="20" y="12"/>
                  </a:cubicBezTo>
                  <a:cubicBezTo>
                    <a:pt x="9" y="12"/>
                    <a:pt x="0" y="10"/>
                    <a:pt x="0" y="8"/>
                  </a:cubicBezTo>
                  <a:cubicBezTo>
                    <a:pt x="0" y="0"/>
                    <a:pt x="0" y="0"/>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6" name="Freeform 130">
              <a:extLst>
                <a:ext uri="{FF2B5EF4-FFF2-40B4-BE49-F238E27FC236}">
                  <a16:creationId xmlns:a16="http://schemas.microsoft.com/office/drawing/2014/main" id="{76B7E8F4-A54B-68B2-456E-38FDC2A4CC1B}"/>
                </a:ext>
              </a:extLst>
            </p:cNvPr>
            <p:cNvSpPr>
              <a:spLocks/>
            </p:cNvSpPr>
            <p:nvPr/>
          </p:nvSpPr>
          <p:spPr bwMode="auto">
            <a:xfrm>
              <a:off x="3398838" y="3267076"/>
              <a:ext cx="346075" cy="211138"/>
            </a:xfrm>
            <a:custGeom>
              <a:avLst/>
              <a:gdLst>
                <a:gd name="T0" fmla="*/ 38 w 218"/>
                <a:gd name="T1" fmla="*/ 133 h 133"/>
                <a:gd name="T2" fmla="*/ 0 w 218"/>
                <a:gd name="T3" fmla="*/ 133 h 133"/>
                <a:gd name="T4" fmla="*/ 0 w 218"/>
                <a:gd name="T5" fmla="*/ 0 h 133"/>
                <a:gd name="T6" fmla="*/ 218 w 218"/>
                <a:gd name="T7" fmla="*/ 0 h 133"/>
                <a:gd name="T8" fmla="*/ 218 w 218"/>
                <a:gd name="T9" fmla="*/ 133 h 133"/>
                <a:gd name="T10" fmla="*/ 133 w 218"/>
                <a:gd name="T11" fmla="*/ 133 h 133"/>
              </a:gdLst>
              <a:ahLst/>
              <a:cxnLst>
                <a:cxn ang="0">
                  <a:pos x="T0" y="T1"/>
                </a:cxn>
                <a:cxn ang="0">
                  <a:pos x="T2" y="T3"/>
                </a:cxn>
                <a:cxn ang="0">
                  <a:pos x="T4" y="T5"/>
                </a:cxn>
                <a:cxn ang="0">
                  <a:pos x="T6" y="T7"/>
                </a:cxn>
                <a:cxn ang="0">
                  <a:pos x="T8" y="T9"/>
                </a:cxn>
                <a:cxn ang="0">
                  <a:pos x="T10" y="T11"/>
                </a:cxn>
              </a:cxnLst>
              <a:rect l="0" t="0" r="r" b="b"/>
              <a:pathLst>
                <a:path w="218" h="133">
                  <a:moveTo>
                    <a:pt x="38" y="133"/>
                  </a:moveTo>
                  <a:lnTo>
                    <a:pt x="0" y="133"/>
                  </a:lnTo>
                  <a:lnTo>
                    <a:pt x="0" y="0"/>
                  </a:lnTo>
                  <a:lnTo>
                    <a:pt x="218" y="0"/>
                  </a:lnTo>
                  <a:lnTo>
                    <a:pt x="218" y="133"/>
                  </a:lnTo>
                  <a:lnTo>
                    <a:pt x="133" y="133"/>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7" name="Oval 131">
              <a:extLst>
                <a:ext uri="{FF2B5EF4-FFF2-40B4-BE49-F238E27FC236}">
                  <a16:creationId xmlns:a16="http://schemas.microsoft.com/office/drawing/2014/main" id="{0DD1D4DC-6251-5DBA-3963-685CBC3556F7}"/>
                </a:ext>
              </a:extLst>
            </p:cNvPr>
            <p:cNvSpPr>
              <a:spLocks noChangeArrowheads="1"/>
            </p:cNvSpPr>
            <p:nvPr/>
          </p:nvSpPr>
          <p:spPr bwMode="auto">
            <a:xfrm>
              <a:off x="3527426" y="3327401"/>
              <a:ext cx="88900" cy="904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8" name="Oval 132">
              <a:extLst>
                <a:ext uri="{FF2B5EF4-FFF2-40B4-BE49-F238E27FC236}">
                  <a16:creationId xmlns:a16="http://schemas.microsoft.com/office/drawing/2014/main" id="{15A1D08D-EB05-2A5A-594E-75943067F5E2}"/>
                </a:ext>
              </a:extLst>
            </p:cNvPr>
            <p:cNvSpPr>
              <a:spLocks noChangeArrowheads="1"/>
            </p:cNvSpPr>
            <p:nvPr/>
          </p:nvSpPr>
          <p:spPr bwMode="auto">
            <a:xfrm>
              <a:off x="3459163" y="3327401"/>
              <a:ext cx="14288" cy="14288"/>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9" name="Oval 133">
              <a:extLst>
                <a:ext uri="{FF2B5EF4-FFF2-40B4-BE49-F238E27FC236}">
                  <a16:creationId xmlns:a16="http://schemas.microsoft.com/office/drawing/2014/main" id="{61A8F790-5396-B9C2-6D21-DC7F6DAD34BB}"/>
                </a:ext>
              </a:extLst>
            </p:cNvPr>
            <p:cNvSpPr>
              <a:spLocks noChangeArrowheads="1"/>
            </p:cNvSpPr>
            <p:nvPr/>
          </p:nvSpPr>
          <p:spPr bwMode="auto">
            <a:xfrm>
              <a:off x="3670301" y="3402014"/>
              <a:ext cx="14288" cy="15875"/>
            </a:xfrm>
            <a:prstGeom prst="ellipse">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0" name="Freeform 134">
              <a:extLst>
                <a:ext uri="{FF2B5EF4-FFF2-40B4-BE49-F238E27FC236}">
                  <a16:creationId xmlns:a16="http://schemas.microsoft.com/office/drawing/2014/main" id="{1FA369C2-FC2D-981A-10C3-95DF729091FC}"/>
                </a:ext>
              </a:extLst>
            </p:cNvPr>
            <p:cNvSpPr>
              <a:spLocks/>
            </p:cNvSpPr>
            <p:nvPr/>
          </p:nvSpPr>
          <p:spPr bwMode="auto">
            <a:xfrm>
              <a:off x="3429001" y="3297239"/>
              <a:ext cx="285750" cy="150813"/>
            </a:xfrm>
            <a:custGeom>
              <a:avLst/>
              <a:gdLst>
                <a:gd name="T0" fmla="*/ 8 w 76"/>
                <a:gd name="T1" fmla="*/ 40 h 40"/>
                <a:gd name="T2" fmla="*/ 0 w 76"/>
                <a:gd name="T3" fmla="*/ 32 h 40"/>
                <a:gd name="T4" fmla="*/ 0 w 76"/>
                <a:gd name="T5" fmla="*/ 8 h 40"/>
                <a:gd name="T6" fmla="*/ 8 w 76"/>
                <a:gd name="T7" fmla="*/ 0 h 40"/>
                <a:gd name="T8" fmla="*/ 68 w 76"/>
                <a:gd name="T9" fmla="*/ 0 h 40"/>
                <a:gd name="T10" fmla="*/ 76 w 76"/>
                <a:gd name="T11" fmla="*/ 8 h 40"/>
                <a:gd name="T12" fmla="*/ 76 w 76"/>
                <a:gd name="T13" fmla="*/ 32 h 40"/>
                <a:gd name="T14" fmla="*/ 68 w 76"/>
                <a:gd name="T15" fmla="*/ 40 h 40"/>
                <a:gd name="T16" fmla="*/ 4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8" y="40"/>
                  </a:moveTo>
                  <a:cubicBezTo>
                    <a:pt x="4" y="40"/>
                    <a:pt x="0" y="36"/>
                    <a:pt x="0" y="32"/>
                  </a:cubicBezTo>
                  <a:cubicBezTo>
                    <a:pt x="0" y="8"/>
                    <a:pt x="0" y="8"/>
                    <a:pt x="0" y="8"/>
                  </a:cubicBezTo>
                  <a:cubicBezTo>
                    <a:pt x="0" y="4"/>
                    <a:pt x="4" y="0"/>
                    <a:pt x="8" y="0"/>
                  </a:cubicBezTo>
                  <a:cubicBezTo>
                    <a:pt x="68" y="0"/>
                    <a:pt x="68" y="0"/>
                    <a:pt x="68" y="0"/>
                  </a:cubicBezTo>
                  <a:cubicBezTo>
                    <a:pt x="72" y="0"/>
                    <a:pt x="76" y="4"/>
                    <a:pt x="76" y="8"/>
                  </a:cubicBezTo>
                  <a:cubicBezTo>
                    <a:pt x="76" y="32"/>
                    <a:pt x="76" y="32"/>
                    <a:pt x="76" y="32"/>
                  </a:cubicBezTo>
                  <a:cubicBezTo>
                    <a:pt x="76" y="36"/>
                    <a:pt x="72" y="40"/>
                    <a:pt x="68" y="40"/>
                  </a:cubicBezTo>
                  <a:cubicBezTo>
                    <a:pt x="48" y="40"/>
                    <a:pt x="48" y="40"/>
                    <a:pt x="48" y="4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31" name="Freeform 78">
            <a:extLst>
              <a:ext uri="{FF2B5EF4-FFF2-40B4-BE49-F238E27FC236}">
                <a16:creationId xmlns:a16="http://schemas.microsoft.com/office/drawing/2014/main" id="{54F768DF-3D0B-CDE4-329D-0B7694A193C4}"/>
              </a:ext>
            </a:extLst>
          </p:cNvPr>
          <p:cNvSpPr>
            <a:spLocks/>
          </p:cNvSpPr>
          <p:nvPr/>
        </p:nvSpPr>
        <p:spPr bwMode="auto">
          <a:xfrm>
            <a:off x="3374151" y="3315073"/>
            <a:ext cx="277067" cy="262415"/>
          </a:xfrm>
          <a:custGeom>
            <a:avLst/>
            <a:gdLst>
              <a:gd name="T0" fmla="*/ 74 w 88"/>
              <a:gd name="T1" fmla="*/ 59 h 83"/>
              <a:gd name="T2" fmla="*/ 74 w 88"/>
              <a:gd name="T3" fmla="*/ 59 h 83"/>
              <a:gd name="T4" fmla="*/ 80 w 88"/>
              <a:gd name="T5" fmla="*/ 65 h 83"/>
              <a:gd name="T6" fmla="*/ 74 w 88"/>
              <a:gd name="T7" fmla="*/ 71 h 83"/>
              <a:gd name="T8" fmla="*/ 70 w 88"/>
              <a:gd name="T9" fmla="*/ 71 h 83"/>
              <a:gd name="T10" fmla="*/ 76 w 88"/>
              <a:gd name="T11" fmla="*/ 77 h 83"/>
              <a:gd name="T12" fmla="*/ 70 w 88"/>
              <a:gd name="T13" fmla="*/ 83 h 83"/>
              <a:gd name="T14" fmla="*/ 44 w 88"/>
              <a:gd name="T15" fmla="*/ 83 h 83"/>
              <a:gd name="T16" fmla="*/ 0 w 88"/>
              <a:gd name="T17" fmla="*/ 75 h 83"/>
              <a:gd name="T18" fmla="*/ 0 w 88"/>
              <a:gd name="T19" fmla="*/ 39 h 83"/>
              <a:gd name="T20" fmla="*/ 12 w 88"/>
              <a:gd name="T21" fmla="*/ 39 h 83"/>
              <a:gd name="T22" fmla="*/ 42 w 88"/>
              <a:gd name="T23" fmla="*/ 7 h 83"/>
              <a:gd name="T24" fmla="*/ 54 w 88"/>
              <a:gd name="T25" fmla="*/ 12 h 83"/>
              <a:gd name="T26" fmla="*/ 50 w 88"/>
              <a:gd name="T27" fmla="*/ 35 h 83"/>
              <a:gd name="T28" fmla="*/ 82 w 88"/>
              <a:gd name="T29" fmla="*/ 35 h 83"/>
              <a:gd name="T30" fmla="*/ 88 w 88"/>
              <a:gd name="T31" fmla="*/ 41 h 83"/>
              <a:gd name="T32" fmla="*/ 82 w 88"/>
              <a:gd name="T33" fmla="*/ 47 h 83"/>
              <a:gd name="T34" fmla="*/ 78 w 88"/>
              <a:gd name="T35" fmla="*/ 47 h 83"/>
              <a:gd name="T36" fmla="*/ 84 w 88"/>
              <a:gd name="T37" fmla="*/ 53 h 83"/>
              <a:gd name="T38" fmla="*/ 78 w 88"/>
              <a:gd name="T39" fmla="*/ 59 h 83"/>
              <a:gd name="T40" fmla="*/ 74 w 88"/>
              <a:gd name="T41"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3">
                <a:moveTo>
                  <a:pt x="74" y="59"/>
                </a:moveTo>
                <a:cubicBezTo>
                  <a:pt x="74" y="59"/>
                  <a:pt x="74" y="59"/>
                  <a:pt x="74" y="59"/>
                </a:cubicBezTo>
                <a:cubicBezTo>
                  <a:pt x="77" y="59"/>
                  <a:pt x="80" y="62"/>
                  <a:pt x="80" y="65"/>
                </a:cubicBezTo>
                <a:cubicBezTo>
                  <a:pt x="80" y="68"/>
                  <a:pt x="77" y="71"/>
                  <a:pt x="74" y="71"/>
                </a:cubicBezTo>
                <a:cubicBezTo>
                  <a:pt x="70" y="71"/>
                  <a:pt x="70" y="71"/>
                  <a:pt x="70" y="71"/>
                </a:cubicBezTo>
                <a:cubicBezTo>
                  <a:pt x="73" y="71"/>
                  <a:pt x="76" y="74"/>
                  <a:pt x="76" y="77"/>
                </a:cubicBezTo>
                <a:cubicBezTo>
                  <a:pt x="76" y="80"/>
                  <a:pt x="73" y="83"/>
                  <a:pt x="70" y="83"/>
                </a:cubicBezTo>
                <a:cubicBezTo>
                  <a:pt x="70" y="83"/>
                  <a:pt x="54" y="83"/>
                  <a:pt x="44" y="83"/>
                </a:cubicBezTo>
                <a:cubicBezTo>
                  <a:pt x="28" y="83"/>
                  <a:pt x="32" y="75"/>
                  <a:pt x="0" y="75"/>
                </a:cubicBezTo>
                <a:cubicBezTo>
                  <a:pt x="0" y="73"/>
                  <a:pt x="0" y="39"/>
                  <a:pt x="0" y="39"/>
                </a:cubicBezTo>
                <a:cubicBezTo>
                  <a:pt x="12" y="39"/>
                  <a:pt x="12" y="39"/>
                  <a:pt x="12" y="39"/>
                </a:cubicBezTo>
                <a:cubicBezTo>
                  <a:pt x="26" y="39"/>
                  <a:pt x="42" y="26"/>
                  <a:pt x="42" y="7"/>
                </a:cubicBezTo>
                <a:cubicBezTo>
                  <a:pt x="42" y="1"/>
                  <a:pt x="54" y="0"/>
                  <a:pt x="54" y="12"/>
                </a:cubicBezTo>
                <a:cubicBezTo>
                  <a:pt x="54" y="20"/>
                  <a:pt x="50" y="35"/>
                  <a:pt x="50" y="35"/>
                </a:cubicBezTo>
                <a:cubicBezTo>
                  <a:pt x="82" y="35"/>
                  <a:pt x="82" y="35"/>
                  <a:pt x="82" y="35"/>
                </a:cubicBezTo>
                <a:cubicBezTo>
                  <a:pt x="85" y="35"/>
                  <a:pt x="88" y="38"/>
                  <a:pt x="88" y="41"/>
                </a:cubicBezTo>
                <a:cubicBezTo>
                  <a:pt x="88" y="44"/>
                  <a:pt x="85" y="47"/>
                  <a:pt x="82" y="47"/>
                </a:cubicBezTo>
                <a:cubicBezTo>
                  <a:pt x="78" y="47"/>
                  <a:pt x="78" y="47"/>
                  <a:pt x="78" y="47"/>
                </a:cubicBezTo>
                <a:cubicBezTo>
                  <a:pt x="81" y="47"/>
                  <a:pt x="84" y="50"/>
                  <a:pt x="84" y="53"/>
                </a:cubicBezTo>
                <a:cubicBezTo>
                  <a:pt x="84" y="56"/>
                  <a:pt x="81" y="59"/>
                  <a:pt x="78" y="59"/>
                </a:cubicBezTo>
                <a:cubicBezTo>
                  <a:pt x="74" y="59"/>
                  <a:pt x="74" y="59"/>
                  <a:pt x="74" y="59"/>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811993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6">
            <a:extLst>
              <a:ext uri="{FF2B5EF4-FFF2-40B4-BE49-F238E27FC236}">
                <a16:creationId xmlns:a16="http://schemas.microsoft.com/office/drawing/2014/main" id="{A09FAF7E-C44F-7CE5-49DA-91086BD819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2290" t="1" r="15118" b="946"/>
          <a:stretch/>
        </p:blipFill>
        <p:spPr bwMode="auto">
          <a:xfrm>
            <a:off x="5533436" y="12"/>
            <a:ext cx="6658564" cy="5459717"/>
          </a:xfrm>
          <a:prstGeom prst="rect">
            <a:avLst/>
          </a:prstGeom>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A9876F1B-D686-C298-4004-1C1DFD986DFB}"/>
              </a:ext>
            </a:extLst>
          </p:cNvPr>
          <p:cNvSpPr/>
          <p:nvPr/>
        </p:nvSpPr>
        <p:spPr>
          <a:xfrm>
            <a:off x="5533438" y="0"/>
            <a:ext cx="6658562" cy="5459716"/>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E283B32D-A617-77DF-D34D-BAAB9C571A20}"/>
              </a:ext>
            </a:extLst>
          </p:cNvPr>
          <p:cNvSpPr>
            <a:spLocks noGrp="1"/>
          </p:cNvSpPr>
          <p:nvPr>
            <p:ph type="title"/>
          </p:nvPr>
        </p:nvSpPr>
        <p:spPr>
          <a:xfrm>
            <a:off x="639097" y="632763"/>
            <a:ext cx="10913806" cy="1103962"/>
          </a:xfrm>
        </p:spPr>
        <p:txBody>
          <a:bodyPr/>
          <a:lstStyle/>
          <a:p>
            <a:r>
              <a:rPr lang="id-ID" dirty="0" err="1"/>
              <a:t>Financing</a:t>
            </a:r>
            <a:r>
              <a:rPr lang="id-ID" dirty="0"/>
              <a:t> </a:t>
            </a:r>
            <a:r>
              <a:rPr lang="id-ID" dirty="0" err="1"/>
              <a:t>Issues</a:t>
            </a:r>
            <a:r>
              <a:rPr lang="id-ID" dirty="0"/>
              <a:t> </a:t>
            </a:r>
            <a:br>
              <a:rPr lang="en-US" dirty="0"/>
            </a:br>
            <a:r>
              <a:rPr lang="id-ID" dirty="0"/>
              <a:t>&amp; </a:t>
            </a:r>
            <a:r>
              <a:rPr lang="id-ID" dirty="0" err="1"/>
              <a:t>Ownership</a:t>
            </a:r>
            <a:r>
              <a:rPr lang="id-ID" dirty="0"/>
              <a:t> </a:t>
            </a:r>
            <a:r>
              <a:rPr lang="id-ID" dirty="0" err="1"/>
              <a:t>Interest</a:t>
            </a:r>
            <a:endParaRPr lang="id-ID" dirty="0"/>
          </a:p>
        </p:txBody>
      </p:sp>
      <p:sp>
        <p:nvSpPr>
          <p:cNvPr id="3" name="Footer Placeholder 2">
            <a:extLst>
              <a:ext uri="{FF2B5EF4-FFF2-40B4-BE49-F238E27FC236}">
                <a16:creationId xmlns:a16="http://schemas.microsoft.com/office/drawing/2014/main" id="{1E5157B2-C7BD-C7AC-772F-678EE7CD28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E2224ADF-F5C2-0841-0051-F107140E3F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C19BFF3A-2105-F970-8165-8EC35224E546}"/>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4994DFED-792D-CF51-D8CB-39BD0B6F3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3830618-D677-6556-F936-5FD49087825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67CEC956-E9C4-C322-EA21-3568E985DD1D}"/>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9" name="Rectangle: Rounded Corners 36">
            <a:extLst>
              <a:ext uri="{FF2B5EF4-FFF2-40B4-BE49-F238E27FC236}">
                <a16:creationId xmlns:a16="http://schemas.microsoft.com/office/drawing/2014/main" id="{A74E710D-7FFD-F979-8806-212C99F4CC0E}"/>
              </a:ext>
            </a:extLst>
          </p:cNvPr>
          <p:cNvSpPr/>
          <p:nvPr/>
        </p:nvSpPr>
        <p:spPr>
          <a:xfrm>
            <a:off x="623888" y="1904660"/>
            <a:ext cx="3461406" cy="4166656"/>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0" name="TextBox 9">
            <a:extLst>
              <a:ext uri="{FF2B5EF4-FFF2-40B4-BE49-F238E27FC236}">
                <a16:creationId xmlns:a16="http://schemas.microsoft.com/office/drawing/2014/main" id="{287320DC-D644-A293-F3B0-1CF3A97B66BC}"/>
              </a:ext>
            </a:extLst>
          </p:cNvPr>
          <p:cNvSpPr txBox="1"/>
          <p:nvPr/>
        </p:nvSpPr>
        <p:spPr>
          <a:xfrm>
            <a:off x="1009882" y="3402143"/>
            <a:ext cx="26894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Agree to purchase </a:t>
            </a:r>
            <a:b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br>
            <a: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price &amp; terms</a:t>
            </a:r>
          </a:p>
        </p:txBody>
      </p:sp>
      <p:sp>
        <p:nvSpPr>
          <p:cNvPr id="15" name="Rectangle: Top Corners Rounded 14">
            <a:extLst>
              <a:ext uri="{FF2B5EF4-FFF2-40B4-BE49-F238E27FC236}">
                <a16:creationId xmlns:a16="http://schemas.microsoft.com/office/drawing/2014/main" id="{8A94C18C-92F0-EA50-5103-161197D669EB}"/>
              </a:ext>
            </a:extLst>
          </p:cNvPr>
          <p:cNvSpPr/>
          <p:nvPr/>
        </p:nvSpPr>
        <p:spPr>
          <a:xfrm>
            <a:off x="623889" y="1904661"/>
            <a:ext cx="3461405" cy="887295"/>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6" name="Oval 15">
            <a:extLst>
              <a:ext uri="{FF2B5EF4-FFF2-40B4-BE49-F238E27FC236}">
                <a16:creationId xmlns:a16="http://schemas.microsoft.com/office/drawing/2014/main" id="{D1F0074C-02A8-CB46-51FF-9F662407F0C0}"/>
              </a:ext>
            </a:extLst>
          </p:cNvPr>
          <p:cNvSpPr/>
          <p:nvPr/>
        </p:nvSpPr>
        <p:spPr>
          <a:xfrm>
            <a:off x="1871634" y="2244385"/>
            <a:ext cx="965914" cy="965914"/>
          </a:xfrm>
          <a:prstGeom prst="ellipse">
            <a:avLst/>
          </a:prstGeom>
          <a:solidFill>
            <a:srgbClr val="DBAF8A"/>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37" name="TextBox 36">
            <a:extLst>
              <a:ext uri="{FF2B5EF4-FFF2-40B4-BE49-F238E27FC236}">
                <a16:creationId xmlns:a16="http://schemas.microsoft.com/office/drawing/2014/main" id="{53F457F9-9980-9B12-C247-81BEF062AD7A}"/>
              </a:ext>
            </a:extLst>
          </p:cNvPr>
          <p:cNvSpPr txBox="1"/>
          <p:nvPr/>
        </p:nvSpPr>
        <p:spPr>
          <a:xfrm>
            <a:off x="1009882" y="4086430"/>
            <a:ext cx="2689419"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Purchase Agreement</a:t>
            </a:r>
          </a:p>
        </p:txBody>
      </p:sp>
      <p:sp>
        <p:nvSpPr>
          <p:cNvPr id="17" name="Rectangle: Rounded Corners 36">
            <a:extLst>
              <a:ext uri="{FF2B5EF4-FFF2-40B4-BE49-F238E27FC236}">
                <a16:creationId xmlns:a16="http://schemas.microsoft.com/office/drawing/2014/main" id="{29790A36-FC37-6EE3-59CC-9AA5ADCDD9AD}"/>
              </a:ext>
            </a:extLst>
          </p:cNvPr>
          <p:cNvSpPr/>
          <p:nvPr/>
        </p:nvSpPr>
        <p:spPr>
          <a:xfrm>
            <a:off x="4365297" y="1904660"/>
            <a:ext cx="3461406" cy="4166656"/>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8" name="TextBox 17">
            <a:extLst>
              <a:ext uri="{FF2B5EF4-FFF2-40B4-BE49-F238E27FC236}">
                <a16:creationId xmlns:a16="http://schemas.microsoft.com/office/drawing/2014/main" id="{CA06D573-EBB6-849D-472F-C767F78DCF57}"/>
              </a:ext>
            </a:extLst>
          </p:cNvPr>
          <p:cNvSpPr txBox="1"/>
          <p:nvPr/>
        </p:nvSpPr>
        <p:spPr>
          <a:xfrm>
            <a:off x="4751291" y="3402143"/>
            <a:ext cx="268941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You receive 100% </a:t>
            </a:r>
            <a:b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br>
            <a:r>
              <a:rPr kumimoji="0" lang="en-US" sz="1600" b="1"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ownership of car</a:t>
            </a:r>
          </a:p>
        </p:txBody>
      </p:sp>
      <p:sp>
        <p:nvSpPr>
          <p:cNvPr id="23" name="Rectangle: Top Corners Rounded 22">
            <a:extLst>
              <a:ext uri="{FF2B5EF4-FFF2-40B4-BE49-F238E27FC236}">
                <a16:creationId xmlns:a16="http://schemas.microsoft.com/office/drawing/2014/main" id="{EB5DBBAF-2480-E3C0-2FB4-9F06A4170B53}"/>
              </a:ext>
            </a:extLst>
          </p:cNvPr>
          <p:cNvSpPr/>
          <p:nvPr/>
        </p:nvSpPr>
        <p:spPr>
          <a:xfrm>
            <a:off x="4365298" y="1904661"/>
            <a:ext cx="3461405" cy="887295"/>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24" name="Oval 23">
            <a:extLst>
              <a:ext uri="{FF2B5EF4-FFF2-40B4-BE49-F238E27FC236}">
                <a16:creationId xmlns:a16="http://schemas.microsoft.com/office/drawing/2014/main" id="{01073FE1-A83F-EAAD-992C-69022BA06179}"/>
              </a:ext>
            </a:extLst>
          </p:cNvPr>
          <p:cNvSpPr/>
          <p:nvPr/>
        </p:nvSpPr>
        <p:spPr>
          <a:xfrm>
            <a:off x="5613043" y="2244385"/>
            <a:ext cx="965914" cy="965914"/>
          </a:xfrm>
          <a:prstGeom prst="ellipse">
            <a:avLst/>
          </a:prstGeom>
          <a:solidFill>
            <a:srgbClr val="97C4C9"/>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38" name="TextBox 37">
            <a:extLst>
              <a:ext uri="{FF2B5EF4-FFF2-40B4-BE49-F238E27FC236}">
                <a16:creationId xmlns:a16="http://schemas.microsoft.com/office/drawing/2014/main" id="{DABE51F7-1519-9CB1-4395-5DE8D4D1C72A}"/>
              </a:ext>
            </a:extLst>
          </p:cNvPr>
          <p:cNvSpPr txBox="1"/>
          <p:nvPr/>
        </p:nvSpPr>
        <p:spPr>
          <a:xfrm>
            <a:off x="4751291" y="4086430"/>
            <a:ext cx="2689419"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Subject to lien (if any)</a:t>
            </a:r>
          </a:p>
        </p:txBody>
      </p:sp>
      <p:sp>
        <p:nvSpPr>
          <p:cNvPr id="39" name="TextBox 38">
            <a:extLst>
              <a:ext uri="{FF2B5EF4-FFF2-40B4-BE49-F238E27FC236}">
                <a16:creationId xmlns:a16="http://schemas.microsoft.com/office/drawing/2014/main" id="{060BFB70-8C55-4FE9-0DFC-E15237372A94}"/>
              </a:ext>
            </a:extLst>
          </p:cNvPr>
          <p:cNvSpPr txBox="1"/>
          <p:nvPr/>
        </p:nvSpPr>
        <p:spPr>
          <a:xfrm>
            <a:off x="1009882" y="4701422"/>
            <a:ext cx="2689419"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Financing Agreement</a:t>
            </a:r>
          </a:p>
        </p:txBody>
      </p:sp>
      <p:sp>
        <p:nvSpPr>
          <p:cNvPr id="40" name="TextBox 39">
            <a:extLst>
              <a:ext uri="{FF2B5EF4-FFF2-40B4-BE49-F238E27FC236}">
                <a16:creationId xmlns:a16="http://schemas.microsoft.com/office/drawing/2014/main" id="{444B80D4-DE24-75E3-015B-CAE212E9D3E0}"/>
              </a:ext>
            </a:extLst>
          </p:cNvPr>
          <p:cNvSpPr txBox="1"/>
          <p:nvPr/>
        </p:nvSpPr>
        <p:spPr>
          <a:xfrm>
            <a:off x="1009882" y="5116640"/>
            <a:ext cx="2689419"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Cash Payment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Finance With Ford Credit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34576B"/>
                </a:solidFill>
                <a:effectLst/>
                <a:uLnTx/>
                <a:uFillTx/>
                <a:latin typeface="Lato"/>
                <a:ea typeface="Lato Black" panose="020F0502020204030203" pitchFamily="34" charset="0"/>
                <a:cs typeface="Lato Black" panose="020F0502020204030203" pitchFamily="34" charset="0"/>
              </a:rPr>
              <a:t>Bank Loan</a:t>
            </a:r>
          </a:p>
        </p:txBody>
      </p:sp>
      <p:cxnSp>
        <p:nvCxnSpPr>
          <p:cNvPr id="45" name="Straight Connector 44">
            <a:extLst>
              <a:ext uri="{FF2B5EF4-FFF2-40B4-BE49-F238E27FC236}">
                <a16:creationId xmlns:a16="http://schemas.microsoft.com/office/drawing/2014/main" id="{95AF3DB6-0B64-B24D-D42F-AAC18197FFE9}"/>
              </a:ext>
            </a:extLst>
          </p:cNvPr>
          <p:cNvCxnSpPr>
            <a:cxnSpLocks/>
          </p:cNvCxnSpPr>
          <p:nvPr/>
        </p:nvCxnSpPr>
        <p:spPr>
          <a:xfrm>
            <a:off x="1091444" y="4501648"/>
            <a:ext cx="2526295" cy="0"/>
          </a:xfrm>
          <a:prstGeom prst="line">
            <a:avLst/>
          </a:prstGeom>
          <a:ln>
            <a:solidFill>
              <a:srgbClr val="DEB28C"/>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62C21EB-2FC0-0BF6-0AA0-C8E1E1B50F7A}"/>
              </a:ext>
            </a:extLst>
          </p:cNvPr>
          <p:cNvGrpSpPr/>
          <p:nvPr/>
        </p:nvGrpSpPr>
        <p:grpSpPr>
          <a:xfrm>
            <a:off x="2237665" y="2547834"/>
            <a:ext cx="233853" cy="359016"/>
            <a:chOff x="7786688" y="2543176"/>
            <a:chExt cx="225425" cy="346076"/>
          </a:xfrm>
        </p:grpSpPr>
        <p:sp>
          <p:nvSpPr>
            <p:cNvPr id="12" name="Freeform 167">
              <a:extLst>
                <a:ext uri="{FF2B5EF4-FFF2-40B4-BE49-F238E27FC236}">
                  <a16:creationId xmlns:a16="http://schemas.microsoft.com/office/drawing/2014/main" id="{0A5994C5-96F5-E631-AA31-A5640754B5C4}"/>
                </a:ext>
              </a:extLst>
            </p:cNvPr>
            <p:cNvSpPr>
              <a:spLocks/>
            </p:cNvSpPr>
            <p:nvPr/>
          </p:nvSpPr>
          <p:spPr bwMode="auto">
            <a:xfrm>
              <a:off x="7883526" y="2746376"/>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3" name="Line 168">
              <a:extLst>
                <a:ext uri="{FF2B5EF4-FFF2-40B4-BE49-F238E27FC236}">
                  <a16:creationId xmlns:a16="http://schemas.microsoft.com/office/drawing/2014/main" id="{C9AEB85E-953F-A5A2-0719-600A5BAEAD1E}"/>
                </a:ext>
              </a:extLst>
            </p:cNvPr>
            <p:cNvSpPr>
              <a:spLocks noChangeShapeType="1"/>
            </p:cNvSpPr>
            <p:nvPr/>
          </p:nvSpPr>
          <p:spPr bwMode="auto">
            <a:xfrm>
              <a:off x="7907338" y="2836864"/>
              <a:ext cx="0" cy="15875"/>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 name="Line 169">
              <a:extLst>
                <a:ext uri="{FF2B5EF4-FFF2-40B4-BE49-F238E27FC236}">
                  <a16:creationId xmlns:a16="http://schemas.microsoft.com/office/drawing/2014/main" id="{EAA98CDF-6A9D-4B14-C5F1-D3E51CD92E27}"/>
                </a:ext>
              </a:extLst>
            </p:cNvPr>
            <p:cNvSpPr>
              <a:spLocks noChangeShapeType="1"/>
            </p:cNvSpPr>
            <p:nvPr/>
          </p:nvSpPr>
          <p:spPr bwMode="auto">
            <a:xfrm>
              <a:off x="7907338" y="2732089"/>
              <a:ext cx="0" cy="1428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 name="Freeform 170">
              <a:extLst>
                <a:ext uri="{FF2B5EF4-FFF2-40B4-BE49-F238E27FC236}">
                  <a16:creationId xmlns:a16="http://schemas.microsoft.com/office/drawing/2014/main" id="{F6A53007-65B8-F196-8441-BC19B6AB1DD9}"/>
                </a:ext>
              </a:extLst>
            </p:cNvPr>
            <p:cNvSpPr>
              <a:spLocks/>
            </p:cNvSpPr>
            <p:nvPr/>
          </p:nvSpPr>
          <p:spPr bwMode="auto">
            <a:xfrm>
              <a:off x="7786688" y="2693989"/>
              <a:ext cx="225425" cy="195263"/>
            </a:xfrm>
            <a:custGeom>
              <a:avLst/>
              <a:gdLst>
                <a:gd name="T0" fmla="*/ 41 w 60"/>
                <a:gd name="T1" fmla="*/ 0 h 52"/>
                <a:gd name="T2" fmla="*/ 19 w 60"/>
                <a:gd name="T3" fmla="*/ 0 h 52"/>
                <a:gd name="T4" fmla="*/ 0 w 60"/>
                <a:gd name="T5" fmla="*/ 30 h 52"/>
                <a:gd name="T6" fmla="*/ 30 w 60"/>
                <a:gd name="T7" fmla="*/ 52 h 52"/>
                <a:gd name="T8" fmla="*/ 60 w 60"/>
                <a:gd name="T9" fmla="*/ 30 h 52"/>
                <a:gd name="T10" fmla="*/ 41 w 60"/>
                <a:gd name="T11" fmla="*/ 0 h 52"/>
              </a:gdLst>
              <a:ahLst/>
              <a:cxnLst>
                <a:cxn ang="0">
                  <a:pos x="T0" y="T1"/>
                </a:cxn>
                <a:cxn ang="0">
                  <a:pos x="T2" y="T3"/>
                </a:cxn>
                <a:cxn ang="0">
                  <a:pos x="T4" y="T5"/>
                </a:cxn>
                <a:cxn ang="0">
                  <a:pos x="T6" y="T7"/>
                </a:cxn>
                <a:cxn ang="0">
                  <a:pos x="T8" y="T9"/>
                </a:cxn>
                <a:cxn ang="0">
                  <a:pos x="T10" y="T11"/>
                </a:cxn>
              </a:cxnLst>
              <a:rect l="0" t="0" r="r" b="b"/>
              <a:pathLst>
                <a:path w="60" h="52">
                  <a:moveTo>
                    <a:pt x="41" y="0"/>
                  </a:moveTo>
                  <a:cubicBezTo>
                    <a:pt x="19" y="0"/>
                    <a:pt x="19" y="0"/>
                    <a:pt x="19" y="0"/>
                  </a:cubicBezTo>
                  <a:cubicBezTo>
                    <a:pt x="10" y="6"/>
                    <a:pt x="0" y="20"/>
                    <a:pt x="0" y="30"/>
                  </a:cubicBezTo>
                  <a:cubicBezTo>
                    <a:pt x="0" y="44"/>
                    <a:pt x="8" y="52"/>
                    <a:pt x="30" y="52"/>
                  </a:cubicBezTo>
                  <a:cubicBezTo>
                    <a:pt x="52" y="52"/>
                    <a:pt x="60" y="44"/>
                    <a:pt x="60" y="30"/>
                  </a:cubicBezTo>
                  <a:cubicBezTo>
                    <a:pt x="60" y="20"/>
                    <a:pt x="50" y="6"/>
                    <a:pt x="41" y="0"/>
                  </a:cubicBez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 name="Line 171">
              <a:extLst>
                <a:ext uri="{FF2B5EF4-FFF2-40B4-BE49-F238E27FC236}">
                  <a16:creationId xmlns:a16="http://schemas.microsoft.com/office/drawing/2014/main" id="{0D044C39-2161-9864-3EAE-590431803BC7}"/>
                </a:ext>
              </a:extLst>
            </p:cNvPr>
            <p:cNvSpPr>
              <a:spLocks noChangeShapeType="1"/>
            </p:cNvSpPr>
            <p:nvPr/>
          </p:nvSpPr>
          <p:spPr bwMode="auto">
            <a:xfrm>
              <a:off x="7847013" y="2663826"/>
              <a:ext cx="104775" cy="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 name="Freeform 172">
              <a:extLst>
                <a:ext uri="{FF2B5EF4-FFF2-40B4-BE49-F238E27FC236}">
                  <a16:creationId xmlns:a16="http://schemas.microsoft.com/office/drawing/2014/main" id="{45ECF70F-6F37-EBC8-FBEF-38D2999B6503}"/>
                </a:ext>
              </a:extLst>
            </p:cNvPr>
            <p:cNvSpPr>
              <a:spLocks/>
            </p:cNvSpPr>
            <p:nvPr/>
          </p:nvSpPr>
          <p:spPr bwMode="auto">
            <a:xfrm>
              <a:off x="7831138" y="2543176"/>
              <a:ext cx="134938" cy="90488"/>
            </a:xfrm>
            <a:custGeom>
              <a:avLst/>
              <a:gdLst>
                <a:gd name="T0" fmla="*/ 36 w 36"/>
                <a:gd name="T1" fmla="*/ 4 h 24"/>
                <a:gd name="T2" fmla="*/ 22 w 36"/>
                <a:gd name="T3" fmla="*/ 10 h 24"/>
                <a:gd name="T4" fmla="*/ 18 w 36"/>
                <a:gd name="T5" fmla="*/ 0 h 24"/>
                <a:gd name="T6" fmla="*/ 14 w 36"/>
                <a:gd name="T7" fmla="*/ 10 h 24"/>
                <a:gd name="T8" fmla="*/ 0 w 36"/>
                <a:gd name="T9" fmla="*/ 4 h 24"/>
                <a:gd name="T10" fmla="*/ 8 w 36"/>
                <a:gd name="T11" fmla="*/ 24 h 24"/>
                <a:gd name="T12" fmla="*/ 28 w 36"/>
                <a:gd name="T13" fmla="*/ 24 h 24"/>
                <a:gd name="T14" fmla="*/ 36 w 36"/>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6" y="4"/>
                  </a:moveTo>
                  <a:cubicBezTo>
                    <a:pt x="22" y="10"/>
                    <a:pt x="22" y="10"/>
                    <a:pt x="22" y="10"/>
                  </a:cubicBezTo>
                  <a:cubicBezTo>
                    <a:pt x="18" y="0"/>
                    <a:pt x="18" y="0"/>
                    <a:pt x="18" y="0"/>
                  </a:cubicBezTo>
                  <a:cubicBezTo>
                    <a:pt x="14" y="10"/>
                    <a:pt x="14" y="10"/>
                    <a:pt x="14" y="10"/>
                  </a:cubicBezTo>
                  <a:cubicBezTo>
                    <a:pt x="0" y="4"/>
                    <a:pt x="0" y="4"/>
                    <a:pt x="0" y="4"/>
                  </a:cubicBezTo>
                  <a:cubicBezTo>
                    <a:pt x="0" y="4"/>
                    <a:pt x="8" y="16"/>
                    <a:pt x="8" y="24"/>
                  </a:cubicBezTo>
                  <a:cubicBezTo>
                    <a:pt x="28" y="24"/>
                    <a:pt x="28" y="24"/>
                    <a:pt x="28" y="24"/>
                  </a:cubicBezTo>
                  <a:cubicBezTo>
                    <a:pt x="28" y="16"/>
                    <a:pt x="36" y="4"/>
                    <a:pt x="36" y="4"/>
                  </a:cubicBezTo>
                  <a:close/>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2" name="Group 21">
            <a:extLst>
              <a:ext uri="{FF2B5EF4-FFF2-40B4-BE49-F238E27FC236}">
                <a16:creationId xmlns:a16="http://schemas.microsoft.com/office/drawing/2014/main" id="{1820E029-0D51-56EA-38DF-9FA4BD0B0F86}"/>
              </a:ext>
            </a:extLst>
          </p:cNvPr>
          <p:cNvGrpSpPr/>
          <p:nvPr/>
        </p:nvGrpSpPr>
        <p:grpSpPr>
          <a:xfrm>
            <a:off x="5905833" y="2537175"/>
            <a:ext cx="380334" cy="380334"/>
            <a:chOff x="3746500" y="1343025"/>
            <a:chExt cx="285750" cy="285750"/>
          </a:xfrm>
          <a:solidFill>
            <a:schemeClr val="bg1"/>
          </a:solidFill>
        </p:grpSpPr>
        <p:sp>
          <p:nvSpPr>
            <p:cNvPr id="25" name="Freeform 72">
              <a:extLst>
                <a:ext uri="{FF2B5EF4-FFF2-40B4-BE49-F238E27FC236}">
                  <a16:creationId xmlns:a16="http://schemas.microsoft.com/office/drawing/2014/main" id="{B7A4D052-7EB5-E28A-0D01-556F627F9876}"/>
                </a:ext>
              </a:extLst>
            </p:cNvPr>
            <p:cNvSpPr>
              <a:spLocks/>
            </p:cNvSpPr>
            <p:nvPr/>
          </p:nvSpPr>
          <p:spPr bwMode="auto">
            <a:xfrm>
              <a:off x="3937000" y="1543050"/>
              <a:ext cx="66675" cy="50800"/>
            </a:xfrm>
            <a:custGeom>
              <a:avLst/>
              <a:gdLst>
                <a:gd name="T0" fmla="*/ 185 w 210"/>
                <a:gd name="T1" fmla="*/ 4 h 157"/>
                <a:gd name="T2" fmla="*/ 76 w 210"/>
                <a:gd name="T3" fmla="*/ 112 h 157"/>
                <a:gd name="T4" fmla="*/ 27 w 210"/>
                <a:gd name="T5" fmla="*/ 50 h 157"/>
                <a:gd name="T6" fmla="*/ 25 w 210"/>
                <a:gd name="T7" fmla="*/ 48 h 157"/>
                <a:gd name="T8" fmla="*/ 22 w 210"/>
                <a:gd name="T9" fmla="*/ 47 h 157"/>
                <a:gd name="T10" fmla="*/ 20 w 210"/>
                <a:gd name="T11" fmla="*/ 46 h 157"/>
                <a:gd name="T12" fmla="*/ 16 w 210"/>
                <a:gd name="T13" fmla="*/ 45 h 157"/>
                <a:gd name="T14" fmla="*/ 14 w 210"/>
                <a:gd name="T15" fmla="*/ 45 h 157"/>
                <a:gd name="T16" fmla="*/ 11 w 210"/>
                <a:gd name="T17" fmla="*/ 46 h 157"/>
                <a:gd name="T18" fmla="*/ 8 w 210"/>
                <a:gd name="T19" fmla="*/ 47 h 157"/>
                <a:gd name="T20" fmla="*/ 6 w 210"/>
                <a:gd name="T21" fmla="*/ 48 h 157"/>
                <a:gd name="T22" fmla="*/ 3 w 210"/>
                <a:gd name="T23" fmla="*/ 50 h 157"/>
                <a:gd name="T24" fmla="*/ 1 w 210"/>
                <a:gd name="T25" fmla="*/ 52 h 157"/>
                <a:gd name="T26" fmla="*/ 0 w 210"/>
                <a:gd name="T27" fmla="*/ 55 h 157"/>
                <a:gd name="T28" fmla="*/ 0 w 210"/>
                <a:gd name="T29" fmla="*/ 58 h 157"/>
                <a:gd name="T30" fmla="*/ 0 w 210"/>
                <a:gd name="T31" fmla="*/ 61 h 157"/>
                <a:gd name="T32" fmla="*/ 0 w 210"/>
                <a:gd name="T33" fmla="*/ 64 h 157"/>
                <a:gd name="T34" fmla="*/ 1 w 210"/>
                <a:gd name="T35" fmla="*/ 66 h 157"/>
                <a:gd name="T36" fmla="*/ 3 w 210"/>
                <a:gd name="T37" fmla="*/ 69 h 157"/>
                <a:gd name="T38" fmla="*/ 74 w 210"/>
                <a:gd name="T39" fmla="*/ 157 h 157"/>
                <a:gd name="T40" fmla="*/ 206 w 210"/>
                <a:gd name="T41" fmla="*/ 25 h 157"/>
                <a:gd name="T42" fmla="*/ 208 w 210"/>
                <a:gd name="T43" fmla="*/ 23 h 157"/>
                <a:gd name="T44" fmla="*/ 209 w 210"/>
                <a:gd name="T45" fmla="*/ 20 h 157"/>
                <a:gd name="T46" fmla="*/ 210 w 210"/>
                <a:gd name="T47" fmla="*/ 18 h 157"/>
                <a:gd name="T48" fmla="*/ 210 w 210"/>
                <a:gd name="T49" fmla="*/ 15 h 157"/>
                <a:gd name="T50" fmla="*/ 210 w 210"/>
                <a:gd name="T51" fmla="*/ 11 h 157"/>
                <a:gd name="T52" fmla="*/ 209 w 210"/>
                <a:gd name="T53" fmla="*/ 9 h 157"/>
                <a:gd name="T54" fmla="*/ 208 w 210"/>
                <a:gd name="T55" fmla="*/ 6 h 157"/>
                <a:gd name="T56" fmla="*/ 206 w 210"/>
                <a:gd name="T57" fmla="*/ 4 h 157"/>
                <a:gd name="T58" fmla="*/ 204 w 210"/>
                <a:gd name="T59" fmla="*/ 2 h 157"/>
                <a:gd name="T60" fmla="*/ 201 w 210"/>
                <a:gd name="T61" fmla="*/ 1 h 157"/>
                <a:gd name="T62" fmla="*/ 199 w 210"/>
                <a:gd name="T63" fmla="*/ 0 h 157"/>
                <a:gd name="T64" fmla="*/ 195 w 210"/>
                <a:gd name="T65" fmla="*/ 0 h 157"/>
                <a:gd name="T66" fmla="*/ 192 w 210"/>
                <a:gd name="T67" fmla="*/ 0 h 157"/>
                <a:gd name="T68" fmla="*/ 190 w 210"/>
                <a:gd name="T69" fmla="*/ 1 h 157"/>
                <a:gd name="T70" fmla="*/ 187 w 210"/>
                <a:gd name="T71" fmla="*/ 2 h 157"/>
                <a:gd name="T72" fmla="*/ 185 w 210"/>
                <a:gd name="T7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 h="157">
                  <a:moveTo>
                    <a:pt x="185" y="4"/>
                  </a:moveTo>
                  <a:lnTo>
                    <a:pt x="76" y="112"/>
                  </a:lnTo>
                  <a:lnTo>
                    <a:pt x="27" y="50"/>
                  </a:lnTo>
                  <a:lnTo>
                    <a:pt x="25" y="48"/>
                  </a:lnTo>
                  <a:lnTo>
                    <a:pt x="22" y="47"/>
                  </a:lnTo>
                  <a:lnTo>
                    <a:pt x="20" y="46"/>
                  </a:lnTo>
                  <a:lnTo>
                    <a:pt x="16" y="45"/>
                  </a:lnTo>
                  <a:lnTo>
                    <a:pt x="14" y="45"/>
                  </a:lnTo>
                  <a:lnTo>
                    <a:pt x="11" y="46"/>
                  </a:lnTo>
                  <a:lnTo>
                    <a:pt x="8" y="47"/>
                  </a:lnTo>
                  <a:lnTo>
                    <a:pt x="6" y="48"/>
                  </a:lnTo>
                  <a:lnTo>
                    <a:pt x="3" y="50"/>
                  </a:lnTo>
                  <a:lnTo>
                    <a:pt x="1" y="52"/>
                  </a:lnTo>
                  <a:lnTo>
                    <a:pt x="0" y="55"/>
                  </a:lnTo>
                  <a:lnTo>
                    <a:pt x="0" y="58"/>
                  </a:lnTo>
                  <a:lnTo>
                    <a:pt x="0" y="61"/>
                  </a:lnTo>
                  <a:lnTo>
                    <a:pt x="0" y="64"/>
                  </a:lnTo>
                  <a:lnTo>
                    <a:pt x="1" y="66"/>
                  </a:lnTo>
                  <a:lnTo>
                    <a:pt x="3" y="69"/>
                  </a:lnTo>
                  <a:lnTo>
                    <a:pt x="74" y="157"/>
                  </a:lnTo>
                  <a:lnTo>
                    <a:pt x="206" y="25"/>
                  </a:lnTo>
                  <a:lnTo>
                    <a:pt x="208" y="23"/>
                  </a:lnTo>
                  <a:lnTo>
                    <a:pt x="209" y="20"/>
                  </a:lnTo>
                  <a:lnTo>
                    <a:pt x="210" y="18"/>
                  </a:lnTo>
                  <a:lnTo>
                    <a:pt x="210" y="15"/>
                  </a:lnTo>
                  <a:lnTo>
                    <a:pt x="210" y="11"/>
                  </a:lnTo>
                  <a:lnTo>
                    <a:pt x="209" y="9"/>
                  </a:lnTo>
                  <a:lnTo>
                    <a:pt x="208" y="6"/>
                  </a:lnTo>
                  <a:lnTo>
                    <a:pt x="206" y="4"/>
                  </a:lnTo>
                  <a:lnTo>
                    <a:pt x="204" y="2"/>
                  </a:lnTo>
                  <a:lnTo>
                    <a:pt x="201" y="1"/>
                  </a:lnTo>
                  <a:lnTo>
                    <a:pt x="199" y="0"/>
                  </a:lnTo>
                  <a:lnTo>
                    <a:pt x="195" y="0"/>
                  </a:lnTo>
                  <a:lnTo>
                    <a:pt x="192" y="0"/>
                  </a:lnTo>
                  <a:lnTo>
                    <a:pt x="190" y="1"/>
                  </a:lnTo>
                  <a:lnTo>
                    <a:pt x="187" y="2"/>
                  </a:lnTo>
                  <a:lnTo>
                    <a:pt x="18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73">
              <a:extLst>
                <a:ext uri="{FF2B5EF4-FFF2-40B4-BE49-F238E27FC236}">
                  <a16:creationId xmlns:a16="http://schemas.microsoft.com/office/drawing/2014/main" id="{890098E4-701B-542E-40F0-EF4AE53781D7}"/>
                </a:ext>
              </a:extLst>
            </p:cNvPr>
            <p:cNvSpPr>
              <a:spLocks noEditPoints="1"/>
            </p:cNvSpPr>
            <p:nvPr/>
          </p:nvSpPr>
          <p:spPr bwMode="auto">
            <a:xfrm>
              <a:off x="3908425" y="1504950"/>
              <a:ext cx="123825" cy="123825"/>
            </a:xfrm>
            <a:custGeom>
              <a:avLst/>
              <a:gdLst>
                <a:gd name="T0" fmla="*/ 163 w 391"/>
                <a:gd name="T1" fmla="*/ 357 h 390"/>
                <a:gd name="T2" fmla="*/ 117 w 391"/>
                <a:gd name="T3" fmla="*/ 340 h 390"/>
                <a:gd name="T4" fmla="*/ 79 w 391"/>
                <a:gd name="T5" fmla="*/ 312 h 390"/>
                <a:gd name="T6" fmla="*/ 50 w 391"/>
                <a:gd name="T7" fmla="*/ 274 h 390"/>
                <a:gd name="T8" fmla="*/ 34 w 391"/>
                <a:gd name="T9" fmla="*/ 228 h 390"/>
                <a:gd name="T10" fmla="*/ 31 w 391"/>
                <a:gd name="T11" fmla="*/ 178 h 390"/>
                <a:gd name="T12" fmla="*/ 44 w 391"/>
                <a:gd name="T13" fmla="*/ 130 h 390"/>
                <a:gd name="T14" fmla="*/ 69 w 391"/>
                <a:gd name="T15" fmla="*/ 90 h 390"/>
                <a:gd name="T16" fmla="*/ 104 w 391"/>
                <a:gd name="T17" fmla="*/ 57 h 390"/>
                <a:gd name="T18" fmla="*/ 147 w 391"/>
                <a:gd name="T19" fmla="*/ 37 h 390"/>
                <a:gd name="T20" fmla="*/ 196 w 391"/>
                <a:gd name="T21" fmla="*/ 30 h 390"/>
                <a:gd name="T22" fmla="*/ 246 w 391"/>
                <a:gd name="T23" fmla="*/ 37 h 390"/>
                <a:gd name="T24" fmla="*/ 289 w 391"/>
                <a:gd name="T25" fmla="*/ 57 h 390"/>
                <a:gd name="T26" fmla="*/ 324 w 391"/>
                <a:gd name="T27" fmla="*/ 90 h 390"/>
                <a:gd name="T28" fmla="*/ 349 w 391"/>
                <a:gd name="T29" fmla="*/ 130 h 390"/>
                <a:gd name="T30" fmla="*/ 360 w 391"/>
                <a:gd name="T31" fmla="*/ 178 h 390"/>
                <a:gd name="T32" fmla="*/ 358 w 391"/>
                <a:gd name="T33" fmla="*/ 228 h 390"/>
                <a:gd name="T34" fmla="*/ 341 w 391"/>
                <a:gd name="T35" fmla="*/ 274 h 390"/>
                <a:gd name="T36" fmla="*/ 313 w 391"/>
                <a:gd name="T37" fmla="*/ 312 h 390"/>
                <a:gd name="T38" fmla="*/ 275 w 391"/>
                <a:gd name="T39" fmla="*/ 340 h 390"/>
                <a:gd name="T40" fmla="*/ 230 w 391"/>
                <a:gd name="T41" fmla="*/ 357 h 390"/>
                <a:gd name="T42" fmla="*/ 196 w 391"/>
                <a:gd name="T43" fmla="*/ 0 h 390"/>
                <a:gd name="T44" fmla="*/ 138 w 391"/>
                <a:gd name="T45" fmla="*/ 8 h 390"/>
                <a:gd name="T46" fmla="*/ 87 w 391"/>
                <a:gd name="T47" fmla="*/ 33 h 390"/>
                <a:gd name="T48" fmla="*/ 45 w 391"/>
                <a:gd name="T49" fmla="*/ 70 h 390"/>
                <a:gd name="T50" fmla="*/ 16 w 391"/>
                <a:gd name="T51" fmla="*/ 119 h 390"/>
                <a:gd name="T52" fmla="*/ 1 w 391"/>
                <a:gd name="T53" fmla="*/ 174 h 390"/>
                <a:gd name="T54" fmla="*/ 4 w 391"/>
                <a:gd name="T55" fmla="*/ 234 h 390"/>
                <a:gd name="T56" fmla="*/ 25 w 391"/>
                <a:gd name="T57" fmla="*/ 288 h 390"/>
                <a:gd name="T58" fmla="*/ 58 w 391"/>
                <a:gd name="T59" fmla="*/ 333 h 390"/>
                <a:gd name="T60" fmla="*/ 103 w 391"/>
                <a:gd name="T61" fmla="*/ 366 h 390"/>
                <a:gd name="T62" fmla="*/ 157 w 391"/>
                <a:gd name="T63" fmla="*/ 387 h 390"/>
                <a:gd name="T64" fmla="*/ 216 w 391"/>
                <a:gd name="T65" fmla="*/ 389 h 390"/>
                <a:gd name="T66" fmla="*/ 272 w 391"/>
                <a:gd name="T67" fmla="*/ 375 h 390"/>
                <a:gd name="T68" fmla="*/ 321 w 391"/>
                <a:gd name="T69" fmla="*/ 346 h 390"/>
                <a:gd name="T70" fmla="*/ 358 w 391"/>
                <a:gd name="T71" fmla="*/ 304 h 390"/>
                <a:gd name="T72" fmla="*/ 383 w 391"/>
                <a:gd name="T73" fmla="*/ 253 h 390"/>
                <a:gd name="T74" fmla="*/ 391 w 391"/>
                <a:gd name="T75" fmla="*/ 195 h 390"/>
                <a:gd name="T76" fmla="*/ 383 w 391"/>
                <a:gd name="T77" fmla="*/ 137 h 390"/>
                <a:gd name="T78" fmla="*/ 358 w 391"/>
                <a:gd name="T79" fmla="*/ 85 h 390"/>
                <a:gd name="T80" fmla="*/ 321 w 391"/>
                <a:gd name="T81" fmla="*/ 44 h 390"/>
                <a:gd name="T82" fmla="*/ 272 w 391"/>
                <a:gd name="T83" fmla="*/ 15 h 390"/>
                <a:gd name="T84" fmla="*/ 216 w 391"/>
                <a:gd name="T85" fmla="*/ 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1" h="390">
                  <a:moveTo>
                    <a:pt x="196" y="360"/>
                  </a:moveTo>
                  <a:lnTo>
                    <a:pt x="179" y="360"/>
                  </a:lnTo>
                  <a:lnTo>
                    <a:pt x="163" y="357"/>
                  </a:lnTo>
                  <a:lnTo>
                    <a:pt x="147" y="352"/>
                  </a:lnTo>
                  <a:lnTo>
                    <a:pt x="132" y="347"/>
                  </a:lnTo>
                  <a:lnTo>
                    <a:pt x="117" y="340"/>
                  </a:lnTo>
                  <a:lnTo>
                    <a:pt x="104" y="332"/>
                  </a:lnTo>
                  <a:lnTo>
                    <a:pt x="91" y="322"/>
                  </a:lnTo>
                  <a:lnTo>
                    <a:pt x="79" y="312"/>
                  </a:lnTo>
                  <a:lnTo>
                    <a:pt x="69" y="300"/>
                  </a:lnTo>
                  <a:lnTo>
                    <a:pt x="59" y="287"/>
                  </a:lnTo>
                  <a:lnTo>
                    <a:pt x="50" y="274"/>
                  </a:lnTo>
                  <a:lnTo>
                    <a:pt x="44" y="259"/>
                  </a:lnTo>
                  <a:lnTo>
                    <a:pt x="38" y="244"/>
                  </a:lnTo>
                  <a:lnTo>
                    <a:pt x="34" y="228"/>
                  </a:lnTo>
                  <a:lnTo>
                    <a:pt x="31" y="212"/>
                  </a:lnTo>
                  <a:lnTo>
                    <a:pt x="31" y="195"/>
                  </a:lnTo>
                  <a:lnTo>
                    <a:pt x="31" y="178"/>
                  </a:lnTo>
                  <a:lnTo>
                    <a:pt x="34" y="161"/>
                  </a:lnTo>
                  <a:lnTo>
                    <a:pt x="38" y="145"/>
                  </a:lnTo>
                  <a:lnTo>
                    <a:pt x="44" y="130"/>
                  </a:lnTo>
                  <a:lnTo>
                    <a:pt x="50" y="116"/>
                  </a:lnTo>
                  <a:lnTo>
                    <a:pt x="59" y="102"/>
                  </a:lnTo>
                  <a:lnTo>
                    <a:pt x="69" y="90"/>
                  </a:lnTo>
                  <a:lnTo>
                    <a:pt x="79" y="78"/>
                  </a:lnTo>
                  <a:lnTo>
                    <a:pt x="91" y="67"/>
                  </a:lnTo>
                  <a:lnTo>
                    <a:pt x="104" y="57"/>
                  </a:lnTo>
                  <a:lnTo>
                    <a:pt x="117" y="49"/>
                  </a:lnTo>
                  <a:lnTo>
                    <a:pt x="132" y="42"/>
                  </a:lnTo>
                  <a:lnTo>
                    <a:pt x="147" y="37"/>
                  </a:lnTo>
                  <a:lnTo>
                    <a:pt x="163" y="33"/>
                  </a:lnTo>
                  <a:lnTo>
                    <a:pt x="179" y="31"/>
                  </a:lnTo>
                  <a:lnTo>
                    <a:pt x="196" y="30"/>
                  </a:lnTo>
                  <a:lnTo>
                    <a:pt x="213" y="31"/>
                  </a:lnTo>
                  <a:lnTo>
                    <a:pt x="230" y="33"/>
                  </a:lnTo>
                  <a:lnTo>
                    <a:pt x="246" y="37"/>
                  </a:lnTo>
                  <a:lnTo>
                    <a:pt x="261" y="42"/>
                  </a:lnTo>
                  <a:lnTo>
                    <a:pt x="275" y="49"/>
                  </a:lnTo>
                  <a:lnTo>
                    <a:pt x="289" y="57"/>
                  </a:lnTo>
                  <a:lnTo>
                    <a:pt x="301" y="67"/>
                  </a:lnTo>
                  <a:lnTo>
                    <a:pt x="313" y="78"/>
                  </a:lnTo>
                  <a:lnTo>
                    <a:pt x="324" y="90"/>
                  </a:lnTo>
                  <a:lnTo>
                    <a:pt x="334" y="102"/>
                  </a:lnTo>
                  <a:lnTo>
                    <a:pt x="341" y="116"/>
                  </a:lnTo>
                  <a:lnTo>
                    <a:pt x="349" y="130"/>
                  </a:lnTo>
                  <a:lnTo>
                    <a:pt x="354" y="145"/>
                  </a:lnTo>
                  <a:lnTo>
                    <a:pt x="358" y="161"/>
                  </a:lnTo>
                  <a:lnTo>
                    <a:pt x="360" y="178"/>
                  </a:lnTo>
                  <a:lnTo>
                    <a:pt x="361" y="195"/>
                  </a:lnTo>
                  <a:lnTo>
                    <a:pt x="360" y="212"/>
                  </a:lnTo>
                  <a:lnTo>
                    <a:pt x="358" y="228"/>
                  </a:lnTo>
                  <a:lnTo>
                    <a:pt x="354" y="244"/>
                  </a:lnTo>
                  <a:lnTo>
                    <a:pt x="349" y="259"/>
                  </a:lnTo>
                  <a:lnTo>
                    <a:pt x="341" y="274"/>
                  </a:lnTo>
                  <a:lnTo>
                    <a:pt x="334" y="287"/>
                  </a:lnTo>
                  <a:lnTo>
                    <a:pt x="324" y="300"/>
                  </a:lnTo>
                  <a:lnTo>
                    <a:pt x="313" y="312"/>
                  </a:lnTo>
                  <a:lnTo>
                    <a:pt x="301" y="322"/>
                  </a:lnTo>
                  <a:lnTo>
                    <a:pt x="289" y="332"/>
                  </a:lnTo>
                  <a:lnTo>
                    <a:pt x="275" y="340"/>
                  </a:lnTo>
                  <a:lnTo>
                    <a:pt x="261" y="347"/>
                  </a:lnTo>
                  <a:lnTo>
                    <a:pt x="246" y="352"/>
                  </a:lnTo>
                  <a:lnTo>
                    <a:pt x="230" y="357"/>
                  </a:lnTo>
                  <a:lnTo>
                    <a:pt x="213" y="360"/>
                  </a:lnTo>
                  <a:lnTo>
                    <a:pt x="196" y="360"/>
                  </a:lnTo>
                  <a:close/>
                  <a:moveTo>
                    <a:pt x="196" y="0"/>
                  </a:moveTo>
                  <a:lnTo>
                    <a:pt x="176" y="1"/>
                  </a:lnTo>
                  <a:lnTo>
                    <a:pt x="157" y="3"/>
                  </a:lnTo>
                  <a:lnTo>
                    <a:pt x="138" y="8"/>
                  </a:lnTo>
                  <a:lnTo>
                    <a:pt x="120" y="15"/>
                  </a:lnTo>
                  <a:lnTo>
                    <a:pt x="103" y="23"/>
                  </a:lnTo>
                  <a:lnTo>
                    <a:pt x="87" y="33"/>
                  </a:lnTo>
                  <a:lnTo>
                    <a:pt x="72" y="44"/>
                  </a:lnTo>
                  <a:lnTo>
                    <a:pt x="58" y="56"/>
                  </a:lnTo>
                  <a:lnTo>
                    <a:pt x="45" y="70"/>
                  </a:lnTo>
                  <a:lnTo>
                    <a:pt x="34" y="85"/>
                  </a:lnTo>
                  <a:lnTo>
                    <a:pt x="25" y="101"/>
                  </a:lnTo>
                  <a:lnTo>
                    <a:pt x="16" y="119"/>
                  </a:lnTo>
                  <a:lnTo>
                    <a:pt x="10" y="137"/>
                  </a:lnTo>
                  <a:lnTo>
                    <a:pt x="4" y="155"/>
                  </a:lnTo>
                  <a:lnTo>
                    <a:pt x="1" y="174"/>
                  </a:lnTo>
                  <a:lnTo>
                    <a:pt x="0" y="195"/>
                  </a:lnTo>
                  <a:lnTo>
                    <a:pt x="1" y="215"/>
                  </a:lnTo>
                  <a:lnTo>
                    <a:pt x="4" y="234"/>
                  </a:lnTo>
                  <a:lnTo>
                    <a:pt x="10" y="253"/>
                  </a:lnTo>
                  <a:lnTo>
                    <a:pt x="16" y="271"/>
                  </a:lnTo>
                  <a:lnTo>
                    <a:pt x="25" y="288"/>
                  </a:lnTo>
                  <a:lnTo>
                    <a:pt x="34" y="304"/>
                  </a:lnTo>
                  <a:lnTo>
                    <a:pt x="45" y="319"/>
                  </a:lnTo>
                  <a:lnTo>
                    <a:pt x="58" y="333"/>
                  </a:lnTo>
                  <a:lnTo>
                    <a:pt x="72" y="346"/>
                  </a:lnTo>
                  <a:lnTo>
                    <a:pt x="87" y="357"/>
                  </a:lnTo>
                  <a:lnTo>
                    <a:pt x="103" y="366"/>
                  </a:lnTo>
                  <a:lnTo>
                    <a:pt x="120" y="375"/>
                  </a:lnTo>
                  <a:lnTo>
                    <a:pt x="138" y="381"/>
                  </a:lnTo>
                  <a:lnTo>
                    <a:pt x="157" y="387"/>
                  </a:lnTo>
                  <a:lnTo>
                    <a:pt x="176" y="390"/>
                  </a:lnTo>
                  <a:lnTo>
                    <a:pt x="196" y="390"/>
                  </a:lnTo>
                  <a:lnTo>
                    <a:pt x="216" y="389"/>
                  </a:lnTo>
                  <a:lnTo>
                    <a:pt x="236" y="387"/>
                  </a:lnTo>
                  <a:lnTo>
                    <a:pt x="254" y="381"/>
                  </a:lnTo>
                  <a:lnTo>
                    <a:pt x="272" y="375"/>
                  </a:lnTo>
                  <a:lnTo>
                    <a:pt x="290" y="366"/>
                  </a:lnTo>
                  <a:lnTo>
                    <a:pt x="306" y="357"/>
                  </a:lnTo>
                  <a:lnTo>
                    <a:pt x="321" y="346"/>
                  </a:lnTo>
                  <a:lnTo>
                    <a:pt x="335" y="333"/>
                  </a:lnTo>
                  <a:lnTo>
                    <a:pt x="346" y="319"/>
                  </a:lnTo>
                  <a:lnTo>
                    <a:pt x="358" y="304"/>
                  </a:lnTo>
                  <a:lnTo>
                    <a:pt x="368" y="288"/>
                  </a:lnTo>
                  <a:lnTo>
                    <a:pt x="376" y="271"/>
                  </a:lnTo>
                  <a:lnTo>
                    <a:pt x="383" y="253"/>
                  </a:lnTo>
                  <a:lnTo>
                    <a:pt x="387" y="234"/>
                  </a:lnTo>
                  <a:lnTo>
                    <a:pt x="390" y="215"/>
                  </a:lnTo>
                  <a:lnTo>
                    <a:pt x="391" y="195"/>
                  </a:lnTo>
                  <a:lnTo>
                    <a:pt x="390" y="174"/>
                  </a:lnTo>
                  <a:lnTo>
                    <a:pt x="387" y="155"/>
                  </a:lnTo>
                  <a:lnTo>
                    <a:pt x="383" y="137"/>
                  </a:lnTo>
                  <a:lnTo>
                    <a:pt x="376" y="119"/>
                  </a:lnTo>
                  <a:lnTo>
                    <a:pt x="368" y="101"/>
                  </a:lnTo>
                  <a:lnTo>
                    <a:pt x="358" y="85"/>
                  </a:lnTo>
                  <a:lnTo>
                    <a:pt x="346" y="70"/>
                  </a:lnTo>
                  <a:lnTo>
                    <a:pt x="335" y="56"/>
                  </a:lnTo>
                  <a:lnTo>
                    <a:pt x="321" y="44"/>
                  </a:lnTo>
                  <a:lnTo>
                    <a:pt x="306" y="33"/>
                  </a:lnTo>
                  <a:lnTo>
                    <a:pt x="290" y="23"/>
                  </a:lnTo>
                  <a:lnTo>
                    <a:pt x="272" y="15"/>
                  </a:lnTo>
                  <a:lnTo>
                    <a:pt x="254" y="8"/>
                  </a:lnTo>
                  <a:lnTo>
                    <a:pt x="236" y="3"/>
                  </a:lnTo>
                  <a:lnTo>
                    <a:pt x="216" y="1"/>
                  </a:ln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74">
              <a:extLst>
                <a:ext uri="{FF2B5EF4-FFF2-40B4-BE49-F238E27FC236}">
                  <a16:creationId xmlns:a16="http://schemas.microsoft.com/office/drawing/2014/main" id="{4A9176B9-C6DD-1D32-96F4-8B8971963534}"/>
                </a:ext>
              </a:extLst>
            </p:cNvPr>
            <p:cNvSpPr>
              <a:spLocks/>
            </p:cNvSpPr>
            <p:nvPr/>
          </p:nvSpPr>
          <p:spPr bwMode="auto">
            <a:xfrm>
              <a:off x="3746500" y="1343025"/>
              <a:ext cx="168275" cy="238125"/>
            </a:xfrm>
            <a:custGeom>
              <a:avLst/>
              <a:gdLst>
                <a:gd name="T0" fmla="*/ 461 w 529"/>
                <a:gd name="T1" fmla="*/ 460 h 752"/>
                <a:gd name="T2" fmla="*/ 481 w 529"/>
                <a:gd name="T3" fmla="*/ 349 h 752"/>
                <a:gd name="T4" fmla="*/ 500 w 529"/>
                <a:gd name="T5" fmla="*/ 294 h 752"/>
                <a:gd name="T6" fmla="*/ 519 w 529"/>
                <a:gd name="T7" fmla="*/ 253 h 752"/>
                <a:gd name="T8" fmla="*/ 524 w 529"/>
                <a:gd name="T9" fmla="*/ 204 h 752"/>
                <a:gd name="T10" fmla="*/ 507 w 529"/>
                <a:gd name="T11" fmla="*/ 172 h 752"/>
                <a:gd name="T12" fmla="*/ 522 w 529"/>
                <a:gd name="T13" fmla="*/ 66 h 752"/>
                <a:gd name="T14" fmla="*/ 488 w 529"/>
                <a:gd name="T15" fmla="*/ 24 h 752"/>
                <a:gd name="T16" fmla="*/ 428 w 529"/>
                <a:gd name="T17" fmla="*/ 3 h 752"/>
                <a:gd name="T18" fmla="*/ 306 w 529"/>
                <a:gd name="T19" fmla="*/ 12 h 752"/>
                <a:gd name="T20" fmla="*/ 260 w 529"/>
                <a:gd name="T21" fmla="*/ 39 h 752"/>
                <a:gd name="T22" fmla="*/ 225 w 529"/>
                <a:gd name="T23" fmla="*/ 55 h 752"/>
                <a:gd name="T24" fmla="*/ 199 w 529"/>
                <a:gd name="T25" fmla="*/ 78 h 752"/>
                <a:gd name="T26" fmla="*/ 198 w 529"/>
                <a:gd name="T27" fmla="*/ 148 h 752"/>
                <a:gd name="T28" fmla="*/ 198 w 529"/>
                <a:gd name="T29" fmla="*/ 179 h 752"/>
                <a:gd name="T30" fmla="*/ 185 w 529"/>
                <a:gd name="T31" fmla="*/ 221 h 752"/>
                <a:gd name="T32" fmla="*/ 199 w 529"/>
                <a:gd name="T33" fmla="*/ 263 h 752"/>
                <a:gd name="T34" fmla="*/ 217 w 529"/>
                <a:gd name="T35" fmla="*/ 319 h 752"/>
                <a:gd name="T36" fmla="*/ 254 w 529"/>
                <a:gd name="T37" fmla="*/ 383 h 752"/>
                <a:gd name="T38" fmla="*/ 213 w 529"/>
                <a:gd name="T39" fmla="*/ 475 h 752"/>
                <a:gd name="T40" fmla="*/ 68 w 529"/>
                <a:gd name="T41" fmla="*/ 530 h 752"/>
                <a:gd name="T42" fmla="*/ 22 w 529"/>
                <a:gd name="T43" fmla="*/ 568 h 752"/>
                <a:gd name="T44" fmla="*/ 0 w 529"/>
                <a:gd name="T45" fmla="*/ 717 h 752"/>
                <a:gd name="T46" fmla="*/ 6 w 529"/>
                <a:gd name="T47" fmla="*/ 750 h 752"/>
                <a:gd name="T48" fmla="*/ 30 w 529"/>
                <a:gd name="T49" fmla="*/ 722 h 752"/>
                <a:gd name="T50" fmla="*/ 48 w 529"/>
                <a:gd name="T51" fmla="*/ 586 h 752"/>
                <a:gd name="T52" fmla="*/ 103 w 529"/>
                <a:gd name="T53" fmla="*/ 546 h 752"/>
                <a:gd name="T54" fmla="*/ 247 w 529"/>
                <a:gd name="T55" fmla="*/ 495 h 752"/>
                <a:gd name="T56" fmla="*/ 300 w 529"/>
                <a:gd name="T57" fmla="*/ 467 h 752"/>
                <a:gd name="T58" fmla="*/ 291 w 529"/>
                <a:gd name="T59" fmla="*/ 376 h 752"/>
                <a:gd name="T60" fmla="*/ 251 w 529"/>
                <a:gd name="T61" fmla="*/ 323 h 752"/>
                <a:gd name="T62" fmla="*/ 238 w 529"/>
                <a:gd name="T63" fmla="*/ 255 h 752"/>
                <a:gd name="T64" fmla="*/ 226 w 529"/>
                <a:gd name="T65" fmla="*/ 244 h 752"/>
                <a:gd name="T66" fmla="*/ 216 w 529"/>
                <a:gd name="T67" fmla="*/ 211 h 752"/>
                <a:gd name="T68" fmla="*/ 231 w 529"/>
                <a:gd name="T69" fmla="*/ 195 h 752"/>
                <a:gd name="T70" fmla="*/ 237 w 529"/>
                <a:gd name="T71" fmla="*/ 176 h 752"/>
                <a:gd name="T72" fmla="*/ 224 w 529"/>
                <a:gd name="T73" fmla="*/ 98 h 752"/>
                <a:gd name="T74" fmla="*/ 238 w 529"/>
                <a:gd name="T75" fmla="*/ 83 h 752"/>
                <a:gd name="T76" fmla="*/ 267 w 529"/>
                <a:gd name="T77" fmla="*/ 83 h 752"/>
                <a:gd name="T78" fmla="*/ 277 w 529"/>
                <a:gd name="T79" fmla="*/ 68 h 752"/>
                <a:gd name="T80" fmla="*/ 304 w 529"/>
                <a:gd name="T81" fmla="*/ 45 h 752"/>
                <a:gd name="T82" fmla="*/ 405 w 529"/>
                <a:gd name="T83" fmla="*/ 31 h 752"/>
                <a:gd name="T84" fmla="*/ 476 w 529"/>
                <a:gd name="T85" fmla="*/ 52 h 752"/>
                <a:gd name="T86" fmla="*/ 495 w 529"/>
                <a:gd name="T87" fmla="*/ 85 h 752"/>
                <a:gd name="T88" fmla="*/ 475 w 529"/>
                <a:gd name="T89" fmla="*/ 172 h 752"/>
                <a:gd name="T90" fmla="*/ 480 w 529"/>
                <a:gd name="T91" fmla="*/ 193 h 752"/>
                <a:gd name="T92" fmla="*/ 495 w 529"/>
                <a:gd name="T93" fmla="*/ 209 h 752"/>
                <a:gd name="T94" fmla="*/ 485 w 529"/>
                <a:gd name="T95" fmla="*/ 244 h 752"/>
                <a:gd name="T96" fmla="*/ 474 w 529"/>
                <a:gd name="T97" fmla="*/ 255 h 752"/>
                <a:gd name="T98" fmla="*/ 463 w 529"/>
                <a:gd name="T99" fmla="*/ 318 h 752"/>
                <a:gd name="T100" fmla="*/ 431 w 529"/>
                <a:gd name="T101" fmla="*/ 361 h 752"/>
                <a:gd name="T102" fmla="*/ 420 w 529"/>
                <a:gd name="T103" fmla="*/ 467 h 752"/>
                <a:gd name="T104" fmla="*/ 460 w 529"/>
                <a:gd name="T105" fmla="*/ 49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9" h="752">
                  <a:moveTo>
                    <a:pt x="529" y="486"/>
                  </a:moveTo>
                  <a:lnTo>
                    <a:pt x="515" y="480"/>
                  </a:lnTo>
                  <a:lnTo>
                    <a:pt x="500" y="475"/>
                  </a:lnTo>
                  <a:lnTo>
                    <a:pt x="485" y="470"/>
                  </a:lnTo>
                  <a:lnTo>
                    <a:pt x="472" y="463"/>
                  </a:lnTo>
                  <a:lnTo>
                    <a:pt x="461" y="460"/>
                  </a:lnTo>
                  <a:lnTo>
                    <a:pt x="450" y="456"/>
                  </a:lnTo>
                  <a:lnTo>
                    <a:pt x="450" y="384"/>
                  </a:lnTo>
                  <a:lnTo>
                    <a:pt x="458" y="379"/>
                  </a:lnTo>
                  <a:lnTo>
                    <a:pt x="465" y="371"/>
                  </a:lnTo>
                  <a:lnTo>
                    <a:pt x="474" y="361"/>
                  </a:lnTo>
                  <a:lnTo>
                    <a:pt x="481" y="349"/>
                  </a:lnTo>
                  <a:lnTo>
                    <a:pt x="485" y="341"/>
                  </a:lnTo>
                  <a:lnTo>
                    <a:pt x="490" y="334"/>
                  </a:lnTo>
                  <a:lnTo>
                    <a:pt x="493" y="325"/>
                  </a:lnTo>
                  <a:lnTo>
                    <a:pt x="496" y="315"/>
                  </a:lnTo>
                  <a:lnTo>
                    <a:pt x="498" y="306"/>
                  </a:lnTo>
                  <a:lnTo>
                    <a:pt x="500" y="294"/>
                  </a:lnTo>
                  <a:lnTo>
                    <a:pt x="503" y="283"/>
                  </a:lnTo>
                  <a:lnTo>
                    <a:pt x="504" y="270"/>
                  </a:lnTo>
                  <a:lnTo>
                    <a:pt x="508" y="267"/>
                  </a:lnTo>
                  <a:lnTo>
                    <a:pt x="512" y="263"/>
                  </a:lnTo>
                  <a:lnTo>
                    <a:pt x="515" y="259"/>
                  </a:lnTo>
                  <a:lnTo>
                    <a:pt x="519" y="253"/>
                  </a:lnTo>
                  <a:lnTo>
                    <a:pt x="522" y="246"/>
                  </a:lnTo>
                  <a:lnTo>
                    <a:pt x="524" y="238"/>
                  </a:lnTo>
                  <a:lnTo>
                    <a:pt x="525" y="229"/>
                  </a:lnTo>
                  <a:lnTo>
                    <a:pt x="526" y="220"/>
                  </a:lnTo>
                  <a:lnTo>
                    <a:pt x="525" y="211"/>
                  </a:lnTo>
                  <a:lnTo>
                    <a:pt x="524" y="204"/>
                  </a:lnTo>
                  <a:lnTo>
                    <a:pt x="523" y="197"/>
                  </a:lnTo>
                  <a:lnTo>
                    <a:pt x="521" y="191"/>
                  </a:lnTo>
                  <a:lnTo>
                    <a:pt x="518" y="185"/>
                  </a:lnTo>
                  <a:lnTo>
                    <a:pt x="514" y="179"/>
                  </a:lnTo>
                  <a:lnTo>
                    <a:pt x="511" y="175"/>
                  </a:lnTo>
                  <a:lnTo>
                    <a:pt x="507" y="172"/>
                  </a:lnTo>
                  <a:lnTo>
                    <a:pt x="514" y="151"/>
                  </a:lnTo>
                  <a:lnTo>
                    <a:pt x="522" y="126"/>
                  </a:lnTo>
                  <a:lnTo>
                    <a:pt x="524" y="112"/>
                  </a:lnTo>
                  <a:lnTo>
                    <a:pt x="525" y="97"/>
                  </a:lnTo>
                  <a:lnTo>
                    <a:pt x="525" y="82"/>
                  </a:lnTo>
                  <a:lnTo>
                    <a:pt x="522" y="66"/>
                  </a:lnTo>
                  <a:lnTo>
                    <a:pt x="519" y="57"/>
                  </a:lnTo>
                  <a:lnTo>
                    <a:pt x="514" y="48"/>
                  </a:lnTo>
                  <a:lnTo>
                    <a:pt x="509" y="42"/>
                  </a:lnTo>
                  <a:lnTo>
                    <a:pt x="504" y="34"/>
                  </a:lnTo>
                  <a:lnTo>
                    <a:pt x="496" y="29"/>
                  </a:lnTo>
                  <a:lnTo>
                    <a:pt x="488" y="24"/>
                  </a:lnTo>
                  <a:lnTo>
                    <a:pt x="479" y="18"/>
                  </a:lnTo>
                  <a:lnTo>
                    <a:pt x="469" y="14"/>
                  </a:lnTo>
                  <a:lnTo>
                    <a:pt x="460" y="11"/>
                  </a:lnTo>
                  <a:lnTo>
                    <a:pt x="449" y="8"/>
                  </a:lnTo>
                  <a:lnTo>
                    <a:pt x="438" y="6"/>
                  </a:lnTo>
                  <a:lnTo>
                    <a:pt x="428" y="3"/>
                  </a:lnTo>
                  <a:lnTo>
                    <a:pt x="406" y="1"/>
                  </a:lnTo>
                  <a:lnTo>
                    <a:pt x="384" y="0"/>
                  </a:lnTo>
                  <a:lnTo>
                    <a:pt x="364" y="0"/>
                  </a:lnTo>
                  <a:lnTo>
                    <a:pt x="345" y="2"/>
                  </a:lnTo>
                  <a:lnTo>
                    <a:pt x="325" y="7"/>
                  </a:lnTo>
                  <a:lnTo>
                    <a:pt x="306" y="12"/>
                  </a:lnTo>
                  <a:lnTo>
                    <a:pt x="297" y="15"/>
                  </a:lnTo>
                  <a:lnTo>
                    <a:pt x="289" y="19"/>
                  </a:lnTo>
                  <a:lnTo>
                    <a:pt x="281" y="24"/>
                  </a:lnTo>
                  <a:lnTo>
                    <a:pt x="273" y="28"/>
                  </a:lnTo>
                  <a:lnTo>
                    <a:pt x="267" y="33"/>
                  </a:lnTo>
                  <a:lnTo>
                    <a:pt x="260" y="39"/>
                  </a:lnTo>
                  <a:lnTo>
                    <a:pt x="255" y="45"/>
                  </a:lnTo>
                  <a:lnTo>
                    <a:pt x="251" y="53"/>
                  </a:lnTo>
                  <a:lnTo>
                    <a:pt x="244" y="53"/>
                  </a:lnTo>
                  <a:lnTo>
                    <a:pt x="238" y="53"/>
                  </a:lnTo>
                  <a:lnTo>
                    <a:pt x="231" y="54"/>
                  </a:lnTo>
                  <a:lnTo>
                    <a:pt x="225" y="55"/>
                  </a:lnTo>
                  <a:lnTo>
                    <a:pt x="220" y="57"/>
                  </a:lnTo>
                  <a:lnTo>
                    <a:pt x="215" y="60"/>
                  </a:lnTo>
                  <a:lnTo>
                    <a:pt x="211" y="63"/>
                  </a:lnTo>
                  <a:lnTo>
                    <a:pt x="207" y="67"/>
                  </a:lnTo>
                  <a:lnTo>
                    <a:pt x="202" y="72"/>
                  </a:lnTo>
                  <a:lnTo>
                    <a:pt x="199" y="78"/>
                  </a:lnTo>
                  <a:lnTo>
                    <a:pt x="196" y="84"/>
                  </a:lnTo>
                  <a:lnTo>
                    <a:pt x="195" y="91"/>
                  </a:lnTo>
                  <a:lnTo>
                    <a:pt x="193" y="105"/>
                  </a:lnTo>
                  <a:lnTo>
                    <a:pt x="194" y="119"/>
                  </a:lnTo>
                  <a:lnTo>
                    <a:pt x="195" y="134"/>
                  </a:lnTo>
                  <a:lnTo>
                    <a:pt x="198" y="148"/>
                  </a:lnTo>
                  <a:lnTo>
                    <a:pt x="201" y="161"/>
                  </a:lnTo>
                  <a:lnTo>
                    <a:pt x="205" y="173"/>
                  </a:lnTo>
                  <a:lnTo>
                    <a:pt x="205" y="173"/>
                  </a:lnTo>
                  <a:lnTo>
                    <a:pt x="206" y="174"/>
                  </a:lnTo>
                  <a:lnTo>
                    <a:pt x="201" y="176"/>
                  </a:lnTo>
                  <a:lnTo>
                    <a:pt x="198" y="179"/>
                  </a:lnTo>
                  <a:lnTo>
                    <a:pt x="195" y="183"/>
                  </a:lnTo>
                  <a:lnTo>
                    <a:pt x="193" y="188"/>
                  </a:lnTo>
                  <a:lnTo>
                    <a:pt x="190" y="195"/>
                  </a:lnTo>
                  <a:lnTo>
                    <a:pt x="187" y="203"/>
                  </a:lnTo>
                  <a:lnTo>
                    <a:pt x="186" y="211"/>
                  </a:lnTo>
                  <a:lnTo>
                    <a:pt x="185" y="221"/>
                  </a:lnTo>
                  <a:lnTo>
                    <a:pt x="186" y="230"/>
                  </a:lnTo>
                  <a:lnTo>
                    <a:pt x="187" y="237"/>
                  </a:lnTo>
                  <a:lnTo>
                    <a:pt x="190" y="245"/>
                  </a:lnTo>
                  <a:lnTo>
                    <a:pt x="192" y="251"/>
                  </a:lnTo>
                  <a:lnTo>
                    <a:pt x="195" y="257"/>
                  </a:lnTo>
                  <a:lnTo>
                    <a:pt x="199" y="263"/>
                  </a:lnTo>
                  <a:lnTo>
                    <a:pt x="203" y="267"/>
                  </a:lnTo>
                  <a:lnTo>
                    <a:pt x="208" y="270"/>
                  </a:lnTo>
                  <a:lnTo>
                    <a:pt x="209" y="283"/>
                  </a:lnTo>
                  <a:lnTo>
                    <a:pt x="211" y="296"/>
                  </a:lnTo>
                  <a:lnTo>
                    <a:pt x="214" y="308"/>
                  </a:lnTo>
                  <a:lnTo>
                    <a:pt x="217" y="319"/>
                  </a:lnTo>
                  <a:lnTo>
                    <a:pt x="221" y="329"/>
                  </a:lnTo>
                  <a:lnTo>
                    <a:pt x="225" y="339"/>
                  </a:lnTo>
                  <a:lnTo>
                    <a:pt x="229" y="349"/>
                  </a:lnTo>
                  <a:lnTo>
                    <a:pt x="235" y="356"/>
                  </a:lnTo>
                  <a:lnTo>
                    <a:pt x="244" y="371"/>
                  </a:lnTo>
                  <a:lnTo>
                    <a:pt x="254" y="383"/>
                  </a:lnTo>
                  <a:lnTo>
                    <a:pt x="262" y="391"/>
                  </a:lnTo>
                  <a:lnTo>
                    <a:pt x="270" y="398"/>
                  </a:lnTo>
                  <a:lnTo>
                    <a:pt x="270" y="456"/>
                  </a:lnTo>
                  <a:lnTo>
                    <a:pt x="252" y="462"/>
                  </a:lnTo>
                  <a:lnTo>
                    <a:pt x="232" y="469"/>
                  </a:lnTo>
                  <a:lnTo>
                    <a:pt x="213" y="475"/>
                  </a:lnTo>
                  <a:lnTo>
                    <a:pt x="194" y="482"/>
                  </a:lnTo>
                  <a:lnTo>
                    <a:pt x="162" y="492"/>
                  </a:lnTo>
                  <a:lnTo>
                    <a:pt x="132" y="503"/>
                  </a:lnTo>
                  <a:lnTo>
                    <a:pt x="104" y="513"/>
                  </a:lnTo>
                  <a:lnTo>
                    <a:pt x="79" y="524"/>
                  </a:lnTo>
                  <a:lnTo>
                    <a:pt x="68" y="530"/>
                  </a:lnTo>
                  <a:lnTo>
                    <a:pt x="58" y="535"/>
                  </a:lnTo>
                  <a:lnTo>
                    <a:pt x="48" y="542"/>
                  </a:lnTo>
                  <a:lnTo>
                    <a:pt x="40" y="548"/>
                  </a:lnTo>
                  <a:lnTo>
                    <a:pt x="33" y="554"/>
                  </a:lnTo>
                  <a:lnTo>
                    <a:pt x="27" y="562"/>
                  </a:lnTo>
                  <a:lnTo>
                    <a:pt x="22" y="568"/>
                  </a:lnTo>
                  <a:lnTo>
                    <a:pt x="19" y="576"/>
                  </a:lnTo>
                  <a:lnTo>
                    <a:pt x="13" y="599"/>
                  </a:lnTo>
                  <a:lnTo>
                    <a:pt x="8" y="624"/>
                  </a:lnTo>
                  <a:lnTo>
                    <a:pt x="5" y="651"/>
                  </a:lnTo>
                  <a:lnTo>
                    <a:pt x="2" y="676"/>
                  </a:lnTo>
                  <a:lnTo>
                    <a:pt x="0" y="717"/>
                  </a:lnTo>
                  <a:lnTo>
                    <a:pt x="0" y="737"/>
                  </a:lnTo>
                  <a:lnTo>
                    <a:pt x="0" y="740"/>
                  </a:lnTo>
                  <a:lnTo>
                    <a:pt x="1" y="742"/>
                  </a:lnTo>
                  <a:lnTo>
                    <a:pt x="2" y="745"/>
                  </a:lnTo>
                  <a:lnTo>
                    <a:pt x="4" y="747"/>
                  </a:lnTo>
                  <a:lnTo>
                    <a:pt x="6" y="750"/>
                  </a:lnTo>
                  <a:lnTo>
                    <a:pt x="8" y="751"/>
                  </a:lnTo>
                  <a:lnTo>
                    <a:pt x="12" y="752"/>
                  </a:lnTo>
                  <a:lnTo>
                    <a:pt x="15" y="752"/>
                  </a:lnTo>
                  <a:lnTo>
                    <a:pt x="405" y="752"/>
                  </a:lnTo>
                  <a:lnTo>
                    <a:pt x="405" y="722"/>
                  </a:lnTo>
                  <a:lnTo>
                    <a:pt x="30" y="722"/>
                  </a:lnTo>
                  <a:lnTo>
                    <a:pt x="31" y="694"/>
                  </a:lnTo>
                  <a:lnTo>
                    <a:pt x="34" y="657"/>
                  </a:lnTo>
                  <a:lnTo>
                    <a:pt x="36" y="638"/>
                  </a:lnTo>
                  <a:lnTo>
                    <a:pt x="39" y="620"/>
                  </a:lnTo>
                  <a:lnTo>
                    <a:pt x="43" y="602"/>
                  </a:lnTo>
                  <a:lnTo>
                    <a:pt x="48" y="586"/>
                  </a:lnTo>
                  <a:lnTo>
                    <a:pt x="50" y="581"/>
                  </a:lnTo>
                  <a:lnTo>
                    <a:pt x="54" y="576"/>
                  </a:lnTo>
                  <a:lnTo>
                    <a:pt x="60" y="571"/>
                  </a:lnTo>
                  <a:lnTo>
                    <a:pt x="66" y="565"/>
                  </a:lnTo>
                  <a:lnTo>
                    <a:pt x="82" y="556"/>
                  </a:lnTo>
                  <a:lnTo>
                    <a:pt x="103" y="546"/>
                  </a:lnTo>
                  <a:lnTo>
                    <a:pt x="126" y="537"/>
                  </a:lnTo>
                  <a:lnTo>
                    <a:pt x="151" y="528"/>
                  </a:lnTo>
                  <a:lnTo>
                    <a:pt x="177" y="519"/>
                  </a:lnTo>
                  <a:lnTo>
                    <a:pt x="203" y="510"/>
                  </a:lnTo>
                  <a:lnTo>
                    <a:pt x="225" y="503"/>
                  </a:lnTo>
                  <a:lnTo>
                    <a:pt x="247" y="495"/>
                  </a:lnTo>
                  <a:lnTo>
                    <a:pt x="269" y="488"/>
                  </a:lnTo>
                  <a:lnTo>
                    <a:pt x="290" y="480"/>
                  </a:lnTo>
                  <a:lnTo>
                    <a:pt x="295" y="478"/>
                  </a:lnTo>
                  <a:lnTo>
                    <a:pt x="298" y="475"/>
                  </a:lnTo>
                  <a:lnTo>
                    <a:pt x="299" y="471"/>
                  </a:lnTo>
                  <a:lnTo>
                    <a:pt x="300" y="467"/>
                  </a:lnTo>
                  <a:lnTo>
                    <a:pt x="300" y="391"/>
                  </a:lnTo>
                  <a:lnTo>
                    <a:pt x="300" y="387"/>
                  </a:lnTo>
                  <a:lnTo>
                    <a:pt x="298" y="384"/>
                  </a:lnTo>
                  <a:lnTo>
                    <a:pt x="296" y="381"/>
                  </a:lnTo>
                  <a:lnTo>
                    <a:pt x="294" y="379"/>
                  </a:lnTo>
                  <a:lnTo>
                    <a:pt x="291" y="376"/>
                  </a:lnTo>
                  <a:lnTo>
                    <a:pt x="285" y="371"/>
                  </a:lnTo>
                  <a:lnTo>
                    <a:pt x="275" y="361"/>
                  </a:lnTo>
                  <a:lnTo>
                    <a:pt x="266" y="349"/>
                  </a:lnTo>
                  <a:lnTo>
                    <a:pt x="260" y="341"/>
                  </a:lnTo>
                  <a:lnTo>
                    <a:pt x="255" y="333"/>
                  </a:lnTo>
                  <a:lnTo>
                    <a:pt x="251" y="323"/>
                  </a:lnTo>
                  <a:lnTo>
                    <a:pt x="246" y="312"/>
                  </a:lnTo>
                  <a:lnTo>
                    <a:pt x="243" y="300"/>
                  </a:lnTo>
                  <a:lnTo>
                    <a:pt x="240" y="287"/>
                  </a:lnTo>
                  <a:lnTo>
                    <a:pt x="239" y="274"/>
                  </a:lnTo>
                  <a:lnTo>
                    <a:pt x="238" y="259"/>
                  </a:lnTo>
                  <a:lnTo>
                    <a:pt x="238" y="255"/>
                  </a:lnTo>
                  <a:lnTo>
                    <a:pt x="237" y="253"/>
                  </a:lnTo>
                  <a:lnTo>
                    <a:pt x="236" y="250"/>
                  </a:lnTo>
                  <a:lnTo>
                    <a:pt x="233" y="248"/>
                  </a:lnTo>
                  <a:lnTo>
                    <a:pt x="231" y="247"/>
                  </a:lnTo>
                  <a:lnTo>
                    <a:pt x="229" y="245"/>
                  </a:lnTo>
                  <a:lnTo>
                    <a:pt x="226" y="244"/>
                  </a:lnTo>
                  <a:lnTo>
                    <a:pt x="223" y="244"/>
                  </a:lnTo>
                  <a:lnTo>
                    <a:pt x="221" y="242"/>
                  </a:lnTo>
                  <a:lnTo>
                    <a:pt x="218" y="237"/>
                  </a:lnTo>
                  <a:lnTo>
                    <a:pt x="216" y="231"/>
                  </a:lnTo>
                  <a:lnTo>
                    <a:pt x="215" y="221"/>
                  </a:lnTo>
                  <a:lnTo>
                    <a:pt x="216" y="211"/>
                  </a:lnTo>
                  <a:lnTo>
                    <a:pt x="218" y="204"/>
                  </a:lnTo>
                  <a:lnTo>
                    <a:pt x="221" y="200"/>
                  </a:lnTo>
                  <a:lnTo>
                    <a:pt x="223" y="198"/>
                  </a:lnTo>
                  <a:lnTo>
                    <a:pt x="226" y="197"/>
                  </a:lnTo>
                  <a:lnTo>
                    <a:pt x="229" y="196"/>
                  </a:lnTo>
                  <a:lnTo>
                    <a:pt x="231" y="195"/>
                  </a:lnTo>
                  <a:lnTo>
                    <a:pt x="233" y="193"/>
                  </a:lnTo>
                  <a:lnTo>
                    <a:pt x="236" y="191"/>
                  </a:lnTo>
                  <a:lnTo>
                    <a:pt x="237" y="189"/>
                  </a:lnTo>
                  <a:lnTo>
                    <a:pt x="238" y="186"/>
                  </a:lnTo>
                  <a:lnTo>
                    <a:pt x="238" y="183"/>
                  </a:lnTo>
                  <a:lnTo>
                    <a:pt x="237" y="176"/>
                  </a:lnTo>
                  <a:lnTo>
                    <a:pt x="233" y="164"/>
                  </a:lnTo>
                  <a:lnTo>
                    <a:pt x="229" y="147"/>
                  </a:lnTo>
                  <a:lnTo>
                    <a:pt x="225" y="125"/>
                  </a:lnTo>
                  <a:lnTo>
                    <a:pt x="223" y="114"/>
                  </a:lnTo>
                  <a:lnTo>
                    <a:pt x="223" y="103"/>
                  </a:lnTo>
                  <a:lnTo>
                    <a:pt x="224" y="98"/>
                  </a:lnTo>
                  <a:lnTo>
                    <a:pt x="225" y="95"/>
                  </a:lnTo>
                  <a:lnTo>
                    <a:pt x="226" y="90"/>
                  </a:lnTo>
                  <a:lnTo>
                    <a:pt x="228" y="87"/>
                  </a:lnTo>
                  <a:lnTo>
                    <a:pt x="231" y="85"/>
                  </a:lnTo>
                  <a:lnTo>
                    <a:pt x="235" y="84"/>
                  </a:lnTo>
                  <a:lnTo>
                    <a:pt x="238" y="83"/>
                  </a:lnTo>
                  <a:lnTo>
                    <a:pt x="242" y="83"/>
                  </a:lnTo>
                  <a:lnTo>
                    <a:pt x="250" y="83"/>
                  </a:lnTo>
                  <a:lnTo>
                    <a:pt x="258" y="84"/>
                  </a:lnTo>
                  <a:lnTo>
                    <a:pt x="260" y="84"/>
                  </a:lnTo>
                  <a:lnTo>
                    <a:pt x="264" y="84"/>
                  </a:lnTo>
                  <a:lnTo>
                    <a:pt x="267" y="83"/>
                  </a:lnTo>
                  <a:lnTo>
                    <a:pt x="269" y="82"/>
                  </a:lnTo>
                  <a:lnTo>
                    <a:pt x="271" y="81"/>
                  </a:lnTo>
                  <a:lnTo>
                    <a:pt x="273" y="78"/>
                  </a:lnTo>
                  <a:lnTo>
                    <a:pt x="274" y="75"/>
                  </a:lnTo>
                  <a:lnTo>
                    <a:pt x="275" y="73"/>
                  </a:lnTo>
                  <a:lnTo>
                    <a:pt x="277" y="68"/>
                  </a:lnTo>
                  <a:lnTo>
                    <a:pt x="280" y="63"/>
                  </a:lnTo>
                  <a:lnTo>
                    <a:pt x="283" y="59"/>
                  </a:lnTo>
                  <a:lnTo>
                    <a:pt x="287" y="56"/>
                  </a:lnTo>
                  <a:lnTo>
                    <a:pt x="291" y="52"/>
                  </a:lnTo>
                  <a:lnTo>
                    <a:pt x="298" y="48"/>
                  </a:lnTo>
                  <a:lnTo>
                    <a:pt x="304" y="45"/>
                  </a:lnTo>
                  <a:lnTo>
                    <a:pt x="311" y="42"/>
                  </a:lnTo>
                  <a:lnTo>
                    <a:pt x="327" y="37"/>
                  </a:lnTo>
                  <a:lnTo>
                    <a:pt x="344" y="33"/>
                  </a:lnTo>
                  <a:lnTo>
                    <a:pt x="363" y="31"/>
                  </a:lnTo>
                  <a:lnTo>
                    <a:pt x="384" y="30"/>
                  </a:lnTo>
                  <a:lnTo>
                    <a:pt x="405" y="31"/>
                  </a:lnTo>
                  <a:lnTo>
                    <a:pt x="424" y="33"/>
                  </a:lnTo>
                  <a:lnTo>
                    <a:pt x="441" y="37"/>
                  </a:lnTo>
                  <a:lnTo>
                    <a:pt x="458" y="42"/>
                  </a:lnTo>
                  <a:lnTo>
                    <a:pt x="464" y="45"/>
                  </a:lnTo>
                  <a:lnTo>
                    <a:pt x="470" y="48"/>
                  </a:lnTo>
                  <a:lnTo>
                    <a:pt x="476" y="52"/>
                  </a:lnTo>
                  <a:lnTo>
                    <a:pt x="481" y="56"/>
                  </a:lnTo>
                  <a:lnTo>
                    <a:pt x="485" y="59"/>
                  </a:lnTo>
                  <a:lnTo>
                    <a:pt x="489" y="63"/>
                  </a:lnTo>
                  <a:lnTo>
                    <a:pt x="491" y="68"/>
                  </a:lnTo>
                  <a:lnTo>
                    <a:pt x="493" y="73"/>
                  </a:lnTo>
                  <a:lnTo>
                    <a:pt x="495" y="85"/>
                  </a:lnTo>
                  <a:lnTo>
                    <a:pt x="495" y="98"/>
                  </a:lnTo>
                  <a:lnTo>
                    <a:pt x="494" y="110"/>
                  </a:lnTo>
                  <a:lnTo>
                    <a:pt x="492" y="122"/>
                  </a:lnTo>
                  <a:lnTo>
                    <a:pt x="485" y="144"/>
                  </a:lnTo>
                  <a:lnTo>
                    <a:pt x="479" y="161"/>
                  </a:lnTo>
                  <a:lnTo>
                    <a:pt x="475" y="172"/>
                  </a:lnTo>
                  <a:lnTo>
                    <a:pt x="474" y="180"/>
                  </a:lnTo>
                  <a:lnTo>
                    <a:pt x="474" y="183"/>
                  </a:lnTo>
                  <a:lnTo>
                    <a:pt x="475" y="186"/>
                  </a:lnTo>
                  <a:lnTo>
                    <a:pt x="476" y="189"/>
                  </a:lnTo>
                  <a:lnTo>
                    <a:pt x="478" y="191"/>
                  </a:lnTo>
                  <a:lnTo>
                    <a:pt x="480" y="193"/>
                  </a:lnTo>
                  <a:lnTo>
                    <a:pt x="482" y="194"/>
                  </a:lnTo>
                  <a:lnTo>
                    <a:pt x="485" y="195"/>
                  </a:lnTo>
                  <a:lnTo>
                    <a:pt x="489" y="195"/>
                  </a:lnTo>
                  <a:lnTo>
                    <a:pt x="490" y="197"/>
                  </a:lnTo>
                  <a:lnTo>
                    <a:pt x="493" y="202"/>
                  </a:lnTo>
                  <a:lnTo>
                    <a:pt x="495" y="209"/>
                  </a:lnTo>
                  <a:lnTo>
                    <a:pt x="495" y="220"/>
                  </a:lnTo>
                  <a:lnTo>
                    <a:pt x="495" y="230"/>
                  </a:lnTo>
                  <a:lnTo>
                    <a:pt x="493" y="237"/>
                  </a:lnTo>
                  <a:lnTo>
                    <a:pt x="490" y="242"/>
                  </a:lnTo>
                  <a:lnTo>
                    <a:pt x="489" y="244"/>
                  </a:lnTo>
                  <a:lnTo>
                    <a:pt x="485" y="244"/>
                  </a:lnTo>
                  <a:lnTo>
                    <a:pt x="482" y="245"/>
                  </a:lnTo>
                  <a:lnTo>
                    <a:pt x="480" y="247"/>
                  </a:lnTo>
                  <a:lnTo>
                    <a:pt x="478" y="248"/>
                  </a:lnTo>
                  <a:lnTo>
                    <a:pt x="476" y="250"/>
                  </a:lnTo>
                  <a:lnTo>
                    <a:pt x="475" y="253"/>
                  </a:lnTo>
                  <a:lnTo>
                    <a:pt x="474" y="255"/>
                  </a:lnTo>
                  <a:lnTo>
                    <a:pt x="474" y="259"/>
                  </a:lnTo>
                  <a:lnTo>
                    <a:pt x="473" y="272"/>
                  </a:lnTo>
                  <a:lnTo>
                    <a:pt x="472" y="285"/>
                  </a:lnTo>
                  <a:lnTo>
                    <a:pt x="469" y="297"/>
                  </a:lnTo>
                  <a:lnTo>
                    <a:pt x="466" y="308"/>
                  </a:lnTo>
                  <a:lnTo>
                    <a:pt x="463" y="318"/>
                  </a:lnTo>
                  <a:lnTo>
                    <a:pt x="460" y="326"/>
                  </a:lnTo>
                  <a:lnTo>
                    <a:pt x="455" y="334"/>
                  </a:lnTo>
                  <a:lnTo>
                    <a:pt x="451" y="340"/>
                  </a:lnTo>
                  <a:lnTo>
                    <a:pt x="444" y="350"/>
                  </a:lnTo>
                  <a:lnTo>
                    <a:pt x="436" y="357"/>
                  </a:lnTo>
                  <a:lnTo>
                    <a:pt x="431" y="361"/>
                  </a:lnTo>
                  <a:lnTo>
                    <a:pt x="429" y="363"/>
                  </a:lnTo>
                  <a:lnTo>
                    <a:pt x="425" y="365"/>
                  </a:lnTo>
                  <a:lnTo>
                    <a:pt x="422" y="368"/>
                  </a:lnTo>
                  <a:lnTo>
                    <a:pt x="421" y="372"/>
                  </a:lnTo>
                  <a:lnTo>
                    <a:pt x="420" y="375"/>
                  </a:lnTo>
                  <a:lnTo>
                    <a:pt x="420" y="467"/>
                  </a:lnTo>
                  <a:lnTo>
                    <a:pt x="421" y="471"/>
                  </a:lnTo>
                  <a:lnTo>
                    <a:pt x="423" y="475"/>
                  </a:lnTo>
                  <a:lnTo>
                    <a:pt x="426" y="478"/>
                  </a:lnTo>
                  <a:lnTo>
                    <a:pt x="430" y="480"/>
                  </a:lnTo>
                  <a:lnTo>
                    <a:pt x="446" y="486"/>
                  </a:lnTo>
                  <a:lnTo>
                    <a:pt x="460" y="492"/>
                  </a:lnTo>
                  <a:lnTo>
                    <a:pt x="476" y="498"/>
                  </a:lnTo>
                  <a:lnTo>
                    <a:pt x="490" y="503"/>
                  </a:lnTo>
                  <a:lnTo>
                    <a:pt x="505" y="508"/>
                  </a:lnTo>
                  <a:lnTo>
                    <a:pt x="520" y="514"/>
                  </a:lnTo>
                  <a:lnTo>
                    <a:pt x="529"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46401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EEE03B-421E-51FC-D87B-411A1D5CB948}"/>
              </a:ext>
            </a:extLst>
          </p:cNvPr>
          <p:cNvPicPr>
            <a:picLocks noChangeAspect="1"/>
          </p:cNvPicPr>
          <p:nvPr/>
        </p:nvPicPr>
        <p:blipFill rotWithShape="1">
          <a:blip r:embed="rId2">
            <a:extLst>
              <a:ext uri="{28A0092B-C50C-407E-A947-70E740481C1C}">
                <a14:useLocalDpi xmlns:a14="http://schemas.microsoft.com/office/drawing/2010/main" val="0"/>
              </a:ext>
            </a:extLst>
          </a:blip>
          <a:srcRect t="31387" b="31387"/>
          <a:stretch/>
        </p:blipFill>
        <p:spPr>
          <a:xfrm flipH="1">
            <a:off x="0" y="0"/>
            <a:ext cx="12192000" cy="3384549"/>
          </a:xfrm>
          <a:prstGeom prst="rect">
            <a:avLst/>
          </a:prstGeom>
        </p:spPr>
      </p:pic>
      <p:sp>
        <p:nvSpPr>
          <p:cNvPr id="10" name="Rectangle 9">
            <a:extLst>
              <a:ext uri="{FF2B5EF4-FFF2-40B4-BE49-F238E27FC236}">
                <a16:creationId xmlns:a16="http://schemas.microsoft.com/office/drawing/2014/main" id="{CF4C7604-DC2B-756C-B379-2949C17A7976}"/>
              </a:ext>
            </a:extLst>
          </p:cNvPr>
          <p:cNvSpPr/>
          <p:nvPr/>
        </p:nvSpPr>
        <p:spPr>
          <a:xfrm>
            <a:off x="0" y="-26981"/>
            <a:ext cx="12192000" cy="3384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43EA39B7-1390-A17F-A9D2-125A805A59B6}"/>
              </a:ext>
            </a:extLst>
          </p:cNvPr>
          <p:cNvSpPr>
            <a:spLocks noGrp="1"/>
          </p:cNvSpPr>
          <p:nvPr>
            <p:ph type="title"/>
          </p:nvPr>
        </p:nvSpPr>
        <p:spPr/>
        <p:txBody>
          <a:bodyPr/>
          <a:lstStyle/>
          <a:p>
            <a:r>
              <a:rPr lang="id-ID" dirty="0" err="1">
                <a:solidFill>
                  <a:schemeClr val="bg1"/>
                </a:solidFill>
              </a:rPr>
              <a:t>Shareholder</a:t>
            </a:r>
            <a:r>
              <a:rPr lang="id-ID" dirty="0">
                <a:solidFill>
                  <a:schemeClr val="bg1"/>
                </a:solidFill>
              </a:rPr>
              <a:t>/</a:t>
            </a:r>
            <a:r>
              <a:rPr lang="id-ID" dirty="0" err="1">
                <a:solidFill>
                  <a:schemeClr val="bg1"/>
                </a:solidFill>
              </a:rPr>
              <a:t>Partnership</a:t>
            </a:r>
            <a:r>
              <a:rPr lang="id-ID" dirty="0">
                <a:solidFill>
                  <a:schemeClr val="bg1"/>
                </a:solidFill>
              </a:rPr>
              <a:t> </a:t>
            </a:r>
            <a:r>
              <a:rPr lang="id-ID" dirty="0" err="1">
                <a:solidFill>
                  <a:schemeClr val="bg1"/>
                </a:solidFill>
              </a:rPr>
              <a:t>Considerations</a:t>
            </a:r>
            <a:endParaRPr lang="id-ID" dirty="0">
              <a:solidFill>
                <a:schemeClr val="bg1"/>
              </a:solidFill>
            </a:endParaRPr>
          </a:p>
        </p:txBody>
      </p:sp>
      <p:sp>
        <p:nvSpPr>
          <p:cNvPr id="3" name="Footer Placeholder 2">
            <a:extLst>
              <a:ext uri="{FF2B5EF4-FFF2-40B4-BE49-F238E27FC236}">
                <a16:creationId xmlns:a16="http://schemas.microsoft.com/office/drawing/2014/main" id="{4D95F40B-01C2-93FB-38A5-D7631AE7572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A128289A-2B29-AE11-C8B7-063113EF7A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37930FC0-E659-34ED-BB1C-36D52350045B}"/>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D8F577A6-ADC4-9944-6937-0014A100B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83AA3A5-5FBA-824A-6097-46DC3B0210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B9612558-8F61-0126-0FCC-ACC0CBC3F270}"/>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1" name="Rectangle 10">
            <a:extLst>
              <a:ext uri="{FF2B5EF4-FFF2-40B4-BE49-F238E27FC236}">
                <a16:creationId xmlns:a16="http://schemas.microsoft.com/office/drawing/2014/main" id="{D9D48A0C-9182-BD59-3866-79342FD66251}"/>
              </a:ext>
            </a:extLst>
          </p:cNvPr>
          <p:cNvSpPr/>
          <p:nvPr/>
        </p:nvSpPr>
        <p:spPr>
          <a:xfrm>
            <a:off x="623888" y="1557338"/>
            <a:ext cx="10944225" cy="4500562"/>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prstClr val="white"/>
              </a:solidFill>
              <a:latin typeface="Lato"/>
            </a:endParaRPr>
          </a:p>
        </p:txBody>
      </p:sp>
      <p:grpSp>
        <p:nvGrpSpPr>
          <p:cNvPr id="14" name="Group 13">
            <a:extLst>
              <a:ext uri="{FF2B5EF4-FFF2-40B4-BE49-F238E27FC236}">
                <a16:creationId xmlns:a16="http://schemas.microsoft.com/office/drawing/2014/main" id="{4C4EAD15-74DC-AFD4-760C-823E08030714}"/>
              </a:ext>
            </a:extLst>
          </p:cNvPr>
          <p:cNvGrpSpPr/>
          <p:nvPr/>
        </p:nvGrpSpPr>
        <p:grpSpPr>
          <a:xfrm>
            <a:off x="1306879" y="1991067"/>
            <a:ext cx="4316574" cy="246221"/>
            <a:chOff x="943888" y="2300424"/>
            <a:chExt cx="4316574" cy="246221"/>
          </a:xfrm>
        </p:grpSpPr>
        <p:sp>
          <p:nvSpPr>
            <p:cNvPr id="12" name="Footer Placeholder 2">
              <a:extLst>
                <a:ext uri="{FF2B5EF4-FFF2-40B4-BE49-F238E27FC236}">
                  <a16:creationId xmlns:a16="http://schemas.microsoft.com/office/drawing/2014/main" id="{6E68F76F-20C2-19DC-1D09-E7B7AD731704}"/>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Personal Responsibility for Coding</a:t>
              </a:r>
            </a:p>
          </p:txBody>
        </p:sp>
        <p:sp>
          <p:nvSpPr>
            <p:cNvPr id="13" name="Oval 12">
              <a:extLst>
                <a:ext uri="{FF2B5EF4-FFF2-40B4-BE49-F238E27FC236}">
                  <a16:creationId xmlns:a16="http://schemas.microsoft.com/office/drawing/2014/main" id="{17B14BE1-A5F7-8A58-E26F-004C60EED63C}"/>
                </a:ext>
              </a:extLst>
            </p:cNvPr>
            <p:cNvSpPr/>
            <p:nvPr/>
          </p:nvSpPr>
          <p:spPr>
            <a:xfrm flipH="1">
              <a:off x="943888" y="2320318"/>
              <a:ext cx="201774" cy="201774"/>
            </a:xfrm>
            <a:prstGeom prst="ellipse">
              <a:avLst/>
            </a:prstGeom>
            <a:solidFill>
              <a:srgbClr val="DEB28C"/>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15" name="Group 14">
            <a:extLst>
              <a:ext uri="{FF2B5EF4-FFF2-40B4-BE49-F238E27FC236}">
                <a16:creationId xmlns:a16="http://schemas.microsoft.com/office/drawing/2014/main" id="{3BAF044D-2291-71B9-75AA-109B41458163}"/>
              </a:ext>
            </a:extLst>
          </p:cNvPr>
          <p:cNvGrpSpPr/>
          <p:nvPr/>
        </p:nvGrpSpPr>
        <p:grpSpPr>
          <a:xfrm>
            <a:off x="1306879" y="2667383"/>
            <a:ext cx="4316574" cy="246221"/>
            <a:chOff x="943888" y="2300424"/>
            <a:chExt cx="4316574" cy="246221"/>
          </a:xfrm>
        </p:grpSpPr>
        <p:sp>
          <p:nvSpPr>
            <p:cNvPr id="16" name="Footer Placeholder 2">
              <a:extLst>
                <a:ext uri="{FF2B5EF4-FFF2-40B4-BE49-F238E27FC236}">
                  <a16:creationId xmlns:a16="http://schemas.microsoft.com/office/drawing/2014/main" id="{193E0C38-F2BD-E110-C9DA-8C45A2CB479F}"/>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Insurability for Life Insurance</a:t>
              </a:r>
            </a:p>
          </p:txBody>
        </p:sp>
        <p:sp>
          <p:nvSpPr>
            <p:cNvPr id="17" name="Oval 16">
              <a:extLst>
                <a:ext uri="{FF2B5EF4-FFF2-40B4-BE49-F238E27FC236}">
                  <a16:creationId xmlns:a16="http://schemas.microsoft.com/office/drawing/2014/main" id="{ADFAF8F2-9930-0308-84BF-CD38DFE14862}"/>
                </a:ext>
              </a:extLst>
            </p:cNvPr>
            <p:cNvSpPr/>
            <p:nvPr/>
          </p:nvSpPr>
          <p:spPr>
            <a:xfrm flipH="1">
              <a:off x="943888" y="2320318"/>
              <a:ext cx="201774" cy="201774"/>
            </a:xfrm>
            <a:prstGeom prst="ellipse">
              <a:avLst/>
            </a:prstGeom>
            <a:solidFill>
              <a:srgbClr val="34576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18" name="Group 17">
            <a:extLst>
              <a:ext uri="{FF2B5EF4-FFF2-40B4-BE49-F238E27FC236}">
                <a16:creationId xmlns:a16="http://schemas.microsoft.com/office/drawing/2014/main" id="{CF325D9D-6FAA-D20B-F13D-5079D09A1999}"/>
              </a:ext>
            </a:extLst>
          </p:cNvPr>
          <p:cNvGrpSpPr/>
          <p:nvPr/>
        </p:nvGrpSpPr>
        <p:grpSpPr>
          <a:xfrm>
            <a:off x="1306879" y="3343699"/>
            <a:ext cx="4316574" cy="246221"/>
            <a:chOff x="943888" y="2300424"/>
            <a:chExt cx="4316574" cy="246221"/>
          </a:xfrm>
        </p:grpSpPr>
        <p:sp>
          <p:nvSpPr>
            <p:cNvPr id="19" name="Footer Placeholder 2">
              <a:extLst>
                <a:ext uri="{FF2B5EF4-FFF2-40B4-BE49-F238E27FC236}">
                  <a16:creationId xmlns:a16="http://schemas.microsoft.com/office/drawing/2014/main" id="{180E347E-4E96-1B37-F2D7-356212D1EDEA}"/>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Spouse Signatures</a:t>
              </a:r>
            </a:p>
          </p:txBody>
        </p:sp>
        <p:sp>
          <p:nvSpPr>
            <p:cNvPr id="20" name="Oval 19">
              <a:extLst>
                <a:ext uri="{FF2B5EF4-FFF2-40B4-BE49-F238E27FC236}">
                  <a16:creationId xmlns:a16="http://schemas.microsoft.com/office/drawing/2014/main" id="{C36F57E8-5C56-E21D-921A-26B75997AF54}"/>
                </a:ext>
              </a:extLst>
            </p:cNvPr>
            <p:cNvSpPr/>
            <p:nvPr/>
          </p:nvSpPr>
          <p:spPr>
            <a:xfrm flipH="1">
              <a:off x="943888" y="2320318"/>
              <a:ext cx="201774" cy="201774"/>
            </a:xfrm>
            <a:prstGeom prst="ellipse">
              <a:avLst/>
            </a:prstGeom>
            <a:solidFill>
              <a:srgbClr val="ADB68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21" name="Group 20">
            <a:extLst>
              <a:ext uri="{FF2B5EF4-FFF2-40B4-BE49-F238E27FC236}">
                <a16:creationId xmlns:a16="http://schemas.microsoft.com/office/drawing/2014/main" id="{AD663BB9-1D04-62E2-6A46-A59E542F1F82}"/>
              </a:ext>
            </a:extLst>
          </p:cNvPr>
          <p:cNvGrpSpPr/>
          <p:nvPr/>
        </p:nvGrpSpPr>
        <p:grpSpPr>
          <a:xfrm>
            <a:off x="1306879" y="4020015"/>
            <a:ext cx="4316574" cy="246221"/>
            <a:chOff x="943888" y="2300424"/>
            <a:chExt cx="4316574" cy="246221"/>
          </a:xfrm>
        </p:grpSpPr>
        <p:sp>
          <p:nvSpPr>
            <p:cNvPr id="22" name="Footer Placeholder 2">
              <a:extLst>
                <a:ext uri="{FF2B5EF4-FFF2-40B4-BE49-F238E27FC236}">
                  <a16:creationId xmlns:a16="http://schemas.microsoft.com/office/drawing/2014/main" id="{04FFC35B-644D-2AC1-89B9-34CAD1EB98E7}"/>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Personal Guarantees for Current Debt</a:t>
              </a:r>
            </a:p>
          </p:txBody>
        </p:sp>
        <p:sp>
          <p:nvSpPr>
            <p:cNvPr id="23" name="Oval 22">
              <a:extLst>
                <a:ext uri="{FF2B5EF4-FFF2-40B4-BE49-F238E27FC236}">
                  <a16:creationId xmlns:a16="http://schemas.microsoft.com/office/drawing/2014/main" id="{25566543-5C1B-86DA-AF66-299A886E75D5}"/>
                </a:ext>
              </a:extLst>
            </p:cNvPr>
            <p:cNvSpPr/>
            <p:nvPr/>
          </p:nvSpPr>
          <p:spPr>
            <a:xfrm flipH="1">
              <a:off x="943888" y="2320318"/>
              <a:ext cx="201774" cy="201774"/>
            </a:xfrm>
            <a:prstGeom prst="ellipse">
              <a:avLst/>
            </a:prstGeom>
            <a:solidFill>
              <a:srgbClr val="97C4C9"/>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24" name="Group 23">
            <a:extLst>
              <a:ext uri="{FF2B5EF4-FFF2-40B4-BE49-F238E27FC236}">
                <a16:creationId xmlns:a16="http://schemas.microsoft.com/office/drawing/2014/main" id="{D3EA3E22-5D3C-0C80-8050-8F3AD6FCF12D}"/>
              </a:ext>
            </a:extLst>
          </p:cNvPr>
          <p:cNvGrpSpPr/>
          <p:nvPr/>
        </p:nvGrpSpPr>
        <p:grpSpPr>
          <a:xfrm>
            <a:off x="1306879" y="4696331"/>
            <a:ext cx="4316574" cy="246221"/>
            <a:chOff x="943888" y="2300424"/>
            <a:chExt cx="4316574" cy="246221"/>
          </a:xfrm>
        </p:grpSpPr>
        <p:sp>
          <p:nvSpPr>
            <p:cNvPr id="25" name="Footer Placeholder 2">
              <a:extLst>
                <a:ext uri="{FF2B5EF4-FFF2-40B4-BE49-F238E27FC236}">
                  <a16:creationId xmlns:a16="http://schemas.microsoft.com/office/drawing/2014/main" id="{7BD30FCB-A5B1-104D-333B-44D19458C528}"/>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Consecutive Days Out of Office</a:t>
              </a:r>
            </a:p>
          </p:txBody>
        </p:sp>
        <p:sp>
          <p:nvSpPr>
            <p:cNvPr id="26" name="Oval 25">
              <a:extLst>
                <a:ext uri="{FF2B5EF4-FFF2-40B4-BE49-F238E27FC236}">
                  <a16:creationId xmlns:a16="http://schemas.microsoft.com/office/drawing/2014/main" id="{65D43FF3-F90D-BA15-122F-E82E181DB390}"/>
                </a:ext>
              </a:extLst>
            </p:cNvPr>
            <p:cNvSpPr/>
            <p:nvPr/>
          </p:nvSpPr>
          <p:spPr>
            <a:xfrm flipH="1">
              <a:off x="943888" y="2320318"/>
              <a:ext cx="201774" cy="201774"/>
            </a:xfrm>
            <a:prstGeom prst="ellipse">
              <a:avLst/>
            </a:prstGeom>
            <a:solidFill>
              <a:srgbClr val="ADB68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27" name="Group 26">
            <a:extLst>
              <a:ext uri="{FF2B5EF4-FFF2-40B4-BE49-F238E27FC236}">
                <a16:creationId xmlns:a16="http://schemas.microsoft.com/office/drawing/2014/main" id="{3459772C-F48B-373F-63D7-E053D5B62AA9}"/>
              </a:ext>
            </a:extLst>
          </p:cNvPr>
          <p:cNvGrpSpPr/>
          <p:nvPr/>
        </p:nvGrpSpPr>
        <p:grpSpPr>
          <a:xfrm>
            <a:off x="1306879" y="5372648"/>
            <a:ext cx="4316574" cy="246221"/>
            <a:chOff x="943888" y="2300424"/>
            <a:chExt cx="4316574" cy="246221"/>
          </a:xfrm>
        </p:grpSpPr>
        <p:sp>
          <p:nvSpPr>
            <p:cNvPr id="28" name="Footer Placeholder 2">
              <a:extLst>
                <a:ext uri="{FF2B5EF4-FFF2-40B4-BE49-F238E27FC236}">
                  <a16:creationId xmlns:a16="http://schemas.microsoft.com/office/drawing/2014/main" id="{CCF4D411-1582-CC16-B501-11A479D918E9}"/>
                </a:ext>
              </a:extLst>
            </p:cNvPr>
            <p:cNvSpPr txBox="1">
              <a:spLocks/>
            </p:cNvSpPr>
            <p:nvPr/>
          </p:nvSpPr>
          <p:spPr>
            <a:xfrm>
              <a:off x="1415538" y="2300424"/>
              <a:ext cx="3844924"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Valuation Updated Annually</a:t>
              </a:r>
            </a:p>
          </p:txBody>
        </p:sp>
        <p:sp>
          <p:nvSpPr>
            <p:cNvPr id="29" name="Oval 28">
              <a:extLst>
                <a:ext uri="{FF2B5EF4-FFF2-40B4-BE49-F238E27FC236}">
                  <a16:creationId xmlns:a16="http://schemas.microsoft.com/office/drawing/2014/main" id="{A3356630-1679-2FDC-ED10-AF5B9E92FCD1}"/>
                </a:ext>
              </a:extLst>
            </p:cNvPr>
            <p:cNvSpPr/>
            <p:nvPr/>
          </p:nvSpPr>
          <p:spPr>
            <a:xfrm flipH="1">
              <a:off x="943888" y="2320318"/>
              <a:ext cx="201774" cy="201774"/>
            </a:xfrm>
            <a:prstGeom prst="ellipse">
              <a:avLst/>
            </a:prstGeom>
            <a:solidFill>
              <a:srgbClr val="34576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cxnSp>
        <p:nvCxnSpPr>
          <p:cNvPr id="31" name="Straight Connector 30">
            <a:extLst>
              <a:ext uri="{FF2B5EF4-FFF2-40B4-BE49-F238E27FC236}">
                <a16:creationId xmlns:a16="http://schemas.microsoft.com/office/drawing/2014/main" id="{0D692261-0517-FF5E-DF8B-BD2D9767746F}"/>
              </a:ext>
            </a:extLst>
          </p:cNvPr>
          <p:cNvCxnSpPr/>
          <p:nvPr/>
        </p:nvCxnSpPr>
        <p:spPr>
          <a:xfrm>
            <a:off x="1778529" y="2452335"/>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8E1597-5EE8-6A06-419D-5D706954F71C}"/>
              </a:ext>
            </a:extLst>
          </p:cNvPr>
          <p:cNvCxnSpPr/>
          <p:nvPr/>
        </p:nvCxnSpPr>
        <p:spPr>
          <a:xfrm>
            <a:off x="1778529" y="3128651"/>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7A7547-9132-31AE-03DD-2A00405927DB}"/>
              </a:ext>
            </a:extLst>
          </p:cNvPr>
          <p:cNvCxnSpPr/>
          <p:nvPr/>
        </p:nvCxnSpPr>
        <p:spPr>
          <a:xfrm>
            <a:off x="1778529" y="3804967"/>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8FB9F92-7642-2BF3-5663-1F2E380C3108}"/>
              </a:ext>
            </a:extLst>
          </p:cNvPr>
          <p:cNvCxnSpPr/>
          <p:nvPr/>
        </p:nvCxnSpPr>
        <p:spPr>
          <a:xfrm>
            <a:off x="1778529" y="4481283"/>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A20235-5289-375B-D1DD-F0352B2CD3C5}"/>
              </a:ext>
            </a:extLst>
          </p:cNvPr>
          <p:cNvCxnSpPr/>
          <p:nvPr/>
        </p:nvCxnSpPr>
        <p:spPr>
          <a:xfrm>
            <a:off x="1778529" y="5157599"/>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272EEF8-4B8C-A94A-AC30-AF3937039904}"/>
              </a:ext>
            </a:extLst>
          </p:cNvPr>
          <p:cNvGrpSpPr/>
          <p:nvPr/>
        </p:nvGrpSpPr>
        <p:grpSpPr>
          <a:xfrm>
            <a:off x="6568548" y="1867956"/>
            <a:ext cx="4316574" cy="492443"/>
            <a:chOff x="943888" y="2177313"/>
            <a:chExt cx="4316574" cy="492443"/>
          </a:xfrm>
        </p:grpSpPr>
        <p:sp>
          <p:nvSpPr>
            <p:cNvPr id="59" name="Footer Placeholder 2">
              <a:extLst>
                <a:ext uri="{FF2B5EF4-FFF2-40B4-BE49-F238E27FC236}">
                  <a16:creationId xmlns:a16="http://schemas.microsoft.com/office/drawing/2014/main" id="{38CDC9C5-3664-5E6C-F576-72AF8F99E3CA}"/>
                </a:ext>
              </a:extLst>
            </p:cNvPr>
            <p:cNvSpPr txBox="1">
              <a:spLocks/>
            </p:cNvSpPr>
            <p:nvPr/>
          </p:nvSpPr>
          <p:spPr>
            <a:xfrm>
              <a:off x="1415538" y="2177313"/>
              <a:ext cx="3844924"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Disability- Continue to pay until insurance kicks in</a:t>
              </a:r>
            </a:p>
          </p:txBody>
        </p:sp>
        <p:sp>
          <p:nvSpPr>
            <p:cNvPr id="60" name="Oval 59">
              <a:extLst>
                <a:ext uri="{FF2B5EF4-FFF2-40B4-BE49-F238E27FC236}">
                  <a16:creationId xmlns:a16="http://schemas.microsoft.com/office/drawing/2014/main" id="{F37F4EB3-5CDC-0F76-7ED0-F31EEDEEA06E}"/>
                </a:ext>
              </a:extLst>
            </p:cNvPr>
            <p:cNvSpPr/>
            <p:nvPr/>
          </p:nvSpPr>
          <p:spPr>
            <a:xfrm flipH="1">
              <a:off x="943888" y="2320318"/>
              <a:ext cx="201774" cy="201774"/>
            </a:xfrm>
            <a:prstGeom prst="ellipse">
              <a:avLst/>
            </a:prstGeom>
            <a:solidFill>
              <a:srgbClr val="34576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39" name="Group 38">
            <a:extLst>
              <a:ext uri="{FF2B5EF4-FFF2-40B4-BE49-F238E27FC236}">
                <a16:creationId xmlns:a16="http://schemas.microsoft.com/office/drawing/2014/main" id="{0935B0DC-E537-7D48-6A58-6034DD94151A}"/>
              </a:ext>
            </a:extLst>
          </p:cNvPr>
          <p:cNvGrpSpPr/>
          <p:nvPr/>
        </p:nvGrpSpPr>
        <p:grpSpPr>
          <a:xfrm>
            <a:off x="6568548" y="2544272"/>
            <a:ext cx="4316574" cy="492443"/>
            <a:chOff x="943888" y="2177313"/>
            <a:chExt cx="4316574" cy="492443"/>
          </a:xfrm>
        </p:grpSpPr>
        <p:sp>
          <p:nvSpPr>
            <p:cNvPr id="57" name="Footer Placeholder 2">
              <a:extLst>
                <a:ext uri="{FF2B5EF4-FFF2-40B4-BE49-F238E27FC236}">
                  <a16:creationId xmlns:a16="http://schemas.microsoft.com/office/drawing/2014/main" id="{01FE6864-B331-6913-5A42-7981B123D1AB}"/>
                </a:ext>
              </a:extLst>
            </p:cNvPr>
            <p:cNvSpPr txBox="1">
              <a:spLocks/>
            </p:cNvSpPr>
            <p:nvPr/>
          </p:nvSpPr>
          <p:spPr>
            <a:xfrm>
              <a:off x="1415538" y="2177313"/>
              <a:ext cx="3844924"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Failure to Plan Provision- Discounted if no notice</a:t>
              </a:r>
            </a:p>
          </p:txBody>
        </p:sp>
        <p:sp>
          <p:nvSpPr>
            <p:cNvPr id="58" name="Oval 57">
              <a:extLst>
                <a:ext uri="{FF2B5EF4-FFF2-40B4-BE49-F238E27FC236}">
                  <a16:creationId xmlns:a16="http://schemas.microsoft.com/office/drawing/2014/main" id="{613A9A14-6894-50B2-C6B4-A9399C3A0ADD}"/>
                </a:ext>
              </a:extLst>
            </p:cNvPr>
            <p:cNvSpPr/>
            <p:nvPr/>
          </p:nvSpPr>
          <p:spPr>
            <a:xfrm flipH="1">
              <a:off x="943888" y="2320318"/>
              <a:ext cx="201774" cy="201774"/>
            </a:xfrm>
            <a:prstGeom prst="ellipse">
              <a:avLst/>
            </a:prstGeom>
            <a:solidFill>
              <a:srgbClr val="97C4C9"/>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40" name="Group 39">
            <a:extLst>
              <a:ext uri="{FF2B5EF4-FFF2-40B4-BE49-F238E27FC236}">
                <a16:creationId xmlns:a16="http://schemas.microsoft.com/office/drawing/2014/main" id="{8EBEFF43-2C44-E96C-1CE1-D74F81DF928D}"/>
              </a:ext>
            </a:extLst>
          </p:cNvPr>
          <p:cNvGrpSpPr/>
          <p:nvPr/>
        </p:nvGrpSpPr>
        <p:grpSpPr>
          <a:xfrm>
            <a:off x="6568548" y="3220588"/>
            <a:ext cx="4316574" cy="492443"/>
            <a:chOff x="943888" y="2177313"/>
            <a:chExt cx="4316574" cy="492443"/>
          </a:xfrm>
        </p:grpSpPr>
        <p:sp>
          <p:nvSpPr>
            <p:cNvPr id="55" name="Footer Placeholder 2">
              <a:extLst>
                <a:ext uri="{FF2B5EF4-FFF2-40B4-BE49-F238E27FC236}">
                  <a16:creationId xmlns:a16="http://schemas.microsoft.com/office/drawing/2014/main" id="{FC749176-5B35-F707-C64B-4F59BE4F3699}"/>
                </a:ext>
              </a:extLst>
            </p:cNvPr>
            <p:cNvSpPr txBox="1">
              <a:spLocks/>
            </p:cNvSpPr>
            <p:nvPr/>
          </p:nvSpPr>
          <p:spPr>
            <a:xfrm>
              <a:off x="1415538" y="2177313"/>
              <a:ext cx="3844924"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Pledging of Assets- Prevent Collateralization</a:t>
              </a:r>
            </a:p>
          </p:txBody>
        </p:sp>
        <p:sp>
          <p:nvSpPr>
            <p:cNvPr id="56" name="Oval 55">
              <a:extLst>
                <a:ext uri="{FF2B5EF4-FFF2-40B4-BE49-F238E27FC236}">
                  <a16:creationId xmlns:a16="http://schemas.microsoft.com/office/drawing/2014/main" id="{7A322792-ED41-C976-249C-7EB8CF7A0E53}"/>
                </a:ext>
              </a:extLst>
            </p:cNvPr>
            <p:cNvSpPr/>
            <p:nvPr/>
          </p:nvSpPr>
          <p:spPr>
            <a:xfrm flipH="1">
              <a:off x="943888" y="2320318"/>
              <a:ext cx="201774" cy="201774"/>
            </a:xfrm>
            <a:prstGeom prst="ellipse">
              <a:avLst/>
            </a:prstGeom>
            <a:solidFill>
              <a:srgbClr val="ADB68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41" name="Group 40">
            <a:extLst>
              <a:ext uri="{FF2B5EF4-FFF2-40B4-BE49-F238E27FC236}">
                <a16:creationId xmlns:a16="http://schemas.microsoft.com/office/drawing/2014/main" id="{94A2FFD1-FEED-AFC6-5F73-EA9A7AFE7D51}"/>
              </a:ext>
            </a:extLst>
          </p:cNvPr>
          <p:cNvGrpSpPr/>
          <p:nvPr/>
        </p:nvGrpSpPr>
        <p:grpSpPr>
          <a:xfrm>
            <a:off x="6568548" y="3773794"/>
            <a:ext cx="4316574" cy="738664"/>
            <a:chOff x="943888" y="2054203"/>
            <a:chExt cx="4316574" cy="738664"/>
          </a:xfrm>
        </p:grpSpPr>
        <p:sp>
          <p:nvSpPr>
            <p:cNvPr id="53" name="Footer Placeholder 2">
              <a:extLst>
                <a:ext uri="{FF2B5EF4-FFF2-40B4-BE49-F238E27FC236}">
                  <a16:creationId xmlns:a16="http://schemas.microsoft.com/office/drawing/2014/main" id="{B6F8FB4F-6F91-7B3D-26EC-5887B2183503}"/>
                </a:ext>
              </a:extLst>
            </p:cNvPr>
            <p:cNvSpPr txBox="1">
              <a:spLocks/>
            </p:cNvSpPr>
            <p:nvPr/>
          </p:nvSpPr>
          <p:spPr>
            <a:xfrm>
              <a:off x="1415538" y="2054203"/>
              <a:ext cx="3844924" cy="738664"/>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Personal Bankruptcy- Allow practice to purchase before third party becomes owner</a:t>
              </a:r>
            </a:p>
          </p:txBody>
        </p:sp>
        <p:sp>
          <p:nvSpPr>
            <p:cNvPr id="54" name="Oval 53">
              <a:extLst>
                <a:ext uri="{FF2B5EF4-FFF2-40B4-BE49-F238E27FC236}">
                  <a16:creationId xmlns:a16="http://schemas.microsoft.com/office/drawing/2014/main" id="{6DE8A521-F1BC-74E4-723C-4F0FE6507672}"/>
                </a:ext>
              </a:extLst>
            </p:cNvPr>
            <p:cNvSpPr/>
            <p:nvPr/>
          </p:nvSpPr>
          <p:spPr>
            <a:xfrm flipH="1">
              <a:off x="943888" y="2320318"/>
              <a:ext cx="201774" cy="201774"/>
            </a:xfrm>
            <a:prstGeom prst="ellipse">
              <a:avLst/>
            </a:prstGeom>
            <a:solidFill>
              <a:srgbClr val="DEB28C"/>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grpSp>
        <p:nvGrpSpPr>
          <p:cNvPr id="42" name="Group 41">
            <a:extLst>
              <a:ext uri="{FF2B5EF4-FFF2-40B4-BE49-F238E27FC236}">
                <a16:creationId xmlns:a16="http://schemas.microsoft.com/office/drawing/2014/main" id="{9FA50F87-855B-6678-3C51-B0B6529270DB}"/>
              </a:ext>
            </a:extLst>
          </p:cNvPr>
          <p:cNvGrpSpPr/>
          <p:nvPr/>
        </p:nvGrpSpPr>
        <p:grpSpPr>
          <a:xfrm>
            <a:off x="6568548" y="4573220"/>
            <a:ext cx="4316574" cy="492443"/>
            <a:chOff x="943888" y="2177313"/>
            <a:chExt cx="4316574" cy="492443"/>
          </a:xfrm>
        </p:grpSpPr>
        <p:sp>
          <p:nvSpPr>
            <p:cNvPr id="51" name="Footer Placeholder 2">
              <a:extLst>
                <a:ext uri="{FF2B5EF4-FFF2-40B4-BE49-F238E27FC236}">
                  <a16:creationId xmlns:a16="http://schemas.microsoft.com/office/drawing/2014/main" id="{8B19F95B-1689-4287-CD9E-BB8F417DFEE1}"/>
                </a:ext>
              </a:extLst>
            </p:cNvPr>
            <p:cNvSpPr txBox="1">
              <a:spLocks/>
            </p:cNvSpPr>
            <p:nvPr/>
          </p:nvSpPr>
          <p:spPr>
            <a:xfrm>
              <a:off x="1415538" y="2177313"/>
              <a:ext cx="3844924" cy="49244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4576B"/>
                  </a:solidFill>
                </a:rPr>
                <a:t>Future Plans/Expansion- Finance expansions with “cheap” loan options</a:t>
              </a:r>
            </a:p>
          </p:txBody>
        </p:sp>
        <p:sp>
          <p:nvSpPr>
            <p:cNvPr id="52" name="Oval 51">
              <a:extLst>
                <a:ext uri="{FF2B5EF4-FFF2-40B4-BE49-F238E27FC236}">
                  <a16:creationId xmlns:a16="http://schemas.microsoft.com/office/drawing/2014/main" id="{289D11C3-C6AF-C618-C44A-1B34F05EE8DF}"/>
                </a:ext>
              </a:extLst>
            </p:cNvPr>
            <p:cNvSpPr/>
            <p:nvPr/>
          </p:nvSpPr>
          <p:spPr>
            <a:xfrm flipH="1">
              <a:off x="943888" y="2320318"/>
              <a:ext cx="201774" cy="201774"/>
            </a:xfrm>
            <a:prstGeom prst="ellipse">
              <a:avLst/>
            </a:prstGeom>
            <a:solidFill>
              <a:srgbClr val="ADB68B"/>
            </a:solidFill>
            <a:ln w="31750">
              <a:no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34576B"/>
                </a:solidFill>
              </a:endParaRPr>
            </a:p>
          </p:txBody>
        </p:sp>
      </p:grpSp>
      <p:cxnSp>
        <p:nvCxnSpPr>
          <p:cNvPr id="44" name="Straight Connector 43">
            <a:extLst>
              <a:ext uri="{FF2B5EF4-FFF2-40B4-BE49-F238E27FC236}">
                <a16:creationId xmlns:a16="http://schemas.microsoft.com/office/drawing/2014/main" id="{0E3E157A-5B12-D987-0F23-30AFC4C4EC76}"/>
              </a:ext>
            </a:extLst>
          </p:cNvPr>
          <p:cNvCxnSpPr/>
          <p:nvPr/>
        </p:nvCxnSpPr>
        <p:spPr>
          <a:xfrm>
            <a:off x="7040198" y="2452335"/>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2195B6-4D75-68B6-E8B7-7B7ACC77E74C}"/>
              </a:ext>
            </a:extLst>
          </p:cNvPr>
          <p:cNvCxnSpPr/>
          <p:nvPr/>
        </p:nvCxnSpPr>
        <p:spPr>
          <a:xfrm>
            <a:off x="7040198" y="3128651"/>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3A7802-216D-4B2D-FDEF-2E2EFC4008FA}"/>
              </a:ext>
            </a:extLst>
          </p:cNvPr>
          <p:cNvCxnSpPr/>
          <p:nvPr/>
        </p:nvCxnSpPr>
        <p:spPr>
          <a:xfrm>
            <a:off x="7040198" y="3804967"/>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C9E1238-0803-895C-BE5A-9C6B84ED4545}"/>
              </a:ext>
            </a:extLst>
          </p:cNvPr>
          <p:cNvCxnSpPr/>
          <p:nvPr/>
        </p:nvCxnSpPr>
        <p:spPr>
          <a:xfrm>
            <a:off x="7040198" y="4481283"/>
            <a:ext cx="38449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21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63FFDBEC-CE34-74D9-4685-D2C5C6D683A6}"/>
              </a:ext>
            </a:extLst>
          </p:cNvPr>
          <p:cNvGrpSpPr/>
          <p:nvPr/>
        </p:nvGrpSpPr>
        <p:grpSpPr>
          <a:xfrm>
            <a:off x="5185234" y="364707"/>
            <a:ext cx="7006767" cy="5730995"/>
            <a:chOff x="5694574" y="0"/>
            <a:chExt cx="6497427" cy="5314394"/>
          </a:xfrm>
        </p:grpSpPr>
        <p:pic>
          <p:nvPicPr>
            <p:cNvPr id="42" name="Picture 41" descr="A close-up of a doctor typing on a computer&#10;&#10;Description automatically generated">
              <a:extLst>
                <a:ext uri="{FF2B5EF4-FFF2-40B4-BE49-F238E27FC236}">
                  <a16:creationId xmlns:a16="http://schemas.microsoft.com/office/drawing/2014/main" id="{1F708090-4F56-34C6-D6C9-5D4565F07F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2525"/>
            <a:stretch/>
          </p:blipFill>
          <p:spPr>
            <a:xfrm>
              <a:off x="6015975" y="0"/>
              <a:ext cx="6176026" cy="5314394"/>
            </a:xfrm>
            <a:prstGeom prst="rect">
              <a:avLst/>
            </a:prstGeom>
          </p:spPr>
        </p:pic>
        <p:sp>
          <p:nvSpPr>
            <p:cNvPr id="43" name="Rectangle 42">
              <a:extLst>
                <a:ext uri="{FF2B5EF4-FFF2-40B4-BE49-F238E27FC236}">
                  <a16:creationId xmlns:a16="http://schemas.microsoft.com/office/drawing/2014/main" id="{3751D7EE-C8FB-BD8C-DCFB-D86169ACE64E}"/>
                </a:ext>
              </a:extLst>
            </p:cNvPr>
            <p:cNvSpPr/>
            <p:nvPr/>
          </p:nvSpPr>
          <p:spPr>
            <a:xfrm rot="10800000" flipH="1" flipV="1">
              <a:off x="5694574" y="1"/>
              <a:ext cx="3306369" cy="531439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pic>
        <p:nvPicPr>
          <p:cNvPr id="2" name="Picture 1" descr="Wavy 3D patterns">
            <a:extLst>
              <a:ext uri="{FF2B5EF4-FFF2-40B4-BE49-F238E27FC236}">
                <a16:creationId xmlns:a16="http://schemas.microsoft.com/office/drawing/2014/main" id="{E0E127B7-C0B1-5A93-5D33-38946025ABB2}"/>
              </a:ext>
            </a:extLst>
          </p:cNvPr>
          <p:cNvPicPr>
            <a:picLocks noChangeAspect="1"/>
          </p:cNvPicPr>
          <p:nvPr/>
        </p:nvPicPr>
        <p:blipFill rotWithShape="1">
          <a:blip r:embed="rId3">
            <a:extLst>
              <a:ext uri="{28A0092B-C50C-407E-A947-70E740481C1C}">
                <a14:useLocalDpi xmlns:a14="http://schemas.microsoft.com/office/drawing/2010/main" val="0"/>
              </a:ext>
            </a:extLst>
          </a:blip>
          <a:srcRect l="121" t="53867" r="7595" b="15384"/>
          <a:stretch/>
        </p:blipFill>
        <p:spPr>
          <a:xfrm flipH="1">
            <a:off x="-5" y="0"/>
            <a:ext cx="12191997" cy="2707906"/>
          </a:xfrm>
          <a:prstGeom prst="rect">
            <a:avLst/>
          </a:prstGeom>
        </p:spPr>
      </p:pic>
      <p:sp>
        <p:nvSpPr>
          <p:cNvPr id="3" name="Footer Placeholder 2">
            <a:extLst>
              <a:ext uri="{FF2B5EF4-FFF2-40B4-BE49-F238E27FC236}">
                <a16:creationId xmlns:a16="http://schemas.microsoft.com/office/drawing/2014/main" id="{30B6E1C3-1088-7675-A148-977D213D9C3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1704E9FF-3D93-1A17-E7D4-F9CB3ABDB42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2166205F-BF12-BFB1-E8CC-1362CB2A9A68}"/>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82679567-D33B-6ADC-FB81-CA75F6A1C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394A8B7-5661-A21D-1A1F-8AFBE15E8B3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BB8DFA7C-F54B-BDBD-046C-B1A8679D1485}"/>
              </a:ext>
            </a:extLst>
          </p:cNvPr>
          <p:cNvSpPr/>
          <p:nvPr/>
        </p:nvSpPr>
        <p:spPr>
          <a:xfrm>
            <a:off x="0" y="0"/>
            <a:ext cx="12191999" cy="2708584"/>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E07914F-22C6-1F0F-9F71-FADE54E17145}"/>
              </a:ext>
            </a:extLst>
          </p:cNvPr>
          <p:cNvSpPr>
            <a:spLocks noGrp="1"/>
          </p:cNvSpPr>
          <p:nvPr>
            <p:ph type="title"/>
          </p:nvPr>
        </p:nvSpPr>
        <p:spPr>
          <a:xfrm>
            <a:off x="7674341" y="632763"/>
            <a:ext cx="3893772" cy="1359507"/>
          </a:xfrm>
        </p:spPr>
        <p:txBody>
          <a:bodyPr vert="horz"/>
          <a:lstStyle/>
          <a:p>
            <a:r>
              <a:rPr lang="en-US" dirty="0">
                <a:solidFill>
                  <a:schemeClr val="bg1"/>
                </a:solidFill>
              </a:rPr>
              <a:t>Dr. Hart wants to buy Dr. Vanchiere’s practice</a:t>
            </a:r>
          </a:p>
        </p:txBody>
      </p:sp>
      <p:sp>
        <p:nvSpPr>
          <p:cNvPr id="11" name="Rectangle 10">
            <a:extLst>
              <a:ext uri="{FF2B5EF4-FFF2-40B4-BE49-F238E27FC236}">
                <a16:creationId xmlns:a16="http://schemas.microsoft.com/office/drawing/2014/main" id="{B7CC824D-393F-C4C3-E189-ECD669607D13}"/>
              </a:ext>
            </a:extLst>
          </p:cNvPr>
          <p:cNvSpPr/>
          <p:nvPr/>
        </p:nvSpPr>
        <p:spPr>
          <a:xfrm>
            <a:off x="639096" y="632762"/>
            <a:ext cx="6354785" cy="6225238"/>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Rectangle 16">
            <a:extLst>
              <a:ext uri="{FF2B5EF4-FFF2-40B4-BE49-F238E27FC236}">
                <a16:creationId xmlns:a16="http://schemas.microsoft.com/office/drawing/2014/main" id="{0734F949-A779-0780-5397-03F8313E3908}"/>
              </a:ext>
            </a:extLst>
          </p:cNvPr>
          <p:cNvSpPr/>
          <p:nvPr/>
        </p:nvSpPr>
        <p:spPr>
          <a:xfrm>
            <a:off x="7674341" y="2662865"/>
            <a:ext cx="506564" cy="45719"/>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12AA5ECF-4915-FAA6-7F7B-5AD7488DAE8B}"/>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cxnSp>
        <p:nvCxnSpPr>
          <p:cNvPr id="13" name="Straight Connector 12">
            <a:extLst>
              <a:ext uri="{FF2B5EF4-FFF2-40B4-BE49-F238E27FC236}">
                <a16:creationId xmlns:a16="http://schemas.microsoft.com/office/drawing/2014/main" id="{1B044CCE-316F-10AE-8EF9-2D3359DF3DB1}"/>
              </a:ext>
            </a:extLst>
          </p:cNvPr>
          <p:cNvCxnSpPr>
            <a:cxnSpLocks/>
          </p:cNvCxnSpPr>
          <p:nvPr/>
        </p:nvCxnSpPr>
        <p:spPr>
          <a:xfrm>
            <a:off x="2030289" y="1889382"/>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279F172-F6B4-06B4-344E-D0018D113330}"/>
              </a:ext>
            </a:extLst>
          </p:cNvPr>
          <p:cNvGrpSpPr/>
          <p:nvPr/>
        </p:nvGrpSpPr>
        <p:grpSpPr>
          <a:xfrm>
            <a:off x="1111922" y="1032002"/>
            <a:ext cx="5409132" cy="586398"/>
            <a:chOff x="1065165" y="951791"/>
            <a:chExt cx="5409132" cy="586398"/>
          </a:xfrm>
        </p:grpSpPr>
        <p:sp>
          <p:nvSpPr>
            <p:cNvPr id="12" name="Footer Placeholder 2">
              <a:extLst>
                <a:ext uri="{FF2B5EF4-FFF2-40B4-BE49-F238E27FC236}">
                  <a16:creationId xmlns:a16="http://schemas.microsoft.com/office/drawing/2014/main" id="{0D32871C-F1D1-8DEC-30CF-B4CCF14DDE3E}"/>
                </a:ext>
              </a:extLst>
            </p:cNvPr>
            <p:cNvSpPr txBox="1">
              <a:spLocks/>
            </p:cNvSpPr>
            <p:nvPr/>
          </p:nvSpPr>
          <p:spPr>
            <a:xfrm>
              <a:off x="1983532" y="1091102"/>
              <a:ext cx="4490765"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Price: $400,000</a:t>
              </a:r>
            </a:p>
          </p:txBody>
        </p:sp>
        <p:grpSp>
          <p:nvGrpSpPr>
            <p:cNvPr id="20" name="Group 19">
              <a:extLst>
                <a:ext uri="{FF2B5EF4-FFF2-40B4-BE49-F238E27FC236}">
                  <a16:creationId xmlns:a16="http://schemas.microsoft.com/office/drawing/2014/main" id="{735C1B47-8B86-ECC7-BC29-9341A927C7A2}"/>
                </a:ext>
              </a:extLst>
            </p:cNvPr>
            <p:cNvGrpSpPr/>
            <p:nvPr/>
          </p:nvGrpSpPr>
          <p:grpSpPr>
            <a:xfrm>
              <a:off x="1065165" y="951791"/>
              <a:ext cx="586398" cy="586398"/>
              <a:chOff x="1065165" y="951791"/>
              <a:chExt cx="586398" cy="586398"/>
            </a:xfrm>
          </p:grpSpPr>
          <p:sp>
            <p:nvSpPr>
              <p:cNvPr id="15" name="Oval 14">
                <a:extLst>
                  <a:ext uri="{FF2B5EF4-FFF2-40B4-BE49-F238E27FC236}">
                    <a16:creationId xmlns:a16="http://schemas.microsoft.com/office/drawing/2014/main" id="{1CDC8636-C453-D0A6-260A-A965A5D33DFB}"/>
                  </a:ext>
                </a:extLst>
              </p:cNvPr>
              <p:cNvSpPr/>
              <p:nvPr/>
            </p:nvSpPr>
            <p:spPr>
              <a:xfrm flipH="1">
                <a:off x="1065165" y="951791"/>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3200" dirty="0"/>
              </a:p>
            </p:txBody>
          </p:sp>
          <p:pic>
            <p:nvPicPr>
              <p:cNvPr id="19" name="Picture 18">
                <a:extLst>
                  <a:ext uri="{FF2B5EF4-FFF2-40B4-BE49-F238E27FC236}">
                    <a16:creationId xmlns:a16="http://schemas.microsoft.com/office/drawing/2014/main" id="{DB4A8B9A-8B42-5246-6DBC-DA5461B2F06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200926" y="1087552"/>
                <a:ext cx="314876" cy="314876"/>
              </a:xfrm>
              <a:prstGeom prst="rect">
                <a:avLst/>
              </a:prstGeom>
            </p:spPr>
          </p:pic>
        </p:grpSp>
      </p:grpSp>
      <p:cxnSp>
        <p:nvCxnSpPr>
          <p:cNvPr id="22" name="Straight Connector 21">
            <a:extLst>
              <a:ext uri="{FF2B5EF4-FFF2-40B4-BE49-F238E27FC236}">
                <a16:creationId xmlns:a16="http://schemas.microsoft.com/office/drawing/2014/main" id="{CF334CA8-FB0E-E394-F6C5-7BD6BE0FC5BE}"/>
              </a:ext>
            </a:extLst>
          </p:cNvPr>
          <p:cNvCxnSpPr>
            <a:cxnSpLocks/>
          </p:cNvCxnSpPr>
          <p:nvPr/>
        </p:nvCxnSpPr>
        <p:spPr>
          <a:xfrm>
            <a:off x="2030289" y="3017744"/>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6086283-18C2-330E-0612-36D1B1F7A8A2}"/>
              </a:ext>
            </a:extLst>
          </p:cNvPr>
          <p:cNvGrpSpPr/>
          <p:nvPr/>
        </p:nvGrpSpPr>
        <p:grpSpPr>
          <a:xfrm>
            <a:off x="1111922" y="2160364"/>
            <a:ext cx="5409132" cy="586398"/>
            <a:chOff x="1065165" y="951791"/>
            <a:chExt cx="5409132" cy="586398"/>
          </a:xfrm>
        </p:grpSpPr>
        <p:sp>
          <p:nvSpPr>
            <p:cNvPr id="24" name="Footer Placeholder 2">
              <a:extLst>
                <a:ext uri="{FF2B5EF4-FFF2-40B4-BE49-F238E27FC236}">
                  <a16:creationId xmlns:a16="http://schemas.microsoft.com/office/drawing/2014/main" id="{D3E53A81-07C6-DF91-4025-40624944DE53}"/>
                </a:ext>
              </a:extLst>
            </p:cNvPr>
            <p:cNvSpPr txBox="1">
              <a:spLocks/>
            </p:cNvSpPr>
            <p:nvPr/>
          </p:nvSpPr>
          <p:spPr>
            <a:xfrm>
              <a:off x="1983532" y="1091102"/>
              <a:ext cx="4490765"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Pay $100k per year for four years</a:t>
              </a:r>
            </a:p>
          </p:txBody>
        </p:sp>
        <p:grpSp>
          <p:nvGrpSpPr>
            <p:cNvPr id="25" name="Group 24">
              <a:extLst>
                <a:ext uri="{FF2B5EF4-FFF2-40B4-BE49-F238E27FC236}">
                  <a16:creationId xmlns:a16="http://schemas.microsoft.com/office/drawing/2014/main" id="{BA11E419-D5B8-314B-8280-8FC86148A4DB}"/>
                </a:ext>
              </a:extLst>
            </p:cNvPr>
            <p:cNvGrpSpPr/>
            <p:nvPr/>
          </p:nvGrpSpPr>
          <p:grpSpPr>
            <a:xfrm>
              <a:off x="1065165" y="951791"/>
              <a:ext cx="586398" cy="586398"/>
              <a:chOff x="1065165" y="951791"/>
              <a:chExt cx="586398" cy="586398"/>
            </a:xfrm>
          </p:grpSpPr>
          <p:sp>
            <p:nvSpPr>
              <p:cNvPr id="26" name="Oval 25">
                <a:extLst>
                  <a:ext uri="{FF2B5EF4-FFF2-40B4-BE49-F238E27FC236}">
                    <a16:creationId xmlns:a16="http://schemas.microsoft.com/office/drawing/2014/main" id="{9D966E13-2747-3E4C-E593-EDC9FEEA4E74}"/>
                  </a:ext>
                </a:extLst>
              </p:cNvPr>
              <p:cNvSpPr/>
              <p:nvPr/>
            </p:nvSpPr>
            <p:spPr>
              <a:xfrm flipH="1">
                <a:off x="1065165" y="951791"/>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3200" dirty="0"/>
              </a:p>
            </p:txBody>
          </p:sp>
          <p:pic>
            <p:nvPicPr>
              <p:cNvPr id="27" name="Picture 26">
                <a:extLst>
                  <a:ext uri="{FF2B5EF4-FFF2-40B4-BE49-F238E27FC236}">
                    <a16:creationId xmlns:a16="http://schemas.microsoft.com/office/drawing/2014/main" id="{1928866A-BCBE-6CC4-FD02-56028EDCA8AF}"/>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200926" y="1087552"/>
                <a:ext cx="314876" cy="314876"/>
              </a:xfrm>
              <a:prstGeom prst="rect">
                <a:avLst/>
              </a:prstGeom>
            </p:spPr>
          </p:pic>
        </p:grpSp>
      </p:grpSp>
      <p:cxnSp>
        <p:nvCxnSpPr>
          <p:cNvPr id="28" name="Straight Connector 27">
            <a:extLst>
              <a:ext uri="{FF2B5EF4-FFF2-40B4-BE49-F238E27FC236}">
                <a16:creationId xmlns:a16="http://schemas.microsoft.com/office/drawing/2014/main" id="{EAB04CCD-2AAA-9F0B-5FF0-48821BD57DA6}"/>
              </a:ext>
            </a:extLst>
          </p:cNvPr>
          <p:cNvCxnSpPr>
            <a:cxnSpLocks/>
          </p:cNvCxnSpPr>
          <p:nvPr/>
        </p:nvCxnSpPr>
        <p:spPr>
          <a:xfrm>
            <a:off x="2030289" y="4599163"/>
            <a:ext cx="4490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35A1BD3-D18F-E83B-1B05-E8AC1BFB573B}"/>
              </a:ext>
            </a:extLst>
          </p:cNvPr>
          <p:cNvGrpSpPr/>
          <p:nvPr/>
        </p:nvGrpSpPr>
        <p:grpSpPr>
          <a:xfrm>
            <a:off x="1111922" y="3166437"/>
            <a:ext cx="5409132" cy="1308050"/>
            <a:chOff x="1065165" y="663852"/>
            <a:chExt cx="5409132" cy="1308050"/>
          </a:xfrm>
        </p:grpSpPr>
        <p:sp>
          <p:nvSpPr>
            <p:cNvPr id="30" name="Footer Placeholder 2">
              <a:extLst>
                <a:ext uri="{FF2B5EF4-FFF2-40B4-BE49-F238E27FC236}">
                  <a16:creationId xmlns:a16="http://schemas.microsoft.com/office/drawing/2014/main" id="{4282F897-63CC-15AA-4B8C-3B056EB995A7}"/>
                </a:ext>
              </a:extLst>
            </p:cNvPr>
            <p:cNvSpPr txBox="1">
              <a:spLocks/>
            </p:cNvSpPr>
            <p:nvPr/>
          </p:nvSpPr>
          <p:spPr>
            <a:xfrm>
              <a:off x="1983532" y="663852"/>
              <a:ext cx="4490765" cy="1308050"/>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Expected to increase total compensation</a:t>
              </a:r>
            </a:p>
            <a:p>
              <a:pPr marL="285750" indent="-285750">
                <a:spcAft>
                  <a:spcPts val="600"/>
                </a:spcAft>
                <a:buFont typeface="Arial" panose="020B0604020202020204" pitchFamily="34" charset="0"/>
                <a:buChar char="•"/>
              </a:pPr>
              <a:r>
                <a:rPr lang="en-US" sz="2000" dirty="0">
                  <a:solidFill>
                    <a:srgbClr val="34576B"/>
                  </a:solidFill>
                </a:rPr>
                <a:t>$25k in Years 1 - 4 </a:t>
              </a:r>
            </a:p>
            <a:p>
              <a:pPr marL="285750" indent="-285750">
                <a:spcAft>
                  <a:spcPts val="600"/>
                </a:spcAft>
                <a:buFont typeface="Arial" panose="020B0604020202020204" pitchFamily="34" charset="0"/>
                <a:buChar char="•"/>
              </a:pPr>
              <a:r>
                <a:rPr lang="en-US" sz="2000" dirty="0">
                  <a:solidFill>
                    <a:srgbClr val="34576B"/>
                  </a:solidFill>
                </a:rPr>
                <a:t>$125k in years 5-10</a:t>
              </a:r>
            </a:p>
          </p:txBody>
        </p:sp>
        <p:grpSp>
          <p:nvGrpSpPr>
            <p:cNvPr id="31" name="Group 30">
              <a:extLst>
                <a:ext uri="{FF2B5EF4-FFF2-40B4-BE49-F238E27FC236}">
                  <a16:creationId xmlns:a16="http://schemas.microsoft.com/office/drawing/2014/main" id="{2D8D391D-7125-2502-9A0C-59FD54648BFA}"/>
                </a:ext>
              </a:extLst>
            </p:cNvPr>
            <p:cNvGrpSpPr/>
            <p:nvPr/>
          </p:nvGrpSpPr>
          <p:grpSpPr>
            <a:xfrm>
              <a:off x="1065165" y="951791"/>
              <a:ext cx="586398" cy="586398"/>
              <a:chOff x="1065165" y="951791"/>
              <a:chExt cx="586398" cy="586398"/>
            </a:xfrm>
          </p:grpSpPr>
          <p:sp>
            <p:nvSpPr>
              <p:cNvPr id="32" name="Oval 31">
                <a:extLst>
                  <a:ext uri="{FF2B5EF4-FFF2-40B4-BE49-F238E27FC236}">
                    <a16:creationId xmlns:a16="http://schemas.microsoft.com/office/drawing/2014/main" id="{93CA546E-F3DA-458B-387E-0FBA33E34CBF}"/>
                  </a:ext>
                </a:extLst>
              </p:cNvPr>
              <p:cNvSpPr/>
              <p:nvPr/>
            </p:nvSpPr>
            <p:spPr>
              <a:xfrm flipH="1">
                <a:off x="1065165" y="951791"/>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3200" dirty="0"/>
              </a:p>
            </p:txBody>
          </p:sp>
          <p:pic>
            <p:nvPicPr>
              <p:cNvPr id="33" name="Picture 32">
                <a:extLst>
                  <a:ext uri="{FF2B5EF4-FFF2-40B4-BE49-F238E27FC236}">
                    <a16:creationId xmlns:a16="http://schemas.microsoft.com/office/drawing/2014/main" id="{21149871-9306-C11C-D6BF-4FF2429628A8}"/>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200926" y="1087552"/>
                <a:ext cx="314876" cy="314876"/>
              </a:xfrm>
              <a:prstGeom prst="rect">
                <a:avLst/>
              </a:prstGeom>
            </p:spPr>
          </p:pic>
        </p:grpSp>
      </p:grpSp>
      <p:grpSp>
        <p:nvGrpSpPr>
          <p:cNvPr id="34" name="Group 33">
            <a:extLst>
              <a:ext uri="{FF2B5EF4-FFF2-40B4-BE49-F238E27FC236}">
                <a16:creationId xmlns:a16="http://schemas.microsoft.com/office/drawing/2014/main" id="{D424BEF3-0D46-0799-D260-41B72A034E28}"/>
              </a:ext>
            </a:extLst>
          </p:cNvPr>
          <p:cNvGrpSpPr/>
          <p:nvPr/>
        </p:nvGrpSpPr>
        <p:grpSpPr>
          <a:xfrm>
            <a:off x="1111922" y="4855571"/>
            <a:ext cx="5409132" cy="615553"/>
            <a:chOff x="1065165" y="937215"/>
            <a:chExt cx="5409132" cy="615553"/>
          </a:xfrm>
        </p:grpSpPr>
        <p:sp>
          <p:nvSpPr>
            <p:cNvPr id="35" name="Footer Placeholder 2">
              <a:extLst>
                <a:ext uri="{FF2B5EF4-FFF2-40B4-BE49-F238E27FC236}">
                  <a16:creationId xmlns:a16="http://schemas.microsoft.com/office/drawing/2014/main" id="{89FFBAF6-A3B7-1F51-8861-EA0D578D2D3F}"/>
                </a:ext>
              </a:extLst>
            </p:cNvPr>
            <p:cNvSpPr txBox="1">
              <a:spLocks/>
            </p:cNvSpPr>
            <p:nvPr/>
          </p:nvSpPr>
          <p:spPr>
            <a:xfrm>
              <a:off x="1983532" y="937215"/>
              <a:ext cx="4490765" cy="61555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4576B"/>
                  </a:solidFill>
                </a:rPr>
                <a:t>Year 11, look to sell to next associate </a:t>
              </a:r>
              <a:br>
                <a:rPr lang="en-US" sz="2000" dirty="0">
                  <a:solidFill>
                    <a:srgbClr val="34576B"/>
                  </a:solidFill>
                </a:rPr>
              </a:br>
              <a:r>
                <a:rPr lang="en-US" sz="2000" dirty="0">
                  <a:solidFill>
                    <a:srgbClr val="34576B"/>
                  </a:solidFill>
                </a:rPr>
                <a:t>(or third party)</a:t>
              </a:r>
            </a:p>
          </p:txBody>
        </p:sp>
        <p:grpSp>
          <p:nvGrpSpPr>
            <p:cNvPr id="36" name="Group 35">
              <a:extLst>
                <a:ext uri="{FF2B5EF4-FFF2-40B4-BE49-F238E27FC236}">
                  <a16:creationId xmlns:a16="http://schemas.microsoft.com/office/drawing/2014/main" id="{DA384A88-F1A0-1ACC-0960-38D0235AE965}"/>
                </a:ext>
              </a:extLst>
            </p:cNvPr>
            <p:cNvGrpSpPr/>
            <p:nvPr/>
          </p:nvGrpSpPr>
          <p:grpSpPr>
            <a:xfrm>
              <a:off x="1065165" y="951791"/>
              <a:ext cx="586398" cy="586398"/>
              <a:chOff x="1065165" y="951791"/>
              <a:chExt cx="586398" cy="586398"/>
            </a:xfrm>
          </p:grpSpPr>
          <p:sp>
            <p:nvSpPr>
              <p:cNvPr id="37" name="Oval 36">
                <a:extLst>
                  <a:ext uri="{FF2B5EF4-FFF2-40B4-BE49-F238E27FC236}">
                    <a16:creationId xmlns:a16="http://schemas.microsoft.com/office/drawing/2014/main" id="{43CDCC3A-8C6A-0054-C619-57F0BD532640}"/>
                  </a:ext>
                </a:extLst>
              </p:cNvPr>
              <p:cNvSpPr/>
              <p:nvPr/>
            </p:nvSpPr>
            <p:spPr>
              <a:xfrm flipH="1">
                <a:off x="1065165" y="951791"/>
                <a:ext cx="586398" cy="586398"/>
              </a:xfrm>
              <a:prstGeom prst="ellipse">
                <a:avLst/>
              </a:prstGeom>
              <a:solidFill>
                <a:srgbClr val="ADB68B"/>
              </a:solidFill>
              <a:ln w="28575">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3200" dirty="0"/>
              </a:p>
            </p:txBody>
          </p:sp>
          <p:pic>
            <p:nvPicPr>
              <p:cNvPr id="38" name="Picture 37">
                <a:extLst>
                  <a:ext uri="{FF2B5EF4-FFF2-40B4-BE49-F238E27FC236}">
                    <a16:creationId xmlns:a16="http://schemas.microsoft.com/office/drawing/2014/main" id="{A36ADBD8-E88B-267C-F0B1-E9210F88B5F7}"/>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1200926" y="1087552"/>
                <a:ext cx="314876" cy="314876"/>
              </a:xfrm>
              <a:prstGeom prst="rect">
                <a:avLst/>
              </a:prstGeom>
            </p:spPr>
          </p:pic>
        </p:grpSp>
      </p:grpSp>
    </p:spTree>
    <p:extLst>
      <p:ext uri="{BB962C8B-B14F-4D97-AF65-F5344CB8AC3E}">
        <p14:creationId xmlns:p14="http://schemas.microsoft.com/office/powerpoint/2010/main" val="1252027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vy 3D patterns">
            <a:extLst>
              <a:ext uri="{FF2B5EF4-FFF2-40B4-BE49-F238E27FC236}">
                <a16:creationId xmlns:a16="http://schemas.microsoft.com/office/drawing/2014/main" id="{60D65368-45F6-77E1-7908-44BC73A20F8D}"/>
              </a:ext>
            </a:extLst>
          </p:cNvPr>
          <p:cNvPicPr>
            <a:picLocks noChangeAspect="1"/>
          </p:cNvPicPr>
          <p:nvPr/>
        </p:nvPicPr>
        <p:blipFill>
          <a:blip r:embed="rId2">
            <a:extLst>
              <a:ext uri="{28A0092B-C50C-407E-A947-70E740481C1C}">
                <a14:useLocalDpi xmlns:a14="http://schemas.microsoft.com/office/drawing/2010/main" val="0"/>
              </a:ext>
            </a:extLst>
          </a:blip>
          <a:srcRect l="9304" r="9304"/>
          <a:stretch/>
        </p:blipFill>
        <p:spPr>
          <a:xfrm flipH="1">
            <a:off x="0" y="0"/>
            <a:ext cx="8318149" cy="6812280"/>
          </a:xfrm>
          <a:prstGeom prst="rect">
            <a:avLst/>
          </a:prstGeom>
        </p:spPr>
      </p:pic>
      <p:sp>
        <p:nvSpPr>
          <p:cNvPr id="5" name="Rectangle 4">
            <a:extLst>
              <a:ext uri="{FF2B5EF4-FFF2-40B4-BE49-F238E27FC236}">
                <a16:creationId xmlns:a16="http://schemas.microsoft.com/office/drawing/2014/main" id="{44C83ADF-0705-ED9F-271A-E1592A45FCE1}"/>
              </a:ext>
            </a:extLst>
          </p:cNvPr>
          <p:cNvSpPr/>
          <p:nvPr/>
        </p:nvSpPr>
        <p:spPr>
          <a:xfrm>
            <a:off x="0" y="-45718"/>
            <a:ext cx="8318150" cy="685799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Footer Placeholder 2">
            <a:extLst>
              <a:ext uri="{FF2B5EF4-FFF2-40B4-BE49-F238E27FC236}">
                <a16:creationId xmlns:a16="http://schemas.microsoft.com/office/drawing/2014/main" id="{D6DFBAC4-2CFF-C1D7-DF40-C68DA32495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white"/>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6032884E-023E-740E-D57D-E9512BEEEB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white"/>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ID" sz="1050" b="0" i="0" u="none" strike="noStrike" kern="1200" cap="none" spc="0" normalizeH="0" baseline="0" noProof="0" dirty="0">
              <a:ln>
                <a:noFill/>
              </a:ln>
              <a:solidFill>
                <a:prstClr val="white"/>
              </a:solidFill>
              <a:effectLst/>
              <a:uLnTx/>
              <a:uFillTx/>
              <a:latin typeface="Lato"/>
              <a:ea typeface="+mn-ea"/>
              <a:cs typeface="+mn-cs"/>
            </a:endParaRPr>
          </a:p>
        </p:txBody>
      </p:sp>
      <p:grpSp>
        <p:nvGrpSpPr>
          <p:cNvPr id="6" name="Group 5">
            <a:extLst>
              <a:ext uri="{FF2B5EF4-FFF2-40B4-BE49-F238E27FC236}">
                <a16:creationId xmlns:a16="http://schemas.microsoft.com/office/drawing/2014/main" id="{3A0F5700-BBDD-9AFA-D4D4-310426518F1E}"/>
              </a:ext>
            </a:extLst>
          </p:cNvPr>
          <p:cNvGrpSpPr/>
          <p:nvPr/>
        </p:nvGrpSpPr>
        <p:grpSpPr>
          <a:xfrm>
            <a:off x="10364103" y="6274022"/>
            <a:ext cx="1188799" cy="440296"/>
            <a:chOff x="10364103" y="6274022"/>
            <a:chExt cx="1188799" cy="440296"/>
          </a:xfrm>
        </p:grpSpPr>
        <p:pic>
          <p:nvPicPr>
            <p:cNvPr id="7" name="Picture 2">
              <a:extLst>
                <a:ext uri="{FF2B5EF4-FFF2-40B4-BE49-F238E27FC236}">
                  <a16:creationId xmlns:a16="http://schemas.microsoft.com/office/drawing/2014/main" id="{82288835-401C-607A-8602-80CC7F2C0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0EB0BAD-6627-0631-3C53-DE165D5B367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5F1498C1-FD71-B161-D580-40BBDD0897BC}"/>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2" name="Rectangle 11">
            <a:extLst>
              <a:ext uri="{FF2B5EF4-FFF2-40B4-BE49-F238E27FC236}">
                <a16:creationId xmlns:a16="http://schemas.microsoft.com/office/drawing/2014/main" id="{BBA0EED2-0178-6FEF-E2F4-4CF9108B9B65}"/>
              </a:ext>
            </a:extLst>
          </p:cNvPr>
          <p:cNvSpPr/>
          <p:nvPr/>
        </p:nvSpPr>
        <p:spPr>
          <a:xfrm>
            <a:off x="2844800" y="417443"/>
            <a:ext cx="9141791" cy="5572246"/>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3" name="Title 1">
            <a:extLst>
              <a:ext uri="{FF2B5EF4-FFF2-40B4-BE49-F238E27FC236}">
                <a16:creationId xmlns:a16="http://schemas.microsoft.com/office/drawing/2014/main" id="{736DC7B6-8763-A2BC-7812-4D6A16B9DC2A}"/>
              </a:ext>
            </a:extLst>
          </p:cNvPr>
          <p:cNvSpPr>
            <a:spLocks noGrp="1"/>
          </p:cNvSpPr>
          <p:nvPr>
            <p:ph type="title"/>
          </p:nvPr>
        </p:nvSpPr>
        <p:spPr>
          <a:xfrm>
            <a:off x="639097" y="1977579"/>
            <a:ext cx="2205703" cy="2466898"/>
          </a:xfrm>
        </p:spPr>
        <p:txBody>
          <a:bodyPr>
            <a:normAutofit fontScale="90000"/>
          </a:bodyPr>
          <a:lstStyle/>
          <a:p>
            <a:r>
              <a:rPr lang="en-US" dirty="0">
                <a:solidFill>
                  <a:schemeClr val="bg1"/>
                </a:solidFill>
              </a:rPr>
              <a:t>Buyer return on investment analysis</a:t>
            </a:r>
            <a:br>
              <a:rPr lang="en-US" dirty="0">
                <a:solidFill>
                  <a:schemeClr val="bg1"/>
                </a:solidFill>
              </a:rPr>
            </a:br>
            <a:br>
              <a:rPr lang="en-US" dirty="0">
                <a:solidFill>
                  <a:schemeClr val="bg1"/>
                </a:solidFill>
              </a:rPr>
            </a:br>
            <a:r>
              <a:rPr lang="en-US" sz="2200" b="0" i="1" dirty="0">
                <a:solidFill>
                  <a:schemeClr val="bg1"/>
                </a:solidFill>
              </a:rPr>
              <a:t>10 Years</a:t>
            </a:r>
            <a:endParaRPr lang="en-US" b="0" i="1" dirty="0">
              <a:solidFill>
                <a:schemeClr val="bg1"/>
              </a:solidFill>
            </a:endParaRPr>
          </a:p>
        </p:txBody>
      </p:sp>
      <p:sp>
        <p:nvSpPr>
          <p:cNvPr id="14" name="Rectangle 13">
            <a:extLst>
              <a:ext uri="{FF2B5EF4-FFF2-40B4-BE49-F238E27FC236}">
                <a16:creationId xmlns:a16="http://schemas.microsoft.com/office/drawing/2014/main" id="{51DF5C51-F903-E40A-2DE2-F612B1D91275}"/>
              </a:ext>
            </a:extLst>
          </p:cNvPr>
          <p:cNvSpPr/>
          <p:nvPr/>
        </p:nvSpPr>
        <p:spPr>
          <a:xfrm>
            <a:off x="623887" y="1557338"/>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15" name="Google Shape;429;p59">
            <a:extLst>
              <a:ext uri="{FF2B5EF4-FFF2-40B4-BE49-F238E27FC236}">
                <a16:creationId xmlns:a16="http://schemas.microsoft.com/office/drawing/2014/main" id="{B5A411E6-62FF-8B14-5679-2D12FBCC9C90}"/>
              </a:ext>
            </a:extLst>
          </p:cNvPr>
          <p:cNvPicPr preferRelativeResize="0"/>
          <p:nvPr/>
        </p:nvPicPr>
        <p:blipFill rotWithShape="1">
          <a:blip r:embed="rId6">
            <a:alphaModFix/>
          </a:blip>
          <a:srcRect t="8909" r="1041"/>
          <a:stretch/>
        </p:blipFill>
        <p:spPr>
          <a:xfrm>
            <a:off x="3021496" y="730887"/>
            <a:ext cx="8898834" cy="5113321"/>
          </a:xfrm>
          <a:prstGeom prst="rect">
            <a:avLst/>
          </a:prstGeom>
          <a:noFill/>
          <a:ln>
            <a:noFill/>
          </a:ln>
        </p:spPr>
      </p:pic>
    </p:spTree>
    <p:extLst>
      <p:ext uri="{BB962C8B-B14F-4D97-AF65-F5344CB8AC3E}">
        <p14:creationId xmlns:p14="http://schemas.microsoft.com/office/powerpoint/2010/main" val="4181109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vy 3D patterns">
            <a:extLst>
              <a:ext uri="{FF2B5EF4-FFF2-40B4-BE49-F238E27FC236}">
                <a16:creationId xmlns:a16="http://schemas.microsoft.com/office/drawing/2014/main" id="{680FA8BB-3DEA-1893-394A-9EE757EC416C}"/>
              </a:ext>
            </a:extLst>
          </p:cNvPr>
          <p:cNvPicPr>
            <a:picLocks noChangeAspect="1"/>
          </p:cNvPicPr>
          <p:nvPr/>
        </p:nvPicPr>
        <p:blipFill rotWithShape="1">
          <a:blip r:embed="rId2">
            <a:extLst>
              <a:ext uri="{28A0092B-C50C-407E-A947-70E740481C1C}">
                <a14:useLocalDpi xmlns:a14="http://schemas.microsoft.com/office/drawing/2010/main" val="0"/>
              </a:ext>
            </a:extLst>
          </a:blip>
          <a:srcRect l="121" t="51713" r="7595" b="7196"/>
          <a:stretch/>
        </p:blipFill>
        <p:spPr>
          <a:xfrm flipH="1">
            <a:off x="-3" y="0"/>
            <a:ext cx="12192000" cy="3429000"/>
          </a:xfrm>
          <a:prstGeom prst="rect">
            <a:avLst/>
          </a:prstGeom>
        </p:spPr>
      </p:pic>
      <p:sp>
        <p:nvSpPr>
          <p:cNvPr id="9" name="Rectangle 8">
            <a:extLst>
              <a:ext uri="{FF2B5EF4-FFF2-40B4-BE49-F238E27FC236}">
                <a16:creationId xmlns:a16="http://schemas.microsoft.com/office/drawing/2014/main" id="{FE177D74-D719-7E55-B806-C9CCDDA73844}"/>
              </a:ext>
            </a:extLst>
          </p:cNvPr>
          <p:cNvSpPr/>
          <p:nvPr/>
        </p:nvSpPr>
        <p:spPr>
          <a:xfrm>
            <a:off x="-15212" y="0"/>
            <a:ext cx="12207212" cy="3429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B553C145-4504-0AEB-C355-DBF4194C9E7D}"/>
              </a:ext>
            </a:extLst>
          </p:cNvPr>
          <p:cNvSpPr>
            <a:spLocks noGrp="1"/>
          </p:cNvSpPr>
          <p:nvPr>
            <p:ph type="title"/>
          </p:nvPr>
        </p:nvSpPr>
        <p:spPr/>
        <p:txBody>
          <a:bodyPr/>
          <a:lstStyle/>
          <a:p>
            <a:r>
              <a:rPr lang="en-US" dirty="0">
                <a:solidFill>
                  <a:schemeClr val="bg1"/>
                </a:solidFill>
              </a:rPr>
              <a:t>Over 3 Dozen Worksheets PMI Uses Everyday</a:t>
            </a:r>
          </a:p>
        </p:txBody>
      </p:sp>
      <p:sp>
        <p:nvSpPr>
          <p:cNvPr id="3" name="Footer Placeholder 2">
            <a:extLst>
              <a:ext uri="{FF2B5EF4-FFF2-40B4-BE49-F238E27FC236}">
                <a16:creationId xmlns:a16="http://schemas.microsoft.com/office/drawing/2014/main" id="{7597E755-1142-36EC-ACE2-7068BC7AD5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7B42EFF6-A59E-2866-7EF6-E282453B98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06D8F800-F034-702C-F57F-6C5B0D57F4EA}"/>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CDD8A4D3-7C82-218F-C03B-4E2683FC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2C32655-C314-5607-598F-506628C7406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13A3AB72-21B9-C027-5483-F303DB7BE54F}"/>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10" name="Rectangle 9">
            <a:extLst>
              <a:ext uri="{FF2B5EF4-FFF2-40B4-BE49-F238E27FC236}">
                <a16:creationId xmlns:a16="http://schemas.microsoft.com/office/drawing/2014/main" id="{6B14DDFB-5967-3670-7335-FC494E21C13D}"/>
              </a:ext>
            </a:extLst>
          </p:cNvPr>
          <p:cNvSpPr/>
          <p:nvPr/>
        </p:nvSpPr>
        <p:spPr>
          <a:xfrm>
            <a:off x="623889" y="1557337"/>
            <a:ext cx="6820373" cy="4500563"/>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11" name="Google Shape;460;p61">
            <a:extLst>
              <a:ext uri="{FF2B5EF4-FFF2-40B4-BE49-F238E27FC236}">
                <a16:creationId xmlns:a16="http://schemas.microsoft.com/office/drawing/2014/main" id="{D4A5F1A3-2328-270D-6D12-0F4127702CFD}"/>
              </a:ext>
            </a:extLst>
          </p:cNvPr>
          <p:cNvPicPr preferRelativeResize="0"/>
          <p:nvPr/>
        </p:nvPicPr>
        <p:blipFill rotWithShape="1">
          <a:blip r:embed="rId6">
            <a:alphaModFix/>
          </a:blip>
          <a:srcRect t="1467" b="215"/>
          <a:stretch/>
        </p:blipFill>
        <p:spPr>
          <a:xfrm>
            <a:off x="1071500" y="1990726"/>
            <a:ext cx="5925150" cy="3633786"/>
          </a:xfrm>
          <a:prstGeom prst="rect">
            <a:avLst/>
          </a:prstGeom>
          <a:noFill/>
          <a:ln>
            <a:noFill/>
          </a:ln>
        </p:spPr>
      </p:pic>
      <p:sp>
        <p:nvSpPr>
          <p:cNvPr id="12" name="Rectangle 11">
            <a:extLst>
              <a:ext uri="{FF2B5EF4-FFF2-40B4-BE49-F238E27FC236}">
                <a16:creationId xmlns:a16="http://schemas.microsoft.com/office/drawing/2014/main" id="{1C16EA92-46F9-990C-079D-61389067AE2B}"/>
              </a:ext>
            </a:extLst>
          </p:cNvPr>
          <p:cNvSpPr/>
          <p:nvPr/>
        </p:nvSpPr>
        <p:spPr>
          <a:xfrm>
            <a:off x="7897012" y="1575328"/>
            <a:ext cx="3218350" cy="4482571"/>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grpSp>
        <p:nvGrpSpPr>
          <p:cNvPr id="15" name="Group 14">
            <a:extLst>
              <a:ext uri="{FF2B5EF4-FFF2-40B4-BE49-F238E27FC236}">
                <a16:creationId xmlns:a16="http://schemas.microsoft.com/office/drawing/2014/main" id="{3CE77BC7-CB5A-23DC-2BC8-7E816B2D5A31}"/>
              </a:ext>
            </a:extLst>
          </p:cNvPr>
          <p:cNvGrpSpPr/>
          <p:nvPr/>
        </p:nvGrpSpPr>
        <p:grpSpPr>
          <a:xfrm>
            <a:off x="8299273" y="2171861"/>
            <a:ext cx="2292208" cy="3289504"/>
            <a:chOff x="8299273" y="2038014"/>
            <a:chExt cx="2292208" cy="3289504"/>
          </a:xfrm>
        </p:grpSpPr>
        <p:pic>
          <p:nvPicPr>
            <p:cNvPr id="13" name="Google Shape;458;p61">
              <a:extLst>
                <a:ext uri="{FF2B5EF4-FFF2-40B4-BE49-F238E27FC236}">
                  <a16:creationId xmlns:a16="http://schemas.microsoft.com/office/drawing/2014/main" id="{9F45D802-A5A9-5C55-8DDE-F432CA951951}"/>
                </a:ext>
              </a:extLst>
            </p:cNvPr>
            <p:cNvPicPr preferRelativeResize="0"/>
            <p:nvPr/>
          </p:nvPicPr>
          <p:blipFill rotWithShape="1">
            <a:blip r:embed="rId7">
              <a:alphaModFix/>
            </a:blip>
            <a:srcRect l="72232" t="5934" b="24346"/>
            <a:stretch/>
          </p:blipFill>
          <p:spPr>
            <a:xfrm>
              <a:off x="8299273" y="2038014"/>
              <a:ext cx="2292208" cy="2317823"/>
            </a:xfrm>
            <a:prstGeom prst="rect">
              <a:avLst/>
            </a:prstGeom>
            <a:noFill/>
            <a:ln>
              <a:noFill/>
            </a:ln>
          </p:spPr>
        </p:pic>
        <p:pic>
          <p:nvPicPr>
            <p:cNvPr id="14" name="Google Shape;458;p61">
              <a:extLst>
                <a:ext uri="{FF2B5EF4-FFF2-40B4-BE49-F238E27FC236}">
                  <a16:creationId xmlns:a16="http://schemas.microsoft.com/office/drawing/2014/main" id="{FE61E8E1-CF87-0115-1ADE-81E3CC7A6774}"/>
                </a:ext>
              </a:extLst>
            </p:cNvPr>
            <p:cNvPicPr preferRelativeResize="0"/>
            <p:nvPr/>
          </p:nvPicPr>
          <p:blipFill rotWithShape="1">
            <a:blip r:embed="rId7">
              <a:alphaModFix/>
            </a:blip>
            <a:srcRect l="72232" t="78159" b="14583"/>
            <a:stretch/>
          </p:blipFill>
          <p:spPr>
            <a:xfrm>
              <a:off x="8299273" y="5086218"/>
              <a:ext cx="2292208" cy="241300"/>
            </a:xfrm>
            <a:prstGeom prst="rect">
              <a:avLst/>
            </a:prstGeom>
            <a:noFill/>
            <a:ln>
              <a:noFill/>
            </a:ln>
          </p:spPr>
        </p:pic>
      </p:grpSp>
    </p:spTree>
    <p:extLst>
      <p:ext uri="{BB962C8B-B14F-4D97-AF65-F5344CB8AC3E}">
        <p14:creationId xmlns:p14="http://schemas.microsoft.com/office/powerpoint/2010/main" val="2759151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063C6FAF-0ECE-4AE2-BAEA-B5427D9C6BB0}"/>
              </a:ext>
            </a:extLst>
          </p:cNvPr>
          <p:cNvSpPr/>
          <p:nvPr/>
        </p:nvSpPr>
        <p:spPr>
          <a:xfrm>
            <a:off x="4510211" y="1311194"/>
            <a:ext cx="3090672" cy="309067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Owner / Partner Total Comp</a:t>
            </a:r>
          </a:p>
        </p:txBody>
      </p:sp>
      <p:sp>
        <p:nvSpPr>
          <p:cNvPr id="3" name="Footer Placeholder 2">
            <a:extLst>
              <a:ext uri="{FF2B5EF4-FFF2-40B4-BE49-F238E27FC236}">
                <a16:creationId xmlns:a16="http://schemas.microsoft.com/office/drawing/2014/main" id="{5521E4AA-8AF5-4CF4-8A35-E4CA56E397FE}"/>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00F8C96E-B93E-4845-A9BC-C5F50691F3CE}"/>
              </a:ext>
            </a:extLst>
          </p:cNvPr>
          <p:cNvSpPr>
            <a:spLocks noGrp="1"/>
          </p:cNvSpPr>
          <p:nvPr>
            <p:ph type="sldNum" sz="quarter" idx="12"/>
          </p:nvPr>
        </p:nvSpPr>
        <p:spPr/>
        <p:txBody>
          <a:bodyPr/>
          <a:lstStyle/>
          <a:p>
            <a:fld id="{FF528CE4-BB7A-453B-9BA8-EFC0298A1600}" type="slidenum">
              <a:rPr lang="en-ID" smtClean="0"/>
              <a:pPr/>
              <a:t>7</a:t>
            </a:fld>
            <a:endParaRPr lang="en-ID" dirty="0"/>
          </a:p>
        </p:txBody>
      </p:sp>
      <p:sp>
        <p:nvSpPr>
          <p:cNvPr id="13" name="Oval 12">
            <a:extLst>
              <a:ext uri="{FF2B5EF4-FFF2-40B4-BE49-F238E27FC236}">
                <a16:creationId xmlns:a16="http://schemas.microsoft.com/office/drawing/2014/main" id="{DC49D417-7D5D-4E9E-9A71-87D5C4C9CF73}"/>
              </a:ext>
            </a:extLst>
          </p:cNvPr>
          <p:cNvSpPr/>
          <p:nvPr/>
        </p:nvSpPr>
        <p:spPr>
          <a:xfrm>
            <a:off x="4000674" y="793402"/>
            <a:ext cx="4115462" cy="411546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pic>
        <p:nvPicPr>
          <p:cNvPr id="25" name="Picture 2">
            <a:extLst>
              <a:ext uri="{FF2B5EF4-FFF2-40B4-BE49-F238E27FC236}">
                <a16:creationId xmlns:a16="http://schemas.microsoft.com/office/drawing/2014/main" id="{D2A8F860-1476-478E-865A-425A3DEAE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79F3AE-EB43-4565-8E70-F91F6FCB4B22}"/>
              </a:ext>
            </a:extLst>
          </p:cNvPr>
          <p:cNvSpPr txBox="1"/>
          <p:nvPr/>
        </p:nvSpPr>
        <p:spPr>
          <a:xfrm>
            <a:off x="543847" y="1592153"/>
            <a:ext cx="3507453" cy="2769989"/>
          </a:xfrm>
          <a:prstGeom prst="rect">
            <a:avLst/>
          </a:prstGeom>
          <a:noFill/>
        </p:spPr>
        <p:txBody>
          <a:bodyPr wrap="square" lIns="0" tIns="0" rIns="0" bIns="0" rtlCol="0" anchor="t" anchorCtr="0">
            <a:spAutoFit/>
          </a:bodyPr>
          <a:lstStyle/>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Based on days per week seeing patients</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Be mindful of Social Security Wage Base</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Approximately 10-20% higher than employed providers</a:t>
            </a:r>
          </a:p>
          <a:p>
            <a:pPr marL="171450" lvl="0" indent="-171450" defTabSz="457200">
              <a:buClr>
                <a:srgbClr val="34576B"/>
              </a:buClr>
              <a:buFont typeface="Arial" panose="020B0604020202020204" pitchFamily="34" charset="0"/>
              <a:buChar char="•"/>
              <a:defRPr/>
            </a:pPr>
            <a:r>
              <a:rPr lang="en-US" sz="2000" i="1" dirty="0">
                <a:solidFill>
                  <a:srgbClr val="34576B"/>
                </a:solidFill>
                <a:ea typeface="Calibri" panose="020F0502020204030204" pitchFamily="34" charset="0"/>
              </a:rPr>
              <a:t>Must examine margin on each to ensure appropriate</a:t>
            </a:r>
          </a:p>
        </p:txBody>
      </p:sp>
      <p:sp>
        <p:nvSpPr>
          <p:cNvPr id="28" name="TextBox 27">
            <a:extLst>
              <a:ext uri="{FF2B5EF4-FFF2-40B4-BE49-F238E27FC236}">
                <a16:creationId xmlns:a16="http://schemas.microsoft.com/office/drawing/2014/main" id="{68F0F1B0-F64C-4ABA-AA80-BBDFC8055306}"/>
              </a:ext>
            </a:extLst>
          </p:cNvPr>
          <p:cNvSpPr txBox="1"/>
          <p:nvPr/>
        </p:nvSpPr>
        <p:spPr>
          <a:xfrm>
            <a:off x="639097" y="1006231"/>
            <a:ext cx="3399172" cy="369332"/>
          </a:xfrm>
          <a:prstGeom prst="rect">
            <a:avLst/>
          </a:prstGeom>
          <a:noFill/>
        </p:spPr>
        <p:txBody>
          <a:bodyPr wrap="square" lIns="0" tIns="0" rIns="0" bIns="0" rtlCol="0" anchor="ctr" anchorCtr="0">
            <a:spAutoFit/>
          </a:bodyPr>
          <a:lstStyle/>
          <a:p>
            <a:pPr lvl="0" defTabSz="457200">
              <a:defRPr/>
            </a:pPr>
            <a:r>
              <a:rPr lang="en-US" sz="2400" b="1" dirty="0">
                <a:solidFill>
                  <a:srgbClr val="34576B"/>
                </a:solidFill>
                <a:ea typeface="Calibri" panose="020F0502020204030204" pitchFamily="34" charset="0"/>
              </a:rPr>
              <a:t>Base Salary</a:t>
            </a:r>
          </a:p>
        </p:txBody>
      </p:sp>
      <p:sp>
        <p:nvSpPr>
          <p:cNvPr id="43" name="Oval 42">
            <a:extLst>
              <a:ext uri="{FF2B5EF4-FFF2-40B4-BE49-F238E27FC236}">
                <a16:creationId xmlns:a16="http://schemas.microsoft.com/office/drawing/2014/main" id="{CC9DC42B-6491-4695-AA7D-5DF436B7C8A5}"/>
              </a:ext>
            </a:extLst>
          </p:cNvPr>
          <p:cNvSpPr/>
          <p:nvPr/>
        </p:nvSpPr>
        <p:spPr>
          <a:xfrm rot="1800000">
            <a:off x="5313100" y="4687960"/>
            <a:ext cx="245629" cy="245629"/>
          </a:xfrm>
          <a:prstGeom prst="ellipse">
            <a:avLst/>
          </a:prstGeom>
          <a:solidFill>
            <a:srgbClr val="DBA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4" name="TextBox 43">
            <a:extLst>
              <a:ext uri="{FF2B5EF4-FFF2-40B4-BE49-F238E27FC236}">
                <a16:creationId xmlns:a16="http://schemas.microsoft.com/office/drawing/2014/main" id="{09B320B0-FF9F-4C57-9E6A-6A13F74735F5}"/>
              </a:ext>
            </a:extLst>
          </p:cNvPr>
          <p:cNvSpPr txBox="1"/>
          <p:nvPr/>
        </p:nvSpPr>
        <p:spPr>
          <a:xfrm>
            <a:off x="8281365" y="2435303"/>
            <a:ext cx="3910635" cy="923330"/>
          </a:xfrm>
          <a:prstGeom prst="rect">
            <a:avLst/>
          </a:prstGeom>
          <a:noFill/>
        </p:spPr>
        <p:txBody>
          <a:bodyPr wrap="square" lIns="0" tIns="0" rIns="0" bIns="0" rtlCol="0" anchor="t" anchorCtr="0">
            <a:spAutoFit/>
          </a:bodyPr>
          <a:lstStyle/>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Standard Revenue Generated Model</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wRVU </a:t>
            </a:r>
          </a:p>
        </p:txBody>
      </p:sp>
      <p:sp>
        <p:nvSpPr>
          <p:cNvPr id="45" name="TextBox 44">
            <a:extLst>
              <a:ext uri="{FF2B5EF4-FFF2-40B4-BE49-F238E27FC236}">
                <a16:creationId xmlns:a16="http://schemas.microsoft.com/office/drawing/2014/main" id="{FE4530B4-E570-4670-ABF4-4375EA2A6270}"/>
              </a:ext>
            </a:extLst>
          </p:cNvPr>
          <p:cNvSpPr txBox="1"/>
          <p:nvPr/>
        </p:nvSpPr>
        <p:spPr>
          <a:xfrm>
            <a:off x="639097" y="4463057"/>
            <a:ext cx="5743291" cy="369332"/>
          </a:xfrm>
          <a:prstGeom prst="rect">
            <a:avLst/>
          </a:prstGeom>
          <a:noFill/>
        </p:spPr>
        <p:txBody>
          <a:bodyPr wrap="square" lIns="0" tIns="0" rIns="0" bIns="0" rtlCol="0" anchor="ctr" anchorCtr="0">
            <a:spAutoFit/>
          </a:bodyPr>
          <a:lstStyle/>
          <a:p>
            <a:pPr lvl="0" defTabSz="457200">
              <a:defRPr/>
            </a:pPr>
            <a:r>
              <a:rPr lang="en-US" sz="2400" b="1" dirty="0">
                <a:solidFill>
                  <a:srgbClr val="34576B"/>
                </a:solidFill>
                <a:ea typeface="Calibri" panose="020F0502020204030204" pitchFamily="34" charset="0"/>
              </a:rPr>
              <a:t>Vaccine Margin</a:t>
            </a:r>
          </a:p>
        </p:txBody>
      </p:sp>
      <p:cxnSp>
        <p:nvCxnSpPr>
          <p:cNvPr id="46" name="Straight Connector 45">
            <a:extLst>
              <a:ext uri="{FF2B5EF4-FFF2-40B4-BE49-F238E27FC236}">
                <a16:creationId xmlns:a16="http://schemas.microsoft.com/office/drawing/2014/main" id="{4CF78718-D975-4676-8B8F-FCF5BCF5CE02}"/>
              </a:ext>
            </a:extLst>
          </p:cNvPr>
          <p:cNvCxnSpPr>
            <a:cxnSpLocks/>
          </p:cNvCxnSpPr>
          <p:nvPr/>
        </p:nvCxnSpPr>
        <p:spPr>
          <a:xfrm flipH="1">
            <a:off x="725236" y="4867425"/>
            <a:ext cx="46213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1FE3D49-56F2-4F18-8605-B4B1A0CA3828}"/>
              </a:ext>
            </a:extLst>
          </p:cNvPr>
          <p:cNvSpPr txBox="1"/>
          <p:nvPr/>
        </p:nvSpPr>
        <p:spPr>
          <a:xfrm>
            <a:off x="8497221" y="1744175"/>
            <a:ext cx="3170903" cy="369332"/>
          </a:xfrm>
          <a:prstGeom prst="rect">
            <a:avLst/>
          </a:prstGeom>
          <a:noFill/>
        </p:spPr>
        <p:txBody>
          <a:bodyPr wrap="square" lIns="0" tIns="0" rIns="0" bIns="0" rtlCol="0" anchor="ctr" anchorCtr="0">
            <a:spAutoFit/>
          </a:bodyPr>
          <a:lstStyle/>
          <a:p>
            <a:pPr lvl="0" algn="r" defTabSz="457200">
              <a:defRPr/>
            </a:pPr>
            <a:r>
              <a:rPr lang="en-US" sz="2400" b="1" dirty="0">
                <a:solidFill>
                  <a:srgbClr val="34576B"/>
                </a:solidFill>
                <a:ea typeface="Calibri" panose="020F0502020204030204" pitchFamily="34" charset="0"/>
              </a:rPr>
              <a:t>Productivity Bonus</a:t>
            </a:r>
          </a:p>
        </p:txBody>
      </p:sp>
      <p:cxnSp>
        <p:nvCxnSpPr>
          <p:cNvPr id="49" name="Straight Connector 48">
            <a:extLst>
              <a:ext uri="{FF2B5EF4-FFF2-40B4-BE49-F238E27FC236}">
                <a16:creationId xmlns:a16="http://schemas.microsoft.com/office/drawing/2014/main" id="{2709E8D3-C510-4FFC-90E6-14D474E7B294}"/>
              </a:ext>
            </a:extLst>
          </p:cNvPr>
          <p:cNvCxnSpPr>
            <a:cxnSpLocks/>
          </p:cNvCxnSpPr>
          <p:nvPr/>
        </p:nvCxnSpPr>
        <p:spPr>
          <a:xfrm flipH="1">
            <a:off x="7942789" y="2164857"/>
            <a:ext cx="3725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68B2F74-4863-4264-B867-681EE7E26EEA}"/>
              </a:ext>
            </a:extLst>
          </p:cNvPr>
          <p:cNvSpPr/>
          <p:nvPr/>
        </p:nvSpPr>
        <p:spPr>
          <a:xfrm rot="19800000">
            <a:off x="7819838" y="2042043"/>
            <a:ext cx="245629" cy="245629"/>
          </a:xfrm>
          <a:prstGeom prst="ellipse">
            <a:avLst/>
          </a:prstGeom>
          <a:solidFill>
            <a:srgbClr val="345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 name="Straight Connector 1">
            <a:extLst>
              <a:ext uri="{FF2B5EF4-FFF2-40B4-BE49-F238E27FC236}">
                <a16:creationId xmlns:a16="http://schemas.microsoft.com/office/drawing/2014/main" id="{82A1D849-0D3E-AB00-B26A-7F02B0665A85}"/>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5CB7D7-F797-949B-7149-7B0B18E9FF3C}"/>
              </a:ext>
            </a:extLst>
          </p:cNvPr>
          <p:cNvSpPr txBox="1"/>
          <p:nvPr/>
        </p:nvSpPr>
        <p:spPr>
          <a:xfrm>
            <a:off x="639097" y="4989165"/>
            <a:ext cx="693482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34576B"/>
                </a:solidFill>
              </a:rPr>
              <a:t>Split based</a:t>
            </a:r>
          </a:p>
          <a:p>
            <a:pPr marL="800100" lvl="1" indent="-342900">
              <a:buFont typeface="Arial" panose="020B0604020202020204" pitchFamily="34" charset="0"/>
              <a:buChar char="•"/>
            </a:pPr>
            <a:r>
              <a:rPr lang="en-US" sz="2000" dirty="0">
                <a:solidFill>
                  <a:srgbClr val="34576B"/>
                </a:solidFill>
              </a:rPr>
              <a:t>Equity Position</a:t>
            </a:r>
          </a:p>
          <a:p>
            <a:pPr marL="800100" lvl="1" indent="-342900">
              <a:buFont typeface="Arial" panose="020B0604020202020204" pitchFamily="34" charset="0"/>
              <a:buChar char="•"/>
            </a:pPr>
            <a:r>
              <a:rPr lang="en-US" sz="2000" dirty="0">
                <a:solidFill>
                  <a:srgbClr val="34576B"/>
                </a:solidFill>
              </a:rPr>
              <a:t>Volume (wRVU’s, Visits, </a:t>
            </a:r>
            <a:r>
              <a:rPr lang="en-US" sz="2000" dirty="0" err="1">
                <a:solidFill>
                  <a:srgbClr val="34576B"/>
                </a:solidFill>
              </a:rPr>
              <a:t>etc</a:t>
            </a:r>
            <a:r>
              <a:rPr lang="en-US" sz="2000" dirty="0">
                <a:solidFill>
                  <a:srgbClr val="34576B"/>
                </a:solidFill>
              </a:rPr>
              <a:t>)</a:t>
            </a:r>
          </a:p>
        </p:txBody>
      </p:sp>
      <p:cxnSp>
        <p:nvCxnSpPr>
          <p:cNvPr id="30" name="Straight Connector 29">
            <a:extLst>
              <a:ext uri="{FF2B5EF4-FFF2-40B4-BE49-F238E27FC236}">
                <a16:creationId xmlns:a16="http://schemas.microsoft.com/office/drawing/2014/main" id="{889E73F6-1D98-43C5-9BC2-9C586A17A8F0}"/>
              </a:ext>
            </a:extLst>
          </p:cNvPr>
          <p:cNvCxnSpPr>
            <a:cxnSpLocks/>
            <a:stCxn id="17" idx="7"/>
          </p:cNvCxnSpPr>
          <p:nvPr/>
        </p:nvCxnSpPr>
        <p:spPr>
          <a:xfrm flipH="1" flipV="1">
            <a:off x="639098" y="1426913"/>
            <a:ext cx="3994393" cy="693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F5C1BFC-554A-4169-9CF8-1199E077F801}"/>
              </a:ext>
            </a:extLst>
          </p:cNvPr>
          <p:cNvSpPr/>
          <p:nvPr/>
        </p:nvSpPr>
        <p:spPr>
          <a:xfrm rot="1800000">
            <a:off x="4392047" y="1342823"/>
            <a:ext cx="245629" cy="245629"/>
          </a:xfrm>
          <a:prstGeom prst="ellipse">
            <a:avLst/>
          </a:prstGeom>
          <a:solidFill>
            <a:srgbClr val="ADB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Oval 5">
            <a:extLst>
              <a:ext uri="{FF2B5EF4-FFF2-40B4-BE49-F238E27FC236}">
                <a16:creationId xmlns:a16="http://schemas.microsoft.com/office/drawing/2014/main" id="{E5F5638D-885B-99F0-C555-D169A7C4BE02}"/>
              </a:ext>
            </a:extLst>
          </p:cNvPr>
          <p:cNvSpPr/>
          <p:nvPr/>
        </p:nvSpPr>
        <p:spPr>
          <a:xfrm rot="19800000">
            <a:off x="7392915" y="4237019"/>
            <a:ext cx="245629" cy="245629"/>
          </a:xfrm>
          <a:prstGeom prst="ellipse">
            <a:avLst/>
          </a:prstGeom>
          <a:solidFill>
            <a:srgbClr val="B2D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DDE8BC0D-EDCA-7633-1BF2-7FEAEC9660C2}"/>
              </a:ext>
            </a:extLst>
          </p:cNvPr>
          <p:cNvSpPr txBox="1"/>
          <p:nvPr/>
        </p:nvSpPr>
        <p:spPr>
          <a:xfrm>
            <a:off x="7850139" y="4559648"/>
            <a:ext cx="3910635" cy="615553"/>
          </a:xfrm>
          <a:prstGeom prst="rect">
            <a:avLst/>
          </a:prstGeom>
          <a:noFill/>
        </p:spPr>
        <p:txBody>
          <a:bodyPr wrap="square" lIns="0" tIns="0" rIns="0" bIns="0" rtlCol="0" anchor="t" anchorCtr="0">
            <a:spAutoFit/>
          </a:bodyPr>
          <a:lstStyle/>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Split based on equity position or supervision responsibilities</a:t>
            </a:r>
          </a:p>
        </p:txBody>
      </p:sp>
      <p:sp>
        <p:nvSpPr>
          <p:cNvPr id="14" name="TextBox 13">
            <a:extLst>
              <a:ext uri="{FF2B5EF4-FFF2-40B4-BE49-F238E27FC236}">
                <a16:creationId xmlns:a16="http://schemas.microsoft.com/office/drawing/2014/main" id="{58075C98-D0FB-0868-83DA-0863F6ED01E0}"/>
              </a:ext>
            </a:extLst>
          </p:cNvPr>
          <p:cNvSpPr txBox="1"/>
          <p:nvPr/>
        </p:nvSpPr>
        <p:spPr>
          <a:xfrm>
            <a:off x="8059794" y="3977302"/>
            <a:ext cx="3725337" cy="369332"/>
          </a:xfrm>
          <a:prstGeom prst="rect">
            <a:avLst/>
          </a:prstGeom>
          <a:noFill/>
        </p:spPr>
        <p:txBody>
          <a:bodyPr wrap="square" lIns="0" tIns="0" rIns="0" bIns="0" rtlCol="0" anchor="ctr" anchorCtr="0">
            <a:spAutoFit/>
          </a:bodyPr>
          <a:lstStyle/>
          <a:p>
            <a:pPr lvl="0" algn="r" defTabSz="457200">
              <a:defRPr/>
            </a:pPr>
            <a:r>
              <a:rPr lang="en-US" sz="2400" b="1" dirty="0">
                <a:solidFill>
                  <a:srgbClr val="34576B"/>
                </a:solidFill>
                <a:ea typeface="Calibri" panose="020F0502020204030204" pitchFamily="34" charset="0"/>
              </a:rPr>
              <a:t>Employed Provider Margin</a:t>
            </a:r>
          </a:p>
        </p:txBody>
      </p:sp>
      <p:cxnSp>
        <p:nvCxnSpPr>
          <p:cNvPr id="15" name="Straight Connector 14">
            <a:extLst>
              <a:ext uri="{FF2B5EF4-FFF2-40B4-BE49-F238E27FC236}">
                <a16:creationId xmlns:a16="http://schemas.microsoft.com/office/drawing/2014/main" id="{E260652A-FCD8-2FDE-1F11-4FBFC781B705}"/>
              </a:ext>
            </a:extLst>
          </p:cNvPr>
          <p:cNvCxnSpPr>
            <a:cxnSpLocks/>
          </p:cNvCxnSpPr>
          <p:nvPr/>
        </p:nvCxnSpPr>
        <p:spPr>
          <a:xfrm flipH="1">
            <a:off x="7600883" y="4423967"/>
            <a:ext cx="3725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553515E-011F-2CE3-A5F8-9F2F894613B0}"/>
              </a:ext>
            </a:extLst>
          </p:cNvPr>
          <p:cNvSpPr>
            <a:spLocks noGrp="1"/>
          </p:cNvSpPr>
          <p:nvPr>
            <p:ph type="title"/>
          </p:nvPr>
        </p:nvSpPr>
        <p:spPr>
          <a:xfrm>
            <a:off x="639097" y="246269"/>
            <a:ext cx="10913806" cy="942565"/>
          </a:xfrm>
        </p:spPr>
        <p:txBody>
          <a:bodyPr/>
          <a:lstStyle/>
          <a:p>
            <a:pPr algn="ctr"/>
            <a:r>
              <a:rPr lang="en-US" dirty="0"/>
              <a:t>Partner/Owner Compensation</a:t>
            </a:r>
          </a:p>
        </p:txBody>
      </p:sp>
    </p:spTree>
    <p:extLst>
      <p:ext uri="{BB962C8B-B14F-4D97-AF65-F5344CB8AC3E}">
        <p14:creationId xmlns:p14="http://schemas.microsoft.com/office/powerpoint/2010/main" val="1209620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vy 3D patterns">
            <a:extLst>
              <a:ext uri="{FF2B5EF4-FFF2-40B4-BE49-F238E27FC236}">
                <a16:creationId xmlns:a16="http://schemas.microsoft.com/office/drawing/2014/main" id="{680FA8BB-3DEA-1893-394A-9EE757EC416C}"/>
              </a:ext>
            </a:extLst>
          </p:cNvPr>
          <p:cNvPicPr>
            <a:picLocks noChangeAspect="1"/>
          </p:cNvPicPr>
          <p:nvPr/>
        </p:nvPicPr>
        <p:blipFill rotWithShape="1">
          <a:blip r:embed="rId2">
            <a:extLst>
              <a:ext uri="{28A0092B-C50C-407E-A947-70E740481C1C}">
                <a14:useLocalDpi xmlns:a14="http://schemas.microsoft.com/office/drawing/2010/main" val="0"/>
              </a:ext>
            </a:extLst>
          </a:blip>
          <a:srcRect l="121" t="51713" r="7595" b="7196"/>
          <a:stretch/>
        </p:blipFill>
        <p:spPr>
          <a:xfrm flipH="1">
            <a:off x="-3" y="0"/>
            <a:ext cx="12192000" cy="3429000"/>
          </a:xfrm>
          <a:prstGeom prst="rect">
            <a:avLst/>
          </a:prstGeom>
        </p:spPr>
      </p:pic>
      <p:sp>
        <p:nvSpPr>
          <p:cNvPr id="9" name="Rectangle 8">
            <a:extLst>
              <a:ext uri="{FF2B5EF4-FFF2-40B4-BE49-F238E27FC236}">
                <a16:creationId xmlns:a16="http://schemas.microsoft.com/office/drawing/2014/main" id="{FE177D74-D719-7E55-B806-C9CCDDA73844}"/>
              </a:ext>
            </a:extLst>
          </p:cNvPr>
          <p:cNvSpPr/>
          <p:nvPr/>
        </p:nvSpPr>
        <p:spPr>
          <a:xfrm>
            <a:off x="-15212" y="0"/>
            <a:ext cx="12207212" cy="342900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B553C145-4504-0AEB-C355-DBF4194C9E7D}"/>
              </a:ext>
            </a:extLst>
          </p:cNvPr>
          <p:cNvSpPr>
            <a:spLocks noGrp="1"/>
          </p:cNvSpPr>
          <p:nvPr>
            <p:ph type="title"/>
          </p:nvPr>
        </p:nvSpPr>
        <p:spPr/>
        <p:txBody>
          <a:bodyPr/>
          <a:lstStyle/>
          <a:p>
            <a:r>
              <a:rPr lang="en-US" dirty="0">
                <a:solidFill>
                  <a:schemeClr val="bg1"/>
                </a:solidFill>
              </a:rPr>
              <a:t>Budgeting- Anticipate The Impact</a:t>
            </a:r>
          </a:p>
        </p:txBody>
      </p:sp>
      <p:sp>
        <p:nvSpPr>
          <p:cNvPr id="3" name="Footer Placeholder 2">
            <a:extLst>
              <a:ext uri="{FF2B5EF4-FFF2-40B4-BE49-F238E27FC236}">
                <a16:creationId xmlns:a16="http://schemas.microsoft.com/office/drawing/2014/main" id="{7597E755-1142-36EC-ACE2-7068BC7AD5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rPr>
              <a:t>www.PediatricSupport.com </a:t>
            </a:r>
          </a:p>
        </p:txBody>
      </p:sp>
      <p:sp>
        <p:nvSpPr>
          <p:cNvPr id="4" name="Slide Number Placeholder 3">
            <a:extLst>
              <a:ext uri="{FF2B5EF4-FFF2-40B4-BE49-F238E27FC236}">
                <a16:creationId xmlns:a16="http://schemas.microsoft.com/office/drawing/2014/main" id="{7B42EFF6-A59E-2866-7EF6-E282453B98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528CE4-BB7A-453B-9BA8-EFC0298A1600}" type="slidenum">
              <a:rPr kumimoji="0" lang="en-ID" sz="1050" b="0" i="0" u="none" strike="noStrike" kern="1200" cap="none" spc="0" normalizeH="0" baseline="0" noProof="0" smtClean="0">
                <a:ln>
                  <a:noFill/>
                </a:ln>
                <a:solidFill>
                  <a:prstClr val="black">
                    <a:tint val="75000"/>
                  </a:prstClr>
                </a:solidFill>
                <a:effectLst/>
                <a:uLnTx/>
                <a:uFillTx/>
                <a:latin typeface="La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ID" sz="1050" b="0" i="0" u="none" strike="noStrike" kern="1200" cap="none" spc="0" normalizeH="0" baseline="0" noProof="0" dirty="0">
              <a:ln>
                <a:noFill/>
              </a:ln>
              <a:solidFill>
                <a:prstClr val="black">
                  <a:tint val="75000"/>
                </a:prstClr>
              </a:solidFill>
              <a:effectLst/>
              <a:uLnTx/>
              <a:uFillTx/>
              <a:latin typeface="Lato"/>
              <a:ea typeface="+mn-ea"/>
              <a:cs typeface="+mn-cs"/>
            </a:endParaRPr>
          </a:p>
        </p:txBody>
      </p:sp>
      <p:grpSp>
        <p:nvGrpSpPr>
          <p:cNvPr id="5" name="Group 4">
            <a:extLst>
              <a:ext uri="{FF2B5EF4-FFF2-40B4-BE49-F238E27FC236}">
                <a16:creationId xmlns:a16="http://schemas.microsoft.com/office/drawing/2014/main" id="{06D8F800-F034-702C-F57F-6C5B0D57F4EA}"/>
              </a:ext>
            </a:extLst>
          </p:cNvPr>
          <p:cNvGrpSpPr/>
          <p:nvPr/>
        </p:nvGrpSpPr>
        <p:grpSpPr>
          <a:xfrm>
            <a:off x="10364103" y="6274022"/>
            <a:ext cx="1188799" cy="440296"/>
            <a:chOff x="10364103" y="6274022"/>
            <a:chExt cx="1188799" cy="440296"/>
          </a:xfrm>
        </p:grpSpPr>
        <p:pic>
          <p:nvPicPr>
            <p:cNvPr id="6" name="Picture 2">
              <a:extLst>
                <a:ext uri="{FF2B5EF4-FFF2-40B4-BE49-F238E27FC236}">
                  <a16:creationId xmlns:a16="http://schemas.microsoft.com/office/drawing/2014/main" id="{CDD8A4D3-7C82-218F-C03B-4E2683FC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2C32655-C314-5607-598F-506628C7406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13A3AB72-21B9-C027-5483-F303DB7BE54F}"/>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pic>
        <p:nvPicPr>
          <p:cNvPr id="18" name="Picture 17">
            <a:extLst>
              <a:ext uri="{FF2B5EF4-FFF2-40B4-BE49-F238E27FC236}">
                <a16:creationId xmlns:a16="http://schemas.microsoft.com/office/drawing/2014/main" id="{848892A9-97FD-CA7F-FDC8-D33F38E13572}"/>
              </a:ext>
            </a:extLst>
          </p:cNvPr>
          <p:cNvPicPr>
            <a:picLocks noChangeAspect="1"/>
          </p:cNvPicPr>
          <p:nvPr/>
        </p:nvPicPr>
        <p:blipFill>
          <a:blip r:embed="rId6"/>
          <a:stretch>
            <a:fillRect/>
          </a:stretch>
        </p:blipFill>
        <p:spPr>
          <a:xfrm>
            <a:off x="25426" y="1282801"/>
            <a:ext cx="9215601" cy="3837839"/>
          </a:xfrm>
          <a:prstGeom prst="rect">
            <a:avLst/>
          </a:prstGeom>
          <a:ln w="53975">
            <a:solidFill>
              <a:srgbClr val="375C72"/>
            </a:solidFill>
          </a:ln>
        </p:spPr>
      </p:pic>
      <p:pic>
        <p:nvPicPr>
          <p:cNvPr id="20" name="Picture 19">
            <a:extLst>
              <a:ext uri="{FF2B5EF4-FFF2-40B4-BE49-F238E27FC236}">
                <a16:creationId xmlns:a16="http://schemas.microsoft.com/office/drawing/2014/main" id="{46882ECC-8A27-BBCD-69A7-12BE48EE7205}"/>
              </a:ext>
            </a:extLst>
          </p:cNvPr>
          <p:cNvPicPr>
            <a:picLocks noChangeAspect="1"/>
          </p:cNvPicPr>
          <p:nvPr/>
        </p:nvPicPr>
        <p:blipFill>
          <a:blip r:embed="rId7"/>
          <a:stretch>
            <a:fillRect/>
          </a:stretch>
        </p:blipFill>
        <p:spPr>
          <a:xfrm>
            <a:off x="3309748" y="1877750"/>
            <a:ext cx="8444393" cy="3324087"/>
          </a:xfrm>
          <a:prstGeom prst="rect">
            <a:avLst/>
          </a:prstGeom>
          <a:ln w="53975">
            <a:solidFill>
              <a:srgbClr val="375C72"/>
            </a:solidFill>
          </a:ln>
        </p:spPr>
      </p:pic>
      <p:pic>
        <p:nvPicPr>
          <p:cNvPr id="22" name="Picture 21">
            <a:extLst>
              <a:ext uri="{FF2B5EF4-FFF2-40B4-BE49-F238E27FC236}">
                <a16:creationId xmlns:a16="http://schemas.microsoft.com/office/drawing/2014/main" id="{062FFD77-B432-CAF5-DF08-C817CECB3FB2}"/>
              </a:ext>
            </a:extLst>
          </p:cNvPr>
          <p:cNvPicPr>
            <a:picLocks noChangeAspect="1"/>
          </p:cNvPicPr>
          <p:nvPr/>
        </p:nvPicPr>
        <p:blipFill>
          <a:blip r:embed="rId8"/>
          <a:stretch>
            <a:fillRect/>
          </a:stretch>
        </p:blipFill>
        <p:spPr>
          <a:xfrm>
            <a:off x="639097" y="3078832"/>
            <a:ext cx="6975319" cy="3232942"/>
          </a:xfrm>
          <a:prstGeom prst="rect">
            <a:avLst/>
          </a:prstGeom>
          <a:ln w="53975">
            <a:solidFill>
              <a:srgbClr val="375C72"/>
            </a:solidFill>
          </a:ln>
        </p:spPr>
      </p:pic>
      <p:pic>
        <p:nvPicPr>
          <p:cNvPr id="26" name="Picture 25">
            <a:extLst>
              <a:ext uri="{FF2B5EF4-FFF2-40B4-BE49-F238E27FC236}">
                <a16:creationId xmlns:a16="http://schemas.microsoft.com/office/drawing/2014/main" id="{72FE4AC3-4928-B44E-A942-DACCA171C14D}"/>
              </a:ext>
            </a:extLst>
          </p:cNvPr>
          <p:cNvPicPr>
            <a:picLocks noChangeAspect="1"/>
          </p:cNvPicPr>
          <p:nvPr/>
        </p:nvPicPr>
        <p:blipFill>
          <a:blip r:embed="rId9"/>
          <a:stretch>
            <a:fillRect/>
          </a:stretch>
        </p:blipFill>
        <p:spPr>
          <a:xfrm>
            <a:off x="2585449" y="3765881"/>
            <a:ext cx="8213995" cy="1418643"/>
          </a:xfrm>
          <a:prstGeom prst="rect">
            <a:avLst/>
          </a:prstGeom>
          <a:ln w="50800">
            <a:solidFill>
              <a:srgbClr val="375C72"/>
            </a:solidFill>
          </a:ln>
        </p:spPr>
      </p:pic>
      <p:pic>
        <p:nvPicPr>
          <p:cNvPr id="24" name="Picture 23">
            <a:extLst>
              <a:ext uri="{FF2B5EF4-FFF2-40B4-BE49-F238E27FC236}">
                <a16:creationId xmlns:a16="http://schemas.microsoft.com/office/drawing/2014/main" id="{A49A8C9A-71D5-B966-11BE-3BFC44941369}"/>
              </a:ext>
            </a:extLst>
          </p:cNvPr>
          <p:cNvPicPr>
            <a:picLocks noChangeAspect="1"/>
          </p:cNvPicPr>
          <p:nvPr/>
        </p:nvPicPr>
        <p:blipFill>
          <a:blip r:embed="rId10"/>
          <a:stretch>
            <a:fillRect/>
          </a:stretch>
        </p:blipFill>
        <p:spPr>
          <a:xfrm>
            <a:off x="4009523" y="4697176"/>
            <a:ext cx="8164483" cy="1512627"/>
          </a:xfrm>
          <a:prstGeom prst="rect">
            <a:avLst/>
          </a:prstGeom>
          <a:ln w="44450">
            <a:solidFill>
              <a:srgbClr val="375C72"/>
            </a:solidFill>
          </a:ln>
        </p:spPr>
      </p:pic>
    </p:spTree>
    <p:extLst>
      <p:ext uri="{BB962C8B-B14F-4D97-AF65-F5344CB8AC3E}">
        <p14:creationId xmlns:p14="http://schemas.microsoft.com/office/powerpoint/2010/main" val="135586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4F2569-7E43-D4FD-ABEB-E5A83F5169AA}"/>
              </a:ext>
            </a:extLst>
          </p:cNvPr>
          <p:cNvPicPr>
            <a:picLocks noChangeAspect="1"/>
          </p:cNvPicPr>
          <p:nvPr/>
        </p:nvPicPr>
        <p:blipFill rotWithShape="1">
          <a:blip r:embed="rId2">
            <a:extLst>
              <a:ext uri="{28A0092B-C50C-407E-A947-70E740481C1C}">
                <a14:useLocalDpi xmlns:a14="http://schemas.microsoft.com/office/drawing/2010/main" val="0"/>
              </a:ext>
            </a:extLst>
          </a:blip>
          <a:srcRect l="20774" r="20774"/>
          <a:stretch/>
        </p:blipFill>
        <p:spPr>
          <a:xfrm>
            <a:off x="-1" y="-2657"/>
            <a:ext cx="7126467" cy="2136257"/>
          </a:xfrm>
          <a:custGeom>
            <a:avLst/>
            <a:gdLst>
              <a:gd name="connsiteX0" fmla="*/ 0 w 5375541"/>
              <a:gd name="connsiteY0" fmla="*/ 0 h 6858000"/>
              <a:gd name="connsiteX1" fmla="*/ 5375541 w 5375541"/>
              <a:gd name="connsiteY1" fmla="*/ 0 h 6858000"/>
              <a:gd name="connsiteX2" fmla="*/ 5375541 w 5375541"/>
              <a:gd name="connsiteY2" fmla="*/ 6858000 h 6858000"/>
              <a:gd name="connsiteX3" fmla="*/ 0 w 53755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75541" h="6858000">
                <a:moveTo>
                  <a:pt x="0" y="0"/>
                </a:moveTo>
                <a:lnTo>
                  <a:pt x="5375541" y="0"/>
                </a:lnTo>
                <a:lnTo>
                  <a:pt x="5375541" y="6858000"/>
                </a:lnTo>
                <a:lnTo>
                  <a:pt x="0" y="6858000"/>
                </a:lnTo>
                <a:close/>
              </a:path>
            </a:pathLst>
          </a:custGeom>
        </p:spPr>
      </p:pic>
      <p:sp>
        <p:nvSpPr>
          <p:cNvPr id="13" name="Rectangle 12">
            <a:extLst>
              <a:ext uri="{FF2B5EF4-FFF2-40B4-BE49-F238E27FC236}">
                <a16:creationId xmlns:a16="http://schemas.microsoft.com/office/drawing/2014/main" id="{16AB6AF6-3D0E-53C0-C32C-41DC474ADAB7}"/>
              </a:ext>
            </a:extLst>
          </p:cNvPr>
          <p:cNvSpPr/>
          <p:nvPr/>
        </p:nvSpPr>
        <p:spPr>
          <a:xfrm>
            <a:off x="3202" y="-2657"/>
            <a:ext cx="7126468" cy="2136257"/>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E81218-A436-FCF5-3B62-EE4022C37AC7}"/>
              </a:ext>
            </a:extLst>
          </p:cNvPr>
          <p:cNvSpPr>
            <a:spLocks noGrp="1"/>
          </p:cNvSpPr>
          <p:nvPr>
            <p:ph type="title"/>
          </p:nvPr>
        </p:nvSpPr>
        <p:spPr>
          <a:xfrm>
            <a:off x="367431" y="632763"/>
            <a:ext cx="6412216" cy="942565"/>
          </a:xfrm>
        </p:spPr>
        <p:txBody>
          <a:bodyPr>
            <a:normAutofit fontScale="90000"/>
          </a:bodyPr>
          <a:lstStyle/>
          <a:p>
            <a:r>
              <a:rPr lang="en-US" dirty="0">
                <a:solidFill>
                  <a:srgbClr val="FFFFFF"/>
                </a:solidFill>
              </a:rPr>
              <a:t>Alignment</a:t>
            </a:r>
            <a:br>
              <a:rPr lang="en-US" dirty="0">
                <a:solidFill>
                  <a:srgbClr val="FFFFFF"/>
                </a:solidFill>
              </a:rPr>
            </a:br>
            <a:br>
              <a:rPr lang="en-US" dirty="0">
                <a:solidFill>
                  <a:srgbClr val="FFFFFF"/>
                </a:solidFill>
              </a:rPr>
            </a:br>
            <a:r>
              <a:rPr lang="en-US" sz="2200" b="0" dirty="0">
                <a:solidFill>
                  <a:srgbClr val="FFFFFF"/>
                </a:solidFill>
              </a:rPr>
              <a:t>What do you want from the practice of medicine?  What is the roadmap to get there?</a:t>
            </a:r>
            <a:endParaRPr lang="en-US" b="0" dirty="0">
              <a:solidFill>
                <a:srgbClr val="FFFFFF"/>
              </a:solidFill>
            </a:endParaRPr>
          </a:p>
        </p:txBody>
      </p:sp>
      <p:sp>
        <p:nvSpPr>
          <p:cNvPr id="3" name="Footer Placeholder 2">
            <a:extLst>
              <a:ext uri="{FF2B5EF4-FFF2-40B4-BE49-F238E27FC236}">
                <a16:creationId xmlns:a16="http://schemas.microsoft.com/office/drawing/2014/main" id="{64882C9B-4452-0A38-ADCB-818E3796BEB3}"/>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793619D-463C-E0B7-B849-72CB5911BA38}"/>
              </a:ext>
            </a:extLst>
          </p:cNvPr>
          <p:cNvSpPr>
            <a:spLocks noGrp="1"/>
          </p:cNvSpPr>
          <p:nvPr>
            <p:ph type="sldNum" sz="quarter" idx="12"/>
          </p:nvPr>
        </p:nvSpPr>
        <p:spPr/>
        <p:txBody>
          <a:bodyPr/>
          <a:lstStyle/>
          <a:p>
            <a:fld id="{FF528CE4-BB7A-453B-9BA8-EFC0298A1600}" type="slidenum">
              <a:rPr lang="en-ID" smtClean="0"/>
              <a:pPr/>
              <a:t>71</a:t>
            </a:fld>
            <a:endParaRPr lang="en-ID" dirty="0"/>
          </a:p>
        </p:txBody>
      </p:sp>
      <p:sp>
        <p:nvSpPr>
          <p:cNvPr id="6" name="TextBox 5">
            <a:extLst>
              <a:ext uri="{FF2B5EF4-FFF2-40B4-BE49-F238E27FC236}">
                <a16:creationId xmlns:a16="http://schemas.microsoft.com/office/drawing/2014/main" id="{9139CF45-C212-2417-B043-344421643A9E}"/>
              </a:ext>
            </a:extLst>
          </p:cNvPr>
          <p:cNvSpPr txBox="1"/>
          <p:nvPr/>
        </p:nvSpPr>
        <p:spPr>
          <a:xfrm>
            <a:off x="7404314" y="4160071"/>
            <a:ext cx="4463725" cy="1938992"/>
          </a:xfrm>
          <a:prstGeom prst="rect">
            <a:avLst/>
          </a:prstGeom>
          <a:noFill/>
        </p:spPr>
        <p:txBody>
          <a:bodyPr wrap="square">
            <a:spAutoFit/>
          </a:bodyPr>
          <a:lstStyle/>
          <a:p>
            <a:r>
              <a:rPr lang="en-US" sz="2000" b="1" dirty="0">
                <a:solidFill>
                  <a:srgbClr val="375C72"/>
                </a:solidFill>
              </a:rPr>
              <a:t>Process</a:t>
            </a:r>
          </a:p>
          <a:p>
            <a:pPr marL="342900" indent="-342900">
              <a:buFont typeface="+mj-lt"/>
              <a:buAutoNum type="arabicPeriod"/>
            </a:pPr>
            <a:r>
              <a:rPr lang="en-US" sz="2000" dirty="0">
                <a:solidFill>
                  <a:srgbClr val="375C72"/>
                </a:solidFill>
              </a:rPr>
              <a:t>Partners/Owners discuss</a:t>
            </a:r>
          </a:p>
          <a:p>
            <a:pPr marL="342900" indent="-342900">
              <a:buFont typeface="+mj-lt"/>
              <a:buAutoNum type="arabicPeriod"/>
            </a:pPr>
            <a:r>
              <a:rPr lang="en-US" sz="2000" dirty="0">
                <a:solidFill>
                  <a:srgbClr val="375C72"/>
                </a:solidFill>
              </a:rPr>
              <a:t>Associates discuss</a:t>
            </a:r>
          </a:p>
          <a:p>
            <a:pPr marL="342900" indent="-342900">
              <a:buFont typeface="+mj-lt"/>
              <a:buAutoNum type="arabicPeriod"/>
            </a:pPr>
            <a:r>
              <a:rPr lang="en-US" sz="2000" dirty="0">
                <a:solidFill>
                  <a:srgbClr val="375C72"/>
                </a:solidFill>
              </a:rPr>
              <a:t>Create unified vision</a:t>
            </a:r>
          </a:p>
          <a:p>
            <a:pPr marL="342900" indent="-342900">
              <a:buFont typeface="+mj-lt"/>
              <a:buAutoNum type="arabicPeriod"/>
            </a:pPr>
            <a:r>
              <a:rPr lang="en-US" sz="2000" dirty="0">
                <a:solidFill>
                  <a:srgbClr val="375C72"/>
                </a:solidFill>
              </a:rPr>
              <a:t>Identify gaps and cost to fill</a:t>
            </a:r>
          </a:p>
          <a:p>
            <a:pPr marL="342900" indent="-342900">
              <a:buFont typeface="+mj-lt"/>
              <a:buAutoNum type="arabicPeriod"/>
            </a:pPr>
            <a:r>
              <a:rPr lang="en-US" sz="2000" dirty="0">
                <a:solidFill>
                  <a:srgbClr val="375C72"/>
                </a:solidFill>
              </a:rPr>
              <a:t>Then move to financial issues, etc.</a:t>
            </a:r>
          </a:p>
        </p:txBody>
      </p:sp>
      <p:sp>
        <p:nvSpPr>
          <p:cNvPr id="11" name="Rectangle 10">
            <a:extLst>
              <a:ext uri="{FF2B5EF4-FFF2-40B4-BE49-F238E27FC236}">
                <a16:creationId xmlns:a16="http://schemas.microsoft.com/office/drawing/2014/main" id="{5F922179-6250-DC13-C46C-D87471D2E74C}"/>
              </a:ext>
            </a:extLst>
          </p:cNvPr>
          <p:cNvSpPr/>
          <p:nvPr/>
        </p:nvSpPr>
        <p:spPr>
          <a:xfrm>
            <a:off x="703534" y="2368154"/>
            <a:ext cx="5770153" cy="3857083"/>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800" dirty="0">
                <a:solidFill>
                  <a:srgbClr val="375C72"/>
                </a:solidFill>
              </a:rPr>
              <a:t>Ask the "why" of the practice and how do you ensure the legacy? </a:t>
            </a:r>
          </a:p>
          <a:p>
            <a:pPr marL="342900" indent="-342900">
              <a:buFont typeface="+mj-lt"/>
              <a:buAutoNum type="arabicPeriod"/>
            </a:pPr>
            <a:endParaRPr lang="en-US" sz="2800" dirty="0">
              <a:solidFill>
                <a:srgbClr val="375C72"/>
              </a:solidFill>
            </a:endParaRPr>
          </a:p>
          <a:p>
            <a:pPr marL="342900" indent="-342900">
              <a:buFont typeface="+mj-lt"/>
              <a:buAutoNum type="arabicPeriod"/>
            </a:pPr>
            <a:r>
              <a:rPr lang="en-US" sz="2800" dirty="0">
                <a:solidFill>
                  <a:srgbClr val="375C72"/>
                </a:solidFill>
              </a:rPr>
              <a:t>Building a track or road requires “cut and fill”</a:t>
            </a:r>
          </a:p>
          <a:p>
            <a:pPr marL="800100" lvl="1" indent="-342900">
              <a:buFont typeface="+mj-lt"/>
              <a:buAutoNum type="arabicPeriod"/>
            </a:pPr>
            <a:endParaRPr lang="en-US" sz="2800" dirty="0">
              <a:solidFill>
                <a:srgbClr val="375C72"/>
              </a:solidFill>
            </a:endParaRPr>
          </a:p>
        </p:txBody>
      </p:sp>
      <p:pic>
        <p:nvPicPr>
          <p:cNvPr id="12" name="Google Shape;165;p40">
            <a:extLst>
              <a:ext uri="{FF2B5EF4-FFF2-40B4-BE49-F238E27FC236}">
                <a16:creationId xmlns:a16="http://schemas.microsoft.com/office/drawing/2014/main" id="{4F163288-9302-2D1D-C05B-CCC9526BE9CB}"/>
              </a:ext>
            </a:extLst>
          </p:cNvPr>
          <p:cNvPicPr preferRelativeResize="0"/>
          <p:nvPr/>
        </p:nvPicPr>
        <p:blipFill rotWithShape="1">
          <a:blip r:embed="rId3">
            <a:alphaModFix/>
          </a:blip>
          <a:srcRect/>
          <a:stretch/>
        </p:blipFill>
        <p:spPr>
          <a:xfrm>
            <a:off x="7237465" y="126491"/>
            <a:ext cx="4797424" cy="3857083"/>
          </a:xfrm>
          <a:prstGeom prst="rect">
            <a:avLst/>
          </a:prstGeom>
          <a:noFill/>
          <a:ln>
            <a:noFill/>
          </a:ln>
        </p:spPr>
      </p:pic>
    </p:spTree>
    <p:extLst>
      <p:ext uri="{BB962C8B-B14F-4D97-AF65-F5344CB8AC3E}">
        <p14:creationId xmlns:p14="http://schemas.microsoft.com/office/powerpoint/2010/main" val="1494855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DDE417-8CFC-4E1A-9E66-609239DE3863}"/>
              </a:ext>
            </a:extLst>
          </p:cNvPr>
          <p:cNvPicPr>
            <a:picLocks noChangeAspect="1"/>
          </p:cNvPicPr>
          <p:nvPr/>
        </p:nvPicPr>
        <p:blipFill>
          <a:blip r:embed="rId2">
            <a:extLst>
              <a:ext uri="{28A0092B-C50C-407E-A947-70E740481C1C}">
                <a14:useLocalDpi xmlns:a14="http://schemas.microsoft.com/office/drawing/2010/main" val="0"/>
              </a:ext>
            </a:extLst>
          </a:blip>
          <a:srcRect t="35033" b="35033"/>
          <a:stretch/>
        </p:blipFill>
        <p:spPr>
          <a:xfrm>
            <a:off x="0" y="-1"/>
            <a:ext cx="12193694" cy="2721931"/>
          </a:xfrm>
          <a:prstGeom prst="rect">
            <a:avLst/>
          </a:prstGeom>
        </p:spPr>
      </p:pic>
      <p:sp>
        <p:nvSpPr>
          <p:cNvPr id="7" name="Rectangle 6">
            <a:extLst>
              <a:ext uri="{FF2B5EF4-FFF2-40B4-BE49-F238E27FC236}">
                <a16:creationId xmlns:a16="http://schemas.microsoft.com/office/drawing/2014/main" id="{72332027-1558-444D-997C-AC551D1BC5B3}"/>
              </a:ext>
            </a:extLst>
          </p:cNvPr>
          <p:cNvSpPr/>
          <p:nvPr/>
        </p:nvSpPr>
        <p:spPr>
          <a:xfrm>
            <a:off x="0" y="-6832"/>
            <a:ext cx="12192000" cy="2721931"/>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218934-08C8-4673-B468-CC91E857AF84}"/>
              </a:ext>
            </a:extLst>
          </p:cNvPr>
          <p:cNvSpPr>
            <a:spLocks noGrp="1"/>
          </p:cNvSpPr>
          <p:nvPr>
            <p:ph type="title"/>
          </p:nvPr>
        </p:nvSpPr>
        <p:spPr/>
        <p:txBody>
          <a:bodyPr/>
          <a:lstStyle/>
          <a:p>
            <a:r>
              <a:rPr lang="en-US" dirty="0">
                <a:solidFill>
                  <a:schemeClr val="bg1"/>
                </a:solidFill>
              </a:rPr>
              <a:t>Attributes Of Successful Practices</a:t>
            </a:r>
          </a:p>
        </p:txBody>
      </p:sp>
      <p:sp>
        <p:nvSpPr>
          <p:cNvPr id="3" name="Footer Placeholder 2">
            <a:extLst>
              <a:ext uri="{FF2B5EF4-FFF2-40B4-BE49-F238E27FC236}">
                <a16:creationId xmlns:a16="http://schemas.microsoft.com/office/drawing/2014/main" id="{D5B2430D-471A-4EE8-AD00-5D51FFC2F13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9282D56-255E-4DDC-AA4E-3482AE3DC6AF}"/>
              </a:ext>
            </a:extLst>
          </p:cNvPr>
          <p:cNvSpPr>
            <a:spLocks noGrp="1"/>
          </p:cNvSpPr>
          <p:nvPr>
            <p:ph type="sldNum" sz="quarter" idx="12"/>
          </p:nvPr>
        </p:nvSpPr>
        <p:spPr/>
        <p:txBody>
          <a:bodyPr/>
          <a:lstStyle/>
          <a:p>
            <a:fld id="{FF528CE4-BB7A-453B-9BA8-EFC0298A1600}" type="slidenum">
              <a:rPr lang="en-ID" smtClean="0"/>
              <a:pPr/>
              <a:t>72</a:t>
            </a:fld>
            <a:endParaRPr lang="en-ID" dirty="0"/>
          </a:p>
        </p:txBody>
      </p:sp>
      <p:pic>
        <p:nvPicPr>
          <p:cNvPr id="64" name="Picture 2">
            <a:extLst>
              <a:ext uri="{FF2B5EF4-FFF2-40B4-BE49-F238E27FC236}">
                <a16:creationId xmlns:a16="http://schemas.microsoft.com/office/drawing/2014/main" id="{99628B9E-B7D5-49F3-8141-9F21FEEB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36">
            <a:extLst>
              <a:ext uri="{FF2B5EF4-FFF2-40B4-BE49-F238E27FC236}">
                <a16:creationId xmlns:a16="http://schemas.microsoft.com/office/drawing/2014/main" id="{97FEDD66-7239-4790-979F-BDE335163EF8}"/>
              </a:ext>
            </a:extLst>
          </p:cNvPr>
          <p:cNvSpPr/>
          <p:nvPr/>
        </p:nvSpPr>
        <p:spPr>
          <a:xfrm>
            <a:off x="694296" y="186015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17FB038-DBFB-4E73-B4A1-650157000331}"/>
              </a:ext>
            </a:extLst>
          </p:cNvPr>
          <p:cNvSpPr txBox="1"/>
          <p:nvPr/>
        </p:nvSpPr>
        <p:spPr>
          <a:xfrm>
            <a:off x="1013988" y="3223014"/>
            <a:ext cx="2612065" cy="1969770"/>
          </a:xfrm>
          <a:prstGeom prst="rect">
            <a:avLst/>
          </a:prstGeom>
          <a:noFill/>
        </p:spPr>
        <p:txBody>
          <a:bodyPr wrap="square" lIns="0" tIns="0" rIns="0" bIns="0" rtlCol="0">
            <a:spAutoFit/>
          </a:bodyPr>
          <a:lstStyle/>
          <a:p>
            <a:pPr algn="ctr">
              <a:spcBef>
                <a:spcPts val="600"/>
              </a:spcBef>
            </a:pPr>
            <a:r>
              <a:rPr lang="en-US" sz="3200" dirty="0">
                <a:solidFill>
                  <a:srgbClr val="34576B"/>
                </a:solidFill>
                <a:latin typeface="+mj-lt"/>
                <a:ea typeface="Lato Black" panose="020F0502020204030203" pitchFamily="34" charset="0"/>
                <a:cs typeface="Lato Black" panose="020F0502020204030203" pitchFamily="34" charset="0"/>
              </a:rPr>
              <a:t>Provide the best possible medical for children</a:t>
            </a:r>
          </a:p>
        </p:txBody>
      </p:sp>
      <p:grpSp>
        <p:nvGrpSpPr>
          <p:cNvPr id="77" name="Group 76">
            <a:extLst>
              <a:ext uri="{FF2B5EF4-FFF2-40B4-BE49-F238E27FC236}">
                <a16:creationId xmlns:a16="http://schemas.microsoft.com/office/drawing/2014/main" id="{37ADB5B9-6FB9-480E-B1E1-141784C9D77A}"/>
              </a:ext>
            </a:extLst>
          </p:cNvPr>
          <p:cNvGrpSpPr/>
          <p:nvPr/>
        </p:nvGrpSpPr>
        <p:grpSpPr>
          <a:xfrm>
            <a:off x="2075767" y="5370149"/>
            <a:ext cx="488508" cy="125645"/>
            <a:chOff x="2451100" y="4479334"/>
            <a:chExt cx="399257" cy="101600"/>
          </a:xfrm>
        </p:grpSpPr>
        <p:sp>
          <p:nvSpPr>
            <p:cNvPr id="78" name="Oval 77">
              <a:extLst>
                <a:ext uri="{FF2B5EF4-FFF2-40B4-BE49-F238E27FC236}">
                  <a16:creationId xmlns:a16="http://schemas.microsoft.com/office/drawing/2014/main" id="{406082A9-0C53-4875-B4D9-48C26D941B17}"/>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B7356E9-9926-47C1-BF6E-B0B85BF96C53}"/>
                </a:ext>
              </a:extLst>
            </p:cNvPr>
            <p:cNvSpPr/>
            <p:nvPr/>
          </p:nvSpPr>
          <p:spPr>
            <a:xfrm>
              <a:off x="2599928"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269D709B-0F5D-4AC0-82F1-1F3DF1C55572}"/>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Rectangle: Rounded Corners 119">
            <a:extLst>
              <a:ext uri="{FF2B5EF4-FFF2-40B4-BE49-F238E27FC236}">
                <a16:creationId xmlns:a16="http://schemas.microsoft.com/office/drawing/2014/main" id="{6C1DEB31-7C45-43D2-BDF4-25CBB0DA962D}"/>
              </a:ext>
            </a:extLst>
          </p:cNvPr>
          <p:cNvSpPr/>
          <p:nvPr/>
        </p:nvSpPr>
        <p:spPr>
          <a:xfrm>
            <a:off x="4415075" y="186015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A4DB7086-478E-4564-851E-0FBB35E6D2FE}"/>
              </a:ext>
            </a:extLst>
          </p:cNvPr>
          <p:cNvSpPr txBox="1"/>
          <p:nvPr/>
        </p:nvSpPr>
        <p:spPr>
          <a:xfrm>
            <a:off x="4789967" y="3223014"/>
            <a:ext cx="2612065" cy="1477328"/>
          </a:xfrm>
          <a:prstGeom prst="rect">
            <a:avLst/>
          </a:prstGeom>
          <a:noFill/>
        </p:spPr>
        <p:txBody>
          <a:bodyPr wrap="square" lIns="0" tIns="0" rIns="0" bIns="0" rtlCol="0">
            <a:spAutoFit/>
          </a:bodyPr>
          <a:lstStyle/>
          <a:p>
            <a:pPr algn="ctr">
              <a:spcBef>
                <a:spcPts val="600"/>
              </a:spcBef>
            </a:pPr>
            <a:r>
              <a:rPr lang="en-US" sz="3200" dirty="0">
                <a:solidFill>
                  <a:srgbClr val="34576B"/>
                </a:solidFill>
                <a:latin typeface="+mj-lt"/>
                <a:ea typeface="Lato Black" panose="020F0502020204030203" pitchFamily="34" charset="0"/>
                <a:cs typeface="Lato Black" panose="020F0502020204030203" pitchFamily="34" charset="0"/>
              </a:rPr>
              <a:t>Set reasonable expectations</a:t>
            </a:r>
          </a:p>
        </p:txBody>
      </p:sp>
      <p:grpSp>
        <p:nvGrpSpPr>
          <p:cNvPr id="94" name="Group 93">
            <a:extLst>
              <a:ext uri="{FF2B5EF4-FFF2-40B4-BE49-F238E27FC236}">
                <a16:creationId xmlns:a16="http://schemas.microsoft.com/office/drawing/2014/main" id="{CBEDDFE3-E3EA-475A-9817-A98F74BCB588}"/>
              </a:ext>
            </a:extLst>
          </p:cNvPr>
          <p:cNvGrpSpPr/>
          <p:nvPr/>
        </p:nvGrpSpPr>
        <p:grpSpPr>
          <a:xfrm>
            <a:off x="5851746" y="5370149"/>
            <a:ext cx="488508" cy="125645"/>
            <a:chOff x="2451100" y="4479334"/>
            <a:chExt cx="399257" cy="101600"/>
          </a:xfrm>
        </p:grpSpPr>
        <p:sp>
          <p:nvSpPr>
            <p:cNvPr id="95" name="Oval 94">
              <a:extLst>
                <a:ext uri="{FF2B5EF4-FFF2-40B4-BE49-F238E27FC236}">
                  <a16:creationId xmlns:a16="http://schemas.microsoft.com/office/drawing/2014/main" id="{AB59647F-883E-4019-8F25-986230A94BCC}"/>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2AB12C04-5F3E-4FA5-8400-9987CABBE572}"/>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Oval 96">
              <a:extLst>
                <a:ext uri="{FF2B5EF4-FFF2-40B4-BE49-F238E27FC236}">
                  <a16:creationId xmlns:a16="http://schemas.microsoft.com/office/drawing/2014/main" id="{2E02C6C9-2037-44C4-8FDB-3197E15795F7}"/>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Rectangle: Rounded Corners 141">
            <a:extLst>
              <a:ext uri="{FF2B5EF4-FFF2-40B4-BE49-F238E27FC236}">
                <a16:creationId xmlns:a16="http://schemas.microsoft.com/office/drawing/2014/main" id="{427415A0-0FFE-4C0A-918F-736D95AC294A}"/>
              </a:ext>
            </a:extLst>
          </p:cNvPr>
          <p:cNvSpPr/>
          <p:nvPr/>
        </p:nvSpPr>
        <p:spPr>
          <a:xfrm>
            <a:off x="8191054" y="186015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C9C9A1F6-936A-4EE3-BC72-0FCF24133C75}"/>
              </a:ext>
            </a:extLst>
          </p:cNvPr>
          <p:cNvSpPr txBox="1"/>
          <p:nvPr/>
        </p:nvSpPr>
        <p:spPr>
          <a:xfrm>
            <a:off x="8565945" y="3223014"/>
            <a:ext cx="2612065" cy="984885"/>
          </a:xfrm>
          <a:prstGeom prst="rect">
            <a:avLst/>
          </a:prstGeom>
          <a:noFill/>
        </p:spPr>
        <p:txBody>
          <a:bodyPr wrap="square" lIns="0" tIns="0" rIns="0" bIns="0" rtlCol="0">
            <a:spAutoFit/>
          </a:bodyPr>
          <a:lstStyle/>
          <a:p>
            <a:pPr algn="ctr">
              <a:spcBef>
                <a:spcPts val="600"/>
              </a:spcBef>
            </a:pPr>
            <a:r>
              <a:rPr lang="en-US" sz="3200" dirty="0">
                <a:solidFill>
                  <a:srgbClr val="34576B"/>
                </a:solidFill>
                <a:latin typeface="+mj-lt"/>
                <a:ea typeface="Lato Black" panose="020F0502020204030203" pitchFamily="34" charset="0"/>
                <a:cs typeface="Lato Black" panose="020F0502020204030203" pitchFamily="34" charset="0"/>
              </a:rPr>
              <a:t>Hold people accountable</a:t>
            </a:r>
          </a:p>
        </p:txBody>
      </p:sp>
      <p:grpSp>
        <p:nvGrpSpPr>
          <p:cNvPr id="111" name="Group 110">
            <a:extLst>
              <a:ext uri="{FF2B5EF4-FFF2-40B4-BE49-F238E27FC236}">
                <a16:creationId xmlns:a16="http://schemas.microsoft.com/office/drawing/2014/main" id="{D08F0430-E53E-4660-8CF9-C3DC1C024FBB}"/>
              </a:ext>
            </a:extLst>
          </p:cNvPr>
          <p:cNvGrpSpPr/>
          <p:nvPr/>
        </p:nvGrpSpPr>
        <p:grpSpPr>
          <a:xfrm>
            <a:off x="9627724" y="5370149"/>
            <a:ext cx="488508" cy="125645"/>
            <a:chOff x="2451100" y="4479334"/>
            <a:chExt cx="399257" cy="101600"/>
          </a:xfrm>
        </p:grpSpPr>
        <p:sp>
          <p:nvSpPr>
            <p:cNvPr id="112" name="Oval 111">
              <a:extLst>
                <a:ext uri="{FF2B5EF4-FFF2-40B4-BE49-F238E27FC236}">
                  <a16:creationId xmlns:a16="http://schemas.microsoft.com/office/drawing/2014/main" id="{3800FFC3-60BA-4ACC-80CA-D68993B87088}"/>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Oval 112">
              <a:extLst>
                <a:ext uri="{FF2B5EF4-FFF2-40B4-BE49-F238E27FC236}">
                  <a16:creationId xmlns:a16="http://schemas.microsoft.com/office/drawing/2014/main" id="{56BC1C71-4AF3-4379-B5DC-0C1E0E89CE50}"/>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Oval 113">
              <a:extLst>
                <a:ext uri="{FF2B5EF4-FFF2-40B4-BE49-F238E27FC236}">
                  <a16:creationId xmlns:a16="http://schemas.microsoft.com/office/drawing/2014/main" id="{67954DDE-2AF8-44A2-83C5-479A05C9003A}"/>
                </a:ext>
              </a:extLst>
            </p:cNvPr>
            <p:cNvSpPr/>
            <p:nvPr/>
          </p:nvSpPr>
          <p:spPr>
            <a:xfrm>
              <a:off x="2748757"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Rectangle: Top Corners Rounded 5">
            <a:extLst>
              <a:ext uri="{FF2B5EF4-FFF2-40B4-BE49-F238E27FC236}">
                <a16:creationId xmlns:a16="http://schemas.microsoft.com/office/drawing/2014/main" id="{2E5C92F6-001C-46E8-90C6-D412E917A76F}"/>
              </a:ext>
            </a:extLst>
          </p:cNvPr>
          <p:cNvSpPr/>
          <p:nvPr/>
        </p:nvSpPr>
        <p:spPr>
          <a:xfrm>
            <a:off x="694295" y="1860156"/>
            <a:ext cx="3361847" cy="861774"/>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Top Corners Rounded 114">
            <a:extLst>
              <a:ext uri="{FF2B5EF4-FFF2-40B4-BE49-F238E27FC236}">
                <a16:creationId xmlns:a16="http://schemas.microsoft.com/office/drawing/2014/main" id="{27AE2D8C-CC30-479B-872E-F55D2E7AAB7F}"/>
              </a:ext>
            </a:extLst>
          </p:cNvPr>
          <p:cNvSpPr/>
          <p:nvPr/>
        </p:nvSpPr>
        <p:spPr>
          <a:xfrm>
            <a:off x="4415076" y="1860156"/>
            <a:ext cx="3361847" cy="861774"/>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Top Corners Rounded 115">
            <a:extLst>
              <a:ext uri="{FF2B5EF4-FFF2-40B4-BE49-F238E27FC236}">
                <a16:creationId xmlns:a16="http://schemas.microsoft.com/office/drawing/2014/main" id="{A16BB7C9-CBE9-48A8-995A-0FCF4EEE26E3}"/>
              </a:ext>
            </a:extLst>
          </p:cNvPr>
          <p:cNvSpPr/>
          <p:nvPr/>
        </p:nvSpPr>
        <p:spPr>
          <a:xfrm>
            <a:off x="8191055" y="1860156"/>
            <a:ext cx="3361847" cy="861774"/>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656EEA9-FAD8-7123-5992-FA91FED56FD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32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120CA78-9625-930E-C7EE-6A52DF87F0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6" name="think-cell data - do not delete" hidden="1">
                        <a:extLst>
                          <a:ext uri="{FF2B5EF4-FFF2-40B4-BE49-F238E27FC236}">
                            <a16:creationId xmlns:a16="http://schemas.microsoft.com/office/drawing/2014/main" id="{F120CA78-9625-930E-C7EE-6A52DF87F0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8" name="Picture 187">
            <a:extLst>
              <a:ext uri="{FF2B5EF4-FFF2-40B4-BE49-F238E27FC236}">
                <a16:creationId xmlns:a16="http://schemas.microsoft.com/office/drawing/2014/main" id="{3FF8E7E6-113B-72AD-A4CB-6B3FC68F7FE2}"/>
              </a:ext>
            </a:extLst>
          </p:cNvPr>
          <p:cNvPicPr>
            <a:picLocks noChangeAspect="1"/>
          </p:cNvPicPr>
          <p:nvPr/>
        </p:nvPicPr>
        <p:blipFill rotWithShape="1">
          <a:blip r:embed="rId5">
            <a:extLst>
              <a:ext uri="{28A0092B-C50C-407E-A947-70E740481C1C}">
                <a14:useLocalDpi xmlns:a14="http://schemas.microsoft.com/office/drawing/2010/main" val="0"/>
              </a:ext>
            </a:extLst>
          </a:blip>
          <a:srcRect t="31142" b="31142"/>
          <a:stretch/>
        </p:blipFill>
        <p:spPr>
          <a:xfrm>
            <a:off x="0" y="1179865"/>
            <a:ext cx="12192000" cy="4260851"/>
          </a:xfrm>
          <a:custGeom>
            <a:avLst/>
            <a:gdLst>
              <a:gd name="connsiteX0" fmla="*/ 0 w 12192000"/>
              <a:gd name="connsiteY0" fmla="*/ 0 h 3428999"/>
              <a:gd name="connsiteX1" fmla="*/ 12192000 w 12192000"/>
              <a:gd name="connsiteY1" fmla="*/ 0 h 3428999"/>
              <a:gd name="connsiteX2" fmla="*/ 12192000 w 12192000"/>
              <a:gd name="connsiteY2" fmla="*/ 3428999 h 3428999"/>
              <a:gd name="connsiteX3" fmla="*/ 0 w 12192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12192000" h="3428999">
                <a:moveTo>
                  <a:pt x="0" y="0"/>
                </a:moveTo>
                <a:lnTo>
                  <a:pt x="12192000" y="0"/>
                </a:lnTo>
                <a:lnTo>
                  <a:pt x="12192000" y="3428999"/>
                </a:lnTo>
                <a:lnTo>
                  <a:pt x="0" y="3428999"/>
                </a:lnTo>
                <a:close/>
              </a:path>
            </a:pathLst>
          </a:custGeom>
        </p:spPr>
      </p:pic>
      <p:sp>
        <p:nvSpPr>
          <p:cNvPr id="15" name="Rectangle 14">
            <a:extLst>
              <a:ext uri="{FF2B5EF4-FFF2-40B4-BE49-F238E27FC236}">
                <a16:creationId xmlns:a16="http://schemas.microsoft.com/office/drawing/2014/main" id="{DB783793-74F2-32FA-B0EF-BCC35546946F}"/>
              </a:ext>
            </a:extLst>
          </p:cNvPr>
          <p:cNvSpPr/>
          <p:nvPr/>
        </p:nvSpPr>
        <p:spPr>
          <a:xfrm>
            <a:off x="0" y="1179866"/>
            <a:ext cx="12192000" cy="426085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D7A3C06C-292C-15A7-E873-B156A87325AA}"/>
              </a:ext>
            </a:extLst>
          </p:cNvPr>
          <p:cNvSpPr>
            <a:spLocks noGrp="1"/>
          </p:cNvSpPr>
          <p:nvPr>
            <p:ph type="title"/>
          </p:nvPr>
        </p:nvSpPr>
        <p:spPr>
          <a:xfrm>
            <a:off x="339055" y="1345151"/>
            <a:ext cx="3527200" cy="3877985"/>
          </a:xfrm>
        </p:spPr>
        <p:txBody>
          <a:bodyPr vert="horz" wrap="square">
            <a:spAutoFit/>
          </a:bodyPr>
          <a:lstStyle/>
          <a:p>
            <a:r>
              <a:rPr lang="en-US" sz="4000" b="0" dirty="0">
                <a:solidFill>
                  <a:schemeClr val="bg1"/>
                </a:solidFill>
              </a:rPr>
              <a:t>Does Your Strategic Plan Set Reasonable Expectations…</a:t>
            </a:r>
            <a:br>
              <a:rPr lang="en-US" sz="4000" b="0" dirty="0">
                <a:solidFill>
                  <a:schemeClr val="bg1"/>
                </a:solidFill>
              </a:rPr>
            </a:br>
            <a:br>
              <a:rPr lang="en-US" sz="4000" b="0" dirty="0">
                <a:solidFill>
                  <a:schemeClr val="bg1"/>
                </a:solidFill>
              </a:rPr>
            </a:br>
            <a:r>
              <a:rPr lang="en-US" sz="4000" b="0" dirty="0">
                <a:solidFill>
                  <a:schemeClr val="bg1"/>
                </a:solidFill>
              </a:rPr>
              <a:t>For everyone involved?</a:t>
            </a:r>
          </a:p>
        </p:txBody>
      </p:sp>
      <p:sp>
        <p:nvSpPr>
          <p:cNvPr id="3" name="Footer Placeholder 2">
            <a:extLst>
              <a:ext uri="{FF2B5EF4-FFF2-40B4-BE49-F238E27FC236}">
                <a16:creationId xmlns:a16="http://schemas.microsoft.com/office/drawing/2014/main" id="{C3870F8D-28D8-7622-768E-05A971376F65}"/>
              </a:ext>
            </a:extLst>
          </p:cNvPr>
          <p:cNvSpPr>
            <a:spLocks noGrp="1"/>
          </p:cNvSpPr>
          <p:nvPr>
            <p:ph type="ftr" sz="quarter" idx="11"/>
          </p:nvPr>
        </p:nvSpPr>
        <p:spPr>
          <a:xfrm>
            <a:off x="1145662" y="6412083"/>
            <a:ext cx="4114800" cy="161583"/>
          </a:xfrm>
        </p:spPr>
        <p:txBody>
          <a:bodyPr/>
          <a:lstStyle/>
          <a:p>
            <a:r>
              <a:rPr lang="en-ID" dirty="0"/>
              <a:t>www.PediatricSupport.com </a:t>
            </a:r>
          </a:p>
        </p:txBody>
      </p:sp>
      <p:sp>
        <p:nvSpPr>
          <p:cNvPr id="4" name="Slide Number Placeholder 3">
            <a:extLst>
              <a:ext uri="{FF2B5EF4-FFF2-40B4-BE49-F238E27FC236}">
                <a16:creationId xmlns:a16="http://schemas.microsoft.com/office/drawing/2014/main" id="{87C5546C-82C6-C65E-0057-0AC4AC85FBD5}"/>
              </a:ext>
            </a:extLst>
          </p:cNvPr>
          <p:cNvSpPr>
            <a:spLocks noGrp="1"/>
          </p:cNvSpPr>
          <p:nvPr>
            <p:ph type="sldNum" sz="quarter" idx="12"/>
          </p:nvPr>
        </p:nvSpPr>
        <p:spPr>
          <a:xfrm>
            <a:off x="639097" y="6412083"/>
            <a:ext cx="332453" cy="161583"/>
          </a:xfrm>
        </p:spPr>
        <p:txBody>
          <a:bodyPr/>
          <a:lstStyle/>
          <a:p>
            <a:fld id="{FF528CE4-BB7A-453B-9BA8-EFC0298A1600}" type="slidenum">
              <a:rPr lang="en-ID" smtClean="0"/>
              <a:pPr/>
              <a:t>73</a:t>
            </a:fld>
            <a:endParaRPr lang="en-ID" dirty="0"/>
          </a:p>
        </p:txBody>
      </p:sp>
      <p:sp>
        <p:nvSpPr>
          <p:cNvPr id="19" name="Rectangle 18">
            <a:extLst>
              <a:ext uri="{FF2B5EF4-FFF2-40B4-BE49-F238E27FC236}">
                <a16:creationId xmlns:a16="http://schemas.microsoft.com/office/drawing/2014/main" id="{DB1B3545-1C06-1106-6111-034DBB8C259F}"/>
              </a:ext>
            </a:extLst>
          </p:cNvPr>
          <p:cNvSpPr/>
          <p:nvPr/>
        </p:nvSpPr>
        <p:spPr>
          <a:xfrm>
            <a:off x="0" y="6812281"/>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4" name="Picture 2">
            <a:extLst>
              <a:ext uri="{FF2B5EF4-FFF2-40B4-BE49-F238E27FC236}">
                <a16:creationId xmlns:a16="http://schemas.microsoft.com/office/drawing/2014/main" id="{5A9C77ED-4F90-434B-81AE-4EAF11D544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9A6F47FB-E6ED-555F-E595-16BC66CDB66F}"/>
              </a:ext>
            </a:extLst>
          </p:cNvPr>
          <p:cNvSpPr/>
          <p:nvPr/>
        </p:nvSpPr>
        <p:spPr>
          <a:xfrm>
            <a:off x="4779283" y="1856965"/>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8" name="Title 1">
            <a:extLst>
              <a:ext uri="{FF2B5EF4-FFF2-40B4-BE49-F238E27FC236}">
                <a16:creationId xmlns:a16="http://schemas.microsoft.com/office/drawing/2014/main" id="{43BC8A6E-A0A2-86D6-5A34-AAE4457ADD7F}"/>
              </a:ext>
            </a:extLst>
          </p:cNvPr>
          <p:cNvSpPr txBox="1">
            <a:spLocks/>
          </p:cNvSpPr>
          <p:nvPr/>
        </p:nvSpPr>
        <p:spPr>
          <a:xfrm>
            <a:off x="5516043" y="2097484"/>
            <a:ext cx="3229726" cy="5539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4000" b="0" dirty="0"/>
              <a:t>Financially</a:t>
            </a:r>
          </a:p>
        </p:txBody>
      </p:sp>
      <p:sp>
        <p:nvSpPr>
          <p:cNvPr id="171" name="Rectangle 170">
            <a:extLst>
              <a:ext uri="{FF2B5EF4-FFF2-40B4-BE49-F238E27FC236}">
                <a16:creationId xmlns:a16="http://schemas.microsoft.com/office/drawing/2014/main" id="{67BB33FA-DB83-826A-5F5C-80E9E6E367AE}"/>
              </a:ext>
            </a:extLst>
          </p:cNvPr>
          <p:cNvSpPr/>
          <p:nvPr/>
        </p:nvSpPr>
        <p:spPr>
          <a:xfrm>
            <a:off x="4779283" y="3443204"/>
            <a:ext cx="6852330" cy="1070432"/>
          </a:xfrm>
          <a:prstGeom prst="rect">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9" name="Rectangle 148">
            <a:extLst>
              <a:ext uri="{FF2B5EF4-FFF2-40B4-BE49-F238E27FC236}">
                <a16:creationId xmlns:a16="http://schemas.microsoft.com/office/drawing/2014/main" id="{A48D8C9F-C188-5B1B-AD25-5686EDC8DCDE}"/>
              </a:ext>
            </a:extLst>
          </p:cNvPr>
          <p:cNvSpPr/>
          <p:nvPr/>
        </p:nvSpPr>
        <p:spPr>
          <a:xfrm>
            <a:off x="10912475" y="1856965"/>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3" name="Rectangle 172">
            <a:extLst>
              <a:ext uri="{FF2B5EF4-FFF2-40B4-BE49-F238E27FC236}">
                <a16:creationId xmlns:a16="http://schemas.microsoft.com/office/drawing/2014/main" id="{FCBB69F6-669E-7D09-52C5-EFAAB4AE2131}"/>
              </a:ext>
            </a:extLst>
          </p:cNvPr>
          <p:cNvSpPr/>
          <p:nvPr/>
        </p:nvSpPr>
        <p:spPr>
          <a:xfrm>
            <a:off x="10912475" y="3443204"/>
            <a:ext cx="719139" cy="1070432"/>
          </a:xfrm>
          <a:prstGeom prst="rect">
            <a:avLst/>
          </a:prstGeom>
          <a:solidFill>
            <a:srgbClr val="97C4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06" name="Group 205">
            <a:extLst>
              <a:ext uri="{FF2B5EF4-FFF2-40B4-BE49-F238E27FC236}">
                <a16:creationId xmlns:a16="http://schemas.microsoft.com/office/drawing/2014/main" id="{A98B7D4E-4C77-24F5-EBCC-3FA2BC5F1716}"/>
              </a:ext>
            </a:extLst>
          </p:cNvPr>
          <p:cNvGrpSpPr/>
          <p:nvPr/>
        </p:nvGrpSpPr>
        <p:grpSpPr>
          <a:xfrm>
            <a:off x="11135410" y="2255547"/>
            <a:ext cx="273269" cy="273269"/>
            <a:chOff x="8447088" y="2543176"/>
            <a:chExt cx="346075" cy="346075"/>
          </a:xfrm>
        </p:grpSpPr>
        <p:sp>
          <p:nvSpPr>
            <p:cNvPr id="207" name="Oval 135">
              <a:extLst>
                <a:ext uri="{FF2B5EF4-FFF2-40B4-BE49-F238E27FC236}">
                  <a16:creationId xmlns:a16="http://schemas.microsoft.com/office/drawing/2014/main" id="{F0C92BE7-2DCE-8472-2F47-56CB740DB451}"/>
                </a:ext>
              </a:extLst>
            </p:cNvPr>
            <p:cNvSpPr>
              <a:spLocks noChangeArrowheads="1"/>
            </p:cNvSpPr>
            <p:nvPr/>
          </p:nvSpPr>
          <p:spPr bwMode="auto">
            <a:xfrm>
              <a:off x="8567738" y="2543176"/>
              <a:ext cx="225425" cy="22542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8" name="Line 136">
              <a:extLst>
                <a:ext uri="{FF2B5EF4-FFF2-40B4-BE49-F238E27FC236}">
                  <a16:creationId xmlns:a16="http://schemas.microsoft.com/office/drawing/2014/main" id="{B930FE6C-13A7-9AD6-26AA-B8B5338BFC3C}"/>
                </a:ext>
              </a:extLst>
            </p:cNvPr>
            <p:cNvSpPr>
              <a:spLocks noChangeShapeType="1"/>
            </p:cNvSpPr>
            <p:nvPr/>
          </p:nvSpPr>
          <p:spPr bwMode="auto">
            <a:xfrm>
              <a:off x="8672513" y="2701926"/>
              <a:ext cx="0" cy="142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9" name="Line 137">
              <a:extLst>
                <a:ext uri="{FF2B5EF4-FFF2-40B4-BE49-F238E27FC236}">
                  <a16:creationId xmlns:a16="http://schemas.microsoft.com/office/drawing/2014/main" id="{631810AA-4DAB-F2A2-2205-E731F76D90F1}"/>
                </a:ext>
              </a:extLst>
            </p:cNvPr>
            <p:cNvSpPr>
              <a:spLocks noChangeShapeType="1"/>
            </p:cNvSpPr>
            <p:nvPr/>
          </p:nvSpPr>
          <p:spPr bwMode="auto">
            <a:xfrm>
              <a:off x="8672513" y="2595564"/>
              <a:ext cx="0" cy="1587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0" name="Freeform 138">
              <a:extLst>
                <a:ext uri="{FF2B5EF4-FFF2-40B4-BE49-F238E27FC236}">
                  <a16:creationId xmlns:a16="http://schemas.microsoft.com/office/drawing/2014/main" id="{0F6C95DA-102C-04D1-12DE-D6D053C412EB}"/>
                </a:ext>
              </a:extLst>
            </p:cNvPr>
            <p:cNvSpPr>
              <a:spLocks/>
            </p:cNvSpPr>
            <p:nvPr/>
          </p:nvSpPr>
          <p:spPr bwMode="auto">
            <a:xfrm>
              <a:off x="8650288" y="261143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1" name="Line 139">
              <a:extLst>
                <a:ext uri="{FF2B5EF4-FFF2-40B4-BE49-F238E27FC236}">
                  <a16:creationId xmlns:a16="http://schemas.microsoft.com/office/drawing/2014/main" id="{060A670B-B70D-3998-5B74-7C5F1C28F77A}"/>
                </a:ext>
              </a:extLst>
            </p:cNvPr>
            <p:cNvSpPr>
              <a:spLocks noChangeShapeType="1"/>
            </p:cNvSpPr>
            <p:nvPr/>
          </p:nvSpPr>
          <p:spPr bwMode="auto">
            <a:xfrm>
              <a:off x="8553451" y="2822576"/>
              <a:ext cx="0" cy="14288"/>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2" name="Line 140">
              <a:extLst>
                <a:ext uri="{FF2B5EF4-FFF2-40B4-BE49-F238E27FC236}">
                  <a16:creationId xmlns:a16="http://schemas.microsoft.com/office/drawing/2014/main" id="{79141968-8C06-FA3E-3B74-1610CDC7435C}"/>
                </a:ext>
              </a:extLst>
            </p:cNvPr>
            <p:cNvSpPr>
              <a:spLocks noChangeShapeType="1"/>
            </p:cNvSpPr>
            <p:nvPr/>
          </p:nvSpPr>
          <p:spPr bwMode="auto">
            <a:xfrm>
              <a:off x="8553451" y="2716214"/>
              <a:ext cx="0" cy="1587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3" name="Freeform 141">
              <a:extLst>
                <a:ext uri="{FF2B5EF4-FFF2-40B4-BE49-F238E27FC236}">
                  <a16:creationId xmlns:a16="http://schemas.microsoft.com/office/drawing/2014/main" id="{FD8A6A80-D275-B4B2-5DE8-922286D16701}"/>
                </a:ext>
              </a:extLst>
            </p:cNvPr>
            <p:cNvSpPr>
              <a:spLocks/>
            </p:cNvSpPr>
            <p:nvPr/>
          </p:nvSpPr>
          <p:spPr bwMode="auto">
            <a:xfrm>
              <a:off x="8529638" y="2732089"/>
              <a:ext cx="46038" cy="90488"/>
            </a:xfrm>
            <a:custGeom>
              <a:avLst/>
              <a:gdLst>
                <a:gd name="T0" fmla="*/ 0 w 12"/>
                <a:gd name="T1" fmla="*/ 18 h 24"/>
                <a:gd name="T2" fmla="*/ 6 w 12"/>
                <a:gd name="T3" fmla="*/ 24 h 24"/>
                <a:gd name="T4" fmla="*/ 12 w 12"/>
                <a:gd name="T5" fmla="*/ 18 h 24"/>
                <a:gd name="T6" fmla="*/ 6 w 12"/>
                <a:gd name="T7" fmla="*/ 12 h 24"/>
                <a:gd name="T8" fmla="*/ 0 w 12"/>
                <a:gd name="T9" fmla="*/ 6 h 24"/>
                <a:gd name="T10" fmla="*/ 6 w 12"/>
                <a:gd name="T11" fmla="*/ 0 h 24"/>
                <a:gd name="T12" fmla="*/ 12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0" y="18"/>
                  </a:moveTo>
                  <a:cubicBezTo>
                    <a:pt x="0" y="21"/>
                    <a:pt x="3" y="24"/>
                    <a:pt x="6" y="24"/>
                  </a:cubicBezTo>
                  <a:cubicBezTo>
                    <a:pt x="9" y="24"/>
                    <a:pt x="12" y="21"/>
                    <a:pt x="12" y="18"/>
                  </a:cubicBezTo>
                  <a:cubicBezTo>
                    <a:pt x="12" y="15"/>
                    <a:pt x="9" y="12"/>
                    <a:pt x="6" y="12"/>
                  </a:cubicBezTo>
                  <a:cubicBezTo>
                    <a:pt x="3" y="12"/>
                    <a:pt x="0" y="9"/>
                    <a:pt x="0" y="6"/>
                  </a:cubicBezTo>
                  <a:cubicBezTo>
                    <a:pt x="0" y="3"/>
                    <a:pt x="3" y="0"/>
                    <a:pt x="6" y="0"/>
                  </a:cubicBezTo>
                  <a:cubicBezTo>
                    <a:pt x="9" y="0"/>
                    <a:pt x="12" y="3"/>
                    <a:pt x="12" y="6"/>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4" name="Freeform 142">
              <a:extLst>
                <a:ext uri="{FF2B5EF4-FFF2-40B4-BE49-F238E27FC236}">
                  <a16:creationId xmlns:a16="http://schemas.microsoft.com/office/drawing/2014/main" id="{953EEFDB-4931-1439-854B-9200A555B1F2}"/>
                </a:ext>
              </a:extLst>
            </p:cNvPr>
            <p:cNvSpPr>
              <a:spLocks/>
            </p:cNvSpPr>
            <p:nvPr/>
          </p:nvSpPr>
          <p:spPr bwMode="auto">
            <a:xfrm>
              <a:off x="8447088" y="2663826"/>
              <a:ext cx="225425" cy="225425"/>
            </a:xfrm>
            <a:custGeom>
              <a:avLst/>
              <a:gdLst>
                <a:gd name="T0" fmla="*/ 32 w 60"/>
                <a:gd name="T1" fmla="*/ 0 h 60"/>
                <a:gd name="T2" fmla="*/ 30 w 60"/>
                <a:gd name="T3" fmla="*/ 0 h 60"/>
                <a:gd name="T4" fmla="*/ 0 w 60"/>
                <a:gd name="T5" fmla="*/ 30 h 60"/>
                <a:gd name="T6" fmla="*/ 30 w 60"/>
                <a:gd name="T7" fmla="*/ 60 h 60"/>
                <a:gd name="T8" fmla="*/ 60 w 60"/>
                <a:gd name="T9" fmla="*/ 30 h 60"/>
                <a:gd name="T10" fmla="*/ 60 w 60"/>
                <a:gd name="T11" fmla="*/ 28 h 60"/>
              </a:gdLst>
              <a:ahLst/>
              <a:cxnLst>
                <a:cxn ang="0">
                  <a:pos x="T0" y="T1"/>
                </a:cxn>
                <a:cxn ang="0">
                  <a:pos x="T2" y="T3"/>
                </a:cxn>
                <a:cxn ang="0">
                  <a:pos x="T4" y="T5"/>
                </a:cxn>
                <a:cxn ang="0">
                  <a:pos x="T6" y="T7"/>
                </a:cxn>
                <a:cxn ang="0">
                  <a:pos x="T8" y="T9"/>
                </a:cxn>
                <a:cxn ang="0">
                  <a:pos x="T10" y="T11"/>
                </a:cxn>
              </a:cxnLst>
              <a:rect l="0" t="0" r="r" b="b"/>
              <a:pathLst>
                <a:path w="60" h="60">
                  <a:moveTo>
                    <a:pt x="32" y="0"/>
                  </a:moveTo>
                  <a:cubicBezTo>
                    <a:pt x="31" y="0"/>
                    <a:pt x="31" y="0"/>
                    <a:pt x="30" y="0"/>
                  </a:cubicBezTo>
                  <a:cubicBezTo>
                    <a:pt x="13" y="0"/>
                    <a:pt x="0" y="13"/>
                    <a:pt x="0" y="30"/>
                  </a:cubicBezTo>
                  <a:cubicBezTo>
                    <a:pt x="0" y="47"/>
                    <a:pt x="13" y="60"/>
                    <a:pt x="30" y="60"/>
                  </a:cubicBezTo>
                  <a:cubicBezTo>
                    <a:pt x="47" y="60"/>
                    <a:pt x="60" y="47"/>
                    <a:pt x="60" y="30"/>
                  </a:cubicBezTo>
                  <a:cubicBezTo>
                    <a:pt x="60" y="29"/>
                    <a:pt x="60" y="29"/>
                    <a:pt x="60" y="28"/>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32" name="Group 231">
            <a:extLst>
              <a:ext uri="{FF2B5EF4-FFF2-40B4-BE49-F238E27FC236}">
                <a16:creationId xmlns:a16="http://schemas.microsoft.com/office/drawing/2014/main" id="{7EB2C7AF-AD1C-4008-C0D4-0C15D607CE5D}"/>
              </a:ext>
            </a:extLst>
          </p:cNvPr>
          <p:cNvGrpSpPr/>
          <p:nvPr/>
        </p:nvGrpSpPr>
        <p:grpSpPr>
          <a:xfrm>
            <a:off x="11118921" y="3825297"/>
            <a:ext cx="306247" cy="306247"/>
            <a:chOff x="3405188" y="1839913"/>
            <a:chExt cx="346076" cy="346076"/>
          </a:xfrm>
        </p:grpSpPr>
        <p:sp>
          <p:nvSpPr>
            <p:cNvPr id="233" name="Oval 80">
              <a:extLst>
                <a:ext uri="{FF2B5EF4-FFF2-40B4-BE49-F238E27FC236}">
                  <a16:creationId xmlns:a16="http://schemas.microsoft.com/office/drawing/2014/main" id="{F40812A2-FCBA-3B33-EC51-1552B96A0AB9}"/>
                </a:ext>
              </a:extLst>
            </p:cNvPr>
            <p:cNvSpPr>
              <a:spLocks noChangeArrowheads="1"/>
            </p:cNvSpPr>
            <p:nvPr/>
          </p:nvSpPr>
          <p:spPr bwMode="auto">
            <a:xfrm>
              <a:off x="3449638" y="1839913"/>
              <a:ext cx="120650" cy="120650"/>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4" name="Freeform 81">
              <a:extLst>
                <a:ext uri="{FF2B5EF4-FFF2-40B4-BE49-F238E27FC236}">
                  <a16:creationId xmlns:a16="http://schemas.microsoft.com/office/drawing/2014/main" id="{8DA3B1B6-41DD-9D05-3EDA-3DCBE2E217F6}"/>
                </a:ext>
              </a:extLst>
            </p:cNvPr>
            <p:cNvSpPr>
              <a:spLocks/>
            </p:cNvSpPr>
            <p:nvPr/>
          </p:nvSpPr>
          <p:spPr bwMode="auto">
            <a:xfrm>
              <a:off x="3405188" y="1990726"/>
              <a:ext cx="209550" cy="195263"/>
            </a:xfrm>
            <a:custGeom>
              <a:avLst/>
              <a:gdLst>
                <a:gd name="T0" fmla="*/ 56 w 56"/>
                <a:gd name="T1" fmla="*/ 20 h 52"/>
                <a:gd name="T2" fmla="*/ 56 w 56"/>
                <a:gd name="T3" fmla="*/ 4 h 52"/>
                <a:gd name="T4" fmla="*/ 52 w 56"/>
                <a:gd name="T5" fmla="*/ 0 h 52"/>
                <a:gd name="T6" fmla="*/ 4 w 56"/>
                <a:gd name="T7" fmla="*/ 0 h 52"/>
                <a:gd name="T8" fmla="*/ 0 w 56"/>
                <a:gd name="T9" fmla="*/ 4 h 52"/>
                <a:gd name="T10" fmla="*/ 0 w 56"/>
                <a:gd name="T11" fmla="*/ 52 h 52"/>
              </a:gdLst>
              <a:ahLst/>
              <a:cxnLst>
                <a:cxn ang="0">
                  <a:pos x="T0" y="T1"/>
                </a:cxn>
                <a:cxn ang="0">
                  <a:pos x="T2" y="T3"/>
                </a:cxn>
                <a:cxn ang="0">
                  <a:pos x="T4" y="T5"/>
                </a:cxn>
                <a:cxn ang="0">
                  <a:pos x="T6" y="T7"/>
                </a:cxn>
                <a:cxn ang="0">
                  <a:pos x="T8" y="T9"/>
                </a:cxn>
                <a:cxn ang="0">
                  <a:pos x="T10" y="T11"/>
                </a:cxn>
              </a:cxnLst>
              <a:rect l="0" t="0" r="r" b="b"/>
              <a:pathLst>
                <a:path w="56" h="52">
                  <a:moveTo>
                    <a:pt x="56" y="20"/>
                  </a:moveTo>
                  <a:cubicBezTo>
                    <a:pt x="56" y="4"/>
                    <a:pt x="56" y="4"/>
                    <a:pt x="56" y="4"/>
                  </a:cubicBezTo>
                  <a:cubicBezTo>
                    <a:pt x="56" y="2"/>
                    <a:pt x="54" y="0"/>
                    <a:pt x="52" y="0"/>
                  </a:cubicBezTo>
                  <a:cubicBezTo>
                    <a:pt x="4" y="0"/>
                    <a:pt x="4" y="0"/>
                    <a:pt x="4" y="0"/>
                  </a:cubicBezTo>
                  <a:cubicBezTo>
                    <a:pt x="2" y="0"/>
                    <a:pt x="0" y="2"/>
                    <a:pt x="0" y="4"/>
                  </a:cubicBezTo>
                  <a:cubicBezTo>
                    <a:pt x="0" y="52"/>
                    <a:pt x="0" y="52"/>
                    <a:pt x="0" y="52"/>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5" name="Freeform 82">
              <a:extLst>
                <a:ext uri="{FF2B5EF4-FFF2-40B4-BE49-F238E27FC236}">
                  <a16:creationId xmlns:a16="http://schemas.microsoft.com/office/drawing/2014/main" id="{CDEDE625-1BF1-8E18-CF51-CB82E2E2695B}"/>
                </a:ext>
              </a:extLst>
            </p:cNvPr>
            <p:cNvSpPr>
              <a:spLocks/>
            </p:cNvSpPr>
            <p:nvPr/>
          </p:nvSpPr>
          <p:spPr bwMode="auto">
            <a:xfrm>
              <a:off x="3540126" y="2065338"/>
              <a:ext cx="211138" cy="120650"/>
            </a:xfrm>
            <a:custGeom>
              <a:avLst/>
              <a:gdLst>
                <a:gd name="T0" fmla="*/ 56 w 56"/>
                <a:gd name="T1" fmla="*/ 32 h 32"/>
                <a:gd name="T2" fmla="*/ 56 w 56"/>
                <a:gd name="T3" fmla="*/ 4 h 32"/>
                <a:gd name="T4" fmla="*/ 52 w 56"/>
                <a:gd name="T5" fmla="*/ 0 h 32"/>
                <a:gd name="T6" fmla="*/ 4 w 56"/>
                <a:gd name="T7" fmla="*/ 0 h 32"/>
                <a:gd name="T8" fmla="*/ 0 w 56"/>
                <a:gd name="T9" fmla="*/ 4 h 32"/>
                <a:gd name="T10" fmla="*/ 0 w 56"/>
                <a:gd name="T11" fmla="*/ 32 h 32"/>
              </a:gdLst>
              <a:ahLst/>
              <a:cxnLst>
                <a:cxn ang="0">
                  <a:pos x="T0" y="T1"/>
                </a:cxn>
                <a:cxn ang="0">
                  <a:pos x="T2" y="T3"/>
                </a:cxn>
                <a:cxn ang="0">
                  <a:pos x="T4" y="T5"/>
                </a:cxn>
                <a:cxn ang="0">
                  <a:pos x="T6" y="T7"/>
                </a:cxn>
                <a:cxn ang="0">
                  <a:pos x="T8" y="T9"/>
                </a:cxn>
                <a:cxn ang="0">
                  <a:pos x="T10" y="T11"/>
                </a:cxn>
              </a:cxnLst>
              <a:rect l="0" t="0" r="r" b="b"/>
              <a:pathLst>
                <a:path w="56" h="32">
                  <a:moveTo>
                    <a:pt x="56" y="32"/>
                  </a:moveTo>
                  <a:cubicBezTo>
                    <a:pt x="56" y="4"/>
                    <a:pt x="56" y="4"/>
                    <a:pt x="56" y="4"/>
                  </a:cubicBezTo>
                  <a:cubicBezTo>
                    <a:pt x="56" y="2"/>
                    <a:pt x="54" y="0"/>
                    <a:pt x="52" y="0"/>
                  </a:cubicBezTo>
                  <a:cubicBezTo>
                    <a:pt x="4" y="0"/>
                    <a:pt x="4" y="0"/>
                    <a:pt x="4" y="0"/>
                  </a:cubicBezTo>
                  <a:cubicBezTo>
                    <a:pt x="2" y="0"/>
                    <a:pt x="0" y="2"/>
                    <a:pt x="0" y="4"/>
                  </a:cubicBezTo>
                  <a:cubicBezTo>
                    <a:pt x="0" y="32"/>
                    <a:pt x="0" y="32"/>
                    <a:pt x="0" y="32"/>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6" name="Line 83">
              <a:extLst>
                <a:ext uri="{FF2B5EF4-FFF2-40B4-BE49-F238E27FC236}">
                  <a16:creationId xmlns:a16="http://schemas.microsoft.com/office/drawing/2014/main" id="{937AD3A2-D985-AD3A-2537-D0B1C48028DB}"/>
                </a:ext>
              </a:extLst>
            </p:cNvPr>
            <p:cNvSpPr>
              <a:spLocks noChangeShapeType="1"/>
            </p:cNvSpPr>
            <p:nvPr/>
          </p:nvSpPr>
          <p:spPr bwMode="auto">
            <a:xfrm>
              <a:off x="3449638" y="2035176"/>
              <a:ext cx="120650"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7" name="Line 84">
              <a:extLst>
                <a:ext uri="{FF2B5EF4-FFF2-40B4-BE49-F238E27FC236}">
                  <a16:creationId xmlns:a16="http://schemas.microsoft.com/office/drawing/2014/main" id="{60A0DFB9-C7B3-7DF9-ABDE-D05015A882B1}"/>
                </a:ext>
              </a:extLst>
            </p:cNvPr>
            <p:cNvSpPr>
              <a:spLocks noChangeShapeType="1"/>
            </p:cNvSpPr>
            <p:nvPr/>
          </p:nvSpPr>
          <p:spPr bwMode="auto">
            <a:xfrm>
              <a:off x="3449638" y="2079626"/>
              <a:ext cx="904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8" name="Line 85">
              <a:extLst>
                <a:ext uri="{FF2B5EF4-FFF2-40B4-BE49-F238E27FC236}">
                  <a16:creationId xmlns:a16="http://schemas.microsoft.com/office/drawing/2014/main" id="{281B4724-3AC8-833F-3A32-D7CFB1FFE57C}"/>
                </a:ext>
              </a:extLst>
            </p:cNvPr>
            <p:cNvSpPr>
              <a:spLocks noChangeShapeType="1"/>
            </p:cNvSpPr>
            <p:nvPr/>
          </p:nvSpPr>
          <p:spPr bwMode="auto">
            <a:xfrm>
              <a:off x="3449638" y="2125663"/>
              <a:ext cx="904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9" name="Line 86">
              <a:extLst>
                <a:ext uri="{FF2B5EF4-FFF2-40B4-BE49-F238E27FC236}">
                  <a16:creationId xmlns:a16="http://schemas.microsoft.com/office/drawing/2014/main" id="{804220C6-019D-BD59-EC3D-4F2E585FEEF0}"/>
                </a:ext>
              </a:extLst>
            </p:cNvPr>
            <p:cNvSpPr>
              <a:spLocks noChangeShapeType="1"/>
            </p:cNvSpPr>
            <p:nvPr/>
          </p:nvSpPr>
          <p:spPr bwMode="auto">
            <a:xfrm>
              <a:off x="3509963" y="1870076"/>
              <a:ext cx="0" cy="603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0" name="Line 87">
              <a:extLst>
                <a:ext uri="{FF2B5EF4-FFF2-40B4-BE49-F238E27FC236}">
                  <a16:creationId xmlns:a16="http://schemas.microsoft.com/office/drawing/2014/main" id="{8772C482-0887-A50E-D8B3-482B05D9BB18}"/>
                </a:ext>
              </a:extLst>
            </p:cNvPr>
            <p:cNvSpPr>
              <a:spLocks noChangeShapeType="1"/>
            </p:cNvSpPr>
            <p:nvPr/>
          </p:nvSpPr>
          <p:spPr bwMode="auto">
            <a:xfrm flipH="1">
              <a:off x="3479801" y="1900238"/>
              <a:ext cx="603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1" name="Line 88">
              <a:extLst>
                <a:ext uri="{FF2B5EF4-FFF2-40B4-BE49-F238E27FC236}">
                  <a16:creationId xmlns:a16="http://schemas.microsoft.com/office/drawing/2014/main" id="{EFD35192-9439-E317-83DD-AFF7A5F7B0AE}"/>
                </a:ext>
              </a:extLst>
            </p:cNvPr>
            <p:cNvSpPr>
              <a:spLocks noChangeShapeType="1"/>
            </p:cNvSpPr>
            <p:nvPr/>
          </p:nvSpPr>
          <p:spPr bwMode="auto">
            <a:xfrm>
              <a:off x="3509963" y="1960563"/>
              <a:ext cx="0" cy="3016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2" name="Line 89">
              <a:extLst>
                <a:ext uri="{FF2B5EF4-FFF2-40B4-BE49-F238E27FC236}">
                  <a16:creationId xmlns:a16="http://schemas.microsoft.com/office/drawing/2014/main" id="{2FCF0C81-0769-3C16-D68A-6F4F2F403271}"/>
                </a:ext>
              </a:extLst>
            </p:cNvPr>
            <p:cNvSpPr>
              <a:spLocks noChangeShapeType="1"/>
            </p:cNvSpPr>
            <p:nvPr/>
          </p:nvSpPr>
          <p:spPr bwMode="auto">
            <a:xfrm>
              <a:off x="3405188" y="2185988"/>
              <a:ext cx="3460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3" name="Rectangle 90">
              <a:extLst>
                <a:ext uri="{FF2B5EF4-FFF2-40B4-BE49-F238E27FC236}">
                  <a16:creationId xmlns:a16="http://schemas.microsoft.com/office/drawing/2014/main" id="{76232861-2CFB-A77A-69FA-1D915BC19256}"/>
                </a:ext>
              </a:extLst>
            </p:cNvPr>
            <p:cNvSpPr>
              <a:spLocks noChangeArrowheads="1"/>
            </p:cNvSpPr>
            <p:nvPr/>
          </p:nvSpPr>
          <p:spPr bwMode="auto">
            <a:xfrm>
              <a:off x="3630613" y="2155826"/>
              <a:ext cx="30163" cy="30163"/>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4" name="Line 91">
              <a:extLst>
                <a:ext uri="{FF2B5EF4-FFF2-40B4-BE49-F238E27FC236}">
                  <a16:creationId xmlns:a16="http://schemas.microsoft.com/office/drawing/2014/main" id="{61AE68ED-C99E-1ED1-9142-08C56EC19350}"/>
                </a:ext>
              </a:extLst>
            </p:cNvPr>
            <p:cNvSpPr>
              <a:spLocks noChangeShapeType="1"/>
            </p:cNvSpPr>
            <p:nvPr/>
          </p:nvSpPr>
          <p:spPr bwMode="auto">
            <a:xfrm>
              <a:off x="3570288"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5" name="Line 92">
              <a:extLst>
                <a:ext uri="{FF2B5EF4-FFF2-40B4-BE49-F238E27FC236}">
                  <a16:creationId xmlns:a16="http://schemas.microsoft.com/office/drawing/2014/main" id="{BDE877E4-8494-A69B-54B7-CA49D0DADA8A}"/>
                </a:ext>
              </a:extLst>
            </p:cNvPr>
            <p:cNvSpPr>
              <a:spLocks noChangeShapeType="1"/>
            </p:cNvSpPr>
            <p:nvPr/>
          </p:nvSpPr>
          <p:spPr bwMode="auto">
            <a:xfrm flipH="1">
              <a:off x="3570288"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6" name="Line 93">
              <a:extLst>
                <a:ext uri="{FF2B5EF4-FFF2-40B4-BE49-F238E27FC236}">
                  <a16:creationId xmlns:a16="http://schemas.microsoft.com/office/drawing/2014/main" id="{7AA5BDB3-08B8-A30B-5161-80BE80BFF147}"/>
                </a:ext>
              </a:extLst>
            </p:cNvPr>
            <p:cNvSpPr>
              <a:spLocks noChangeShapeType="1"/>
            </p:cNvSpPr>
            <p:nvPr/>
          </p:nvSpPr>
          <p:spPr bwMode="auto">
            <a:xfrm>
              <a:off x="3614738"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7" name="Line 94">
              <a:extLst>
                <a:ext uri="{FF2B5EF4-FFF2-40B4-BE49-F238E27FC236}">
                  <a16:creationId xmlns:a16="http://schemas.microsoft.com/office/drawing/2014/main" id="{B45D332B-4AF4-66E7-4E11-20241C5157AD}"/>
                </a:ext>
              </a:extLst>
            </p:cNvPr>
            <p:cNvSpPr>
              <a:spLocks noChangeShapeType="1"/>
            </p:cNvSpPr>
            <p:nvPr/>
          </p:nvSpPr>
          <p:spPr bwMode="auto">
            <a:xfrm flipH="1">
              <a:off x="3614738"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8" name="Line 95">
              <a:extLst>
                <a:ext uri="{FF2B5EF4-FFF2-40B4-BE49-F238E27FC236}">
                  <a16:creationId xmlns:a16="http://schemas.microsoft.com/office/drawing/2014/main" id="{68A3C580-A01B-9EB4-E946-514B54165003}"/>
                </a:ext>
              </a:extLst>
            </p:cNvPr>
            <p:cNvSpPr>
              <a:spLocks noChangeShapeType="1"/>
            </p:cNvSpPr>
            <p:nvPr/>
          </p:nvSpPr>
          <p:spPr bwMode="auto">
            <a:xfrm>
              <a:off x="3660776" y="2125663"/>
              <a:ext cx="142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49" name="Line 96">
              <a:extLst>
                <a:ext uri="{FF2B5EF4-FFF2-40B4-BE49-F238E27FC236}">
                  <a16:creationId xmlns:a16="http://schemas.microsoft.com/office/drawing/2014/main" id="{7DD84CE6-4DB3-9C2D-1493-6B3F73CFF5FC}"/>
                </a:ext>
              </a:extLst>
            </p:cNvPr>
            <p:cNvSpPr>
              <a:spLocks noChangeShapeType="1"/>
            </p:cNvSpPr>
            <p:nvPr/>
          </p:nvSpPr>
          <p:spPr bwMode="auto">
            <a:xfrm flipH="1">
              <a:off x="3660776" y="2095501"/>
              <a:ext cx="14288"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0" name="Line 97">
              <a:extLst>
                <a:ext uri="{FF2B5EF4-FFF2-40B4-BE49-F238E27FC236}">
                  <a16:creationId xmlns:a16="http://schemas.microsoft.com/office/drawing/2014/main" id="{EDA02F70-8366-7E81-8D1F-E9598468965C}"/>
                </a:ext>
              </a:extLst>
            </p:cNvPr>
            <p:cNvSpPr>
              <a:spLocks noChangeShapeType="1"/>
            </p:cNvSpPr>
            <p:nvPr/>
          </p:nvSpPr>
          <p:spPr bwMode="auto">
            <a:xfrm>
              <a:off x="3705226" y="2125663"/>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51" name="Line 98">
              <a:extLst>
                <a:ext uri="{FF2B5EF4-FFF2-40B4-BE49-F238E27FC236}">
                  <a16:creationId xmlns:a16="http://schemas.microsoft.com/office/drawing/2014/main" id="{DFC3E8E0-1DAB-6044-FEA8-8E85BDFAC765}"/>
                </a:ext>
              </a:extLst>
            </p:cNvPr>
            <p:cNvSpPr>
              <a:spLocks noChangeShapeType="1"/>
            </p:cNvSpPr>
            <p:nvPr/>
          </p:nvSpPr>
          <p:spPr bwMode="auto">
            <a:xfrm flipH="1">
              <a:off x="3705226" y="2095501"/>
              <a:ext cx="1587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cxnSp>
        <p:nvCxnSpPr>
          <p:cNvPr id="5" name="Straight Connector 4">
            <a:extLst>
              <a:ext uri="{FF2B5EF4-FFF2-40B4-BE49-F238E27FC236}">
                <a16:creationId xmlns:a16="http://schemas.microsoft.com/office/drawing/2014/main" id="{7D9079EC-96E6-9226-4F91-5A08950E504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B6CB9D0-3CD6-44AF-17F6-A1DBB2DA6399}"/>
              </a:ext>
            </a:extLst>
          </p:cNvPr>
          <p:cNvSpPr txBox="1">
            <a:spLocks/>
          </p:cNvSpPr>
          <p:nvPr/>
        </p:nvSpPr>
        <p:spPr>
          <a:xfrm>
            <a:off x="5499554" y="3747779"/>
            <a:ext cx="3229726" cy="5539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rgbClr val="34576B"/>
                </a:solidFill>
                <a:latin typeface="+mj-lt"/>
                <a:ea typeface="+mj-ea"/>
                <a:cs typeface="+mj-cs"/>
              </a:defRPr>
            </a:lvl1pPr>
          </a:lstStyle>
          <a:p>
            <a:r>
              <a:rPr lang="en-US" sz="4000" b="0" dirty="0"/>
              <a:t>Operationally</a:t>
            </a:r>
          </a:p>
        </p:txBody>
      </p:sp>
    </p:spTree>
    <p:extLst>
      <p:ext uri="{BB962C8B-B14F-4D97-AF65-F5344CB8AC3E}">
        <p14:creationId xmlns:p14="http://schemas.microsoft.com/office/powerpoint/2010/main" val="2644641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063C6FAF-0ECE-4AE2-BAEA-B5427D9C6BB0}"/>
              </a:ext>
            </a:extLst>
          </p:cNvPr>
          <p:cNvSpPr/>
          <p:nvPr/>
        </p:nvSpPr>
        <p:spPr>
          <a:xfrm>
            <a:off x="4547806" y="1541023"/>
            <a:ext cx="3090672" cy="309067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Everyone</a:t>
            </a:r>
          </a:p>
          <a:p>
            <a:pPr algn="ctr"/>
            <a:r>
              <a:rPr lang="en-US" sz="3600" dirty="0"/>
              <a:t>Is</a:t>
            </a:r>
          </a:p>
          <a:p>
            <a:pPr algn="ctr"/>
            <a:r>
              <a:rPr lang="en-US" sz="3600" dirty="0"/>
              <a:t>Involved</a:t>
            </a:r>
          </a:p>
        </p:txBody>
      </p:sp>
      <p:sp>
        <p:nvSpPr>
          <p:cNvPr id="3" name="Footer Placeholder 2">
            <a:extLst>
              <a:ext uri="{FF2B5EF4-FFF2-40B4-BE49-F238E27FC236}">
                <a16:creationId xmlns:a16="http://schemas.microsoft.com/office/drawing/2014/main" id="{5521E4AA-8AF5-4CF4-8A35-E4CA56E397FE}"/>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00F8C96E-B93E-4845-A9BC-C5F50691F3CE}"/>
              </a:ext>
            </a:extLst>
          </p:cNvPr>
          <p:cNvSpPr>
            <a:spLocks noGrp="1"/>
          </p:cNvSpPr>
          <p:nvPr>
            <p:ph type="sldNum" sz="quarter" idx="12"/>
          </p:nvPr>
        </p:nvSpPr>
        <p:spPr/>
        <p:txBody>
          <a:bodyPr/>
          <a:lstStyle/>
          <a:p>
            <a:fld id="{FF528CE4-BB7A-453B-9BA8-EFC0298A1600}" type="slidenum">
              <a:rPr lang="en-ID" smtClean="0"/>
              <a:pPr/>
              <a:t>74</a:t>
            </a:fld>
            <a:endParaRPr lang="en-ID" dirty="0"/>
          </a:p>
        </p:txBody>
      </p:sp>
      <p:sp>
        <p:nvSpPr>
          <p:cNvPr id="13" name="Oval 12">
            <a:extLst>
              <a:ext uri="{FF2B5EF4-FFF2-40B4-BE49-F238E27FC236}">
                <a16:creationId xmlns:a16="http://schemas.microsoft.com/office/drawing/2014/main" id="{DC49D417-7D5D-4E9E-9A71-87D5C4C9CF73}"/>
              </a:ext>
            </a:extLst>
          </p:cNvPr>
          <p:cNvSpPr/>
          <p:nvPr/>
        </p:nvSpPr>
        <p:spPr>
          <a:xfrm>
            <a:off x="4038269" y="1023231"/>
            <a:ext cx="4115462" cy="411546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7" name="Oval 16">
            <a:extLst>
              <a:ext uri="{FF2B5EF4-FFF2-40B4-BE49-F238E27FC236}">
                <a16:creationId xmlns:a16="http://schemas.microsoft.com/office/drawing/2014/main" id="{5F5C1BFC-554A-4169-9CF8-1199E077F801}"/>
              </a:ext>
            </a:extLst>
          </p:cNvPr>
          <p:cNvSpPr/>
          <p:nvPr/>
        </p:nvSpPr>
        <p:spPr>
          <a:xfrm rot="1800000">
            <a:off x="5350696" y="1001832"/>
            <a:ext cx="245629" cy="245629"/>
          </a:xfrm>
          <a:prstGeom prst="ellipse">
            <a:avLst/>
          </a:prstGeom>
          <a:solidFill>
            <a:srgbClr val="ADB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5" name="Picture 2">
            <a:extLst>
              <a:ext uri="{FF2B5EF4-FFF2-40B4-BE49-F238E27FC236}">
                <a16:creationId xmlns:a16="http://schemas.microsoft.com/office/drawing/2014/main" id="{D2A8F860-1476-478E-865A-425A3DEAE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79F3AE-EB43-4565-8E70-F91F6FCB4B22}"/>
              </a:ext>
            </a:extLst>
          </p:cNvPr>
          <p:cNvSpPr txBox="1"/>
          <p:nvPr/>
        </p:nvSpPr>
        <p:spPr>
          <a:xfrm>
            <a:off x="543847" y="1287357"/>
            <a:ext cx="3507453" cy="1846659"/>
          </a:xfrm>
          <a:prstGeom prst="rect">
            <a:avLst/>
          </a:prstGeom>
          <a:noFill/>
        </p:spPr>
        <p:txBody>
          <a:bodyPr wrap="square" lIns="0" tIns="0" rIns="0" bIns="0" rtlCol="0" anchor="t" anchorCtr="0">
            <a:spAutoFit/>
          </a:bodyPr>
          <a:lstStyle/>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Goal Articulation</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Family Information and Communication</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Estate and Gift Planning</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Life Insurance Analysis</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Investment Advisory Services</a:t>
            </a:r>
          </a:p>
        </p:txBody>
      </p:sp>
      <p:sp>
        <p:nvSpPr>
          <p:cNvPr id="28" name="TextBox 27">
            <a:extLst>
              <a:ext uri="{FF2B5EF4-FFF2-40B4-BE49-F238E27FC236}">
                <a16:creationId xmlns:a16="http://schemas.microsoft.com/office/drawing/2014/main" id="{68F0F1B0-F64C-4ABA-AA80-BBDFC8055306}"/>
              </a:ext>
            </a:extLst>
          </p:cNvPr>
          <p:cNvSpPr txBox="1"/>
          <p:nvPr/>
        </p:nvSpPr>
        <p:spPr>
          <a:xfrm>
            <a:off x="639097" y="701435"/>
            <a:ext cx="3399172" cy="369332"/>
          </a:xfrm>
          <a:prstGeom prst="rect">
            <a:avLst/>
          </a:prstGeom>
          <a:noFill/>
        </p:spPr>
        <p:txBody>
          <a:bodyPr wrap="square" lIns="0" tIns="0" rIns="0" bIns="0" rtlCol="0" anchor="ctr" anchorCtr="0">
            <a:spAutoFit/>
          </a:bodyPr>
          <a:lstStyle/>
          <a:p>
            <a:pPr lvl="0" defTabSz="457200">
              <a:defRPr/>
            </a:pPr>
            <a:r>
              <a:rPr lang="en-US" sz="2400" b="1" dirty="0">
                <a:solidFill>
                  <a:srgbClr val="34576B"/>
                </a:solidFill>
                <a:ea typeface="Calibri" panose="020F0502020204030204" pitchFamily="34" charset="0"/>
              </a:rPr>
              <a:t>Your Family</a:t>
            </a:r>
          </a:p>
        </p:txBody>
      </p:sp>
      <p:cxnSp>
        <p:nvCxnSpPr>
          <p:cNvPr id="30" name="Straight Connector 29">
            <a:extLst>
              <a:ext uri="{FF2B5EF4-FFF2-40B4-BE49-F238E27FC236}">
                <a16:creationId xmlns:a16="http://schemas.microsoft.com/office/drawing/2014/main" id="{889E73F6-1D98-43C5-9BC2-9C586A17A8F0}"/>
              </a:ext>
            </a:extLst>
          </p:cNvPr>
          <p:cNvCxnSpPr>
            <a:cxnSpLocks/>
          </p:cNvCxnSpPr>
          <p:nvPr/>
        </p:nvCxnSpPr>
        <p:spPr>
          <a:xfrm flipH="1">
            <a:off x="639098" y="1122117"/>
            <a:ext cx="46213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C9DC42B-6491-4695-AA7D-5DF436B7C8A5}"/>
              </a:ext>
            </a:extLst>
          </p:cNvPr>
          <p:cNvSpPr/>
          <p:nvPr/>
        </p:nvSpPr>
        <p:spPr>
          <a:xfrm rot="1800000">
            <a:off x="5350695" y="4917789"/>
            <a:ext cx="245629" cy="245629"/>
          </a:xfrm>
          <a:prstGeom prst="ellipse">
            <a:avLst/>
          </a:prstGeom>
          <a:solidFill>
            <a:srgbClr val="DBA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4" name="TextBox 43">
            <a:extLst>
              <a:ext uri="{FF2B5EF4-FFF2-40B4-BE49-F238E27FC236}">
                <a16:creationId xmlns:a16="http://schemas.microsoft.com/office/drawing/2014/main" id="{09B320B0-FF9F-4C57-9E6A-6A13F74735F5}"/>
              </a:ext>
            </a:extLst>
          </p:cNvPr>
          <p:cNvSpPr txBox="1"/>
          <p:nvPr/>
        </p:nvSpPr>
        <p:spPr>
          <a:xfrm>
            <a:off x="8281365" y="2130507"/>
            <a:ext cx="3910635" cy="1538883"/>
          </a:xfrm>
          <a:prstGeom prst="rect">
            <a:avLst/>
          </a:prstGeom>
          <a:noFill/>
        </p:spPr>
        <p:txBody>
          <a:bodyPr wrap="square" lIns="0" tIns="0" rIns="0" bIns="0" rtlCol="0" anchor="t" anchorCtr="0">
            <a:spAutoFit/>
          </a:bodyPr>
          <a:lstStyle/>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Business Strategy Assessment</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Management Talent Assessment</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Corporate Structuring</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Current Business Valuation</a:t>
            </a:r>
          </a:p>
          <a:p>
            <a:pPr marL="171450" lvl="0" indent="-171450" defTabSz="457200">
              <a:buClr>
                <a:srgbClr val="34576B"/>
              </a:buClr>
              <a:buFont typeface="Arial" panose="020B0604020202020204" pitchFamily="34" charset="0"/>
              <a:buChar char="•"/>
              <a:defRPr/>
            </a:pPr>
            <a:r>
              <a:rPr lang="en-US" sz="2000" dirty="0">
                <a:solidFill>
                  <a:srgbClr val="34576B"/>
                </a:solidFill>
                <a:ea typeface="Calibri" panose="020F0502020204030204" pitchFamily="34" charset="0"/>
              </a:rPr>
              <a:t>Succession Planning</a:t>
            </a:r>
          </a:p>
        </p:txBody>
      </p:sp>
      <p:sp>
        <p:nvSpPr>
          <p:cNvPr id="45" name="TextBox 44">
            <a:extLst>
              <a:ext uri="{FF2B5EF4-FFF2-40B4-BE49-F238E27FC236}">
                <a16:creationId xmlns:a16="http://schemas.microsoft.com/office/drawing/2014/main" id="{FE4530B4-E570-4670-ABF4-4375EA2A6270}"/>
              </a:ext>
            </a:extLst>
          </p:cNvPr>
          <p:cNvSpPr txBox="1"/>
          <p:nvPr/>
        </p:nvSpPr>
        <p:spPr>
          <a:xfrm>
            <a:off x="639096" y="4617392"/>
            <a:ext cx="3399172" cy="369332"/>
          </a:xfrm>
          <a:prstGeom prst="rect">
            <a:avLst/>
          </a:prstGeom>
          <a:noFill/>
        </p:spPr>
        <p:txBody>
          <a:bodyPr wrap="square" lIns="0" tIns="0" rIns="0" bIns="0" rtlCol="0" anchor="ctr" anchorCtr="0">
            <a:spAutoFit/>
          </a:bodyPr>
          <a:lstStyle/>
          <a:p>
            <a:pPr lvl="0" defTabSz="457200">
              <a:defRPr/>
            </a:pPr>
            <a:r>
              <a:rPr lang="en-US" sz="2400" b="1" dirty="0">
                <a:solidFill>
                  <a:srgbClr val="34576B"/>
                </a:solidFill>
                <a:ea typeface="Calibri" panose="020F0502020204030204" pitchFamily="34" charset="0"/>
              </a:rPr>
              <a:t>Your Practice</a:t>
            </a:r>
          </a:p>
        </p:txBody>
      </p:sp>
      <p:cxnSp>
        <p:nvCxnSpPr>
          <p:cNvPr id="46" name="Straight Connector 45">
            <a:extLst>
              <a:ext uri="{FF2B5EF4-FFF2-40B4-BE49-F238E27FC236}">
                <a16:creationId xmlns:a16="http://schemas.microsoft.com/office/drawing/2014/main" id="{4CF78718-D975-4676-8B8F-FCF5BCF5CE02}"/>
              </a:ext>
            </a:extLst>
          </p:cNvPr>
          <p:cNvCxnSpPr>
            <a:cxnSpLocks/>
          </p:cNvCxnSpPr>
          <p:nvPr/>
        </p:nvCxnSpPr>
        <p:spPr>
          <a:xfrm flipH="1">
            <a:off x="639097" y="5038074"/>
            <a:ext cx="46213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1FE3D49-56F2-4F18-8605-B4B1A0CA3828}"/>
              </a:ext>
            </a:extLst>
          </p:cNvPr>
          <p:cNvSpPr txBox="1"/>
          <p:nvPr/>
        </p:nvSpPr>
        <p:spPr>
          <a:xfrm>
            <a:off x="8497221" y="1439379"/>
            <a:ext cx="3170903" cy="369332"/>
          </a:xfrm>
          <a:prstGeom prst="rect">
            <a:avLst/>
          </a:prstGeom>
          <a:noFill/>
        </p:spPr>
        <p:txBody>
          <a:bodyPr wrap="square" lIns="0" tIns="0" rIns="0" bIns="0" rtlCol="0" anchor="ctr" anchorCtr="0">
            <a:spAutoFit/>
          </a:bodyPr>
          <a:lstStyle/>
          <a:p>
            <a:pPr lvl="0" algn="r" defTabSz="457200">
              <a:defRPr/>
            </a:pPr>
            <a:r>
              <a:rPr lang="en-US" sz="2400" b="1" dirty="0">
                <a:solidFill>
                  <a:srgbClr val="34576B"/>
                </a:solidFill>
                <a:ea typeface="Calibri" panose="020F0502020204030204" pitchFamily="34" charset="0"/>
              </a:rPr>
              <a:t>Your Partners</a:t>
            </a:r>
          </a:p>
        </p:txBody>
      </p:sp>
      <p:cxnSp>
        <p:nvCxnSpPr>
          <p:cNvPr id="49" name="Straight Connector 48">
            <a:extLst>
              <a:ext uri="{FF2B5EF4-FFF2-40B4-BE49-F238E27FC236}">
                <a16:creationId xmlns:a16="http://schemas.microsoft.com/office/drawing/2014/main" id="{2709E8D3-C510-4FFC-90E6-14D474E7B294}"/>
              </a:ext>
            </a:extLst>
          </p:cNvPr>
          <p:cNvCxnSpPr>
            <a:cxnSpLocks/>
          </p:cNvCxnSpPr>
          <p:nvPr/>
        </p:nvCxnSpPr>
        <p:spPr>
          <a:xfrm flipH="1">
            <a:off x="7942789" y="1860061"/>
            <a:ext cx="3725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68B2F74-4863-4264-B867-681EE7E26EEA}"/>
              </a:ext>
            </a:extLst>
          </p:cNvPr>
          <p:cNvSpPr/>
          <p:nvPr/>
        </p:nvSpPr>
        <p:spPr>
          <a:xfrm rot="19800000">
            <a:off x="7605522" y="1728663"/>
            <a:ext cx="245629" cy="245629"/>
          </a:xfrm>
          <a:prstGeom prst="ellipse">
            <a:avLst/>
          </a:prstGeom>
          <a:solidFill>
            <a:srgbClr val="345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 name="Straight Connector 1">
            <a:extLst>
              <a:ext uri="{FF2B5EF4-FFF2-40B4-BE49-F238E27FC236}">
                <a16:creationId xmlns:a16="http://schemas.microsoft.com/office/drawing/2014/main" id="{82A1D849-0D3E-AB00-B26A-7F02B0665A85}"/>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5CB7D7-F797-949B-7149-7B0B18E9FF3C}"/>
              </a:ext>
            </a:extLst>
          </p:cNvPr>
          <p:cNvSpPr txBox="1"/>
          <p:nvPr/>
        </p:nvSpPr>
        <p:spPr>
          <a:xfrm>
            <a:off x="570874" y="5112307"/>
            <a:ext cx="6934826"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34576B"/>
                </a:solidFill>
              </a:rPr>
              <a:t>Shareholder/Partnership  Agreement</a:t>
            </a:r>
          </a:p>
          <a:p>
            <a:pPr marL="342900" indent="-342900">
              <a:buFont typeface="Arial" panose="020B0604020202020204" pitchFamily="34" charset="0"/>
              <a:buChar char="•"/>
            </a:pPr>
            <a:r>
              <a:rPr lang="en-US" sz="2000" dirty="0">
                <a:solidFill>
                  <a:srgbClr val="34576B"/>
                </a:solidFill>
              </a:rPr>
              <a:t>Disability Planning</a:t>
            </a:r>
          </a:p>
          <a:p>
            <a:pPr marL="342900" indent="-342900">
              <a:buFont typeface="Arial" panose="020B0604020202020204" pitchFamily="34" charset="0"/>
              <a:buChar char="•"/>
            </a:pPr>
            <a:r>
              <a:rPr lang="en-US" sz="2000" dirty="0">
                <a:solidFill>
                  <a:srgbClr val="34576B"/>
                </a:solidFill>
              </a:rPr>
              <a:t>Compensation Planning</a:t>
            </a:r>
          </a:p>
          <a:p>
            <a:pPr marL="342900" indent="-342900">
              <a:buFont typeface="Arial" panose="020B0604020202020204" pitchFamily="34" charset="0"/>
              <a:buChar char="•"/>
            </a:pPr>
            <a:r>
              <a:rPr lang="en-US" sz="2000" dirty="0">
                <a:solidFill>
                  <a:srgbClr val="34576B"/>
                </a:solidFill>
              </a:rPr>
              <a:t>Stock Transfer / Equity Transfers</a:t>
            </a:r>
          </a:p>
        </p:txBody>
      </p:sp>
    </p:spTree>
    <p:extLst>
      <p:ext uri="{BB962C8B-B14F-4D97-AF65-F5344CB8AC3E}">
        <p14:creationId xmlns:p14="http://schemas.microsoft.com/office/powerpoint/2010/main" val="944384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3A9934A-ED7C-39BE-E6AB-E7EFF22B0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10" name="think-cell data - do not delete" hidden="1">
                        <a:extLst>
                          <a:ext uri="{FF2B5EF4-FFF2-40B4-BE49-F238E27FC236}">
                            <a16:creationId xmlns:a16="http://schemas.microsoft.com/office/drawing/2014/main" id="{83A9934A-ED7C-39BE-E6AB-E7EFF22B01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1A43DEE9-72C3-9CC2-7DE6-4145337EE6E3}"/>
              </a:ext>
            </a:extLst>
          </p:cNvPr>
          <p:cNvPicPr>
            <a:picLocks noChangeAspect="1"/>
          </p:cNvPicPr>
          <p:nvPr/>
        </p:nvPicPr>
        <p:blipFill rotWithShape="1">
          <a:blip r:embed="rId5">
            <a:extLst>
              <a:ext uri="{28A0092B-C50C-407E-A947-70E740481C1C}">
                <a14:useLocalDpi xmlns:a14="http://schemas.microsoft.com/office/drawing/2010/main" val="0"/>
              </a:ext>
            </a:extLst>
          </a:blip>
          <a:srcRect t="9843" b="9843"/>
          <a:stretch/>
        </p:blipFill>
        <p:spPr>
          <a:xfrm>
            <a:off x="1" y="1557339"/>
            <a:ext cx="3788229" cy="2268838"/>
          </a:xfrm>
          <a:custGeom>
            <a:avLst/>
            <a:gdLst>
              <a:gd name="connsiteX0" fmla="*/ 0 w 3788229"/>
              <a:gd name="connsiteY0" fmla="*/ 0 h 2268838"/>
              <a:gd name="connsiteX1" fmla="*/ 3788229 w 3788229"/>
              <a:gd name="connsiteY1" fmla="*/ 0 h 2268838"/>
              <a:gd name="connsiteX2" fmla="*/ 3788229 w 3788229"/>
              <a:gd name="connsiteY2" fmla="*/ 2268838 h 2268838"/>
              <a:gd name="connsiteX3" fmla="*/ 0 w 3788229"/>
              <a:gd name="connsiteY3" fmla="*/ 2268838 h 2268838"/>
            </a:gdLst>
            <a:ahLst/>
            <a:cxnLst>
              <a:cxn ang="0">
                <a:pos x="connsiteX0" y="connsiteY0"/>
              </a:cxn>
              <a:cxn ang="0">
                <a:pos x="connsiteX1" y="connsiteY1"/>
              </a:cxn>
              <a:cxn ang="0">
                <a:pos x="connsiteX2" y="connsiteY2"/>
              </a:cxn>
              <a:cxn ang="0">
                <a:pos x="connsiteX3" y="connsiteY3"/>
              </a:cxn>
            </a:cxnLst>
            <a:rect l="l" t="t" r="r" b="b"/>
            <a:pathLst>
              <a:path w="3788229" h="2268838">
                <a:moveTo>
                  <a:pt x="0" y="0"/>
                </a:moveTo>
                <a:lnTo>
                  <a:pt x="3788229" y="0"/>
                </a:lnTo>
                <a:lnTo>
                  <a:pt x="3788229" y="2268838"/>
                </a:lnTo>
                <a:lnTo>
                  <a:pt x="0" y="2268838"/>
                </a:lnTo>
                <a:close/>
              </a:path>
            </a:pathLst>
          </a:custGeom>
        </p:spPr>
      </p:pic>
      <p:sp>
        <p:nvSpPr>
          <p:cNvPr id="2" name="Title 1">
            <a:extLst>
              <a:ext uri="{FF2B5EF4-FFF2-40B4-BE49-F238E27FC236}">
                <a16:creationId xmlns:a16="http://schemas.microsoft.com/office/drawing/2014/main" id="{8C50F398-A7EB-DE7C-8DE9-AA1BAE373AF8}"/>
              </a:ext>
            </a:extLst>
          </p:cNvPr>
          <p:cNvSpPr>
            <a:spLocks noGrp="1"/>
          </p:cNvSpPr>
          <p:nvPr>
            <p:ph type="title"/>
          </p:nvPr>
        </p:nvSpPr>
        <p:spPr>
          <a:xfrm>
            <a:off x="639097" y="632763"/>
            <a:ext cx="10913806" cy="942565"/>
          </a:xfrm>
        </p:spPr>
        <p:txBody>
          <a:bodyPr vert="horz"/>
          <a:lstStyle/>
          <a:p>
            <a:r>
              <a:rPr lang="en-US" dirty="0"/>
              <a:t>Plan For The Future</a:t>
            </a:r>
          </a:p>
        </p:txBody>
      </p:sp>
      <p:sp>
        <p:nvSpPr>
          <p:cNvPr id="3" name="Footer Placeholder 2">
            <a:extLst>
              <a:ext uri="{FF2B5EF4-FFF2-40B4-BE49-F238E27FC236}">
                <a16:creationId xmlns:a16="http://schemas.microsoft.com/office/drawing/2014/main" id="{DC221C66-53D8-67A3-5E75-5619C283EDE1}"/>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722DB6EB-8B7B-BE89-CED5-660F9BC8F2DC}"/>
              </a:ext>
            </a:extLst>
          </p:cNvPr>
          <p:cNvSpPr>
            <a:spLocks noGrp="1"/>
          </p:cNvSpPr>
          <p:nvPr>
            <p:ph type="sldNum" sz="quarter" idx="12"/>
          </p:nvPr>
        </p:nvSpPr>
        <p:spPr/>
        <p:txBody>
          <a:bodyPr/>
          <a:lstStyle/>
          <a:p>
            <a:fld id="{FF528CE4-BB7A-453B-9BA8-EFC0298A1600}" type="slidenum">
              <a:rPr lang="en-ID" smtClean="0"/>
              <a:pPr/>
              <a:t>75</a:t>
            </a:fld>
            <a:endParaRPr lang="en-ID" dirty="0"/>
          </a:p>
        </p:txBody>
      </p:sp>
      <p:sp>
        <p:nvSpPr>
          <p:cNvPr id="7" name="Rectangle 6">
            <a:extLst>
              <a:ext uri="{FF2B5EF4-FFF2-40B4-BE49-F238E27FC236}">
                <a16:creationId xmlns:a16="http://schemas.microsoft.com/office/drawing/2014/main" id="{11F02630-0544-C2E4-1D46-5C9E41CC0F87}"/>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2">
            <a:extLst>
              <a:ext uri="{FF2B5EF4-FFF2-40B4-BE49-F238E27FC236}">
                <a16:creationId xmlns:a16="http://schemas.microsoft.com/office/drawing/2014/main" id="{676B4BB5-56ED-6932-2394-67B79D74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5E9220C-10A9-8B39-3903-A98B6DAF7F64}"/>
              </a:ext>
            </a:extLst>
          </p:cNvPr>
          <p:cNvSpPr/>
          <p:nvPr/>
        </p:nvSpPr>
        <p:spPr>
          <a:xfrm>
            <a:off x="-5786" y="1548829"/>
            <a:ext cx="3788229" cy="2268838"/>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8" name="Straight Connector 107">
            <a:extLst>
              <a:ext uri="{FF2B5EF4-FFF2-40B4-BE49-F238E27FC236}">
                <a16:creationId xmlns:a16="http://schemas.microsoft.com/office/drawing/2014/main" id="{B6210A8A-B5EE-208A-470F-84F0099138E7}"/>
              </a:ext>
            </a:extLst>
          </p:cNvPr>
          <p:cNvCxnSpPr>
            <a:cxnSpLocks/>
          </p:cNvCxnSpPr>
          <p:nvPr/>
        </p:nvCxnSpPr>
        <p:spPr>
          <a:xfrm>
            <a:off x="4122291" y="3826180"/>
            <a:ext cx="743061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BE2AA208-F896-969E-50EB-210894224D68}"/>
              </a:ext>
            </a:extLst>
          </p:cNvPr>
          <p:cNvSpPr/>
          <p:nvPr/>
        </p:nvSpPr>
        <p:spPr>
          <a:xfrm>
            <a:off x="639097" y="4740917"/>
            <a:ext cx="629378" cy="629378"/>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6" name="Footer Placeholder 2">
            <a:extLst>
              <a:ext uri="{FF2B5EF4-FFF2-40B4-BE49-F238E27FC236}">
                <a16:creationId xmlns:a16="http://schemas.microsoft.com/office/drawing/2014/main" id="{0AA50068-1D31-2F03-EF6E-D9EB144C6935}"/>
              </a:ext>
            </a:extLst>
          </p:cNvPr>
          <p:cNvSpPr txBox="1">
            <a:spLocks/>
          </p:cNvSpPr>
          <p:nvPr/>
        </p:nvSpPr>
        <p:spPr>
          <a:xfrm>
            <a:off x="1596677" y="4224610"/>
            <a:ext cx="2394078" cy="1661993"/>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800"/>
            </a:pPr>
            <a:r>
              <a:rPr lang="en-US" sz="1800" dirty="0">
                <a:solidFill>
                  <a:srgbClr val="375C72"/>
                </a:solidFill>
                <a:latin typeface="Open Sans"/>
                <a:ea typeface="Open Sans"/>
                <a:cs typeface="Open Sans"/>
                <a:sym typeface="Open Sans"/>
              </a:rPr>
              <a:t>If applicable, have you resolved the </a:t>
            </a:r>
            <a:r>
              <a:rPr lang="en-US" sz="1800" b="1" dirty="0">
                <a:solidFill>
                  <a:srgbClr val="375C72"/>
                </a:solidFill>
                <a:latin typeface="Open Sans"/>
                <a:ea typeface="Open Sans"/>
                <a:cs typeface="Open Sans"/>
                <a:sym typeface="Open Sans"/>
              </a:rPr>
              <a:t>family issues </a:t>
            </a:r>
            <a:r>
              <a:rPr lang="en-US" sz="1800" dirty="0">
                <a:solidFill>
                  <a:srgbClr val="375C72"/>
                </a:solidFill>
                <a:latin typeface="Open Sans"/>
                <a:ea typeface="Open Sans"/>
                <a:cs typeface="Open Sans"/>
                <a:sym typeface="Open Sans"/>
              </a:rPr>
              <a:t>that often accompany leadership and ownership decisions?</a:t>
            </a:r>
            <a:endParaRPr lang="en-US" sz="500" dirty="0">
              <a:solidFill>
                <a:srgbClr val="375C72"/>
              </a:solidFill>
            </a:endParaRPr>
          </a:p>
        </p:txBody>
      </p:sp>
      <p:sp>
        <p:nvSpPr>
          <p:cNvPr id="103" name="Oval 102">
            <a:extLst>
              <a:ext uri="{FF2B5EF4-FFF2-40B4-BE49-F238E27FC236}">
                <a16:creationId xmlns:a16="http://schemas.microsoft.com/office/drawing/2014/main" id="{AB25CACA-0141-67CE-E83F-6E88ADF14E33}"/>
              </a:ext>
            </a:extLst>
          </p:cNvPr>
          <p:cNvSpPr/>
          <p:nvPr/>
        </p:nvSpPr>
        <p:spPr>
          <a:xfrm>
            <a:off x="4601498" y="4740917"/>
            <a:ext cx="629378" cy="629378"/>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4" name="Footer Placeholder 2">
            <a:extLst>
              <a:ext uri="{FF2B5EF4-FFF2-40B4-BE49-F238E27FC236}">
                <a16:creationId xmlns:a16="http://schemas.microsoft.com/office/drawing/2014/main" id="{F9CCE47B-63C4-8C1D-F90F-0CF2C8A98C72}"/>
              </a:ext>
            </a:extLst>
          </p:cNvPr>
          <p:cNvSpPr txBox="1">
            <a:spLocks/>
          </p:cNvSpPr>
          <p:nvPr/>
        </p:nvSpPr>
        <p:spPr>
          <a:xfrm>
            <a:off x="5559078" y="4501609"/>
            <a:ext cx="2046409"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800"/>
            </a:pPr>
            <a:r>
              <a:rPr lang="en-US" sz="1800" dirty="0">
                <a:solidFill>
                  <a:srgbClr val="375C72"/>
                </a:solidFill>
                <a:latin typeface="Open Sans"/>
                <a:ea typeface="Open Sans"/>
                <a:cs typeface="Open Sans"/>
                <a:sym typeface="Open Sans"/>
              </a:rPr>
              <a:t>Does your plan include a strategy to </a:t>
            </a:r>
            <a:r>
              <a:rPr lang="en-US" sz="1800" b="1" dirty="0">
                <a:solidFill>
                  <a:srgbClr val="375C72"/>
                </a:solidFill>
                <a:latin typeface="Open Sans"/>
                <a:ea typeface="Open Sans"/>
                <a:cs typeface="Open Sans"/>
                <a:sym typeface="Open Sans"/>
              </a:rPr>
              <a:t>reduce estate taxes</a:t>
            </a:r>
            <a:r>
              <a:rPr lang="en-US" sz="1800" dirty="0">
                <a:solidFill>
                  <a:srgbClr val="375C72"/>
                </a:solidFill>
                <a:latin typeface="Open Sans"/>
                <a:ea typeface="Open Sans"/>
                <a:cs typeface="Open Sans"/>
                <a:sym typeface="Open Sans"/>
              </a:rPr>
              <a:t>?</a:t>
            </a:r>
            <a:endParaRPr lang="en-US" sz="500" dirty="0">
              <a:solidFill>
                <a:srgbClr val="375C72"/>
              </a:solidFill>
            </a:endParaRPr>
          </a:p>
        </p:txBody>
      </p:sp>
      <p:sp>
        <p:nvSpPr>
          <p:cNvPr id="101" name="Oval 100">
            <a:extLst>
              <a:ext uri="{FF2B5EF4-FFF2-40B4-BE49-F238E27FC236}">
                <a16:creationId xmlns:a16="http://schemas.microsoft.com/office/drawing/2014/main" id="{94981437-67BB-207A-74C9-EB1FAECCAA70}"/>
              </a:ext>
            </a:extLst>
          </p:cNvPr>
          <p:cNvSpPr/>
          <p:nvPr/>
        </p:nvSpPr>
        <p:spPr>
          <a:xfrm>
            <a:off x="8563898" y="4740917"/>
            <a:ext cx="629378" cy="629378"/>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2" name="Footer Placeholder 2">
            <a:extLst>
              <a:ext uri="{FF2B5EF4-FFF2-40B4-BE49-F238E27FC236}">
                <a16:creationId xmlns:a16="http://schemas.microsoft.com/office/drawing/2014/main" id="{885D7FA7-A0A6-6EB7-0AB5-D6C49FDBE88A}"/>
              </a:ext>
            </a:extLst>
          </p:cNvPr>
          <p:cNvSpPr txBox="1">
            <a:spLocks/>
          </p:cNvSpPr>
          <p:nvPr/>
        </p:nvSpPr>
        <p:spPr>
          <a:xfrm>
            <a:off x="9521478" y="4363110"/>
            <a:ext cx="2046409" cy="1384995"/>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800"/>
            </a:pPr>
            <a:r>
              <a:rPr lang="en-US" sz="1800" dirty="0">
                <a:solidFill>
                  <a:srgbClr val="375C72"/>
                </a:solidFill>
                <a:latin typeface="Open Sans"/>
                <a:ea typeface="Open Sans"/>
                <a:cs typeface="Open Sans"/>
                <a:sym typeface="Open Sans"/>
              </a:rPr>
              <a:t>Will there be sufficient </a:t>
            </a:r>
            <a:r>
              <a:rPr lang="en-US" sz="1800" b="1" dirty="0">
                <a:solidFill>
                  <a:srgbClr val="375C72"/>
                </a:solidFill>
                <a:latin typeface="Open Sans"/>
                <a:ea typeface="Open Sans"/>
                <a:cs typeface="Open Sans"/>
                <a:sym typeface="Open Sans"/>
              </a:rPr>
              <a:t>liquidity</a:t>
            </a:r>
            <a:r>
              <a:rPr lang="en-US" sz="1800" dirty="0">
                <a:solidFill>
                  <a:srgbClr val="375C72"/>
                </a:solidFill>
                <a:latin typeface="Open Sans"/>
                <a:ea typeface="Open Sans"/>
                <a:cs typeface="Open Sans"/>
                <a:sym typeface="Open Sans"/>
              </a:rPr>
              <a:t> to avoid the forced sale of the business?</a:t>
            </a:r>
            <a:endParaRPr lang="en-US" sz="500" dirty="0">
              <a:solidFill>
                <a:srgbClr val="375C72"/>
              </a:solidFill>
            </a:endParaRPr>
          </a:p>
        </p:txBody>
      </p:sp>
      <p:grpSp>
        <p:nvGrpSpPr>
          <p:cNvPr id="112" name="Group 111">
            <a:extLst>
              <a:ext uri="{FF2B5EF4-FFF2-40B4-BE49-F238E27FC236}">
                <a16:creationId xmlns:a16="http://schemas.microsoft.com/office/drawing/2014/main" id="{0DF9CCED-698E-7B90-4601-A611845C2611}"/>
              </a:ext>
            </a:extLst>
          </p:cNvPr>
          <p:cNvGrpSpPr/>
          <p:nvPr/>
        </p:nvGrpSpPr>
        <p:grpSpPr>
          <a:xfrm>
            <a:off x="4122292" y="3834652"/>
            <a:ext cx="3962401" cy="1976144"/>
            <a:chOff x="4122292" y="4193747"/>
            <a:chExt cx="3962401" cy="1282382"/>
          </a:xfrm>
        </p:grpSpPr>
        <p:cxnSp>
          <p:nvCxnSpPr>
            <p:cNvPr id="109" name="Straight Connector 108">
              <a:extLst>
                <a:ext uri="{FF2B5EF4-FFF2-40B4-BE49-F238E27FC236}">
                  <a16:creationId xmlns:a16="http://schemas.microsoft.com/office/drawing/2014/main" id="{629E8F55-4B7A-E80D-E14C-F110A84C0F4E}"/>
                </a:ext>
              </a:extLst>
            </p:cNvPr>
            <p:cNvCxnSpPr>
              <a:cxnSpLocks/>
            </p:cNvCxnSpPr>
            <p:nvPr/>
          </p:nvCxnSpPr>
          <p:spPr>
            <a:xfrm rot="5400000">
              <a:off x="3481101" y="4834938"/>
              <a:ext cx="12823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A31D89F-F037-453E-D18D-60474002D51E}"/>
                </a:ext>
              </a:extLst>
            </p:cNvPr>
            <p:cNvCxnSpPr>
              <a:cxnSpLocks/>
            </p:cNvCxnSpPr>
            <p:nvPr/>
          </p:nvCxnSpPr>
          <p:spPr>
            <a:xfrm rot="5400000">
              <a:off x="7443502" y="4834939"/>
              <a:ext cx="12823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1" name="Oval 90">
            <a:extLst>
              <a:ext uri="{FF2B5EF4-FFF2-40B4-BE49-F238E27FC236}">
                <a16:creationId xmlns:a16="http://schemas.microsoft.com/office/drawing/2014/main" id="{0E74CB8C-9905-7828-95C0-E6A23033088B}"/>
              </a:ext>
            </a:extLst>
          </p:cNvPr>
          <p:cNvSpPr/>
          <p:nvPr/>
        </p:nvSpPr>
        <p:spPr>
          <a:xfrm>
            <a:off x="4601498" y="2386062"/>
            <a:ext cx="629378" cy="629378"/>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4" name="Oval 93">
            <a:extLst>
              <a:ext uri="{FF2B5EF4-FFF2-40B4-BE49-F238E27FC236}">
                <a16:creationId xmlns:a16="http://schemas.microsoft.com/office/drawing/2014/main" id="{19F26680-56C6-F796-3684-112138FBB6CC}"/>
              </a:ext>
            </a:extLst>
          </p:cNvPr>
          <p:cNvSpPr/>
          <p:nvPr/>
        </p:nvSpPr>
        <p:spPr>
          <a:xfrm>
            <a:off x="8563898" y="2386061"/>
            <a:ext cx="629378" cy="629378"/>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5" name="Footer Placeholder 2">
            <a:extLst>
              <a:ext uri="{FF2B5EF4-FFF2-40B4-BE49-F238E27FC236}">
                <a16:creationId xmlns:a16="http://schemas.microsoft.com/office/drawing/2014/main" id="{2AEED7CE-E1D7-EE8D-45B1-2B65CD74690D}"/>
              </a:ext>
            </a:extLst>
          </p:cNvPr>
          <p:cNvSpPr txBox="1">
            <a:spLocks/>
          </p:cNvSpPr>
          <p:nvPr/>
        </p:nvSpPr>
        <p:spPr>
          <a:xfrm>
            <a:off x="9633092" y="2088681"/>
            <a:ext cx="2046409" cy="1107996"/>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800"/>
            </a:pPr>
            <a:r>
              <a:rPr lang="en-US" sz="1800" dirty="0">
                <a:solidFill>
                  <a:srgbClr val="375C72"/>
                </a:solidFill>
                <a:latin typeface="Open Sans"/>
                <a:ea typeface="Open Sans"/>
                <a:cs typeface="Open Sans"/>
                <a:sym typeface="Open Sans"/>
              </a:rPr>
              <a:t>Do you have an </a:t>
            </a:r>
            <a:r>
              <a:rPr lang="en-US" sz="1800" b="1" dirty="0">
                <a:solidFill>
                  <a:srgbClr val="375C72"/>
                </a:solidFill>
                <a:latin typeface="Open Sans"/>
                <a:ea typeface="Open Sans"/>
                <a:cs typeface="Open Sans"/>
                <a:sym typeface="Open Sans"/>
              </a:rPr>
              <a:t>identified successor </a:t>
            </a:r>
            <a:r>
              <a:rPr lang="en-US" sz="1800" dirty="0">
                <a:solidFill>
                  <a:srgbClr val="375C72"/>
                </a:solidFill>
                <a:latin typeface="Open Sans"/>
                <a:ea typeface="Open Sans"/>
                <a:cs typeface="Open Sans"/>
                <a:sym typeface="Open Sans"/>
              </a:rPr>
              <a:t>in place?</a:t>
            </a:r>
            <a:endParaRPr lang="en-US" sz="500" dirty="0">
              <a:solidFill>
                <a:srgbClr val="375C72"/>
              </a:solidFill>
            </a:endParaRPr>
          </a:p>
        </p:txBody>
      </p:sp>
      <p:grpSp>
        <p:nvGrpSpPr>
          <p:cNvPr id="120" name="Group 119">
            <a:extLst>
              <a:ext uri="{FF2B5EF4-FFF2-40B4-BE49-F238E27FC236}">
                <a16:creationId xmlns:a16="http://schemas.microsoft.com/office/drawing/2014/main" id="{49326B21-EDE7-0E87-6392-7F24059DF402}"/>
              </a:ext>
            </a:extLst>
          </p:cNvPr>
          <p:cNvGrpSpPr/>
          <p:nvPr/>
        </p:nvGrpSpPr>
        <p:grpSpPr>
          <a:xfrm>
            <a:off x="639097" y="2110939"/>
            <a:ext cx="2965178" cy="899555"/>
            <a:chOff x="639097" y="1985415"/>
            <a:chExt cx="2586163" cy="899555"/>
          </a:xfrm>
        </p:grpSpPr>
        <p:sp>
          <p:nvSpPr>
            <p:cNvPr id="117" name="Footer Placeholder 2">
              <a:extLst>
                <a:ext uri="{FF2B5EF4-FFF2-40B4-BE49-F238E27FC236}">
                  <a16:creationId xmlns:a16="http://schemas.microsoft.com/office/drawing/2014/main" id="{E066D698-C995-4B11-DCCB-4A23D1BD5300}"/>
                </a:ext>
              </a:extLst>
            </p:cNvPr>
            <p:cNvSpPr txBox="1">
              <a:spLocks/>
            </p:cNvSpPr>
            <p:nvPr/>
          </p:nvSpPr>
          <p:spPr>
            <a:xfrm>
              <a:off x="639097" y="1985415"/>
              <a:ext cx="2586163" cy="307777"/>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Things to think about…</a:t>
              </a:r>
            </a:p>
          </p:txBody>
        </p:sp>
        <p:sp>
          <p:nvSpPr>
            <p:cNvPr id="119" name="Footer Placeholder 2">
              <a:extLst>
                <a:ext uri="{FF2B5EF4-FFF2-40B4-BE49-F238E27FC236}">
                  <a16:creationId xmlns:a16="http://schemas.microsoft.com/office/drawing/2014/main" id="{AC1C20C0-7427-ACA4-4776-ED3532BB245C}"/>
                </a:ext>
              </a:extLst>
            </p:cNvPr>
            <p:cNvSpPr txBox="1">
              <a:spLocks/>
            </p:cNvSpPr>
            <p:nvPr/>
          </p:nvSpPr>
          <p:spPr>
            <a:xfrm>
              <a:off x="639097" y="2638749"/>
              <a:ext cx="2525617" cy="246221"/>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1"/>
                </a:solidFill>
              </a:endParaRPr>
            </a:p>
          </p:txBody>
        </p:sp>
      </p:grpSp>
      <p:sp>
        <p:nvSpPr>
          <p:cNvPr id="127" name="Footer Placeholder 2">
            <a:extLst>
              <a:ext uri="{FF2B5EF4-FFF2-40B4-BE49-F238E27FC236}">
                <a16:creationId xmlns:a16="http://schemas.microsoft.com/office/drawing/2014/main" id="{65DEAF60-5A23-F550-72DB-92C46893BC42}"/>
              </a:ext>
            </a:extLst>
          </p:cNvPr>
          <p:cNvSpPr txBox="1">
            <a:spLocks/>
          </p:cNvSpPr>
          <p:nvPr/>
        </p:nvSpPr>
        <p:spPr>
          <a:xfrm>
            <a:off x="4667867"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04</a:t>
            </a:r>
          </a:p>
        </p:txBody>
      </p:sp>
      <p:sp>
        <p:nvSpPr>
          <p:cNvPr id="128" name="Footer Placeholder 2">
            <a:extLst>
              <a:ext uri="{FF2B5EF4-FFF2-40B4-BE49-F238E27FC236}">
                <a16:creationId xmlns:a16="http://schemas.microsoft.com/office/drawing/2014/main" id="{FD8AC861-AD03-4DB4-81D2-3EA9E459E155}"/>
              </a:ext>
            </a:extLst>
          </p:cNvPr>
          <p:cNvSpPr txBox="1">
            <a:spLocks/>
          </p:cNvSpPr>
          <p:nvPr/>
        </p:nvSpPr>
        <p:spPr>
          <a:xfrm>
            <a:off x="8630267"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05</a:t>
            </a:r>
          </a:p>
        </p:txBody>
      </p:sp>
      <p:sp>
        <p:nvSpPr>
          <p:cNvPr id="129" name="Footer Placeholder 2">
            <a:extLst>
              <a:ext uri="{FF2B5EF4-FFF2-40B4-BE49-F238E27FC236}">
                <a16:creationId xmlns:a16="http://schemas.microsoft.com/office/drawing/2014/main" id="{B70490B3-3E9D-FEF4-518C-9A63FFF98A20}"/>
              </a:ext>
            </a:extLst>
          </p:cNvPr>
          <p:cNvSpPr txBox="1">
            <a:spLocks/>
          </p:cNvSpPr>
          <p:nvPr/>
        </p:nvSpPr>
        <p:spPr>
          <a:xfrm>
            <a:off x="705466" y="4225304"/>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03</a:t>
            </a:r>
          </a:p>
        </p:txBody>
      </p:sp>
      <p:sp>
        <p:nvSpPr>
          <p:cNvPr id="125" name="Footer Placeholder 2">
            <a:extLst>
              <a:ext uri="{FF2B5EF4-FFF2-40B4-BE49-F238E27FC236}">
                <a16:creationId xmlns:a16="http://schemas.microsoft.com/office/drawing/2014/main" id="{442E693A-E831-4D80-4816-D7577201A5CE}"/>
              </a:ext>
            </a:extLst>
          </p:cNvPr>
          <p:cNvSpPr txBox="1">
            <a:spLocks/>
          </p:cNvSpPr>
          <p:nvPr/>
        </p:nvSpPr>
        <p:spPr>
          <a:xfrm>
            <a:off x="4667867" y="1861662"/>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01</a:t>
            </a:r>
          </a:p>
        </p:txBody>
      </p:sp>
      <p:sp>
        <p:nvSpPr>
          <p:cNvPr id="126" name="Footer Placeholder 2">
            <a:extLst>
              <a:ext uri="{FF2B5EF4-FFF2-40B4-BE49-F238E27FC236}">
                <a16:creationId xmlns:a16="http://schemas.microsoft.com/office/drawing/2014/main" id="{B5BCCF13-3993-B038-D43C-58ECF9595711}"/>
              </a:ext>
            </a:extLst>
          </p:cNvPr>
          <p:cNvSpPr txBox="1">
            <a:spLocks/>
          </p:cNvSpPr>
          <p:nvPr/>
        </p:nvSpPr>
        <p:spPr>
          <a:xfrm>
            <a:off x="8630267" y="1861662"/>
            <a:ext cx="496641" cy="276999"/>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1" dirty="0">
                <a:solidFill>
                  <a:schemeClr val="bg1">
                    <a:lumMod val="85000"/>
                  </a:schemeClr>
                </a:solidFill>
              </a:rPr>
              <a:t>02</a:t>
            </a:r>
          </a:p>
        </p:txBody>
      </p:sp>
      <p:cxnSp>
        <p:nvCxnSpPr>
          <p:cNvPr id="136" name="Straight Connector 135">
            <a:extLst>
              <a:ext uri="{FF2B5EF4-FFF2-40B4-BE49-F238E27FC236}">
                <a16:creationId xmlns:a16="http://schemas.microsoft.com/office/drawing/2014/main" id="{59F28536-CE8F-CE13-03C7-AEC260AB077E}"/>
              </a:ext>
            </a:extLst>
          </p:cNvPr>
          <p:cNvCxnSpPr>
            <a:cxnSpLocks/>
          </p:cNvCxnSpPr>
          <p:nvPr/>
        </p:nvCxnSpPr>
        <p:spPr>
          <a:xfrm>
            <a:off x="8084693" y="1916344"/>
            <a:ext cx="0" cy="19098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1F18BAFD-0728-3FD8-EED1-1AB13ADC41DA}"/>
              </a:ext>
            </a:extLst>
          </p:cNvPr>
          <p:cNvGrpSpPr/>
          <p:nvPr/>
        </p:nvGrpSpPr>
        <p:grpSpPr>
          <a:xfrm>
            <a:off x="3483548" y="3501734"/>
            <a:ext cx="102616" cy="102145"/>
            <a:chOff x="3398838" y="4310011"/>
            <a:chExt cx="346075" cy="344488"/>
          </a:xfrm>
        </p:grpSpPr>
        <p:sp>
          <p:nvSpPr>
            <p:cNvPr id="145" name="Freeform 461">
              <a:extLst>
                <a:ext uri="{FF2B5EF4-FFF2-40B4-BE49-F238E27FC236}">
                  <a16:creationId xmlns:a16="http://schemas.microsoft.com/office/drawing/2014/main" id="{B24CE005-F153-7D66-7AE0-5B3277E08027}"/>
                </a:ext>
              </a:extLst>
            </p:cNvPr>
            <p:cNvSpPr>
              <a:spLocks/>
            </p:cNvSpPr>
            <p:nvPr/>
          </p:nvSpPr>
          <p:spPr bwMode="auto">
            <a:xfrm>
              <a:off x="3398838" y="4310011"/>
              <a:ext cx="173038" cy="344488"/>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46" name="Freeform 462">
              <a:extLst>
                <a:ext uri="{FF2B5EF4-FFF2-40B4-BE49-F238E27FC236}">
                  <a16:creationId xmlns:a16="http://schemas.microsoft.com/office/drawing/2014/main" id="{3481BBF3-BE79-0D35-6B25-2BEE87861373}"/>
                </a:ext>
              </a:extLst>
            </p:cNvPr>
            <p:cNvSpPr>
              <a:spLocks/>
            </p:cNvSpPr>
            <p:nvPr/>
          </p:nvSpPr>
          <p:spPr bwMode="auto">
            <a:xfrm>
              <a:off x="3571875" y="4310011"/>
              <a:ext cx="173038" cy="344488"/>
            </a:xfrm>
            <a:custGeom>
              <a:avLst/>
              <a:gdLst>
                <a:gd name="T0" fmla="*/ 0 w 109"/>
                <a:gd name="T1" fmla="*/ 0 h 217"/>
                <a:gd name="T2" fmla="*/ 109 w 109"/>
                <a:gd name="T3" fmla="*/ 108 h 217"/>
                <a:gd name="T4" fmla="*/ 0 w 109"/>
                <a:gd name="T5" fmla="*/ 217 h 217"/>
              </a:gdLst>
              <a:ahLst/>
              <a:cxnLst>
                <a:cxn ang="0">
                  <a:pos x="T0" y="T1"/>
                </a:cxn>
                <a:cxn ang="0">
                  <a:pos x="T2" y="T3"/>
                </a:cxn>
                <a:cxn ang="0">
                  <a:pos x="T4" y="T5"/>
                </a:cxn>
              </a:cxnLst>
              <a:rect l="0" t="0" r="r" b="b"/>
              <a:pathLst>
                <a:path w="109" h="217">
                  <a:moveTo>
                    <a:pt x="0" y="0"/>
                  </a:moveTo>
                  <a:lnTo>
                    <a:pt x="109" y="108"/>
                  </a:lnTo>
                  <a:lnTo>
                    <a:pt x="0" y="217"/>
                  </a:ln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
        <p:nvSpPr>
          <p:cNvPr id="152" name="Diamond 151">
            <a:extLst>
              <a:ext uri="{FF2B5EF4-FFF2-40B4-BE49-F238E27FC236}">
                <a16:creationId xmlns:a16="http://schemas.microsoft.com/office/drawing/2014/main" id="{56EE2C0F-1BF1-B650-07FD-3FD9039EA0EB}"/>
              </a:ext>
            </a:extLst>
          </p:cNvPr>
          <p:cNvSpPr/>
          <p:nvPr/>
        </p:nvSpPr>
        <p:spPr>
          <a:xfrm>
            <a:off x="7863582" y="3613540"/>
            <a:ext cx="442220" cy="4422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Diamond 152">
            <a:extLst>
              <a:ext uri="{FF2B5EF4-FFF2-40B4-BE49-F238E27FC236}">
                <a16:creationId xmlns:a16="http://schemas.microsoft.com/office/drawing/2014/main" id="{C06AC6A5-CE96-83D8-270B-DD3A40C09408}"/>
              </a:ext>
            </a:extLst>
          </p:cNvPr>
          <p:cNvSpPr/>
          <p:nvPr/>
        </p:nvSpPr>
        <p:spPr>
          <a:xfrm>
            <a:off x="3901180" y="3613540"/>
            <a:ext cx="442220" cy="44222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4" name="Group 153">
            <a:extLst>
              <a:ext uri="{FF2B5EF4-FFF2-40B4-BE49-F238E27FC236}">
                <a16:creationId xmlns:a16="http://schemas.microsoft.com/office/drawing/2014/main" id="{7D5CF886-499B-2DC9-33A9-798EDA5F887F}"/>
              </a:ext>
            </a:extLst>
          </p:cNvPr>
          <p:cNvGrpSpPr/>
          <p:nvPr/>
        </p:nvGrpSpPr>
        <p:grpSpPr>
          <a:xfrm>
            <a:off x="4764667" y="2547896"/>
            <a:ext cx="303040" cy="305710"/>
            <a:chOff x="9161463" y="2163763"/>
            <a:chExt cx="360363" cy="363538"/>
          </a:xfrm>
          <a:solidFill>
            <a:schemeClr val="bg1"/>
          </a:solidFill>
        </p:grpSpPr>
        <p:sp>
          <p:nvSpPr>
            <p:cNvPr id="155" name="Freeform 1692">
              <a:extLst>
                <a:ext uri="{FF2B5EF4-FFF2-40B4-BE49-F238E27FC236}">
                  <a16:creationId xmlns:a16="http://schemas.microsoft.com/office/drawing/2014/main" id="{D713335A-5CB4-0DBE-8429-E450C7A8FF38}"/>
                </a:ext>
              </a:extLst>
            </p:cNvPr>
            <p:cNvSpPr>
              <a:spLocks noEditPoints="1"/>
            </p:cNvSpPr>
            <p:nvPr/>
          </p:nvSpPr>
          <p:spPr bwMode="auto">
            <a:xfrm>
              <a:off x="9161463" y="2163763"/>
              <a:ext cx="360363" cy="363538"/>
            </a:xfrm>
            <a:custGeom>
              <a:avLst/>
              <a:gdLst>
                <a:gd name="T0" fmla="*/ 49 w 96"/>
                <a:gd name="T1" fmla="*/ 97 h 97"/>
                <a:gd name="T2" fmla="*/ 47 w 96"/>
                <a:gd name="T3" fmla="*/ 95 h 97"/>
                <a:gd name="T4" fmla="*/ 49 w 96"/>
                <a:gd name="T5" fmla="*/ 93 h 97"/>
                <a:gd name="T6" fmla="*/ 75 w 96"/>
                <a:gd name="T7" fmla="*/ 83 h 97"/>
                <a:gd name="T8" fmla="*/ 78 w 96"/>
                <a:gd name="T9" fmla="*/ 84 h 97"/>
                <a:gd name="T10" fmla="*/ 78 w 96"/>
                <a:gd name="T11" fmla="*/ 87 h 97"/>
                <a:gd name="T12" fmla="*/ 49 w 96"/>
                <a:gd name="T13" fmla="*/ 97 h 97"/>
                <a:gd name="T14" fmla="*/ 49 w 96"/>
                <a:gd name="T15" fmla="*/ 97 h 97"/>
                <a:gd name="T16" fmla="*/ 38 w 96"/>
                <a:gd name="T17" fmla="*/ 96 h 97"/>
                <a:gd name="T18" fmla="*/ 37 w 96"/>
                <a:gd name="T19" fmla="*/ 96 h 97"/>
                <a:gd name="T20" fmla="*/ 11 w 96"/>
                <a:gd name="T21" fmla="*/ 80 h 97"/>
                <a:gd name="T22" fmla="*/ 11 w 96"/>
                <a:gd name="T23" fmla="*/ 77 h 97"/>
                <a:gd name="T24" fmla="*/ 14 w 96"/>
                <a:gd name="T25" fmla="*/ 77 h 97"/>
                <a:gd name="T26" fmla="*/ 38 w 96"/>
                <a:gd name="T27" fmla="*/ 92 h 97"/>
                <a:gd name="T28" fmla="*/ 40 w 96"/>
                <a:gd name="T29" fmla="*/ 94 h 97"/>
                <a:gd name="T30" fmla="*/ 38 w 96"/>
                <a:gd name="T31" fmla="*/ 96 h 97"/>
                <a:gd name="T32" fmla="*/ 85 w 96"/>
                <a:gd name="T33" fmla="*/ 79 h 97"/>
                <a:gd name="T34" fmla="*/ 83 w 96"/>
                <a:gd name="T35" fmla="*/ 79 h 97"/>
                <a:gd name="T36" fmla="*/ 83 w 96"/>
                <a:gd name="T37" fmla="*/ 76 h 97"/>
                <a:gd name="T38" fmla="*/ 92 w 96"/>
                <a:gd name="T39" fmla="*/ 49 h 97"/>
                <a:gd name="T40" fmla="*/ 94 w 96"/>
                <a:gd name="T41" fmla="*/ 47 h 97"/>
                <a:gd name="T42" fmla="*/ 96 w 96"/>
                <a:gd name="T43" fmla="*/ 49 h 97"/>
                <a:gd name="T44" fmla="*/ 96 w 96"/>
                <a:gd name="T45" fmla="*/ 49 h 97"/>
                <a:gd name="T46" fmla="*/ 86 w 96"/>
                <a:gd name="T47" fmla="*/ 78 h 97"/>
                <a:gd name="T48" fmla="*/ 85 w 96"/>
                <a:gd name="T49" fmla="*/ 79 h 97"/>
                <a:gd name="T50" fmla="*/ 7 w 96"/>
                <a:gd name="T51" fmla="*/ 71 h 97"/>
                <a:gd name="T52" fmla="*/ 5 w 96"/>
                <a:gd name="T53" fmla="*/ 70 h 97"/>
                <a:gd name="T54" fmla="*/ 0 w 96"/>
                <a:gd name="T55" fmla="*/ 49 h 97"/>
                <a:gd name="T56" fmla="*/ 1 w 96"/>
                <a:gd name="T57" fmla="*/ 39 h 97"/>
                <a:gd name="T58" fmla="*/ 3 w 96"/>
                <a:gd name="T59" fmla="*/ 38 h 97"/>
                <a:gd name="T60" fmla="*/ 5 w 96"/>
                <a:gd name="T61" fmla="*/ 40 h 97"/>
                <a:gd name="T62" fmla="*/ 4 w 96"/>
                <a:gd name="T63" fmla="*/ 49 h 97"/>
                <a:gd name="T64" fmla="*/ 8 w 96"/>
                <a:gd name="T65" fmla="*/ 68 h 97"/>
                <a:gd name="T66" fmla="*/ 7 w 96"/>
                <a:gd name="T67" fmla="*/ 71 h 97"/>
                <a:gd name="T68" fmla="*/ 7 w 96"/>
                <a:gd name="T69" fmla="*/ 71 h 97"/>
                <a:gd name="T70" fmla="*/ 93 w 96"/>
                <a:gd name="T71" fmla="*/ 40 h 97"/>
                <a:gd name="T72" fmla="*/ 91 w 96"/>
                <a:gd name="T73" fmla="*/ 38 h 97"/>
                <a:gd name="T74" fmla="*/ 75 w 96"/>
                <a:gd name="T75" fmla="*/ 14 h 97"/>
                <a:gd name="T76" fmla="*/ 75 w 96"/>
                <a:gd name="T77" fmla="*/ 12 h 97"/>
                <a:gd name="T78" fmla="*/ 78 w 96"/>
                <a:gd name="T79" fmla="*/ 11 h 97"/>
                <a:gd name="T80" fmla="*/ 95 w 96"/>
                <a:gd name="T81" fmla="*/ 37 h 97"/>
                <a:gd name="T82" fmla="*/ 93 w 96"/>
                <a:gd name="T83" fmla="*/ 40 h 97"/>
                <a:gd name="T84" fmla="*/ 93 w 96"/>
                <a:gd name="T85" fmla="*/ 40 h 97"/>
                <a:gd name="T86" fmla="*/ 6 w 96"/>
                <a:gd name="T87" fmla="*/ 31 h 97"/>
                <a:gd name="T88" fmla="*/ 6 w 96"/>
                <a:gd name="T89" fmla="*/ 31 h 97"/>
                <a:gd name="T90" fmla="*/ 5 w 96"/>
                <a:gd name="T91" fmla="*/ 28 h 97"/>
                <a:gd name="T92" fmla="*/ 26 w 96"/>
                <a:gd name="T93" fmla="*/ 6 h 97"/>
                <a:gd name="T94" fmla="*/ 29 w 96"/>
                <a:gd name="T95" fmla="*/ 7 h 97"/>
                <a:gd name="T96" fmla="*/ 28 w 96"/>
                <a:gd name="T97" fmla="*/ 10 h 97"/>
                <a:gd name="T98" fmla="*/ 8 w 96"/>
                <a:gd name="T99" fmla="*/ 30 h 97"/>
                <a:gd name="T100" fmla="*/ 6 w 96"/>
                <a:gd name="T101" fmla="*/ 31 h 97"/>
                <a:gd name="T102" fmla="*/ 67 w 96"/>
                <a:gd name="T103" fmla="*/ 9 h 97"/>
                <a:gd name="T104" fmla="*/ 66 w 96"/>
                <a:gd name="T105" fmla="*/ 9 h 97"/>
                <a:gd name="T106" fmla="*/ 38 w 96"/>
                <a:gd name="T107" fmla="*/ 6 h 97"/>
                <a:gd name="T108" fmla="*/ 36 w 96"/>
                <a:gd name="T109" fmla="*/ 5 h 97"/>
                <a:gd name="T110" fmla="*/ 37 w 96"/>
                <a:gd name="T111" fmla="*/ 2 h 97"/>
                <a:gd name="T112" fmla="*/ 68 w 96"/>
                <a:gd name="T113" fmla="*/ 5 h 97"/>
                <a:gd name="T114" fmla="*/ 69 w 96"/>
                <a:gd name="T115" fmla="*/ 8 h 97"/>
                <a:gd name="T116" fmla="*/ 67 w 96"/>
                <a:gd name="T117" fmla="*/ 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7">
                  <a:moveTo>
                    <a:pt x="49" y="97"/>
                  </a:moveTo>
                  <a:cubicBezTo>
                    <a:pt x="48" y="97"/>
                    <a:pt x="47" y="96"/>
                    <a:pt x="47" y="95"/>
                  </a:cubicBezTo>
                  <a:cubicBezTo>
                    <a:pt x="47" y="94"/>
                    <a:pt x="48" y="93"/>
                    <a:pt x="49" y="93"/>
                  </a:cubicBezTo>
                  <a:cubicBezTo>
                    <a:pt x="59" y="93"/>
                    <a:pt x="68" y="89"/>
                    <a:pt x="75" y="83"/>
                  </a:cubicBezTo>
                  <a:cubicBezTo>
                    <a:pt x="76" y="83"/>
                    <a:pt x="78" y="83"/>
                    <a:pt x="78" y="84"/>
                  </a:cubicBezTo>
                  <a:cubicBezTo>
                    <a:pt x="79" y="85"/>
                    <a:pt x="79" y="86"/>
                    <a:pt x="78" y="87"/>
                  </a:cubicBezTo>
                  <a:cubicBezTo>
                    <a:pt x="70" y="93"/>
                    <a:pt x="60" y="97"/>
                    <a:pt x="49" y="97"/>
                  </a:cubicBezTo>
                  <a:cubicBezTo>
                    <a:pt x="49" y="97"/>
                    <a:pt x="49" y="97"/>
                    <a:pt x="49" y="97"/>
                  </a:cubicBezTo>
                  <a:close/>
                  <a:moveTo>
                    <a:pt x="38" y="96"/>
                  </a:moveTo>
                  <a:cubicBezTo>
                    <a:pt x="38" y="96"/>
                    <a:pt x="38" y="96"/>
                    <a:pt x="37" y="96"/>
                  </a:cubicBezTo>
                  <a:cubicBezTo>
                    <a:pt x="27" y="94"/>
                    <a:pt x="18" y="88"/>
                    <a:pt x="11" y="80"/>
                  </a:cubicBezTo>
                  <a:cubicBezTo>
                    <a:pt x="10" y="79"/>
                    <a:pt x="11" y="78"/>
                    <a:pt x="11" y="77"/>
                  </a:cubicBezTo>
                  <a:cubicBezTo>
                    <a:pt x="12" y="76"/>
                    <a:pt x="13" y="76"/>
                    <a:pt x="14" y="77"/>
                  </a:cubicBezTo>
                  <a:cubicBezTo>
                    <a:pt x="20" y="85"/>
                    <a:pt x="29" y="90"/>
                    <a:pt x="38" y="92"/>
                  </a:cubicBezTo>
                  <a:cubicBezTo>
                    <a:pt x="39" y="92"/>
                    <a:pt x="40" y="93"/>
                    <a:pt x="40" y="94"/>
                  </a:cubicBezTo>
                  <a:cubicBezTo>
                    <a:pt x="40" y="95"/>
                    <a:pt x="39" y="96"/>
                    <a:pt x="38" y="96"/>
                  </a:cubicBezTo>
                  <a:close/>
                  <a:moveTo>
                    <a:pt x="85" y="79"/>
                  </a:moveTo>
                  <a:cubicBezTo>
                    <a:pt x="84" y="79"/>
                    <a:pt x="84" y="79"/>
                    <a:pt x="83" y="79"/>
                  </a:cubicBezTo>
                  <a:cubicBezTo>
                    <a:pt x="82" y="78"/>
                    <a:pt x="82" y="77"/>
                    <a:pt x="83" y="76"/>
                  </a:cubicBezTo>
                  <a:cubicBezTo>
                    <a:pt x="89" y="68"/>
                    <a:pt x="92" y="59"/>
                    <a:pt x="92" y="49"/>
                  </a:cubicBezTo>
                  <a:cubicBezTo>
                    <a:pt x="92" y="48"/>
                    <a:pt x="93" y="47"/>
                    <a:pt x="94" y="47"/>
                  </a:cubicBezTo>
                  <a:cubicBezTo>
                    <a:pt x="95" y="47"/>
                    <a:pt x="96" y="48"/>
                    <a:pt x="96" y="49"/>
                  </a:cubicBezTo>
                  <a:cubicBezTo>
                    <a:pt x="96" y="49"/>
                    <a:pt x="96" y="49"/>
                    <a:pt x="96" y="49"/>
                  </a:cubicBezTo>
                  <a:cubicBezTo>
                    <a:pt x="96" y="60"/>
                    <a:pt x="93" y="70"/>
                    <a:pt x="86" y="78"/>
                  </a:cubicBezTo>
                  <a:cubicBezTo>
                    <a:pt x="86" y="79"/>
                    <a:pt x="85" y="79"/>
                    <a:pt x="85" y="79"/>
                  </a:cubicBezTo>
                  <a:close/>
                  <a:moveTo>
                    <a:pt x="7" y="71"/>
                  </a:moveTo>
                  <a:cubicBezTo>
                    <a:pt x="6" y="71"/>
                    <a:pt x="5" y="71"/>
                    <a:pt x="5" y="70"/>
                  </a:cubicBezTo>
                  <a:cubicBezTo>
                    <a:pt x="2" y="63"/>
                    <a:pt x="0" y="56"/>
                    <a:pt x="0" y="49"/>
                  </a:cubicBezTo>
                  <a:cubicBezTo>
                    <a:pt x="0" y="46"/>
                    <a:pt x="0" y="43"/>
                    <a:pt x="1" y="39"/>
                  </a:cubicBezTo>
                  <a:cubicBezTo>
                    <a:pt x="1" y="38"/>
                    <a:pt x="2" y="38"/>
                    <a:pt x="3" y="38"/>
                  </a:cubicBezTo>
                  <a:cubicBezTo>
                    <a:pt x="4" y="38"/>
                    <a:pt x="5" y="39"/>
                    <a:pt x="5" y="40"/>
                  </a:cubicBezTo>
                  <a:cubicBezTo>
                    <a:pt x="4" y="43"/>
                    <a:pt x="4" y="46"/>
                    <a:pt x="4" y="49"/>
                  </a:cubicBezTo>
                  <a:cubicBezTo>
                    <a:pt x="4" y="56"/>
                    <a:pt x="5" y="62"/>
                    <a:pt x="8" y="68"/>
                  </a:cubicBezTo>
                  <a:cubicBezTo>
                    <a:pt x="9" y="69"/>
                    <a:pt x="8" y="70"/>
                    <a:pt x="7" y="71"/>
                  </a:cubicBezTo>
                  <a:cubicBezTo>
                    <a:pt x="7" y="71"/>
                    <a:pt x="7" y="71"/>
                    <a:pt x="7" y="71"/>
                  </a:cubicBezTo>
                  <a:close/>
                  <a:moveTo>
                    <a:pt x="93" y="40"/>
                  </a:moveTo>
                  <a:cubicBezTo>
                    <a:pt x="92" y="40"/>
                    <a:pt x="91" y="39"/>
                    <a:pt x="91" y="38"/>
                  </a:cubicBezTo>
                  <a:cubicBezTo>
                    <a:pt x="88" y="29"/>
                    <a:pt x="83" y="20"/>
                    <a:pt x="75" y="14"/>
                  </a:cubicBezTo>
                  <a:cubicBezTo>
                    <a:pt x="74" y="14"/>
                    <a:pt x="74" y="13"/>
                    <a:pt x="75" y="12"/>
                  </a:cubicBezTo>
                  <a:cubicBezTo>
                    <a:pt x="76" y="11"/>
                    <a:pt x="77" y="11"/>
                    <a:pt x="78" y="11"/>
                  </a:cubicBezTo>
                  <a:cubicBezTo>
                    <a:pt x="86" y="18"/>
                    <a:pt x="92" y="27"/>
                    <a:pt x="95" y="37"/>
                  </a:cubicBezTo>
                  <a:cubicBezTo>
                    <a:pt x="95" y="38"/>
                    <a:pt x="94" y="39"/>
                    <a:pt x="93" y="40"/>
                  </a:cubicBezTo>
                  <a:cubicBezTo>
                    <a:pt x="93" y="40"/>
                    <a:pt x="93" y="40"/>
                    <a:pt x="93" y="40"/>
                  </a:cubicBezTo>
                  <a:close/>
                  <a:moveTo>
                    <a:pt x="6" y="31"/>
                  </a:moveTo>
                  <a:cubicBezTo>
                    <a:pt x="6" y="31"/>
                    <a:pt x="6" y="31"/>
                    <a:pt x="6" y="31"/>
                  </a:cubicBezTo>
                  <a:cubicBezTo>
                    <a:pt x="5" y="30"/>
                    <a:pt x="4" y="29"/>
                    <a:pt x="5" y="28"/>
                  </a:cubicBezTo>
                  <a:cubicBezTo>
                    <a:pt x="9" y="19"/>
                    <a:pt x="17" y="11"/>
                    <a:pt x="26" y="6"/>
                  </a:cubicBezTo>
                  <a:cubicBezTo>
                    <a:pt x="27" y="6"/>
                    <a:pt x="28" y="6"/>
                    <a:pt x="29" y="7"/>
                  </a:cubicBezTo>
                  <a:cubicBezTo>
                    <a:pt x="29" y="8"/>
                    <a:pt x="29" y="9"/>
                    <a:pt x="28" y="10"/>
                  </a:cubicBezTo>
                  <a:cubicBezTo>
                    <a:pt x="19" y="14"/>
                    <a:pt x="12" y="21"/>
                    <a:pt x="8" y="30"/>
                  </a:cubicBezTo>
                  <a:cubicBezTo>
                    <a:pt x="8" y="31"/>
                    <a:pt x="7" y="31"/>
                    <a:pt x="6" y="31"/>
                  </a:cubicBezTo>
                  <a:close/>
                  <a:moveTo>
                    <a:pt x="67" y="9"/>
                  </a:moveTo>
                  <a:cubicBezTo>
                    <a:pt x="67" y="9"/>
                    <a:pt x="66" y="9"/>
                    <a:pt x="66" y="9"/>
                  </a:cubicBezTo>
                  <a:cubicBezTo>
                    <a:pt x="57" y="5"/>
                    <a:pt x="47" y="4"/>
                    <a:pt x="38" y="6"/>
                  </a:cubicBezTo>
                  <a:cubicBezTo>
                    <a:pt x="37" y="6"/>
                    <a:pt x="36" y="6"/>
                    <a:pt x="36" y="5"/>
                  </a:cubicBezTo>
                  <a:cubicBezTo>
                    <a:pt x="35" y="4"/>
                    <a:pt x="36" y="2"/>
                    <a:pt x="37" y="2"/>
                  </a:cubicBezTo>
                  <a:cubicBezTo>
                    <a:pt x="47" y="0"/>
                    <a:pt x="58" y="1"/>
                    <a:pt x="68" y="5"/>
                  </a:cubicBezTo>
                  <a:cubicBezTo>
                    <a:pt x="69" y="6"/>
                    <a:pt x="69" y="7"/>
                    <a:pt x="69" y="8"/>
                  </a:cubicBezTo>
                  <a:cubicBezTo>
                    <a:pt x="68" y="9"/>
                    <a:pt x="68" y="9"/>
                    <a:pt x="6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6" name="Freeform 1693">
              <a:extLst>
                <a:ext uri="{FF2B5EF4-FFF2-40B4-BE49-F238E27FC236}">
                  <a16:creationId xmlns:a16="http://schemas.microsoft.com/office/drawing/2014/main" id="{DDADB192-6E21-6C80-42ED-2B48719F8FE7}"/>
                </a:ext>
              </a:extLst>
            </p:cNvPr>
            <p:cNvSpPr>
              <a:spLocks/>
            </p:cNvSpPr>
            <p:nvPr/>
          </p:nvSpPr>
          <p:spPr bwMode="auto">
            <a:xfrm>
              <a:off x="9282113" y="2282825"/>
              <a:ext cx="134938" cy="134938"/>
            </a:xfrm>
            <a:custGeom>
              <a:avLst/>
              <a:gdLst>
                <a:gd name="T0" fmla="*/ 2 w 36"/>
                <a:gd name="T1" fmla="*/ 36 h 36"/>
                <a:gd name="T2" fmla="*/ 0 w 36"/>
                <a:gd name="T3" fmla="*/ 36 h 36"/>
                <a:gd name="T4" fmla="*/ 0 w 36"/>
                <a:gd name="T5" fmla="*/ 33 h 36"/>
                <a:gd name="T6" fmla="*/ 32 w 36"/>
                <a:gd name="T7" fmla="*/ 1 h 36"/>
                <a:gd name="T8" fmla="*/ 35 w 36"/>
                <a:gd name="T9" fmla="*/ 1 h 36"/>
                <a:gd name="T10" fmla="*/ 35 w 36"/>
                <a:gd name="T11" fmla="*/ 4 h 36"/>
                <a:gd name="T12" fmla="*/ 3 w 36"/>
                <a:gd name="T13" fmla="*/ 36 h 36"/>
                <a:gd name="T14" fmla="*/ 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 y="36"/>
                  </a:moveTo>
                  <a:cubicBezTo>
                    <a:pt x="1" y="36"/>
                    <a:pt x="1" y="36"/>
                    <a:pt x="0" y="36"/>
                  </a:cubicBezTo>
                  <a:cubicBezTo>
                    <a:pt x="0" y="35"/>
                    <a:pt x="0" y="34"/>
                    <a:pt x="0" y="33"/>
                  </a:cubicBezTo>
                  <a:cubicBezTo>
                    <a:pt x="32" y="1"/>
                    <a:pt x="32" y="1"/>
                    <a:pt x="32" y="1"/>
                  </a:cubicBezTo>
                  <a:cubicBezTo>
                    <a:pt x="33" y="0"/>
                    <a:pt x="34" y="0"/>
                    <a:pt x="35" y="1"/>
                  </a:cubicBezTo>
                  <a:cubicBezTo>
                    <a:pt x="36" y="2"/>
                    <a:pt x="36" y="3"/>
                    <a:pt x="35" y="4"/>
                  </a:cubicBezTo>
                  <a:cubicBezTo>
                    <a:pt x="3" y="36"/>
                    <a:pt x="3" y="36"/>
                    <a:pt x="3" y="36"/>
                  </a:cubicBezTo>
                  <a:cubicBezTo>
                    <a:pt x="3" y="36"/>
                    <a:pt x="2" y="36"/>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1694">
              <a:extLst>
                <a:ext uri="{FF2B5EF4-FFF2-40B4-BE49-F238E27FC236}">
                  <a16:creationId xmlns:a16="http://schemas.microsoft.com/office/drawing/2014/main" id="{2A79BE6E-21EB-D8B5-E6F8-AB76CAD35554}"/>
                </a:ext>
              </a:extLst>
            </p:cNvPr>
            <p:cNvSpPr>
              <a:spLocks noEditPoints="1"/>
            </p:cNvSpPr>
            <p:nvPr/>
          </p:nvSpPr>
          <p:spPr bwMode="auto">
            <a:xfrm>
              <a:off x="9274175" y="2276475"/>
              <a:ext cx="60325" cy="58738"/>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4"/>
                    <a:pt x="3" y="0"/>
                    <a:pt x="8" y="0"/>
                  </a:cubicBezTo>
                  <a:cubicBezTo>
                    <a:pt x="12" y="0"/>
                    <a:pt x="16" y="4"/>
                    <a:pt x="16" y="8"/>
                  </a:cubicBezTo>
                  <a:cubicBezTo>
                    <a:pt x="16" y="13"/>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8" name="Freeform 1695">
              <a:extLst>
                <a:ext uri="{FF2B5EF4-FFF2-40B4-BE49-F238E27FC236}">
                  <a16:creationId xmlns:a16="http://schemas.microsoft.com/office/drawing/2014/main" id="{C94B2F4B-FC64-68C2-6E97-E5BBF519B015}"/>
                </a:ext>
              </a:extLst>
            </p:cNvPr>
            <p:cNvSpPr>
              <a:spLocks noEditPoints="1"/>
            </p:cNvSpPr>
            <p:nvPr/>
          </p:nvSpPr>
          <p:spPr bwMode="auto">
            <a:xfrm>
              <a:off x="9364663" y="2365375"/>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4"/>
                    <a:pt x="3" y="0"/>
                    <a:pt x="8" y="0"/>
                  </a:cubicBezTo>
                  <a:cubicBezTo>
                    <a:pt x="12" y="0"/>
                    <a:pt x="16" y="4"/>
                    <a:pt x="16" y="8"/>
                  </a:cubicBezTo>
                  <a:cubicBezTo>
                    <a:pt x="16" y="13"/>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59" name="Group 158">
            <a:extLst>
              <a:ext uri="{FF2B5EF4-FFF2-40B4-BE49-F238E27FC236}">
                <a16:creationId xmlns:a16="http://schemas.microsoft.com/office/drawing/2014/main" id="{E0BEA727-5B75-D69F-8E7F-A651F45A9190}"/>
              </a:ext>
            </a:extLst>
          </p:cNvPr>
          <p:cNvGrpSpPr/>
          <p:nvPr/>
        </p:nvGrpSpPr>
        <p:grpSpPr>
          <a:xfrm>
            <a:off x="8731508" y="2553023"/>
            <a:ext cx="294159" cy="295454"/>
            <a:chOff x="8440738" y="1444625"/>
            <a:chExt cx="360363" cy="361950"/>
          </a:xfrm>
          <a:solidFill>
            <a:schemeClr val="bg1"/>
          </a:solidFill>
        </p:grpSpPr>
        <p:sp>
          <p:nvSpPr>
            <p:cNvPr id="160" name="Freeform 1490">
              <a:extLst>
                <a:ext uri="{FF2B5EF4-FFF2-40B4-BE49-F238E27FC236}">
                  <a16:creationId xmlns:a16="http://schemas.microsoft.com/office/drawing/2014/main" id="{4DADB6B8-5C5F-FD0B-D223-7C3500EDBCB4}"/>
                </a:ext>
              </a:extLst>
            </p:cNvPr>
            <p:cNvSpPr>
              <a:spLocks/>
            </p:cNvSpPr>
            <p:nvPr/>
          </p:nvSpPr>
          <p:spPr bwMode="auto">
            <a:xfrm>
              <a:off x="8515350" y="1504950"/>
              <a:ext cx="209550" cy="15875"/>
            </a:xfrm>
            <a:custGeom>
              <a:avLst/>
              <a:gdLst>
                <a:gd name="T0" fmla="*/ 54 w 56"/>
                <a:gd name="T1" fmla="*/ 4 h 4"/>
                <a:gd name="T2" fmla="*/ 2 w 56"/>
                <a:gd name="T3" fmla="*/ 4 h 4"/>
                <a:gd name="T4" fmla="*/ 0 w 56"/>
                <a:gd name="T5" fmla="*/ 2 h 4"/>
                <a:gd name="T6" fmla="*/ 2 w 56"/>
                <a:gd name="T7" fmla="*/ 0 h 4"/>
                <a:gd name="T8" fmla="*/ 54 w 56"/>
                <a:gd name="T9" fmla="*/ 0 h 4"/>
                <a:gd name="T10" fmla="*/ 56 w 56"/>
                <a:gd name="T11" fmla="*/ 2 h 4"/>
                <a:gd name="T12" fmla="*/ 54 w 5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6" h="4">
                  <a:moveTo>
                    <a:pt x="54" y="4"/>
                  </a:moveTo>
                  <a:cubicBezTo>
                    <a:pt x="2" y="4"/>
                    <a:pt x="2" y="4"/>
                    <a:pt x="2" y="4"/>
                  </a:cubicBezTo>
                  <a:cubicBezTo>
                    <a:pt x="1" y="4"/>
                    <a:pt x="0" y="3"/>
                    <a:pt x="0" y="2"/>
                  </a:cubicBezTo>
                  <a:cubicBezTo>
                    <a:pt x="0" y="1"/>
                    <a:pt x="1" y="0"/>
                    <a:pt x="2" y="0"/>
                  </a:cubicBezTo>
                  <a:cubicBezTo>
                    <a:pt x="54" y="0"/>
                    <a:pt x="54" y="0"/>
                    <a:pt x="54" y="0"/>
                  </a:cubicBezTo>
                  <a:cubicBezTo>
                    <a:pt x="55" y="0"/>
                    <a:pt x="56" y="1"/>
                    <a:pt x="56" y="2"/>
                  </a:cubicBezTo>
                  <a:cubicBezTo>
                    <a:pt x="56" y="3"/>
                    <a:pt x="55" y="4"/>
                    <a:pt x="5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1" name="Freeform 1491">
              <a:extLst>
                <a:ext uri="{FF2B5EF4-FFF2-40B4-BE49-F238E27FC236}">
                  <a16:creationId xmlns:a16="http://schemas.microsoft.com/office/drawing/2014/main" id="{4600AB33-35EF-E8AB-9A07-DA1E1765354E}"/>
                </a:ext>
              </a:extLst>
            </p:cNvPr>
            <p:cNvSpPr>
              <a:spLocks noEditPoints="1"/>
            </p:cNvSpPr>
            <p:nvPr/>
          </p:nvSpPr>
          <p:spPr bwMode="auto">
            <a:xfrm>
              <a:off x="8515350" y="1444625"/>
              <a:ext cx="209550" cy="188913"/>
            </a:xfrm>
            <a:custGeom>
              <a:avLst/>
              <a:gdLst>
                <a:gd name="T0" fmla="*/ 28 w 56"/>
                <a:gd name="T1" fmla="*/ 50 h 50"/>
                <a:gd name="T2" fmla="*/ 26 w 56"/>
                <a:gd name="T3" fmla="*/ 49 h 50"/>
                <a:gd name="T4" fmla="*/ 0 w 56"/>
                <a:gd name="T5" fmla="*/ 19 h 50"/>
                <a:gd name="T6" fmla="*/ 0 w 56"/>
                <a:gd name="T7" fmla="*/ 17 h 50"/>
                <a:gd name="T8" fmla="*/ 12 w 56"/>
                <a:gd name="T9" fmla="*/ 1 h 50"/>
                <a:gd name="T10" fmla="*/ 14 w 56"/>
                <a:gd name="T11" fmla="*/ 0 h 50"/>
                <a:gd name="T12" fmla="*/ 42 w 56"/>
                <a:gd name="T13" fmla="*/ 0 h 50"/>
                <a:gd name="T14" fmla="*/ 44 w 56"/>
                <a:gd name="T15" fmla="*/ 1 h 50"/>
                <a:gd name="T16" fmla="*/ 56 w 56"/>
                <a:gd name="T17" fmla="*/ 17 h 50"/>
                <a:gd name="T18" fmla="*/ 56 w 56"/>
                <a:gd name="T19" fmla="*/ 19 h 50"/>
                <a:gd name="T20" fmla="*/ 30 w 56"/>
                <a:gd name="T21" fmla="*/ 49 h 50"/>
                <a:gd name="T22" fmla="*/ 28 w 56"/>
                <a:gd name="T23" fmla="*/ 50 h 50"/>
                <a:gd name="T24" fmla="*/ 5 w 56"/>
                <a:gd name="T25" fmla="*/ 18 h 50"/>
                <a:gd name="T26" fmla="*/ 28 w 56"/>
                <a:gd name="T27" fmla="*/ 45 h 50"/>
                <a:gd name="T28" fmla="*/ 51 w 56"/>
                <a:gd name="T29" fmla="*/ 18 h 50"/>
                <a:gd name="T30" fmla="*/ 41 w 56"/>
                <a:gd name="T31" fmla="*/ 4 h 50"/>
                <a:gd name="T32" fmla="*/ 15 w 56"/>
                <a:gd name="T33" fmla="*/ 4 h 50"/>
                <a:gd name="T34" fmla="*/ 5 w 56"/>
                <a:gd name="T35"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0">
                  <a:moveTo>
                    <a:pt x="28" y="50"/>
                  </a:moveTo>
                  <a:cubicBezTo>
                    <a:pt x="27" y="50"/>
                    <a:pt x="27" y="50"/>
                    <a:pt x="26" y="49"/>
                  </a:cubicBezTo>
                  <a:cubicBezTo>
                    <a:pt x="0" y="19"/>
                    <a:pt x="0" y="19"/>
                    <a:pt x="0" y="19"/>
                  </a:cubicBezTo>
                  <a:cubicBezTo>
                    <a:pt x="0" y="19"/>
                    <a:pt x="0" y="18"/>
                    <a:pt x="0" y="17"/>
                  </a:cubicBezTo>
                  <a:cubicBezTo>
                    <a:pt x="12" y="1"/>
                    <a:pt x="12" y="1"/>
                    <a:pt x="12" y="1"/>
                  </a:cubicBezTo>
                  <a:cubicBezTo>
                    <a:pt x="13" y="0"/>
                    <a:pt x="13" y="0"/>
                    <a:pt x="14" y="0"/>
                  </a:cubicBezTo>
                  <a:cubicBezTo>
                    <a:pt x="42" y="0"/>
                    <a:pt x="42" y="0"/>
                    <a:pt x="42" y="0"/>
                  </a:cubicBezTo>
                  <a:cubicBezTo>
                    <a:pt x="43" y="0"/>
                    <a:pt x="43" y="0"/>
                    <a:pt x="44" y="1"/>
                  </a:cubicBezTo>
                  <a:cubicBezTo>
                    <a:pt x="56" y="17"/>
                    <a:pt x="56" y="17"/>
                    <a:pt x="56" y="17"/>
                  </a:cubicBezTo>
                  <a:cubicBezTo>
                    <a:pt x="56" y="18"/>
                    <a:pt x="56" y="19"/>
                    <a:pt x="56" y="19"/>
                  </a:cubicBezTo>
                  <a:cubicBezTo>
                    <a:pt x="30" y="49"/>
                    <a:pt x="30" y="49"/>
                    <a:pt x="30" y="49"/>
                  </a:cubicBezTo>
                  <a:cubicBezTo>
                    <a:pt x="29" y="50"/>
                    <a:pt x="29" y="50"/>
                    <a:pt x="28" y="50"/>
                  </a:cubicBezTo>
                  <a:close/>
                  <a:moveTo>
                    <a:pt x="5" y="18"/>
                  </a:moveTo>
                  <a:cubicBezTo>
                    <a:pt x="28" y="45"/>
                    <a:pt x="28" y="45"/>
                    <a:pt x="28" y="45"/>
                  </a:cubicBezTo>
                  <a:cubicBezTo>
                    <a:pt x="51" y="18"/>
                    <a:pt x="51" y="18"/>
                    <a:pt x="51" y="18"/>
                  </a:cubicBezTo>
                  <a:cubicBezTo>
                    <a:pt x="41" y="4"/>
                    <a:pt x="41" y="4"/>
                    <a:pt x="41" y="4"/>
                  </a:cubicBezTo>
                  <a:cubicBezTo>
                    <a:pt x="15" y="4"/>
                    <a:pt x="15" y="4"/>
                    <a:pt x="15" y="4"/>
                  </a:cubicBez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2" name="Freeform 1492">
              <a:extLst>
                <a:ext uri="{FF2B5EF4-FFF2-40B4-BE49-F238E27FC236}">
                  <a16:creationId xmlns:a16="http://schemas.microsoft.com/office/drawing/2014/main" id="{BCA58B55-848D-6347-964C-AF207BFB7585}"/>
                </a:ext>
              </a:extLst>
            </p:cNvPr>
            <p:cNvSpPr>
              <a:spLocks noEditPoints="1"/>
            </p:cNvSpPr>
            <p:nvPr/>
          </p:nvSpPr>
          <p:spPr bwMode="auto">
            <a:xfrm>
              <a:off x="8650288" y="1746250"/>
              <a:ext cx="104775" cy="60325"/>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3" name="Freeform 1493">
              <a:extLst>
                <a:ext uri="{FF2B5EF4-FFF2-40B4-BE49-F238E27FC236}">
                  <a16:creationId xmlns:a16="http://schemas.microsoft.com/office/drawing/2014/main" id="{7E88A23C-BE71-2F73-C7F3-4F1FDC11594B}"/>
                </a:ext>
              </a:extLst>
            </p:cNvPr>
            <p:cNvSpPr>
              <a:spLocks/>
            </p:cNvSpPr>
            <p:nvPr/>
          </p:nvSpPr>
          <p:spPr bwMode="auto">
            <a:xfrm>
              <a:off x="8666163" y="1539875"/>
              <a:ext cx="134938" cy="220663"/>
            </a:xfrm>
            <a:custGeom>
              <a:avLst/>
              <a:gdLst>
                <a:gd name="T0" fmla="*/ 18 w 36"/>
                <a:gd name="T1" fmla="*/ 59 h 59"/>
                <a:gd name="T2" fmla="*/ 16 w 36"/>
                <a:gd name="T3" fmla="*/ 57 h 59"/>
                <a:gd name="T4" fmla="*/ 16 w 36"/>
                <a:gd name="T5" fmla="*/ 51 h 59"/>
                <a:gd name="T6" fmla="*/ 17 w 36"/>
                <a:gd name="T7" fmla="*/ 49 h 59"/>
                <a:gd name="T8" fmla="*/ 32 w 36"/>
                <a:gd name="T9" fmla="*/ 34 h 59"/>
                <a:gd name="T10" fmla="*/ 32 w 36"/>
                <a:gd name="T11" fmla="*/ 5 h 59"/>
                <a:gd name="T12" fmla="*/ 31 w 36"/>
                <a:gd name="T13" fmla="*/ 5 h 59"/>
                <a:gd name="T14" fmla="*/ 26 w 36"/>
                <a:gd name="T15" fmla="*/ 27 h 59"/>
                <a:gd name="T16" fmla="*/ 25 w 36"/>
                <a:gd name="T17" fmla="*/ 28 h 59"/>
                <a:gd name="T18" fmla="*/ 14 w 36"/>
                <a:gd name="T19" fmla="*/ 40 h 59"/>
                <a:gd name="T20" fmla="*/ 11 w 36"/>
                <a:gd name="T21" fmla="*/ 41 h 59"/>
                <a:gd name="T22" fmla="*/ 10 w 36"/>
                <a:gd name="T23" fmla="*/ 38 h 59"/>
                <a:gd name="T24" fmla="*/ 13 w 36"/>
                <a:gd name="T25" fmla="*/ 26 h 59"/>
                <a:gd name="T26" fmla="*/ 12 w 36"/>
                <a:gd name="T27" fmla="*/ 23 h 59"/>
                <a:gd name="T28" fmla="*/ 10 w 36"/>
                <a:gd name="T29" fmla="*/ 24 h 59"/>
                <a:gd name="T30" fmla="*/ 4 w 36"/>
                <a:gd name="T31" fmla="*/ 39 h 59"/>
                <a:gd name="T32" fmla="*/ 4 w 36"/>
                <a:gd name="T33" fmla="*/ 57 h 59"/>
                <a:gd name="T34" fmla="*/ 2 w 36"/>
                <a:gd name="T35" fmla="*/ 59 h 59"/>
                <a:gd name="T36" fmla="*/ 0 w 36"/>
                <a:gd name="T37" fmla="*/ 57 h 59"/>
                <a:gd name="T38" fmla="*/ 0 w 36"/>
                <a:gd name="T39" fmla="*/ 39 h 59"/>
                <a:gd name="T40" fmla="*/ 0 w 36"/>
                <a:gd name="T41" fmla="*/ 38 h 59"/>
                <a:gd name="T42" fmla="*/ 6 w 36"/>
                <a:gd name="T43" fmla="*/ 22 h 59"/>
                <a:gd name="T44" fmla="*/ 14 w 36"/>
                <a:gd name="T45" fmla="*/ 19 h 59"/>
                <a:gd name="T46" fmla="*/ 17 w 36"/>
                <a:gd name="T47" fmla="*/ 27 h 59"/>
                <a:gd name="T48" fmla="*/ 16 w 36"/>
                <a:gd name="T49" fmla="*/ 33 h 59"/>
                <a:gd name="T50" fmla="*/ 22 w 36"/>
                <a:gd name="T51" fmla="*/ 26 h 59"/>
                <a:gd name="T52" fmla="*/ 29 w 36"/>
                <a:gd name="T53" fmla="*/ 2 h 59"/>
                <a:gd name="T54" fmla="*/ 35 w 36"/>
                <a:gd name="T55" fmla="*/ 1 h 59"/>
                <a:gd name="T56" fmla="*/ 36 w 36"/>
                <a:gd name="T57" fmla="*/ 3 h 59"/>
                <a:gd name="T58" fmla="*/ 36 w 36"/>
                <a:gd name="T59" fmla="*/ 35 h 59"/>
                <a:gd name="T60" fmla="*/ 35 w 36"/>
                <a:gd name="T61" fmla="*/ 36 h 59"/>
                <a:gd name="T62" fmla="*/ 20 w 36"/>
                <a:gd name="T63" fmla="*/ 52 h 59"/>
                <a:gd name="T64" fmla="*/ 20 w 36"/>
                <a:gd name="T65" fmla="*/ 57 h 59"/>
                <a:gd name="T66" fmla="*/ 18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18" y="59"/>
                  </a:moveTo>
                  <a:cubicBezTo>
                    <a:pt x="17" y="59"/>
                    <a:pt x="16" y="58"/>
                    <a:pt x="16" y="57"/>
                  </a:cubicBezTo>
                  <a:cubicBezTo>
                    <a:pt x="16" y="51"/>
                    <a:pt x="16" y="51"/>
                    <a:pt x="16" y="51"/>
                  </a:cubicBezTo>
                  <a:cubicBezTo>
                    <a:pt x="16" y="50"/>
                    <a:pt x="16" y="50"/>
                    <a:pt x="17" y="49"/>
                  </a:cubicBezTo>
                  <a:cubicBezTo>
                    <a:pt x="17" y="49"/>
                    <a:pt x="28" y="38"/>
                    <a:pt x="32" y="34"/>
                  </a:cubicBezTo>
                  <a:cubicBezTo>
                    <a:pt x="32" y="5"/>
                    <a:pt x="32" y="5"/>
                    <a:pt x="32" y="5"/>
                  </a:cubicBezTo>
                  <a:cubicBezTo>
                    <a:pt x="32" y="5"/>
                    <a:pt x="31" y="5"/>
                    <a:pt x="31" y="5"/>
                  </a:cubicBezTo>
                  <a:cubicBezTo>
                    <a:pt x="29" y="7"/>
                    <a:pt x="26" y="11"/>
                    <a:pt x="26" y="27"/>
                  </a:cubicBezTo>
                  <a:cubicBezTo>
                    <a:pt x="26" y="28"/>
                    <a:pt x="26" y="28"/>
                    <a:pt x="25" y="28"/>
                  </a:cubicBezTo>
                  <a:cubicBezTo>
                    <a:pt x="14" y="40"/>
                    <a:pt x="14" y="40"/>
                    <a:pt x="14" y="40"/>
                  </a:cubicBezTo>
                  <a:cubicBezTo>
                    <a:pt x="13" y="41"/>
                    <a:pt x="12" y="41"/>
                    <a:pt x="11" y="41"/>
                  </a:cubicBezTo>
                  <a:cubicBezTo>
                    <a:pt x="10" y="40"/>
                    <a:pt x="10" y="39"/>
                    <a:pt x="10" y="38"/>
                  </a:cubicBezTo>
                  <a:cubicBezTo>
                    <a:pt x="13" y="26"/>
                    <a:pt x="13" y="26"/>
                    <a:pt x="13" y="26"/>
                  </a:cubicBezTo>
                  <a:cubicBezTo>
                    <a:pt x="13" y="24"/>
                    <a:pt x="13" y="23"/>
                    <a:pt x="12" y="23"/>
                  </a:cubicBezTo>
                  <a:cubicBezTo>
                    <a:pt x="11" y="23"/>
                    <a:pt x="10" y="23"/>
                    <a:pt x="10" y="24"/>
                  </a:cubicBezTo>
                  <a:cubicBezTo>
                    <a:pt x="8" y="27"/>
                    <a:pt x="5" y="36"/>
                    <a:pt x="4" y="39"/>
                  </a:cubicBezTo>
                  <a:cubicBezTo>
                    <a:pt x="4" y="57"/>
                    <a:pt x="4" y="57"/>
                    <a:pt x="4" y="57"/>
                  </a:cubicBezTo>
                  <a:cubicBezTo>
                    <a:pt x="4" y="58"/>
                    <a:pt x="3" y="59"/>
                    <a:pt x="2" y="59"/>
                  </a:cubicBezTo>
                  <a:cubicBezTo>
                    <a:pt x="1" y="59"/>
                    <a:pt x="0" y="58"/>
                    <a:pt x="0" y="57"/>
                  </a:cubicBezTo>
                  <a:cubicBezTo>
                    <a:pt x="0" y="39"/>
                    <a:pt x="0" y="39"/>
                    <a:pt x="0" y="39"/>
                  </a:cubicBezTo>
                  <a:cubicBezTo>
                    <a:pt x="0" y="39"/>
                    <a:pt x="0" y="39"/>
                    <a:pt x="0" y="38"/>
                  </a:cubicBezTo>
                  <a:cubicBezTo>
                    <a:pt x="0" y="38"/>
                    <a:pt x="4" y="26"/>
                    <a:pt x="6" y="22"/>
                  </a:cubicBezTo>
                  <a:cubicBezTo>
                    <a:pt x="8" y="19"/>
                    <a:pt x="12" y="18"/>
                    <a:pt x="14" y="19"/>
                  </a:cubicBezTo>
                  <a:cubicBezTo>
                    <a:pt x="16" y="20"/>
                    <a:pt x="18" y="23"/>
                    <a:pt x="17" y="27"/>
                  </a:cubicBezTo>
                  <a:cubicBezTo>
                    <a:pt x="16" y="33"/>
                    <a:pt x="16" y="33"/>
                    <a:pt x="16" y="33"/>
                  </a:cubicBezTo>
                  <a:cubicBezTo>
                    <a:pt x="22" y="26"/>
                    <a:pt x="22" y="26"/>
                    <a:pt x="22" y="26"/>
                  </a:cubicBezTo>
                  <a:cubicBezTo>
                    <a:pt x="22" y="13"/>
                    <a:pt x="24" y="5"/>
                    <a:pt x="29" y="2"/>
                  </a:cubicBezTo>
                  <a:cubicBezTo>
                    <a:pt x="32" y="0"/>
                    <a:pt x="34" y="1"/>
                    <a:pt x="35" y="1"/>
                  </a:cubicBezTo>
                  <a:cubicBezTo>
                    <a:pt x="35" y="1"/>
                    <a:pt x="36" y="2"/>
                    <a:pt x="36" y="3"/>
                  </a:cubicBezTo>
                  <a:cubicBezTo>
                    <a:pt x="36" y="35"/>
                    <a:pt x="36" y="35"/>
                    <a:pt x="36" y="35"/>
                  </a:cubicBezTo>
                  <a:cubicBezTo>
                    <a:pt x="36" y="36"/>
                    <a:pt x="36" y="36"/>
                    <a:pt x="35" y="36"/>
                  </a:cubicBezTo>
                  <a:cubicBezTo>
                    <a:pt x="33" y="39"/>
                    <a:pt x="23" y="49"/>
                    <a:pt x="20" y="52"/>
                  </a:cubicBezTo>
                  <a:cubicBezTo>
                    <a:pt x="20" y="57"/>
                    <a:pt x="20" y="57"/>
                    <a:pt x="20" y="57"/>
                  </a:cubicBezTo>
                  <a:cubicBezTo>
                    <a:pt x="20" y="58"/>
                    <a:pt x="19" y="59"/>
                    <a:pt x="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1494">
              <a:extLst>
                <a:ext uri="{FF2B5EF4-FFF2-40B4-BE49-F238E27FC236}">
                  <a16:creationId xmlns:a16="http://schemas.microsoft.com/office/drawing/2014/main" id="{BA6C9038-7B5F-8D44-6944-F87007EA18A2}"/>
                </a:ext>
              </a:extLst>
            </p:cNvPr>
            <p:cNvSpPr>
              <a:spLocks noEditPoints="1"/>
            </p:cNvSpPr>
            <p:nvPr/>
          </p:nvSpPr>
          <p:spPr bwMode="auto">
            <a:xfrm>
              <a:off x="8485188" y="1746250"/>
              <a:ext cx="104775" cy="60325"/>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5" name="Freeform 1495">
              <a:extLst>
                <a:ext uri="{FF2B5EF4-FFF2-40B4-BE49-F238E27FC236}">
                  <a16:creationId xmlns:a16="http://schemas.microsoft.com/office/drawing/2014/main" id="{1768B29C-B7BA-487A-4688-C2FBE397D2BE}"/>
                </a:ext>
              </a:extLst>
            </p:cNvPr>
            <p:cNvSpPr>
              <a:spLocks/>
            </p:cNvSpPr>
            <p:nvPr/>
          </p:nvSpPr>
          <p:spPr bwMode="auto">
            <a:xfrm>
              <a:off x="8440738" y="1539875"/>
              <a:ext cx="134938" cy="220663"/>
            </a:xfrm>
            <a:custGeom>
              <a:avLst/>
              <a:gdLst>
                <a:gd name="T0" fmla="*/ 34 w 36"/>
                <a:gd name="T1" fmla="*/ 59 h 59"/>
                <a:gd name="T2" fmla="*/ 32 w 36"/>
                <a:gd name="T3" fmla="*/ 57 h 59"/>
                <a:gd name="T4" fmla="*/ 32 w 36"/>
                <a:gd name="T5" fmla="*/ 39 h 59"/>
                <a:gd name="T6" fmla="*/ 26 w 36"/>
                <a:gd name="T7" fmla="*/ 24 h 59"/>
                <a:gd name="T8" fmla="*/ 24 w 36"/>
                <a:gd name="T9" fmla="*/ 23 h 59"/>
                <a:gd name="T10" fmla="*/ 23 w 36"/>
                <a:gd name="T11" fmla="*/ 26 h 59"/>
                <a:gd name="T12" fmla="*/ 26 w 36"/>
                <a:gd name="T13" fmla="*/ 38 h 59"/>
                <a:gd name="T14" fmla="*/ 25 w 36"/>
                <a:gd name="T15" fmla="*/ 41 h 59"/>
                <a:gd name="T16" fmla="*/ 22 w 36"/>
                <a:gd name="T17" fmla="*/ 40 h 59"/>
                <a:gd name="T18" fmla="*/ 11 w 36"/>
                <a:gd name="T19" fmla="*/ 28 h 59"/>
                <a:gd name="T20" fmla="*/ 10 w 36"/>
                <a:gd name="T21" fmla="*/ 27 h 59"/>
                <a:gd name="T22" fmla="*/ 5 w 36"/>
                <a:gd name="T23" fmla="*/ 5 h 59"/>
                <a:gd name="T24" fmla="*/ 4 w 36"/>
                <a:gd name="T25" fmla="*/ 5 h 59"/>
                <a:gd name="T26" fmla="*/ 4 w 36"/>
                <a:gd name="T27" fmla="*/ 34 h 59"/>
                <a:gd name="T28" fmla="*/ 19 w 36"/>
                <a:gd name="T29" fmla="*/ 49 h 59"/>
                <a:gd name="T30" fmla="*/ 20 w 36"/>
                <a:gd name="T31" fmla="*/ 51 h 59"/>
                <a:gd name="T32" fmla="*/ 20 w 36"/>
                <a:gd name="T33" fmla="*/ 57 h 59"/>
                <a:gd name="T34" fmla="*/ 18 w 36"/>
                <a:gd name="T35" fmla="*/ 59 h 59"/>
                <a:gd name="T36" fmla="*/ 16 w 36"/>
                <a:gd name="T37" fmla="*/ 57 h 59"/>
                <a:gd name="T38" fmla="*/ 16 w 36"/>
                <a:gd name="T39" fmla="*/ 52 h 59"/>
                <a:gd name="T40" fmla="*/ 1 w 36"/>
                <a:gd name="T41" fmla="*/ 37 h 59"/>
                <a:gd name="T42" fmla="*/ 0 w 36"/>
                <a:gd name="T43" fmla="*/ 35 h 59"/>
                <a:gd name="T44" fmla="*/ 0 w 36"/>
                <a:gd name="T45" fmla="*/ 3 h 59"/>
                <a:gd name="T46" fmla="*/ 1 w 36"/>
                <a:gd name="T47" fmla="*/ 1 h 59"/>
                <a:gd name="T48" fmla="*/ 7 w 36"/>
                <a:gd name="T49" fmla="*/ 2 h 59"/>
                <a:gd name="T50" fmla="*/ 14 w 36"/>
                <a:gd name="T51" fmla="*/ 26 h 59"/>
                <a:gd name="T52" fmla="*/ 20 w 36"/>
                <a:gd name="T53" fmla="*/ 33 h 59"/>
                <a:gd name="T54" fmla="*/ 19 w 36"/>
                <a:gd name="T55" fmla="*/ 27 h 59"/>
                <a:gd name="T56" fmla="*/ 22 w 36"/>
                <a:gd name="T57" fmla="*/ 19 h 59"/>
                <a:gd name="T58" fmla="*/ 30 w 36"/>
                <a:gd name="T59" fmla="*/ 22 h 59"/>
                <a:gd name="T60" fmla="*/ 36 w 36"/>
                <a:gd name="T61" fmla="*/ 38 h 59"/>
                <a:gd name="T62" fmla="*/ 36 w 36"/>
                <a:gd name="T63" fmla="*/ 39 h 59"/>
                <a:gd name="T64" fmla="*/ 36 w 36"/>
                <a:gd name="T65" fmla="*/ 57 h 59"/>
                <a:gd name="T66" fmla="*/ 34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34" y="59"/>
                  </a:moveTo>
                  <a:cubicBezTo>
                    <a:pt x="33" y="59"/>
                    <a:pt x="32" y="58"/>
                    <a:pt x="32" y="57"/>
                  </a:cubicBezTo>
                  <a:cubicBezTo>
                    <a:pt x="32" y="39"/>
                    <a:pt x="32" y="39"/>
                    <a:pt x="32" y="39"/>
                  </a:cubicBezTo>
                  <a:cubicBezTo>
                    <a:pt x="31" y="36"/>
                    <a:pt x="28" y="27"/>
                    <a:pt x="26" y="24"/>
                  </a:cubicBezTo>
                  <a:cubicBezTo>
                    <a:pt x="25" y="23"/>
                    <a:pt x="25" y="23"/>
                    <a:pt x="24" y="23"/>
                  </a:cubicBezTo>
                  <a:cubicBezTo>
                    <a:pt x="23" y="23"/>
                    <a:pt x="23" y="24"/>
                    <a:pt x="23" y="26"/>
                  </a:cubicBezTo>
                  <a:cubicBezTo>
                    <a:pt x="26" y="38"/>
                    <a:pt x="26" y="38"/>
                    <a:pt x="26" y="38"/>
                  </a:cubicBezTo>
                  <a:cubicBezTo>
                    <a:pt x="26" y="39"/>
                    <a:pt x="26" y="40"/>
                    <a:pt x="25" y="41"/>
                  </a:cubicBezTo>
                  <a:cubicBezTo>
                    <a:pt x="24" y="41"/>
                    <a:pt x="23" y="41"/>
                    <a:pt x="22" y="40"/>
                  </a:cubicBezTo>
                  <a:cubicBezTo>
                    <a:pt x="11" y="28"/>
                    <a:pt x="11" y="28"/>
                    <a:pt x="11" y="28"/>
                  </a:cubicBezTo>
                  <a:cubicBezTo>
                    <a:pt x="10" y="28"/>
                    <a:pt x="10" y="28"/>
                    <a:pt x="10" y="27"/>
                  </a:cubicBezTo>
                  <a:cubicBezTo>
                    <a:pt x="10" y="11"/>
                    <a:pt x="7" y="7"/>
                    <a:pt x="5" y="5"/>
                  </a:cubicBezTo>
                  <a:cubicBezTo>
                    <a:pt x="5" y="5"/>
                    <a:pt x="4" y="5"/>
                    <a:pt x="4" y="5"/>
                  </a:cubicBezTo>
                  <a:cubicBezTo>
                    <a:pt x="4" y="34"/>
                    <a:pt x="4" y="34"/>
                    <a:pt x="4" y="34"/>
                  </a:cubicBezTo>
                  <a:cubicBezTo>
                    <a:pt x="9" y="38"/>
                    <a:pt x="19" y="49"/>
                    <a:pt x="19" y="49"/>
                  </a:cubicBezTo>
                  <a:cubicBezTo>
                    <a:pt x="20" y="50"/>
                    <a:pt x="20" y="50"/>
                    <a:pt x="20" y="51"/>
                  </a:cubicBezTo>
                  <a:cubicBezTo>
                    <a:pt x="20" y="57"/>
                    <a:pt x="20" y="57"/>
                    <a:pt x="20" y="57"/>
                  </a:cubicBezTo>
                  <a:cubicBezTo>
                    <a:pt x="20" y="58"/>
                    <a:pt x="19" y="59"/>
                    <a:pt x="18" y="59"/>
                  </a:cubicBezTo>
                  <a:cubicBezTo>
                    <a:pt x="17" y="59"/>
                    <a:pt x="16" y="58"/>
                    <a:pt x="16" y="57"/>
                  </a:cubicBezTo>
                  <a:cubicBezTo>
                    <a:pt x="16" y="52"/>
                    <a:pt x="16" y="52"/>
                    <a:pt x="16" y="52"/>
                  </a:cubicBezTo>
                  <a:cubicBezTo>
                    <a:pt x="14" y="49"/>
                    <a:pt x="4" y="39"/>
                    <a:pt x="1" y="37"/>
                  </a:cubicBezTo>
                  <a:cubicBezTo>
                    <a:pt x="0" y="36"/>
                    <a:pt x="0" y="36"/>
                    <a:pt x="0" y="35"/>
                  </a:cubicBezTo>
                  <a:cubicBezTo>
                    <a:pt x="0" y="3"/>
                    <a:pt x="0" y="3"/>
                    <a:pt x="0" y="3"/>
                  </a:cubicBezTo>
                  <a:cubicBezTo>
                    <a:pt x="0" y="2"/>
                    <a:pt x="1" y="1"/>
                    <a:pt x="1" y="1"/>
                  </a:cubicBezTo>
                  <a:cubicBezTo>
                    <a:pt x="2" y="1"/>
                    <a:pt x="4" y="0"/>
                    <a:pt x="7" y="2"/>
                  </a:cubicBezTo>
                  <a:cubicBezTo>
                    <a:pt x="12" y="5"/>
                    <a:pt x="14" y="13"/>
                    <a:pt x="14" y="26"/>
                  </a:cubicBezTo>
                  <a:cubicBezTo>
                    <a:pt x="20" y="33"/>
                    <a:pt x="20" y="33"/>
                    <a:pt x="20" y="33"/>
                  </a:cubicBezTo>
                  <a:cubicBezTo>
                    <a:pt x="19" y="27"/>
                    <a:pt x="19" y="27"/>
                    <a:pt x="19" y="27"/>
                  </a:cubicBezTo>
                  <a:cubicBezTo>
                    <a:pt x="18" y="23"/>
                    <a:pt x="20" y="20"/>
                    <a:pt x="22" y="19"/>
                  </a:cubicBezTo>
                  <a:cubicBezTo>
                    <a:pt x="24" y="18"/>
                    <a:pt x="28" y="19"/>
                    <a:pt x="30" y="22"/>
                  </a:cubicBezTo>
                  <a:cubicBezTo>
                    <a:pt x="32" y="26"/>
                    <a:pt x="36" y="38"/>
                    <a:pt x="36" y="38"/>
                  </a:cubicBezTo>
                  <a:cubicBezTo>
                    <a:pt x="36" y="39"/>
                    <a:pt x="36" y="39"/>
                    <a:pt x="36" y="39"/>
                  </a:cubicBezTo>
                  <a:cubicBezTo>
                    <a:pt x="36" y="57"/>
                    <a:pt x="36" y="57"/>
                    <a:pt x="36" y="57"/>
                  </a:cubicBezTo>
                  <a:cubicBezTo>
                    <a:pt x="36" y="58"/>
                    <a:pt x="35" y="59"/>
                    <a:pt x="3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6" name="Freeform 1496">
              <a:extLst>
                <a:ext uri="{FF2B5EF4-FFF2-40B4-BE49-F238E27FC236}">
                  <a16:creationId xmlns:a16="http://schemas.microsoft.com/office/drawing/2014/main" id="{C213FE64-0724-7C21-8849-114B50A1509F}"/>
                </a:ext>
              </a:extLst>
            </p:cNvPr>
            <p:cNvSpPr>
              <a:spLocks/>
            </p:cNvSpPr>
            <p:nvPr/>
          </p:nvSpPr>
          <p:spPr bwMode="auto">
            <a:xfrm>
              <a:off x="8559800" y="1444625"/>
              <a:ext cx="68263" cy="188913"/>
            </a:xfrm>
            <a:custGeom>
              <a:avLst/>
              <a:gdLst>
                <a:gd name="T0" fmla="*/ 16 w 18"/>
                <a:gd name="T1" fmla="*/ 50 h 50"/>
                <a:gd name="T2" fmla="*/ 14 w 18"/>
                <a:gd name="T3" fmla="*/ 49 h 50"/>
                <a:gd name="T4" fmla="*/ 4 w 18"/>
                <a:gd name="T5" fmla="*/ 19 h 50"/>
                <a:gd name="T6" fmla="*/ 0 w 18"/>
                <a:gd name="T7" fmla="*/ 2 h 50"/>
                <a:gd name="T8" fmla="*/ 2 w 18"/>
                <a:gd name="T9" fmla="*/ 0 h 50"/>
                <a:gd name="T10" fmla="*/ 4 w 18"/>
                <a:gd name="T11" fmla="*/ 2 h 50"/>
                <a:gd name="T12" fmla="*/ 8 w 18"/>
                <a:gd name="T13" fmla="*/ 18 h 50"/>
                <a:gd name="T14" fmla="*/ 18 w 18"/>
                <a:gd name="T15" fmla="*/ 47 h 50"/>
                <a:gd name="T16" fmla="*/ 17 w 18"/>
                <a:gd name="T17" fmla="*/ 50 h 50"/>
                <a:gd name="T18" fmla="*/ 16 w 1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0">
                  <a:moveTo>
                    <a:pt x="16" y="50"/>
                  </a:moveTo>
                  <a:cubicBezTo>
                    <a:pt x="15" y="50"/>
                    <a:pt x="14" y="49"/>
                    <a:pt x="14" y="49"/>
                  </a:cubicBezTo>
                  <a:cubicBezTo>
                    <a:pt x="4" y="19"/>
                    <a:pt x="4" y="19"/>
                    <a:pt x="4" y="19"/>
                  </a:cubicBezTo>
                  <a:cubicBezTo>
                    <a:pt x="0" y="2"/>
                    <a:pt x="0" y="2"/>
                    <a:pt x="0" y="2"/>
                  </a:cubicBezTo>
                  <a:cubicBezTo>
                    <a:pt x="0" y="1"/>
                    <a:pt x="0" y="0"/>
                    <a:pt x="2" y="0"/>
                  </a:cubicBezTo>
                  <a:cubicBezTo>
                    <a:pt x="3" y="0"/>
                    <a:pt x="4" y="0"/>
                    <a:pt x="4" y="2"/>
                  </a:cubicBezTo>
                  <a:cubicBezTo>
                    <a:pt x="8" y="18"/>
                    <a:pt x="8" y="18"/>
                    <a:pt x="8" y="18"/>
                  </a:cubicBezTo>
                  <a:cubicBezTo>
                    <a:pt x="18" y="47"/>
                    <a:pt x="18" y="47"/>
                    <a:pt x="18" y="47"/>
                  </a:cubicBezTo>
                  <a:cubicBezTo>
                    <a:pt x="18" y="48"/>
                    <a:pt x="18" y="50"/>
                    <a:pt x="17" y="50"/>
                  </a:cubicBezTo>
                  <a:cubicBezTo>
                    <a:pt x="16" y="50"/>
                    <a:pt x="16" y="50"/>
                    <a:pt x="1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7" name="Freeform 1497">
              <a:extLst>
                <a:ext uri="{FF2B5EF4-FFF2-40B4-BE49-F238E27FC236}">
                  <a16:creationId xmlns:a16="http://schemas.microsoft.com/office/drawing/2014/main" id="{24E265CB-6DCD-C624-AA53-A8D8DE9CEE69}"/>
                </a:ext>
              </a:extLst>
            </p:cNvPr>
            <p:cNvSpPr>
              <a:spLocks/>
            </p:cNvSpPr>
            <p:nvPr/>
          </p:nvSpPr>
          <p:spPr bwMode="auto">
            <a:xfrm>
              <a:off x="8612188" y="1444625"/>
              <a:ext cx="68263" cy="188913"/>
            </a:xfrm>
            <a:custGeom>
              <a:avLst/>
              <a:gdLst>
                <a:gd name="T0" fmla="*/ 2 w 18"/>
                <a:gd name="T1" fmla="*/ 50 h 50"/>
                <a:gd name="T2" fmla="*/ 2 w 18"/>
                <a:gd name="T3" fmla="*/ 50 h 50"/>
                <a:gd name="T4" fmla="*/ 0 w 18"/>
                <a:gd name="T5" fmla="*/ 47 h 50"/>
                <a:gd name="T6" fmla="*/ 10 w 18"/>
                <a:gd name="T7" fmla="*/ 17 h 50"/>
                <a:gd name="T8" fmla="*/ 14 w 18"/>
                <a:gd name="T9" fmla="*/ 2 h 50"/>
                <a:gd name="T10" fmla="*/ 16 w 18"/>
                <a:gd name="T11" fmla="*/ 0 h 50"/>
                <a:gd name="T12" fmla="*/ 18 w 18"/>
                <a:gd name="T13" fmla="*/ 2 h 50"/>
                <a:gd name="T14" fmla="*/ 14 w 18"/>
                <a:gd name="T15" fmla="*/ 18 h 50"/>
                <a:gd name="T16" fmla="*/ 4 w 18"/>
                <a:gd name="T17" fmla="*/ 49 h 50"/>
                <a:gd name="T18" fmla="*/ 2 w 1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0">
                  <a:moveTo>
                    <a:pt x="2" y="50"/>
                  </a:moveTo>
                  <a:cubicBezTo>
                    <a:pt x="2" y="50"/>
                    <a:pt x="2" y="50"/>
                    <a:pt x="2" y="50"/>
                  </a:cubicBezTo>
                  <a:cubicBezTo>
                    <a:pt x="0" y="50"/>
                    <a:pt x="0" y="48"/>
                    <a:pt x="0" y="47"/>
                  </a:cubicBezTo>
                  <a:cubicBezTo>
                    <a:pt x="10" y="17"/>
                    <a:pt x="10" y="17"/>
                    <a:pt x="10" y="17"/>
                  </a:cubicBezTo>
                  <a:cubicBezTo>
                    <a:pt x="14" y="2"/>
                    <a:pt x="14" y="2"/>
                    <a:pt x="14" y="2"/>
                  </a:cubicBezTo>
                  <a:cubicBezTo>
                    <a:pt x="14" y="0"/>
                    <a:pt x="15" y="0"/>
                    <a:pt x="16" y="0"/>
                  </a:cubicBezTo>
                  <a:cubicBezTo>
                    <a:pt x="18" y="0"/>
                    <a:pt x="18" y="1"/>
                    <a:pt x="18" y="2"/>
                  </a:cubicBezTo>
                  <a:cubicBezTo>
                    <a:pt x="14" y="18"/>
                    <a:pt x="14" y="18"/>
                    <a:pt x="14" y="18"/>
                  </a:cubicBezTo>
                  <a:cubicBezTo>
                    <a:pt x="4" y="49"/>
                    <a:pt x="4" y="49"/>
                    <a:pt x="4" y="49"/>
                  </a:cubicBezTo>
                  <a:cubicBezTo>
                    <a:pt x="4" y="49"/>
                    <a:pt x="3" y="50"/>
                    <a:pt x="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68" name="Group 167">
            <a:extLst>
              <a:ext uri="{FF2B5EF4-FFF2-40B4-BE49-F238E27FC236}">
                <a16:creationId xmlns:a16="http://schemas.microsoft.com/office/drawing/2014/main" id="{F6A933DD-A1EF-7487-1263-186EF1BCBFB1}"/>
              </a:ext>
            </a:extLst>
          </p:cNvPr>
          <p:cNvGrpSpPr/>
          <p:nvPr/>
        </p:nvGrpSpPr>
        <p:grpSpPr>
          <a:xfrm>
            <a:off x="825937" y="4932675"/>
            <a:ext cx="255698" cy="245863"/>
            <a:chOff x="2678113" y="3297239"/>
            <a:chExt cx="330201" cy="317500"/>
          </a:xfrm>
        </p:grpSpPr>
        <p:sp>
          <p:nvSpPr>
            <p:cNvPr id="169" name="Rectangle 94">
              <a:extLst>
                <a:ext uri="{FF2B5EF4-FFF2-40B4-BE49-F238E27FC236}">
                  <a16:creationId xmlns:a16="http://schemas.microsoft.com/office/drawing/2014/main" id="{85621C90-999E-5514-755F-B26AF5FA1AE9}"/>
                </a:ext>
              </a:extLst>
            </p:cNvPr>
            <p:cNvSpPr>
              <a:spLocks noChangeArrowheads="1"/>
            </p:cNvSpPr>
            <p:nvPr/>
          </p:nvSpPr>
          <p:spPr bwMode="auto">
            <a:xfrm>
              <a:off x="2678113" y="3297239"/>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0" name="Line 95">
              <a:extLst>
                <a:ext uri="{FF2B5EF4-FFF2-40B4-BE49-F238E27FC236}">
                  <a16:creationId xmlns:a16="http://schemas.microsoft.com/office/drawing/2014/main" id="{CF29B3CC-A912-1A32-9950-31D2AD1C79FC}"/>
                </a:ext>
              </a:extLst>
            </p:cNvPr>
            <p:cNvSpPr>
              <a:spLocks noChangeShapeType="1"/>
            </p:cNvSpPr>
            <p:nvPr/>
          </p:nvSpPr>
          <p:spPr bwMode="auto">
            <a:xfrm>
              <a:off x="2782888" y="3297239"/>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1" name="Line 96">
              <a:extLst>
                <a:ext uri="{FF2B5EF4-FFF2-40B4-BE49-F238E27FC236}">
                  <a16:creationId xmlns:a16="http://schemas.microsoft.com/office/drawing/2014/main" id="{ECA6E3E7-DD6F-628A-38E0-A7FB662F1CE0}"/>
                </a:ext>
              </a:extLst>
            </p:cNvPr>
            <p:cNvSpPr>
              <a:spLocks noChangeShapeType="1"/>
            </p:cNvSpPr>
            <p:nvPr/>
          </p:nvSpPr>
          <p:spPr bwMode="auto">
            <a:xfrm>
              <a:off x="2708276" y="3297239"/>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2" name="Rectangle 97">
              <a:extLst>
                <a:ext uri="{FF2B5EF4-FFF2-40B4-BE49-F238E27FC236}">
                  <a16:creationId xmlns:a16="http://schemas.microsoft.com/office/drawing/2014/main" id="{1A1B5BAA-72DF-105C-2404-FA3616B7FBD3}"/>
                </a:ext>
              </a:extLst>
            </p:cNvPr>
            <p:cNvSpPr>
              <a:spLocks noChangeArrowheads="1"/>
            </p:cNvSpPr>
            <p:nvPr/>
          </p:nvSpPr>
          <p:spPr bwMode="auto">
            <a:xfrm>
              <a:off x="2708276" y="3341689"/>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3" name="Line 98">
              <a:extLst>
                <a:ext uri="{FF2B5EF4-FFF2-40B4-BE49-F238E27FC236}">
                  <a16:creationId xmlns:a16="http://schemas.microsoft.com/office/drawing/2014/main" id="{E1234279-6B17-8B4A-293F-95348CAD8AF2}"/>
                </a:ext>
              </a:extLst>
            </p:cNvPr>
            <p:cNvSpPr>
              <a:spLocks noChangeShapeType="1"/>
            </p:cNvSpPr>
            <p:nvPr/>
          </p:nvSpPr>
          <p:spPr bwMode="auto">
            <a:xfrm>
              <a:off x="2813051" y="3341689"/>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4" name="Line 99">
              <a:extLst>
                <a:ext uri="{FF2B5EF4-FFF2-40B4-BE49-F238E27FC236}">
                  <a16:creationId xmlns:a16="http://schemas.microsoft.com/office/drawing/2014/main" id="{48D29816-E6A1-EFB4-2F8A-87C860648076}"/>
                </a:ext>
              </a:extLst>
            </p:cNvPr>
            <p:cNvSpPr>
              <a:spLocks noChangeShapeType="1"/>
            </p:cNvSpPr>
            <p:nvPr/>
          </p:nvSpPr>
          <p:spPr bwMode="auto">
            <a:xfrm>
              <a:off x="2738438" y="3341689"/>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5" name="Rectangle 100">
              <a:extLst>
                <a:ext uri="{FF2B5EF4-FFF2-40B4-BE49-F238E27FC236}">
                  <a16:creationId xmlns:a16="http://schemas.microsoft.com/office/drawing/2014/main" id="{C38AFF3B-54A1-E79E-486E-97CD121EF6B1}"/>
                </a:ext>
              </a:extLst>
            </p:cNvPr>
            <p:cNvSpPr>
              <a:spLocks noChangeArrowheads="1"/>
            </p:cNvSpPr>
            <p:nvPr/>
          </p:nvSpPr>
          <p:spPr bwMode="auto">
            <a:xfrm>
              <a:off x="2692401" y="3387726"/>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6" name="Line 101">
              <a:extLst>
                <a:ext uri="{FF2B5EF4-FFF2-40B4-BE49-F238E27FC236}">
                  <a16:creationId xmlns:a16="http://schemas.microsoft.com/office/drawing/2014/main" id="{3BBA98FF-B141-C623-67F6-F88ACBFAACB1}"/>
                </a:ext>
              </a:extLst>
            </p:cNvPr>
            <p:cNvSpPr>
              <a:spLocks noChangeShapeType="1"/>
            </p:cNvSpPr>
            <p:nvPr/>
          </p:nvSpPr>
          <p:spPr bwMode="auto">
            <a:xfrm>
              <a:off x="2798763" y="3387726"/>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7" name="Line 102">
              <a:extLst>
                <a:ext uri="{FF2B5EF4-FFF2-40B4-BE49-F238E27FC236}">
                  <a16:creationId xmlns:a16="http://schemas.microsoft.com/office/drawing/2014/main" id="{68F3EDA5-B11D-EFAF-E078-0420BAB41360}"/>
                </a:ext>
              </a:extLst>
            </p:cNvPr>
            <p:cNvSpPr>
              <a:spLocks noChangeShapeType="1"/>
            </p:cNvSpPr>
            <p:nvPr/>
          </p:nvSpPr>
          <p:spPr bwMode="auto">
            <a:xfrm>
              <a:off x="2722563" y="3387726"/>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8" name="Rectangle 103">
              <a:extLst>
                <a:ext uri="{FF2B5EF4-FFF2-40B4-BE49-F238E27FC236}">
                  <a16:creationId xmlns:a16="http://schemas.microsoft.com/office/drawing/2014/main" id="{D6308BFF-AE5A-3B8A-2397-E9E3DE61A720}"/>
                </a:ext>
              </a:extLst>
            </p:cNvPr>
            <p:cNvSpPr>
              <a:spLocks noChangeArrowheads="1"/>
            </p:cNvSpPr>
            <p:nvPr/>
          </p:nvSpPr>
          <p:spPr bwMode="auto">
            <a:xfrm>
              <a:off x="2678113" y="3432176"/>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9" name="Line 104">
              <a:extLst>
                <a:ext uri="{FF2B5EF4-FFF2-40B4-BE49-F238E27FC236}">
                  <a16:creationId xmlns:a16="http://schemas.microsoft.com/office/drawing/2014/main" id="{35351A5F-C70D-EF98-080D-717B7017401D}"/>
                </a:ext>
              </a:extLst>
            </p:cNvPr>
            <p:cNvSpPr>
              <a:spLocks noChangeShapeType="1"/>
            </p:cNvSpPr>
            <p:nvPr/>
          </p:nvSpPr>
          <p:spPr bwMode="auto">
            <a:xfrm>
              <a:off x="2782888" y="3432176"/>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0" name="Line 105">
              <a:extLst>
                <a:ext uri="{FF2B5EF4-FFF2-40B4-BE49-F238E27FC236}">
                  <a16:creationId xmlns:a16="http://schemas.microsoft.com/office/drawing/2014/main" id="{8D64DBB7-18DF-221F-A992-E829860402FB}"/>
                </a:ext>
              </a:extLst>
            </p:cNvPr>
            <p:cNvSpPr>
              <a:spLocks noChangeShapeType="1"/>
            </p:cNvSpPr>
            <p:nvPr/>
          </p:nvSpPr>
          <p:spPr bwMode="auto">
            <a:xfrm>
              <a:off x="2708276" y="3432176"/>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1" name="Rectangle 106">
              <a:extLst>
                <a:ext uri="{FF2B5EF4-FFF2-40B4-BE49-F238E27FC236}">
                  <a16:creationId xmlns:a16="http://schemas.microsoft.com/office/drawing/2014/main" id="{40C8BEE8-F27E-7BFB-108B-53B6F2350B51}"/>
                </a:ext>
              </a:extLst>
            </p:cNvPr>
            <p:cNvSpPr>
              <a:spLocks noChangeArrowheads="1"/>
            </p:cNvSpPr>
            <p:nvPr/>
          </p:nvSpPr>
          <p:spPr bwMode="auto">
            <a:xfrm>
              <a:off x="2692401" y="3478214"/>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2" name="Line 107">
              <a:extLst>
                <a:ext uri="{FF2B5EF4-FFF2-40B4-BE49-F238E27FC236}">
                  <a16:creationId xmlns:a16="http://schemas.microsoft.com/office/drawing/2014/main" id="{DB5D8FD4-4661-37E9-751A-B1FBDAFBF2F1}"/>
                </a:ext>
              </a:extLst>
            </p:cNvPr>
            <p:cNvSpPr>
              <a:spLocks noChangeShapeType="1"/>
            </p:cNvSpPr>
            <p:nvPr/>
          </p:nvSpPr>
          <p:spPr bwMode="auto">
            <a:xfrm>
              <a:off x="27987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3" name="Line 108">
              <a:extLst>
                <a:ext uri="{FF2B5EF4-FFF2-40B4-BE49-F238E27FC236}">
                  <a16:creationId xmlns:a16="http://schemas.microsoft.com/office/drawing/2014/main" id="{72B1A64E-4649-0D08-2403-85655687D5EF}"/>
                </a:ext>
              </a:extLst>
            </p:cNvPr>
            <p:cNvSpPr>
              <a:spLocks noChangeShapeType="1"/>
            </p:cNvSpPr>
            <p:nvPr/>
          </p:nvSpPr>
          <p:spPr bwMode="auto">
            <a:xfrm>
              <a:off x="27225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4" name="Rectangle 109">
              <a:extLst>
                <a:ext uri="{FF2B5EF4-FFF2-40B4-BE49-F238E27FC236}">
                  <a16:creationId xmlns:a16="http://schemas.microsoft.com/office/drawing/2014/main" id="{20BEAE8B-E4FC-5FB3-8C6A-CD9CBB996A59}"/>
                </a:ext>
              </a:extLst>
            </p:cNvPr>
            <p:cNvSpPr>
              <a:spLocks noChangeArrowheads="1"/>
            </p:cNvSpPr>
            <p:nvPr/>
          </p:nvSpPr>
          <p:spPr bwMode="auto">
            <a:xfrm>
              <a:off x="2678113" y="3524251"/>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5" name="Line 110">
              <a:extLst>
                <a:ext uri="{FF2B5EF4-FFF2-40B4-BE49-F238E27FC236}">
                  <a16:creationId xmlns:a16="http://schemas.microsoft.com/office/drawing/2014/main" id="{F59A413D-1C5B-9B17-BEC0-83968F880FEA}"/>
                </a:ext>
              </a:extLst>
            </p:cNvPr>
            <p:cNvSpPr>
              <a:spLocks noChangeShapeType="1"/>
            </p:cNvSpPr>
            <p:nvPr/>
          </p:nvSpPr>
          <p:spPr bwMode="auto">
            <a:xfrm>
              <a:off x="2782888"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6" name="Line 111">
              <a:extLst>
                <a:ext uri="{FF2B5EF4-FFF2-40B4-BE49-F238E27FC236}">
                  <a16:creationId xmlns:a16="http://schemas.microsoft.com/office/drawing/2014/main" id="{A68C2526-0FCF-58A1-23E9-F97974038E49}"/>
                </a:ext>
              </a:extLst>
            </p:cNvPr>
            <p:cNvSpPr>
              <a:spLocks noChangeShapeType="1"/>
            </p:cNvSpPr>
            <p:nvPr/>
          </p:nvSpPr>
          <p:spPr bwMode="auto">
            <a:xfrm>
              <a:off x="2708276"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7" name="Rectangle 112">
              <a:extLst>
                <a:ext uri="{FF2B5EF4-FFF2-40B4-BE49-F238E27FC236}">
                  <a16:creationId xmlns:a16="http://schemas.microsoft.com/office/drawing/2014/main" id="{192813C5-6E06-7ECF-57F9-8AF9F1178852}"/>
                </a:ext>
              </a:extLst>
            </p:cNvPr>
            <p:cNvSpPr>
              <a:spLocks noChangeArrowheads="1"/>
            </p:cNvSpPr>
            <p:nvPr/>
          </p:nvSpPr>
          <p:spPr bwMode="auto">
            <a:xfrm>
              <a:off x="2692401" y="3568701"/>
              <a:ext cx="134938"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8" name="Line 113">
              <a:extLst>
                <a:ext uri="{FF2B5EF4-FFF2-40B4-BE49-F238E27FC236}">
                  <a16:creationId xmlns:a16="http://schemas.microsoft.com/office/drawing/2014/main" id="{1C0B748F-4940-8C06-5AA2-9D3B12FE69B3}"/>
                </a:ext>
              </a:extLst>
            </p:cNvPr>
            <p:cNvSpPr>
              <a:spLocks noChangeShapeType="1"/>
            </p:cNvSpPr>
            <p:nvPr/>
          </p:nvSpPr>
          <p:spPr bwMode="auto">
            <a:xfrm>
              <a:off x="27987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9" name="Line 114">
              <a:extLst>
                <a:ext uri="{FF2B5EF4-FFF2-40B4-BE49-F238E27FC236}">
                  <a16:creationId xmlns:a16="http://schemas.microsoft.com/office/drawing/2014/main" id="{D9410D7A-BAB9-BA97-7D1C-984E57B54CE0}"/>
                </a:ext>
              </a:extLst>
            </p:cNvPr>
            <p:cNvSpPr>
              <a:spLocks noChangeShapeType="1"/>
            </p:cNvSpPr>
            <p:nvPr/>
          </p:nvSpPr>
          <p:spPr bwMode="auto">
            <a:xfrm>
              <a:off x="27225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0" name="Rectangle 115">
              <a:extLst>
                <a:ext uri="{FF2B5EF4-FFF2-40B4-BE49-F238E27FC236}">
                  <a16:creationId xmlns:a16="http://schemas.microsoft.com/office/drawing/2014/main" id="{D368839A-28E4-5A84-88DF-9BAA5F82A5A3}"/>
                </a:ext>
              </a:extLst>
            </p:cNvPr>
            <p:cNvSpPr>
              <a:spLocks noChangeArrowheads="1"/>
            </p:cNvSpPr>
            <p:nvPr/>
          </p:nvSpPr>
          <p:spPr bwMode="auto">
            <a:xfrm>
              <a:off x="2857501" y="3478214"/>
              <a:ext cx="136525"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1" name="Line 116">
              <a:extLst>
                <a:ext uri="{FF2B5EF4-FFF2-40B4-BE49-F238E27FC236}">
                  <a16:creationId xmlns:a16="http://schemas.microsoft.com/office/drawing/2014/main" id="{EF89013B-60B5-1B09-CBB7-755371125EBF}"/>
                </a:ext>
              </a:extLst>
            </p:cNvPr>
            <p:cNvSpPr>
              <a:spLocks noChangeShapeType="1"/>
            </p:cNvSpPr>
            <p:nvPr/>
          </p:nvSpPr>
          <p:spPr bwMode="auto">
            <a:xfrm>
              <a:off x="28876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2" name="Line 117">
              <a:extLst>
                <a:ext uri="{FF2B5EF4-FFF2-40B4-BE49-F238E27FC236}">
                  <a16:creationId xmlns:a16="http://schemas.microsoft.com/office/drawing/2014/main" id="{5BA16F73-B449-37C4-334E-3FE3990371F8}"/>
                </a:ext>
              </a:extLst>
            </p:cNvPr>
            <p:cNvSpPr>
              <a:spLocks noChangeShapeType="1"/>
            </p:cNvSpPr>
            <p:nvPr/>
          </p:nvSpPr>
          <p:spPr bwMode="auto">
            <a:xfrm>
              <a:off x="2963863" y="3478214"/>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3" name="Rectangle 118">
              <a:extLst>
                <a:ext uri="{FF2B5EF4-FFF2-40B4-BE49-F238E27FC236}">
                  <a16:creationId xmlns:a16="http://schemas.microsoft.com/office/drawing/2014/main" id="{1201490D-9AF6-7165-AB59-A0B1508C8E65}"/>
                </a:ext>
              </a:extLst>
            </p:cNvPr>
            <p:cNvSpPr>
              <a:spLocks noChangeArrowheads="1"/>
            </p:cNvSpPr>
            <p:nvPr/>
          </p:nvSpPr>
          <p:spPr bwMode="auto">
            <a:xfrm>
              <a:off x="2873376" y="3524251"/>
              <a:ext cx="134938" cy="44450"/>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4" name="Line 119">
              <a:extLst>
                <a:ext uri="{FF2B5EF4-FFF2-40B4-BE49-F238E27FC236}">
                  <a16:creationId xmlns:a16="http://schemas.microsoft.com/office/drawing/2014/main" id="{132C733E-7E9B-FB27-D1DE-950477303F95}"/>
                </a:ext>
              </a:extLst>
            </p:cNvPr>
            <p:cNvSpPr>
              <a:spLocks noChangeShapeType="1"/>
            </p:cNvSpPr>
            <p:nvPr/>
          </p:nvSpPr>
          <p:spPr bwMode="auto">
            <a:xfrm>
              <a:off x="2903538"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5" name="Line 120">
              <a:extLst>
                <a:ext uri="{FF2B5EF4-FFF2-40B4-BE49-F238E27FC236}">
                  <a16:creationId xmlns:a16="http://schemas.microsoft.com/office/drawing/2014/main" id="{9A53AEE8-CA28-8925-8EB0-58FFAACCDF8F}"/>
                </a:ext>
              </a:extLst>
            </p:cNvPr>
            <p:cNvSpPr>
              <a:spLocks noChangeShapeType="1"/>
            </p:cNvSpPr>
            <p:nvPr/>
          </p:nvSpPr>
          <p:spPr bwMode="auto">
            <a:xfrm>
              <a:off x="2978151" y="3524251"/>
              <a:ext cx="0" cy="44450"/>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6" name="Rectangle 121">
              <a:extLst>
                <a:ext uri="{FF2B5EF4-FFF2-40B4-BE49-F238E27FC236}">
                  <a16:creationId xmlns:a16="http://schemas.microsoft.com/office/drawing/2014/main" id="{4EBC8F08-5D2D-C578-6B0F-F5F4767DEF43}"/>
                </a:ext>
              </a:extLst>
            </p:cNvPr>
            <p:cNvSpPr>
              <a:spLocks noChangeArrowheads="1"/>
            </p:cNvSpPr>
            <p:nvPr/>
          </p:nvSpPr>
          <p:spPr bwMode="auto">
            <a:xfrm>
              <a:off x="2857501" y="3568701"/>
              <a:ext cx="136525" cy="46038"/>
            </a:xfrm>
            <a:prstGeom prst="rect">
              <a:avLst/>
            </a:pr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7" name="Line 122">
              <a:extLst>
                <a:ext uri="{FF2B5EF4-FFF2-40B4-BE49-F238E27FC236}">
                  <a16:creationId xmlns:a16="http://schemas.microsoft.com/office/drawing/2014/main" id="{7110489C-8122-ECDC-E784-3DAFC9867FC7}"/>
                </a:ext>
              </a:extLst>
            </p:cNvPr>
            <p:cNvSpPr>
              <a:spLocks noChangeShapeType="1"/>
            </p:cNvSpPr>
            <p:nvPr/>
          </p:nvSpPr>
          <p:spPr bwMode="auto">
            <a:xfrm>
              <a:off x="28876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8" name="Line 123">
              <a:extLst>
                <a:ext uri="{FF2B5EF4-FFF2-40B4-BE49-F238E27FC236}">
                  <a16:creationId xmlns:a16="http://schemas.microsoft.com/office/drawing/2014/main" id="{B8B2ECDF-710C-9E10-BA38-5B2D770B9A66}"/>
                </a:ext>
              </a:extLst>
            </p:cNvPr>
            <p:cNvSpPr>
              <a:spLocks noChangeShapeType="1"/>
            </p:cNvSpPr>
            <p:nvPr/>
          </p:nvSpPr>
          <p:spPr bwMode="auto">
            <a:xfrm>
              <a:off x="2963863" y="3568701"/>
              <a:ext cx="0" cy="46038"/>
            </a:xfrm>
            <a:prstGeom prst="line">
              <a:avLst/>
            </a:prstGeom>
            <a:noFill/>
            <a:ln w="952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99" name="Group 198">
            <a:extLst>
              <a:ext uri="{FF2B5EF4-FFF2-40B4-BE49-F238E27FC236}">
                <a16:creationId xmlns:a16="http://schemas.microsoft.com/office/drawing/2014/main" id="{B636F16B-F36C-D4D3-BFD3-CEA48E60EEC2}"/>
              </a:ext>
            </a:extLst>
          </p:cNvPr>
          <p:cNvGrpSpPr/>
          <p:nvPr/>
        </p:nvGrpSpPr>
        <p:grpSpPr>
          <a:xfrm>
            <a:off x="4780007" y="4955033"/>
            <a:ext cx="272360" cy="201147"/>
            <a:chOff x="7731125" y="3375025"/>
            <a:chExt cx="346075" cy="255588"/>
          </a:xfrm>
        </p:grpSpPr>
        <p:sp>
          <p:nvSpPr>
            <p:cNvPr id="200" name="Freeform 231">
              <a:extLst>
                <a:ext uri="{FF2B5EF4-FFF2-40B4-BE49-F238E27FC236}">
                  <a16:creationId xmlns:a16="http://schemas.microsoft.com/office/drawing/2014/main" id="{451E7EA7-FACF-B47D-16E3-8171EC8E5643}"/>
                </a:ext>
              </a:extLst>
            </p:cNvPr>
            <p:cNvSpPr>
              <a:spLocks/>
            </p:cNvSpPr>
            <p:nvPr/>
          </p:nvSpPr>
          <p:spPr bwMode="auto">
            <a:xfrm>
              <a:off x="7731125" y="3419475"/>
              <a:ext cx="346075" cy="60325"/>
            </a:xfrm>
            <a:custGeom>
              <a:avLst/>
              <a:gdLst>
                <a:gd name="T0" fmla="*/ 92 w 92"/>
                <a:gd name="T1" fmla="*/ 8 h 16"/>
                <a:gd name="T2" fmla="*/ 84 w 92"/>
                <a:gd name="T3" fmla="*/ 16 h 16"/>
                <a:gd name="T4" fmla="*/ 8 w 92"/>
                <a:gd name="T5" fmla="*/ 16 h 16"/>
                <a:gd name="T6" fmla="*/ 0 w 92"/>
                <a:gd name="T7" fmla="*/ 8 h 16"/>
                <a:gd name="T8" fmla="*/ 8 w 92"/>
                <a:gd name="T9" fmla="*/ 0 h 16"/>
                <a:gd name="T10" fmla="*/ 84 w 92"/>
                <a:gd name="T11" fmla="*/ 0 h 16"/>
                <a:gd name="T12" fmla="*/ 92 w 92"/>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92" h="16">
                  <a:moveTo>
                    <a:pt x="92" y="8"/>
                  </a:moveTo>
                  <a:cubicBezTo>
                    <a:pt x="92" y="12"/>
                    <a:pt x="88" y="16"/>
                    <a:pt x="84" y="16"/>
                  </a:cubicBezTo>
                  <a:cubicBezTo>
                    <a:pt x="8" y="16"/>
                    <a:pt x="8" y="16"/>
                    <a:pt x="8" y="16"/>
                  </a:cubicBezTo>
                  <a:cubicBezTo>
                    <a:pt x="4" y="16"/>
                    <a:pt x="0" y="12"/>
                    <a:pt x="0" y="8"/>
                  </a:cubicBezTo>
                  <a:cubicBezTo>
                    <a:pt x="0" y="4"/>
                    <a:pt x="4" y="0"/>
                    <a:pt x="8" y="0"/>
                  </a:cubicBezTo>
                  <a:cubicBezTo>
                    <a:pt x="84" y="0"/>
                    <a:pt x="84" y="0"/>
                    <a:pt x="84" y="0"/>
                  </a:cubicBezTo>
                  <a:cubicBezTo>
                    <a:pt x="88" y="0"/>
                    <a:pt x="92" y="4"/>
                    <a:pt x="92" y="8"/>
                  </a:cubicBez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1" name="Freeform 232">
              <a:extLst>
                <a:ext uri="{FF2B5EF4-FFF2-40B4-BE49-F238E27FC236}">
                  <a16:creationId xmlns:a16="http://schemas.microsoft.com/office/drawing/2014/main" id="{7A0E8C30-DC57-6747-323D-311EF1734C9F}"/>
                </a:ext>
              </a:extLst>
            </p:cNvPr>
            <p:cNvSpPr>
              <a:spLocks/>
            </p:cNvSpPr>
            <p:nvPr/>
          </p:nvSpPr>
          <p:spPr bwMode="auto">
            <a:xfrm>
              <a:off x="7881938" y="3389313"/>
              <a:ext cx="150813" cy="30163"/>
            </a:xfrm>
            <a:custGeom>
              <a:avLst/>
              <a:gdLst>
                <a:gd name="T0" fmla="*/ 85 w 95"/>
                <a:gd name="T1" fmla="*/ 0 h 19"/>
                <a:gd name="T2" fmla="*/ 9 w 95"/>
                <a:gd name="T3" fmla="*/ 0 h 19"/>
                <a:gd name="T4" fmla="*/ 0 w 95"/>
                <a:gd name="T5" fmla="*/ 19 h 19"/>
                <a:gd name="T6" fmla="*/ 95 w 95"/>
                <a:gd name="T7" fmla="*/ 19 h 19"/>
                <a:gd name="T8" fmla="*/ 85 w 95"/>
                <a:gd name="T9" fmla="*/ 0 h 19"/>
              </a:gdLst>
              <a:ahLst/>
              <a:cxnLst>
                <a:cxn ang="0">
                  <a:pos x="T0" y="T1"/>
                </a:cxn>
                <a:cxn ang="0">
                  <a:pos x="T2" y="T3"/>
                </a:cxn>
                <a:cxn ang="0">
                  <a:pos x="T4" y="T5"/>
                </a:cxn>
                <a:cxn ang="0">
                  <a:pos x="T6" y="T7"/>
                </a:cxn>
                <a:cxn ang="0">
                  <a:pos x="T8" y="T9"/>
                </a:cxn>
              </a:cxnLst>
              <a:rect l="0" t="0" r="r" b="b"/>
              <a:pathLst>
                <a:path w="95" h="19">
                  <a:moveTo>
                    <a:pt x="85" y="0"/>
                  </a:moveTo>
                  <a:lnTo>
                    <a:pt x="9" y="0"/>
                  </a:lnTo>
                  <a:lnTo>
                    <a:pt x="0" y="19"/>
                  </a:lnTo>
                  <a:lnTo>
                    <a:pt x="95" y="19"/>
                  </a:lnTo>
                  <a:lnTo>
                    <a:pt x="85" y="0"/>
                  </a:ln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2" name="Oval 233">
              <a:extLst>
                <a:ext uri="{FF2B5EF4-FFF2-40B4-BE49-F238E27FC236}">
                  <a16:creationId xmlns:a16="http://schemas.microsoft.com/office/drawing/2014/main" id="{8466A4E1-2529-85ED-FA0A-D12451EEB4CA}"/>
                </a:ext>
              </a:extLst>
            </p:cNvPr>
            <p:cNvSpPr>
              <a:spLocks noChangeArrowheads="1"/>
            </p:cNvSpPr>
            <p:nvPr/>
          </p:nvSpPr>
          <p:spPr bwMode="auto">
            <a:xfrm>
              <a:off x="7747000" y="3584575"/>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3" name="Oval 234">
              <a:extLst>
                <a:ext uri="{FF2B5EF4-FFF2-40B4-BE49-F238E27FC236}">
                  <a16:creationId xmlns:a16="http://schemas.microsoft.com/office/drawing/2014/main" id="{8A3340D9-EE21-185C-6432-73DC1CC5C3FE}"/>
                </a:ext>
              </a:extLst>
            </p:cNvPr>
            <p:cNvSpPr>
              <a:spLocks noChangeArrowheads="1"/>
            </p:cNvSpPr>
            <p:nvPr/>
          </p:nvSpPr>
          <p:spPr bwMode="auto">
            <a:xfrm>
              <a:off x="8016875" y="3584575"/>
              <a:ext cx="44450" cy="46038"/>
            </a:xfrm>
            <a:prstGeom prst="ellipse">
              <a:avLst/>
            </a:pr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4" name="Line 235">
              <a:extLst>
                <a:ext uri="{FF2B5EF4-FFF2-40B4-BE49-F238E27FC236}">
                  <a16:creationId xmlns:a16="http://schemas.microsoft.com/office/drawing/2014/main" id="{FA2B42D8-2351-78A8-1F5E-746A78342892}"/>
                </a:ext>
              </a:extLst>
            </p:cNvPr>
            <p:cNvSpPr>
              <a:spLocks noChangeShapeType="1"/>
            </p:cNvSpPr>
            <p:nvPr/>
          </p:nvSpPr>
          <p:spPr bwMode="auto">
            <a:xfrm flipV="1">
              <a:off x="7788275" y="3479800"/>
              <a:ext cx="239713" cy="115888"/>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5" name="Line 236">
              <a:extLst>
                <a:ext uri="{FF2B5EF4-FFF2-40B4-BE49-F238E27FC236}">
                  <a16:creationId xmlns:a16="http://schemas.microsoft.com/office/drawing/2014/main" id="{9F282C27-C2E6-ABAD-EECA-D4B9FEEAA99D}"/>
                </a:ext>
              </a:extLst>
            </p:cNvPr>
            <p:cNvSpPr>
              <a:spLocks noChangeShapeType="1"/>
            </p:cNvSpPr>
            <p:nvPr/>
          </p:nvSpPr>
          <p:spPr bwMode="auto">
            <a:xfrm flipH="1" flipV="1">
              <a:off x="7788275" y="3479800"/>
              <a:ext cx="231775" cy="112713"/>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6" name="Freeform 237">
              <a:extLst>
                <a:ext uri="{FF2B5EF4-FFF2-40B4-BE49-F238E27FC236}">
                  <a16:creationId xmlns:a16="http://schemas.microsoft.com/office/drawing/2014/main" id="{BBD179CB-F0E0-EB4C-75C7-91B605ED6BFE}"/>
                </a:ext>
              </a:extLst>
            </p:cNvPr>
            <p:cNvSpPr>
              <a:spLocks/>
            </p:cNvSpPr>
            <p:nvPr/>
          </p:nvSpPr>
          <p:spPr bwMode="auto">
            <a:xfrm>
              <a:off x="7747000" y="3375025"/>
              <a:ext cx="90488" cy="44450"/>
            </a:xfrm>
            <a:custGeom>
              <a:avLst/>
              <a:gdLst>
                <a:gd name="T0" fmla="*/ 0 w 24"/>
                <a:gd name="T1" fmla="*/ 6 h 12"/>
                <a:gd name="T2" fmla="*/ 6 w 24"/>
                <a:gd name="T3" fmla="*/ 0 h 12"/>
                <a:gd name="T4" fmla="*/ 18 w 24"/>
                <a:gd name="T5" fmla="*/ 0 h 12"/>
                <a:gd name="T6" fmla="*/ 24 w 24"/>
                <a:gd name="T7" fmla="*/ 6 h 12"/>
                <a:gd name="T8" fmla="*/ 18 w 24"/>
                <a:gd name="T9" fmla="*/ 12 h 12"/>
                <a:gd name="T10" fmla="*/ 6 w 24"/>
                <a:gd name="T11" fmla="*/ 12 h 12"/>
                <a:gd name="T12" fmla="*/ 0 w 24"/>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0" y="6"/>
                  </a:moveTo>
                  <a:cubicBezTo>
                    <a:pt x="0" y="3"/>
                    <a:pt x="3" y="0"/>
                    <a:pt x="6" y="0"/>
                  </a:cubicBezTo>
                  <a:cubicBezTo>
                    <a:pt x="18" y="0"/>
                    <a:pt x="18" y="0"/>
                    <a:pt x="18" y="0"/>
                  </a:cubicBezTo>
                  <a:cubicBezTo>
                    <a:pt x="21" y="0"/>
                    <a:pt x="24" y="3"/>
                    <a:pt x="24" y="6"/>
                  </a:cubicBezTo>
                  <a:cubicBezTo>
                    <a:pt x="24" y="9"/>
                    <a:pt x="21" y="12"/>
                    <a:pt x="18" y="12"/>
                  </a:cubicBezTo>
                  <a:cubicBezTo>
                    <a:pt x="6" y="12"/>
                    <a:pt x="6" y="12"/>
                    <a:pt x="6" y="12"/>
                  </a:cubicBezTo>
                  <a:cubicBezTo>
                    <a:pt x="3" y="12"/>
                    <a:pt x="0" y="9"/>
                    <a:pt x="0" y="6"/>
                  </a:cubicBezTo>
                  <a:close/>
                </a:path>
              </a:pathLst>
            </a:custGeom>
            <a:noFill/>
            <a:ln w="9525"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7" name="Line 238">
              <a:extLst>
                <a:ext uri="{FF2B5EF4-FFF2-40B4-BE49-F238E27FC236}">
                  <a16:creationId xmlns:a16="http://schemas.microsoft.com/office/drawing/2014/main" id="{AC98E6EF-89DC-CA7D-B153-ACF3747F2129}"/>
                </a:ext>
              </a:extLst>
            </p:cNvPr>
            <p:cNvSpPr>
              <a:spLocks noChangeShapeType="1"/>
            </p:cNvSpPr>
            <p:nvPr/>
          </p:nvSpPr>
          <p:spPr bwMode="auto">
            <a:xfrm>
              <a:off x="7791450" y="3600450"/>
              <a:ext cx="2254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208" name="Group 207">
            <a:extLst>
              <a:ext uri="{FF2B5EF4-FFF2-40B4-BE49-F238E27FC236}">
                <a16:creationId xmlns:a16="http://schemas.microsoft.com/office/drawing/2014/main" id="{77F96FEB-AF66-C9FA-1F9A-F645003BFF69}"/>
              </a:ext>
            </a:extLst>
          </p:cNvPr>
          <p:cNvGrpSpPr/>
          <p:nvPr/>
        </p:nvGrpSpPr>
        <p:grpSpPr>
          <a:xfrm>
            <a:off x="8757828" y="4928697"/>
            <a:ext cx="241519" cy="253819"/>
            <a:chOff x="8447088" y="2527300"/>
            <a:chExt cx="342900" cy="360363"/>
          </a:xfrm>
          <a:solidFill>
            <a:schemeClr val="bg1"/>
          </a:solidFill>
        </p:grpSpPr>
        <p:sp>
          <p:nvSpPr>
            <p:cNvPr id="209" name="Freeform 829">
              <a:extLst>
                <a:ext uri="{FF2B5EF4-FFF2-40B4-BE49-F238E27FC236}">
                  <a16:creationId xmlns:a16="http://schemas.microsoft.com/office/drawing/2014/main" id="{6EE6BCED-56E5-9ED3-4E81-4078110820D9}"/>
                </a:ext>
              </a:extLst>
            </p:cNvPr>
            <p:cNvSpPr>
              <a:spLocks noEditPoints="1"/>
            </p:cNvSpPr>
            <p:nvPr/>
          </p:nvSpPr>
          <p:spPr bwMode="auto">
            <a:xfrm>
              <a:off x="8447088" y="2527300"/>
              <a:ext cx="342900" cy="360363"/>
            </a:xfrm>
            <a:custGeom>
              <a:avLst/>
              <a:gdLst>
                <a:gd name="T0" fmla="*/ 52 w 91"/>
                <a:gd name="T1" fmla="*/ 96 h 96"/>
                <a:gd name="T2" fmla="*/ 2 w 91"/>
                <a:gd name="T3" fmla="*/ 96 h 96"/>
                <a:gd name="T4" fmla="*/ 0 w 91"/>
                <a:gd name="T5" fmla="*/ 94 h 96"/>
                <a:gd name="T6" fmla="*/ 2 w 91"/>
                <a:gd name="T7" fmla="*/ 92 h 96"/>
                <a:gd name="T8" fmla="*/ 6 w 91"/>
                <a:gd name="T9" fmla="*/ 91 h 96"/>
                <a:gd name="T10" fmla="*/ 7 w 91"/>
                <a:gd name="T11" fmla="*/ 81 h 96"/>
                <a:gd name="T12" fmla="*/ 10 w 91"/>
                <a:gd name="T13" fmla="*/ 70 h 96"/>
                <a:gd name="T14" fmla="*/ 14 w 91"/>
                <a:gd name="T15" fmla="*/ 68 h 96"/>
                <a:gd name="T16" fmla="*/ 32 w 91"/>
                <a:gd name="T17" fmla="*/ 68 h 96"/>
                <a:gd name="T18" fmla="*/ 36 w 91"/>
                <a:gd name="T19" fmla="*/ 2 h 96"/>
                <a:gd name="T20" fmla="*/ 37 w 91"/>
                <a:gd name="T21" fmla="*/ 1 h 96"/>
                <a:gd name="T22" fmla="*/ 38 w 91"/>
                <a:gd name="T23" fmla="*/ 0 h 96"/>
                <a:gd name="T24" fmla="*/ 88 w 91"/>
                <a:gd name="T25" fmla="*/ 0 h 96"/>
                <a:gd name="T26" fmla="*/ 90 w 91"/>
                <a:gd name="T27" fmla="*/ 2 h 96"/>
                <a:gd name="T28" fmla="*/ 80 w 91"/>
                <a:gd name="T29" fmla="*/ 86 h 96"/>
                <a:gd name="T30" fmla="*/ 76 w 91"/>
                <a:gd name="T31" fmla="*/ 88 h 96"/>
                <a:gd name="T32" fmla="*/ 69 w 91"/>
                <a:gd name="T33" fmla="*/ 86 h 96"/>
                <a:gd name="T34" fmla="*/ 66 w 91"/>
                <a:gd name="T35" fmla="*/ 77 h 96"/>
                <a:gd name="T36" fmla="*/ 66 w 91"/>
                <a:gd name="T37" fmla="*/ 72 h 96"/>
                <a:gd name="T38" fmla="*/ 64 w 91"/>
                <a:gd name="T39" fmla="*/ 72 h 96"/>
                <a:gd name="T40" fmla="*/ 62 w 91"/>
                <a:gd name="T41" fmla="*/ 72 h 96"/>
                <a:gd name="T42" fmla="*/ 61 w 91"/>
                <a:gd name="T43" fmla="*/ 80 h 96"/>
                <a:gd name="T44" fmla="*/ 58 w 91"/>
                <a:gd name="T45" fmla="*/ 94 h 96"/>
                <a:gd name="T46" fmla="*/ 52 w 91"/>
                <a:gd name="T47" fmla="*/ 96 h 96"/>
                <a:gd name="T48" fmla="*/ 10 w 91"/>
                <a:gd name="T49" fmla="*/ 92 h 96"/>
                <a:gd name="T50" fmla="*/ 52 w 91"/>
                <a:gd name="T51" fmla="*/ 92 h 96"/>
                <a:gd name="T52" fmla="*/ 56 w 91"/>
                <a:gd name="T53" fmla="*/ 91 h 96"/>
                <a:gd name="T54" fmla="*/ 57 w 91"/>
                <a:gd name="T55" fmla="*/ 81 h 96"/>
                <a:gd name="T56" fmla="*/ 60 w 91"/>
                <a:gd name="T57" fmla="*/ 70 h 96"/>
                <a:gd name="T58" fmla="*/ 64 w 91"/>
                <a:gd name="T59" fmla="*/ 68 h 96"/>
                <a:gd name="T60" fmla="*/ 69 w 91"/>
                <a:gd name="T61" fmla="*/ 70 h 96"/>
                <a:gd name="T62" fmla="*/ 70 w 91"/>
                <a:gd name="T63" fmla="*/ 77 h 96"/>
                <a:gd name="T64" fmla="*/ 72 w 91"/>
                <a:gd name="T65" fmla="*/ 83 h 96"/>
                <a:gd name="T66" fmla="*/ 76 w 91"/>
                <a:gd name="T67" fmla="*/ 84 h 96"/>
                <a:gd name="T68" fmla="*/ 77 w 91"/>
                <a:gd name="T69" fmla="*/ 83 h 96"/>
                <a:gd name="T70" fmla="*/ 86 w 91"/>
                <a:gd name="T71" fmla="*/ 4 h 96"/>
                <a:gd name="T72" fmla="*/ 40 w 91"/>
                <a:gd name="T73" fmla="*/ 4 h 96"/>
                <a:gd name="T74" fmla="*/ 36 w 91"/>
                <a:gd name="T75" fmla="*/ 70 h 96"/>
                <a:gd name="T76" fmla="*/ 34 w 91"/>
                <a:gd name="T77" fmla="*/ 72 h 96"/>
                <a:gd name="T78" fmla="*/ 14 w 91"/>
                <a:gd name="T79" fmla="*/ 72 h 96"/>
                <a:gd name="T80" fmla="*/ 13 w 91"/>
                <a:gd name="T81" fmla="*/ 72 h 96"/>
                <a:gd name="T82" fmla="*/ 11 w 91"/>
                <a:gd name="T83" fmla="*/ 80 h 96"/>
                <a:gd name="T84" fmla="*/ 10 w 91"/>
                <a:gd name="T85"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 h="96">
                  <a:moveTo>
                    <a:pt x="52" y="96"/>
                  </a:moveTo>
                  <a:cubicBezTo>
                    <a:pt x="2" y="96"/>
                    <a:pt x="2" y="96"/>
                    <a:pt x="2" y="96"/>
                  </a:cubicBezTo>
                  <a:cubicBezTo>
                    <a:pt x="1" y="96"/>
                    <a:pt x="0" y="95"/>
                    <a:pt x="0" y="94"/>
                  </a:cubicBezTo>
                  <a:cubicBezTo>
                    <a:pt x="0" y="93"/>
                    <a:pt x="1" y="92"/>
                    <a:pt x="2" y="92"/>
                  </a:cubicBezTo>
                  <a:cubicBezTo>
                    <a:pt x="4" y="92"/>
                    <a:pt x="5" y="92"/>
                    <a:pt x="6" y="91"/>
                  </a:cubicBezTo>
                  <a:cubicBezTo>
                    <a:pt x="8" y="89"/>
                    <a:pt x="8" y="84"/>
                    <a:pt x="7" y="81"/>
                  </a:cubicBezTo>
                  <a:cubicBezTo>
                    <a:pt x="7" y="76"/>
                    <a:pt x="7" y="72"/>
                    <a:pt x="10" y="70"/>
                  </a:cubicBezTo>
                  <a:cubicBezTo>
                    <a:pt x="11" y="69"/>
                    <a:pt x="12" y="68"/>
                    <a:pt x="14" y="68"/>
                  </a:cubicBezTo>
                  <a:cubicBezTo>
                    <a:pt x="32" y="68"/>
                    <a:pt x="32" y="68"/>
                    <a:pt x="32" y="68"/>
                  </a:cubicBezTo>
                  <a:cubicBezTo>
                    <a:pt x="36" y="46"/>
                    <a:pt x="36" y="2"/>
                    <a:pt x="36" y="2"/>
                  </a:cubicBezTo>
                  <a:cubicBezTo>
                    <a:pt x="36" y="1"/>
                    <a:pt x="36" y="1"/>
                    <a:pt x="37" y="1"/>
                  </a:cubicBezTo>
                  <a:cubicBezTo>
                    <a:pt x="37" y="0"/>
                    <a:pt x="37" y="0"/>
                    <a:pt x="38" y="0"/>
                  </a:cubicBezTo>
                  <a:cubicBezTo>
                    <a:pt x="88" y="0"/>
                    <a:pt x="88" y="0"/>
                    <a:pt x="88" y="0"/>
                  </a:cubicBezTo>
                  <a:cubicBezTo>
                    <a:pt x="89" y="0"/>
                    <a:pt x="90" y="1"/>
                    <a:pt x="90" y="2"/>
                  </a:cubicBezTo>
                  <a:cubicBezTo>
                    <a:pt x="90" y="9"/>
                    <a:pt x="91" y="75"/>
                    <a:pt x="80" y="86"/>
                  </a:cubicBezTo>
                  <a:cubicBezTo>
                    <a:pt x="79" y="87"/>
                    <a:pt x="78" y="88"/>
                    <a:pt x="76" y="88"/>
                  </a:cubicBezTo>
                  <a:cubicBezTo>
                    <a:pt x="73" y="88"/>
                    <a:pt x="70" y="87"/>
                    <a:pt x="69" y="86"/>
                  </a:cubicBezTo>
                  <a:cubicBezTo>
                    <a:pt x="66" y="83"/>
                    <a:pt x="66" y="80"/>
                    <a:pt x="66" y="77"/>
                  </a:cubicBezTo>
                  <a:cubicBezTo>
                    <a:pt x="66" y="75"/>
                    <a:pt x="66" y="73"/>
                    <a:pt x="66" y="72"/>
                  </a:cubicBezTo>
                  <a:cubicBezTo>
                    <a:pt x="65" y="72"/>
                    <a:pt x="65" y="72"/>
                    <a:pt x="64" y="72"/>
                  </a:cubicBezTo>
                  <a:cubicBezTo>
                    <a:pt x="63" y="72"/>
                    <a:pt x="63" y="72"/>
                    <a:pt x="62" y="72"/>
                  </a:cubicBezTo>
                  <a:cubicBezTo>
                    <a:pt x="61" y="74"/>
                    <a:pt x="61" y="77"/>
                    <a:pt x="61" y="80"/>
                  </a:cubicBezTo>
                  <a:cubicBezTo>
                    <a:pt x="61" y="85"/>
                    <a:pt x="61" y="91"/>
                    <a:pt x="58" y="94"/>
                  </a:cubicBezTo>
                  <a:cubicBezTo>
                    <a:pt x="57" y="95"/>
                    <a:pt x="55" y="96"/>
                    <a:pt x="52" y="96"/>
                  </a:cubicBezTo>
                  <a:close/>
                  <a:moveTo>
                    <a:pt x="10" y="92"/>
                  </a:moveTo>
                  <a:cubicBezTo>
                    <a:pt x="52" y="92"/>
                    <a:pt x="52" y="92"/>
                    <a:pt x="52" y="92"/>
                  </a:cubicBezTo>
                  <a:cubicBezTo>
                    <a:pt x="54" y="92"/>
                    <a:pt x="55" y="92"/>
                    <a:pt x="56" y="91"/>
                  </a:cubicBezTo>
                  <a:cubicBezTo>
                    <a:pt x="57" y="89"/>
                    <a:pt x="57" y="84"/>
                    <a:pt x="57" y="81"/>
                  </a:cubicBezTo>
                  <a:cubicBezTo>
                    <a:pt x="57" y="76"/>
                    <a:pt x="57" y="72"/>
                    <a:pt x="60" y="70"/>
                  </a:cubicBezTo>
                  <a:cubicBezTo>
                    <a:pt x="61" y="69"/>
                    <a:pt x="62" y="68"/>
                    <a:pt x="64" y="68"/>
                  </a:cubicBezTo>
                  <a:cubicBezTo>
                    <a:pt x="66" y="68"/>
                    <a:pt x="68" y="69"/>
                    <a:pt x="69" y="70"/>
                  </a:cubicBezTo>
                  <a:cubicBezTo>
                    <a:pt x="70" y="72"/>
                    <a:pt x="70" y="74"/>
                    <a:pt x="70" y="77"/>
                  </a:cubicBezTo>
                  <a:cubicBezTo>
                    <a:pt x="70" y="79"/>
                    <a:pt x="70" y="82"/>
                    <a:pt x="72" y="83"/>
                  </a:cubicBezTo>
                  <a:cubicBezTo>
                    <a:pt x="72" y="84"/>
                    <a:pt x="74" y="84"/>
                    <a:pt x="76" y="84"/>
                  </a:cubicBezTo>
                  <a:cubicBezTo>
                    <a:pt x="76" y="84"/>
                    <a:pt x="77" y="84"/>
                    <a:pt x="77" y="83"/>
                  </a:cubicBezTo>
                  <a:cubicBezTo>
                    <a:pt x="85" y="75"/>
                    <a:pt x="86" y="25"/>
                    <a:pt x="86" y="4"/>
                  </a:cubicBezTo>
                  <a:cubicBezTo>
                    <a:pt x="40" y="4"/>
                    <a:pt x="40" y="4"/>
                    <a:pt x="40" y="4"/>
                  </a:cubicBezTo>
                  <a:cubicBezTo>
                    <a:pt x="40" y="13"/>
                    <a:pt x="40" y="51"/>
                    <a:pt x="36" y="70"/>
                  </a:cubicBezTo>
                  <a:cubicBezTo>
                    <a:pt x="36" y="71"/>
                    <a:pt x="35" y="72"/>
                    <a:pt x="34" y="72"/>
                  </a:cubicBezTo>
                  <a:cubicBezTo>
                    <a:pt x="14" y="72"/>
                    <a:pt x="14" y="72"/>
                    <a:pt x="14" y="72"/>
                  </a:cubicBezTo>
                  <a:cubicBezTo>
                    <a:pt x="13" y="72"/>
                    <a:pt x="13" y="72"/>
                    <a:pt x="13" y="72"/>
                  </a:cubicBezTo>
                  <a:cubicBezTo>
                    <a:pt x="11" y="74"/>
                    <a:pt x="11" y="77"/>
                    <a:pt x="11" y="80"/>
                  </a:cubicBezTo>
                  <a:cubicBezTo>
                    <a:pt x="12" y="84"/>
                    <a:pt x="12" y="89"/>
                    <a:pt x="1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0" name="Rectangle 830">
              <a:extLst>
                <a:ext uri="{FF2B5EF4-FFF2-40B4-BE49-F238E27FC236}">
                  <a16:creationId xmlns:a16="http://schemas.microsoft.com/office/drawing/2014/main" id="{AF9DA211-BAE7-FB13-E020-D5B01FAD9128}"/>
                </a:ext>
              </a:extLst>
            </p:cNvPr>
            <p:cNvSpPr>
              <a:spLocks noChangeArrowheads="1"/>
            </p:cNvSpPr>
            <p:nvPr/>
          </p:nvSpPr>
          <p:spPr bwMode="auto">
            <a:xfrm>
              <a:off x="8575675" y="2782888"/>
              <a:ext cx="1127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1" name="Rectangle 831">
              <a:extLst>
                <a:ext uri="{FF2B5EF4-FFF2-40B4-BE49-F238E27FC236}">
                  <a16:creationId xmlns:a16="http://schemas.microsoft.com/office/drawing/2014/main" id="{6A824561-33C6-3CC5-6389-7EE9A7982390}"/>
                </a:ext>
              </a:extLst>
            </p:cNvPr>
            <p:cNvSpPr>
              <a:spLocks noChangeArrowheads="1"/>
            </p:cNvSpPr>
            <p:nvPr/>
          </p:nvSpPr>
          <p:spPr bwMode="auto">
            <a:xfrm>
              <a:off x="8669338" y="2843213"/>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2" name="Freeform 832">
              <a:extLst>
                <a:ext uri="{FF2B5EF4-FFF2-40B4-BE49-F238E27FC236}">
                  <a16:creationId xmlns:a16="http://schemas.microsoft.com/office/drawing/2014/main" id="{183D413B-B265-6089-E9FA-97125D2101D7}"/>
                </a:ext>
              </a:extLst>
            </p:cNvPr>
            <p:cNvSpPr>
              <a:spLocks/>
            </p:cNvSpPr>
            <p:nvPr/>
          </p:nvSpPr>
          <p:spPr bwMode="auto">
            <a:xfrm>
              <a:off x="8628063" y="2571750"/>
              <a:ext cx="44450"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3" name="Freeform 833">
              <a:extLst>
                <a:ext uri="{FF2B5EF4-FFF2-40B4-BE49-F238E27FC236}">
                  <a16:creationId xmlns:a16="http://schemas.microsoft.com/office/drawing/2014/main" id="{8C1A06D9-32AE-C685-6A1A-52B891DF6290}"/>
                </a:ext>
              </a:extLst>
            </p:cNvPr>
            <p:cNvSpPr>
              <a:spLocks/>
            </p:cNvSpPr>
            <p:nvPr/>
          </p:nvSpPr>
          <p:spPr bwMode="auto">
            <a:xfrm>
              <a:off x="8642350" y="2601913"/>
              <a:ext cx="98425" cy="14288"/>
            </a:xfrm>
            <a:custGeom>
              <a:avLst/>
              <a:gdLst>
                <a:gd name="T0" fmla="*/ 24 w 26"/>
                <a:gd name="T1" fmla="*/ 4 h 4"/>
                <a:gd name="T2" fmla="*/ 2 w 26"/>
                <a:gd name="T3" fmla="*/ 4 h 4"/>
                <a:gd name="T4" fmla="*/ 0 w 26"/>
                <a:gd name="T5" fmla="*/ 2 h 4"/>
                <a:gd name="T6" fmla="*/ 2 w 26"/>
                <a:gd name="T7" fmla="*/ 0 h 4"/>
                <a:gd name="T8" fmla="*/ 24 w 26"/>
                <a:gd name="T9" fmla="*/ 0 h 4"/>
                <a:gd name="T10" fmla="*/ 26 w 26"/>
                <a:gd name="T11" fmla="*/ 2 h 4"/>
                <a:gd name="T12" fmla="*/ 24 w 2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6" h="4">
                  <a:moveTo>
                    <a:pt x="24" y="4"/>
                  </a:moveTo>
                  <a:cubicBezTo>
                    <a:pt x="2" y="4"/>
                    <a:pt x="2" y="4"/>
                    <a:pt x="2" y="4"/>
                  </a:cubicBezTo>
                  <a:cubicBezTo>
                    <a:pt x="1" y="4"/>
                    <a:pt x="0" y="3"/>
                    <a:pt x="0" y="2"/>
                  </a:cubicBezTo>
                  <a:cubicBezTo>
                    <a:pt x="0" y="1"/>
                    <a:pt x="1" y="0"/>
                    <a:pt x="2" y="0"/>
                  </a:cubicBezTo>
                  <a:cubicBezTo>
                    <a:pt x="24" y="0"/>
                    <a:pt x="24" y="0"/>
                    <a:pt x="24" y="0"/>
                  </a:cubicBezTo>
                  <a:cubicBezTo>
                    <a:pt x="25" y="0"/>
                    <a:pt x="26" y="1"/>
                    <a:pt x="26" y="2"/>
                  </a:cubicBezTo>
                  <a:cubicBezTo>
                    <a:pt x="26" y="3"/>
                    <a:pt x="25" y="4"/>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4" name="Freeform 834">
              <a:extLst>
                <a:ext uri="{FF2B5EF4-FFF2-40B4-BE49-F238E27FC236}">
                  <a16:creationId xmlns:a16="http://schemas.microsoft.com/office/drawing/2014/main" id="{C649B203-11CD-9C2C-B3E3-75A14AE9D141}"/>
                </a:ext>
              </a:extLst>
            </p:cNvPr>
            <p:cNvSpPr>
              <a:spLocks/>
            </p:cNvSpPr>
            <p:nvPr/>
          </p:nvSpPr>
          <p:spPr bwMode="auto">
            <a:xfrm>
              <a:off x="8620125" y="2632075"/>
              <a:ext cx="112713" cy="14288"/>
            </a:xfrm>
            <a:custGeom>
              <a:avLst/>
              <a:gdLst>
                <a:gd name="T0" fmla="*/ 28 w 30"/>
                <a:gd name="T1" fmla="*/ 4 h 4"/>
                <a:gd name="T2" fmla="*/ 2 w 30"/>
                <a:gd name="T3" fmla="*/ 4 h 4"/>
                <a:gd name="T4" fmla="*/ 0 w 30"/>
                <a:gd name="T5" fmla="*/ 2 h 4"/>
                <a:gd name="T6" fmla="*/ 2 w 30"/>
                <a:gd name="T7" fmla="*/ 0 h 4"/>
                <a:gd name="T8" fmla="*/ 28 w 30"/>
                <a:gd name="T9" fmla="*/ 0 h 4"/>
                <a:gd name="T10" fmla="*/ 30 w 30"/>
                <a:gd name="T11" fmla="*/ 2 h 4"/>
                <a:gd name="T12" fmla="*/ 28 w 3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28" y="4"/>
                  </a:moveTo>
                  <a:cubicBezTo>
                    <a:pt x="2" y="4"/>
                    <a:pt x="2" y="4"/>
                    <a:pt x="2" y="4"/>
                  </a:cubicBezTo>
                  <a:cubicBezTo>
                    <a:pt x="1" y="4"/>
                    <a:pt x="0" y="3"/>
                    <a:pt x="0" y="2"/>
                  </a:cubicBezTo>
                  <a:cubicBezTo>
                    <a:pt x="0" y="1"/>
                    <a:pt x="1" y="0"/>
                    <a:pt x="2" y="0"/>
                  </a:cubicBezTo>
                  <a:cubicBezTo>
                    <a:pt x="28" y="0"/>
                    <a:pt x="28" y="0"/>
                    <a:pt x="28" y="0"/>
                  </a:cubicBezTo>
                  <a:cubicBezTo>
                    <a:pt x="29" y="0"/>
                    <a:pt x="30" y="1"/>
                    <a:pt x="30" y="2"/>
                  </a:cubicBezTo>
                  <a:cubicBezTo>
                    <a:pt x="30" y="3"/>
                    <a:pt x="29" y="4"/>
                    <a:pt x="2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5" name="Freeform 835">
              <a:extLst>
                <a:ext uri="{FF2B5EF4-FFF2-40B4-BE49-F238E27FC236}">
                  <a16:creationId xmlns:a16="http://schemas.microsoft.com/office/drawing/2014/main" id="{443CBD87-0307-9CF2-0275-9422370663B3}"/>
                </a:ext>
              </a:extLst>
            </p:cNvPr>
            <p:cNvSpPr>
              <a:spLocks/>
            </p:cNvSpPr>
            <p:nvPr/>
          </p:nvSpPr>
          <p:spPr bwMode="auto">
            <a:xfrm>
              <a:off x="8620125" y="2662238"/>
              <a:ext cx="120650"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6" name="Freeform 836">
              <a:extLst>
                <a:ext uri="{FF2B5EF4-FFF2-40B4-BE49-F238E27FC236}">
                  <a16:creationId xmlns:a16="http://schemas.microsoft.com/office/drawing/2014/main" id="{BF827CD6-C56F-E2AD-1070-95A3F041C9AD}"/>
                </a:ext>
              </a:extLst>
            </p:cNvPr>
            <p:cNvSpPr>
              <a:spLocks/>
            </p:cNvSpPr>
            <p:nvPr/>
          </p:nvSpPr>
          <p:spPr bwMode="auto">
            <a:xfrm>
              <a:off x="8620125" y="2692400"/>
              <a:ext cx="104775" cy="14288"/>
            </a:xfrm>
            <a:custGeom>
              <a:avLst/>
              <a:gdLst>
                <a:gd name="T0" fmla="*/ 26 w 28"/>
                <a:gd name="T1" fmla="*/ 4 h 4"/>
                <a:gd name="T2" fmla="*/ 2 w 28"/>
                <a:gd name="T3" fmla="*/ 4 h 4"/>
                <a:gd name="T4" fmla="*/ 0 w 28"/>
                <a:gd name="T5" fmla="*/ 2 h 4"/>
                <a:gd name="T6" fmla="*/ 2 w 28"/>
                <a:gd name="T7" fmla="*/ 0 h 4"/>
                <a:gd name="T8" fmla="*/ 26 w 28"/>
                <a:gd name="T9" fmla="*/ 0 h 4"/>
                <a:gd name="T10" fmla="*/ 28 w 28"/>
                <a:gd name="T11" fmla="*/ 2 h 4"/>
                <a:gd name="T12" fmla="*/ 26 w 2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8" h="4">
                  <a:moveTo>
                    <a:pt x="26" y="4"/>
                  </a:moveTo>
                  <a:cubicBezTo>
                    <a:pt x="2" y="4"/>
                    <a:pt x="2" y="4"/>
                    <a:pt x="2" y="4"/>
                  </a:cubicBezTo>
                  <a:cubicBezTo>
                    <a:pt x="1" y="4"/>
                    <a:pt x="0" y="3"/>
                    <a:pt x="0" y="2"/>
                  </a:cubicBezTo>
                  <a:cubicBezTo>
                    <a:pt x="0" y="1"/>
                    <a:pt x="1" y="0"/>
                    <a:pt x="2" y="0"/>
                  </a:cubicBezTo>
                  <a:cubicBezTo>
                    <a:pt x="26" y="0"/>
                    <a:pt x="26" y="0"/>
                    <a:pt x="26" y="0"/>
                  </a:cubicBezTo>
                  <a:cubicBezTo>
                    <a:pt x="27" y="0"/>
                    <a:pt x="28" y="1"/>
                    <a:pt x="28" y="2"/>
                  </a:cubicBezTo>
                  <a:cubicBezTo>
                    <a:pt x="28" y="3"/>
                    <a:pt x="27" y="4"/>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7" name="Freeform 837">
              <a:extLst>
                <a:ext uri="{FF2B5EF4-FFF2-40B4-BE49-F238E27FC236}">
                  <a16:creationId xmlns:a16="http://schemas.microsoft.com/office/drawing/2014/main" id="{819F4FD8-E1D9-820C-D544-0BE34E534AF0}"/>
                </a:ext>
              </a:extLst>
            </p:cNvPr>
            <p:cNvSpPr>
              <a:spLocks/>
            </p:cNvSpPr>
            <p:nvPr/>
          </p:nvSpPr>
          <p:spPr bwMode="auto">
            <a:xfrm>
              <a:off x="8612188" y="2722563"/>
              <a:ext cx="120650" cy="14288"/>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8" name="Freeform 838">
              <a:extLst>
                <a:ext uri="{FF2B5EF4-FFF2-40B4-BE49-F238E27FC236}">
                  <a16:creationId xmlns:a16="http://schemas.microsoft.com/office/drawing/2014/main" id="{3A9AF33A-854C-64D3-093B-343D769727A6}"/>
                </a:ext>
              </a:extLst>
            </p:cNvPr>
            <p:cNvSpPr>
              <a:spLocks/>
            </p:cNvSpPr>
            <p:nvPr/>
          </p:nvSpPr>
          <p:spPr bwMode="auto">
            <a:xfrm>
              <a:off x="8605838" y="2752725"/>
              <a:ext cx="134938" cy="14288"/>
            </a:xfrm>
            <a:custGeom>
              <a:avLst/>
              <a:gdLst>
                <a:gd name="T0" fmla="*/ 34 w 36"/>
                <a:gd name="T1" fmla="*/ 4 h 4"/>
                <a:gd name="T2" fmla="*/ 2 w 36"/>
                <a:gd name="T3" fmla="*/ 4 h 4"/>
                <a:gd name="T4" fmla="*/ 0 w 36"/>
                <a:gd name="T5" fmla="*/ 2 h 4"/>
                <a:gd name="T6" fmla="*/ 2 w 36"/>
                <a:gd name="T7" fmla="*/ 0 h 4"/>
                <a:gd name="T8" fmla="*/ 34 w 36"/>
                <a:gd name="T9" fmla="*/ 0 h 4"/>
                <a:gd name="T10" fmla="*/ 36 w 36"/>
                <a:gd name="T11" fmla="*/ 2 h 4"/>
                <a:gd name="T12" fmla="*/ 34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4"/>
                  </a:moveTo>
                  <a:cubicBezTo>
                    <a:pt x="2" y="4"/>
                    <a:pt x="2" y="4"/>
                    <a:pt x="2" y="4"/>
                  </a:cubicBezTo>
                  <a:cubicBezTo>
                    <a:pt x="1" y="4"/>
                    <a:pt x="0" y="3"/>
                    <a:pt x="0" y="2"/>
                  </a:cubicBezTo>
                  <a:cubicBezTo>
                    <a:pt x="0" y="1"/>
                    <a:pt x="1" y="0"/>
                    <a:pt x="2" y="0"/>
                  </a:cubicBezTo>
                  <a:cubicBezTo>
                    <a:pt x="34" y="0"/>
                    <a:pt x="34" y="0"/>
                    <a:pt x="34" y="0"/>
                  </a:cubicBezTo>
                  <a:cubicBezTo>
                    <a:pt x="35" y="0"/>
                    <a:pt x="36" y="1"/>
                    <a:pt x="36" y="2"/>
                  </a:cubicBezTo>
                  <a:cubicBezTo>
                    <a:pt x="36" y="3"/>
                    <a:pt x="35" y="4"/>
                    <a:pt x="3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5" name="Straight Connector 4">
            <a:extLst>
              <a:ext uri="{FF2B5EF4-FFF2-40B4-BE49-F238E27FC236}">
                <a16:creationId xmlns:a16="http://schemas.microsoft.com/office/drawing/2014/main" id="{31D12AF1-A84C-826A-F656-9F4AB882D2BC}"/>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B0F298-2EE8-C702-F068-3065C00B52BE}"/>
              </a:ext>
            </a:extLst>
          </p:cNvPr>
          <p:cNvSpPr txBox="1"/>
          <p:nvPr/>
        </p:nvSpPr>
        <p:spPr>
          <a:xfrm>
            <a:off x="5434770" y="1816399"/>
            <a:ext cx="2503438" cy="1754326"/>
          </a:xfrm>
          <a:prstGeom prst="rect">
            <a:avLst/>
          </a:prstGeom>
          <a:noFill/>
        </p:spPr>
        <p:txBody>
          <a:bodyPr wrap="square">
            <a:spAutoFit/>
          </a:bodyPr>
          <a:lstStyle/>
          <a:p>
            <a:pPr>
              <a:buClr>
                <a:schemeClr val="dk1"/>
              </a:buClr>
              <a:buSzPts val="1800"/>
            </a:pPr>
            <a:r>
              <a:rPr lang="en-US" sz="1800" dirty="0">
                <a:solidFill>
                  <a:srgbClr val="375C72"/>
                </a:solidFill>
                <a:latin typeface="Open Sans"/>
                <a:ea typeface="Open Sans"/>
                <a:cs typeface="Open Sans"/>
                <a:sym typeface="Open Sans"/>
              </a:rPr>
              <a:t>Have you defined your </a:t>
            </a:r>
            <a:r>
              <a:rPr lang="en-US" sz="1800" b="1" dirty="0">
                <a:solidFill>
                  <a:srgbClr val="375C72"/>
                </a:solidFill>
                <a:latin typeface="Open Sans"/>
                <a:ea typeface="Open Sans"/>
                <a:cs typeface="Open Sans"/>
                <a:sym typeface="Open Sans"/>
              </a:rPr>
              <a:t>personal goals and a vision </a:t>
            </a:r>
            <a:r>
              <a:rPr lang="en-US" sz="1800" dirty="0">
                <a:solidFill>
                  <a:srgbClr val="375C72"/>
                </a:solidFill>
                <a:latin typeface="Open Sans"/>
                <a:ea typeface="Open Sans"/>
                <a:cs typeface="Open Sans"/>
                <a:sym typeface="Open Sans"/>
              </a:rPr>
              <a:t>for the transfer of ownership and management of the practice?</a:t>
            </a:r>
            <a:endParaRPr lang="en-US" sz="500" dirty="0">
              <a:solidFill>
                <a:srgbClr val="375C72"/>
              </a:solidFill>
            </a:endParaRPr>
          </a:p>
        </p:txBody>
      </p:sp>
    </p:spTree>
    <p:extLst>
      <p:ext uri="{BB962C8B-B14F-4D97-AF65-F5344CB8AC3E}">
        <p14:creationId xmlns:p14="http://schemas.microsoft.com/office/powerpoint/2010/main" val="1131300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889EB382-EF50-A9B9-DC1B-E2F59A1507BF}"/>
              </a:ext>
            </a:extLst>
          </p:cNvPr>
          <p:cNvPicPr>
            <a:picLocks noChangeAspect="1"/>
          </p:cNvPicPr>
          <p:nvPr/>
        </p:nvPicPr>
        <p:blipFill rotWithShape="1">
          <a:blip r:embed="rId2">
            <a:extLst>
              <a:ext uri="{28A0092B-C50C-407E-A947-70E740481C1C}">
                <a14:useLocalDpi xmlns:a14="http://schemas.microsoft.com/office/drawing/2010/main" val="0"/>
              </a:ext>
            </a:extLst>
          </a:blip>
          <a:srcRect t="31387" b="31387"/>
          <a:stretch/>
        </p:blipFill>
        <p:spPr>
          <a:xfrm flipH="1">
            <a:off x="0" y="3429000"/>
            <a:ext cx="12192000" cy="3384549"/>
          </a:xfrm>
          <a:prstGeom prst="rect">
            <a:avLst/>
          </a:prstGeom>
        </p:spPr>
      </p:pic>
      <p:sp>
        <p:nvSpPr>
          <p:cNvPr id="89" name="Rectangle 88">
            <a:extLst>
              <a:ext uri="{FF2B5EF4-FFF2-40B4-BE49-F238E27FC236}">
                <a16:creationId xmlns:a16="http://schemas.microsoft.com/office/drawing/2014/main" id="{D7DD72E2-49AB-B24F-DB94-9562E0E1A854}"/>
              </a:ext>
            </a:extLst>
          </p:cNvPr>
          <p:cNvSpPr/>
          <p:nvPr/>
        </p:nvSpPr>
        <p:spPr>
          <a:xfrm>
            <a:off x="0" y="3439795"/>
            <a:ext cx="12192000" cy="3384549"/>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2" name="Title 1">
            <a:extLst>
              <a:ext uri="{FF2B5EF4-FFF2-40B4-BE49-F238E27FC236}">
                <a16:creationId xmlns:a16="http://schemas.microsoft.com/office/drawing/2014/main" id="{A815984B-4294-2E36-ACA8-E9581FD56948}"/>
              </a:ext>
            </a:extLst>
          </p:cNvPr>
          <p:cNvSpPr>
            <a:spLocks noGrp="1"/>
          </p:cNvSpPr>
          <p:nvPr>
            <p:ph type="title"/>
          </p:nvPr>
        </p:nvSpPr>
        <p:spPr>
          <a:xfrm>
            <a:off x="623887" y="3938353"/>
            <a:ext cx="2161065" cy="931066"/>
          </a:xfrm>
        </p:spPr>
        <p:txBody>
          <a:bodyPr>
            <a:normAutofit/>
          </a:bodyPr>
          <a:lstStyle/>
          <a:p>
            <a:r>
              <a:rPr lang="en-US" dirty="0">
                <a:solidFill>
                  <a:schemeClr val="bg1"/>
                </a:solidFill>
              </a:rPr>
              <a:t>Your</a:t>
            </a:r>
            <a:br>
              <a:rPr lang="en-US" dirty="0">
                <a:solidFill>
                  <a:schemeClr val="bg1"/>
                </a:solidFill>
              </a:rPr>
            </a:br>
            <a:r>
              <a:rPr lang="en-US" dirty="0">
                <a:solidFill>
                  <a:schemeClr val="bg1"/>
                </a:solidFill>
              </a:rPr>
              <a:t>Homework</a:t>
            </a:r>
            <a:endParaRPr lang="id-ID" dirty="0">
              <a:solidFill>
                <a:schemeClr val="bg1"/>
              </a:solidFill>
            </a:endParaRPr>
          </a:p>
        </p:txBody>
      </p:sp>
      <p:sp>
        <p:nvSpPr>
          <p:cNvPr id="3" name="Footer Placeholder 2">
            <a:extLst>
              <a:ext uri="{FF2B5EF4-FFF2-40B4-BE49-F238E27FC236}">
                <a16:creationId xmlns:a16="http://schemas.microsoft.com/office/drawing/2014/main" id="{9C9064DB-57FC-165D-2643-1D153D621B0A}"/>
              </a:ext>
            </a:extLst>
          </p:cNvPr>
          <p:cNvSpPr>
            <a:spLocks noGrp="1"/>
          </p:cNvSpPr>
          <p:nvPr>
            <p:ph type="ftr" sz="quarter" idx="11"/>
          </p:nvPr>
        </p:nvSpPr>
        <p:spPr/>
        <p:txBody>
          <a:bodyPr/>
          <a:lstStyle/>
          <a:p>
            <a:r>
              <a:rPr lang="en-ID" dirty="0">
                <a:solidFill>
                  <a:schemeClr val="bg1"/>
                </a:solidFill>
              </a:rPr>
              <a:t>www.PediatricSupport.com </a:t>
            </a:r>
          </a:p>
        </p:txBody>
      </p:sp>
      <p:sp>
        <p:nvSpPr>
          <p:cNvPr id="4" name="Slide Number Placeholder 3">
            <a:extLst>
              <a:ext uri="{FF2B5EF4-FFF2-40B4-BE49-F238E27FC236}">
                <a16:creationId xmlns:a16="http://schemas.microsoft.com/office/drawing/2014/main" id="{0E11602F-60A1-1A21-3468-DB0ADD2A69D0}"/>
              </a:ext>
            </a:extLst>
          </p:cNvPr>
          <p:cNvSpPr>
            <a:spLocks noGrp="1"/>
          </p:cNvSpPr>
          <p:nvPr>
            <p:ph type="sldNum" sz="quarter" idx="12"/>
          </p:nvPr>
        </p:nvSpPr>
        <p:spPr/>
        <p:txBody>
          <a:bodyPr/>
          <a:lstStyle/>
          <a:p>
            <a:fld id="{FF528CE4-BB7A-453B-9BA8-EFC0298A1600}" type="slidenum">
              <a:rPr lang="en-ID" smtClean="0">
                <a:solidFill>
                  <a:schemeClr val="bg1"/>
                </a:solidFill>
              </a:rPr>
              <a:pPr/>
              <a:t>76</a:t>
            </a:fld>
            <a:endParaRPr lang="en-ID" dirty="0">
              <a:solidFill>
                <a:schemeClr val="bg1"/>
              </a:solidFill>
            </a:endParaRPr>
          </a:p>
        </p:txBody>
      </p:sp>
      <p:sp>
        <p:nvSpPr>
          <p:cNvPr id="85" name="Rectangle 84">
            <a:extLst>
              <a:ext uri="{FF2B5EF4-FFF2-40B4-BE49-F238E27FC236}">
                <a16:creationId xmlns:a16="http://schemas.microsoft.com/office/drawing/2014/main" id="{7A0B2BB7-403A-2B88-CDDF-E3F485973075}"/>
              </a:ext>
            </a:extLst>
          </p:cNvPr>
          <p:cNvSpPr/>
          <p:nvPr/>
        </p:nvSpPr>
        <p:spPr>
          <a:xfrm>
            <a:off x="3369734" y="332139"/>
            <a:ext cx="8183167" cy="590822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375C72"/>
              </a:solidFill>
            </a:endParaRPr>
          </a:p>
        </p:txBody>
      </p:sp>
      <p:sp>
        <p:nvSpPr>
          <p:cNvPr id="17" name="Footer Placeholder 2">
            <a:extLst>
              <a:ext uri="{FF2B5EF4-FFF2-40B4-BE49-F238E27FC236}">
                <a16:creationId xmlns:a16="http://schemas.microsoft.com/office/drawing/2014/main" id="{28F5191D-E427-250D-50B2-E51DCF0DA1F2}"/>
              </a:ext>
            </a:extLst>
          </p:cNvPr>
          <p:cNvSpPr txBox="1">
            <a:spLocks/>
          </p:cNvSpPr>
          <p:nvPr/>
        </p:nvSpPr>
        <p:spPr>
          <a:xfrm>
            <a:off x="4607762" y="634831"/>
            <a:ext cx="6771438" cy="110799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rgbClr val="375C72"/>
                </a:solidFill>
                <a:latin typeface="+mj-lt"/>
                <a:ea typeface="Open Sans"/>
                <a:cs typeface="Open Sans"/>
                <a:sym typeface="Open Sans"/>
              </a:rPr>
              <a:t>If succession will one day require the transfer of assets, have you executed a </a:t>
            </a:r>
            <a:r>
              <a:rPr lang="en-US" sz="1800" b="1" u="sng" dirty="0">
                <a:solidFill>
                  <a:srgbClr val="375C72"/>
                </a:solidFill>
                <a:latin typeface="+mj-lt"/>
                <a:ea typeface="Open Sans"/>
                <a:cs typeface="Open Sans"/>
                <a:sym typeface="Open Sans"/>
              </a:rPr>
              <a:t>“buy-sell” agreement</a:t>
            </a:r>
            <a:r>
              <a:rPr lang="en-US" sz="1800" b="1" dirty="0">
                <a:solidFill>
                  <a:srgbClr val="375C72"/>
                </a:solidFill>
                <a:latin typeface="+mj-lt"/>
                <a:ea typeface="Open Sans"/>
                <a:cs typeface="Open Sans"/>
                <a:sym typeface="Open Sans"/>
              </a:rPr>
              <a:t> </a:t>
            </a:r>
            <a:r>
              <a:rPr lang="en-US" sz="1800" dirty="0">
                <a:solidFill>
                  <a:srgbClr val="375C72"/>
                </a:solidFill>
                <a:latin typeface="+mj-lt"/>
                <a:ea typeface="Open Sans"/>
                <a:cs typeface="Open Sans"/>
                <a:sym typeface="Open Sans"/>
              </a:rPr>
              <a:t>that details the process (and practice value/formula) ahead of time?</a:t>
            </a:r>
            <a:endParaRPr lang="en-US" sz="1800" dirty="0">
              <a:solidFill>
                <a:srgbClr val="375C72"/>
              </a:solidFill>
              <a:latin typeface="+mj-lt"/>
            </a:endParaRPr>
          </a:p>
          <a:p>
            <a:endParaRPr lang="en-US" sz="1800" dirty="0">
              <a:solidFill>
                <a:srgbClr val="375C72"/>
              </a:solidFill>
              <a:latin typeface="+mj-lt"/>
            </a:endParaRPr>
          </a:p>
        </p:txBody>
      </p:sp>
      <p:sp>
        <p:nvSpPr>
          <p:cNvPr id="18" name="Oval 17">
            <a:extLst>
              <a:ext uri="{FF2B5EF4-FFF2-40B4-BE49-F238E27FC236}">
                <a16:creationId xmlns:a16="http://schemas.microsoft.com/office/drawing/2014/main" id="{C333BDC3-BE8E-90BE-292E-969197796C17}"/>
              </a:ext>
            </a:extLst>
          </p:cNvPr>
          <p:cNvSpPr/>
          <p:nvPr/>
        </p:nvSpPr>
        <p:spPr>
          <a:xfrm>
            <a:off x="3766148" y="697995"/>
            <a:ext cx="602492" cy="602492"/>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6" name="Picture 15">
            <a:extLst>
              <a:ext uri="{FF2B5EF4-FFF2-40B4-BE49-F238E27FC236}">
                <a16:creationId xmlns:a16="http://schemas.microsoft.com/office/drawing/2014/main" id="{0EEA3BA1-193B-F494-09FB-973270F5B9A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841803"/>
            <a:ext cx="314876" cy="314876"/>
          </a:xfrm>
          <a:prstGeom prst="rect">
            <a:avLst/>
          </a:prstGeom>
        </p:spPr>
      </p:pic>
      <p:pic>
        <p:nvPicPr>
          <p:cNvPr id="12" name="Picture 11">
            <a:extLst>
              <a:ext uri="{FF2B5EF4-FFF2-40B4-BE49-F238E27FC236}">
                <a16:creationId xmlns:a16="http://schemas.microsoft.com/office/drawing/2014/main" id="{2A9B37DD-DF5B-42B2-12E2-3EA60BF2916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212461" y="841803"/>
            <a:ext cx="314876" cy="314876"/>
          </a:xfrm>
          <a:prstGeom prst="rect">
            <a:avLst/>
          </a:prstGeom>
        </p:spPr>
      </p:pic>
      <p:sp>
        <p:nvSpPr>
          <p:cNvPr id="26" name="Oval 25">
            <a:extLst>
              <a:ext uri="{FF2B5EF4-FFF2-40B4-BE49-F238E27FC236}">
                <a16:creationId xmlns:a16="http://schemas.microsoft.com/office/drawing/2014/main" id="{79A045CB-F007-3FA4-44FA-F7ACC157F9B8}"/>
              </a:ext>
            </a:extLst>
          </p:cNvPr>
          <p:cNvSpPr/>
          <p:nvPr/>
        </p:nvSpPr>
        <p:spPr>
          <a:xfrm>
            <a:off x="3766148" y="1903984"/>
            <a:ext cx="602492" cy="602492"/>
          </a:xfrm>
          <a:prstGeom prst="ellipse">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5" name="Footer Placeholder 2">
            <a:extLst>
              <a:ext uri="{FF2B5EF4-FFF2-40B4-BE49-F238E27FC236}">
                <a16:creationId xmlns:a16="http://schemas.microsoft.com/office/drawing/2014/main" id="{C676C5EA-2429-4B37-DB5E-47D75ECA0CA8}"/>
              </a:ext>
            </a:extLst>
          </p:cNvPr>
          <p:cNvSpPr txBox="1">
            <a:spLocks/>
          </p:cNvSpPr>
          <p:nvPr/>
        </p:nvSpPr>
        <p:spPr>
          <a:xfrm>
            <a:off x="4607762" y="1789843"/>
            <a:ext cx="6644438" cy="830997"/>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700"/>
            </a:pPr>
            <a:r>
              <a:rPr lang="en-US" sz="1800" dirty="0">
                <a:solidFill>
                  <a:srgbClr val="375C72"/>
                </a:solidFill>
                <a:latin typeface="+mj-lt"/>
                <a:ea typeface="Open Sans"/>
                <a:cs typeface="Open Sans"/>
                <a:sym typeface="Open Sans"/>
              </a:rPr>
              <a:t>Is there a </a:t>
            </a:r>
            <a:r>
              <a:rPr lang="en-US" sz="1800" b="1" u="sng" dirty="0">
                <a:solidFill>
                  <a:srgbClr val="375C72"/>
                </a:solidFill>
                <a:latin typeface="+mj-lt"/>
                <a:ea typeface="Open Sans"/>
                <a:cs typeface="Open Sans"/>
                <a:sym typeface="Open Sans"/>
              </a:rPr>
              <a:t>detailed contingency plan </a:t>
            </a:r>
            <a:r>
              <a:rPr lang="en-US" sz="1800" dirty="0">
                <a:solidFill>
                  <a:srgbClr val="375C72"/>
                </a:solidFill>
                <a:latin typeface="+mj-lt"/>
                <a:ea typeface="Open Sans"/>
                <a:cs typeface="Open Sans"/>
                <a:sym typeface="Open Sans"/>
              </a:rPr>
              <a:t>in case the any of the partners die or becomes unable to continue working sooner than anticipated?</a:t>
            </a:r>
            <a:endParaRPr lang="en-US" sz="1800" dirty="0">
              <a:solidFill>
                <a:srgbClr val="375C72"/>
              </a:solidFill>
              <a:latin typeface="+mj-lt"/>
            </a:endParaRPr>
          </a:p>
        </p:txBody>
      </p:sp>
      <p:pic>
        <p:nvPicPr>
          <p:cNvPr id="24" name="Picture 23">
            <a:extLst>
              <a:ext uri="{FF2B5EF4-FFF2-40B4-BE49-F238E27FC236}">
                <a16:creationId xmlns:a16="http://schemas.microsoft.com/office/drawing/2014/main" id="{B37BEEE2-E1B6-4279-B8DF-6E537AA5E46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2050204"/>
            <a:ext cx="314876" cy="314876"/>
          </a:xfrm>
          <a:prstGeom prst="rect">
            <a:avLst/>
          </a:prstGeom>
        </p:spPr>
      </p:pic>
      <p:sp>
        <p:nvSpPr>
          <p:cNvPr id="37" name="Oval 36">
            <a:extLst>
              <a:ext uri="{FF2B5EF4-FFF2-40B4-BE49-F238E27FC236}">
                <a16:creationId xmlns:a16="http://schemas.microsoft.com/office/drawing/2014/main" id="{18A835BE-3C82-C6EA-4B62-F69DB24DBCB2}"/>
              </a:ext>
            </a:extLst>
          </p:cNvPr>
          <p:cNvSpPr/>
          <p:nvPr/>
        </p:nvSpPr>
        <p:spPr>
          <a:xfrm>
            <a:off x="3766148" y="3117210"/>
            <a:ext cx="602492" cy="602492"/>
          </a:xfrm>
          <a:prstGeom prst="ellipse">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Picture 34">
            <a:extLst>
              <a:ext uri="{FF2B5EF4-FFF2-40B4-BE49-F238E27FC236}">
                <a16:creationId xmlns:a16="http://schemas.microsoft.com/office/drawing/2014/main" id="{40AC0C56-EF70-C41A-F128-FF322724250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3261018"/>
            <a:ext cx="314876" cy="314876"/>
          </a:xfrm>
          <a:prstGeom prst="rect">
            <a:avLst/>
          </a:prstGeom>
        </p:spPr>
      </p:pic>
      <p:sp>
        <p:nvSpPr>
          <p:cNvPr id="48" name="Oval 47">
            <a:extLst>
              <a:ext uri="{FF2B5EF4-FFF2-40B4-BE49-F238E27FC236}">
                <a16:creationId xmlns:a16="http://schemas.microsoft.com/office/drawing/2014/main" id="{9075BA79-5DA4-1F50-6571-7A7603988433}"/>
              </a:ext>
            </a:extLst>
          </p:cNvPr>
          <p:cNvSpPr/>
          <p:nvPr/>
        </p:nvSpPr>
        <p:spPr>
          <a:xfrm>
            <a:off x="3766148" y="4328023"/>
            <a:ext cx="602492" cy="602492"/>
          </a:xfrm>
          <a:prstGeom prst="ellipse">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46" name="Picture 45">
            <a:extLst>
              <a:ext uri="{FF2B5EF4-FFF2-40B4-BE49-F238E27FC236}">
                <a16:creationId xmlns:a16="http://schemas.microsoft.com/office/drawing/2014/main" id="{F46F5F51-5006-F3A6-939B-552E24B7F9E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4471831"/>
            <a:ext cx="314876" cy="314876"/>
          </a:xfrm>
          <a:prstGeom prst="rect">
            <a:avLst/>
          </a:prstGeom>
        </p:spPr>
      </p:pic>
      <p:cxnSp>
        <p:nvCxnSpPr>
          <p:cNvPr id="54" name="Straight Connector 53">
            <a:extLst>
              <a:ext uri="{FF2B5EF4-FFF2-40B4-BE49-F238E27FC236}">
                <a16:creationId xmlns:a16="http://schemas.microsoft.com/office/drawing/2014/main" id="{6C25E588-758C-D9FC-1709-83976A8B7512}"/>
              </a:ext>
            </a:extLst>
          </p:cNvPr>
          <p:cNvCxnSpPr/>
          <p:nvPr/>
        </p:nvCxnSpPr>
        <p:spPr>
          <a:xfrm>
            <a:off x="4416068" y="1602236"/>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338AFA-DCB4-718F-D7A4-23363FAAEE2E}"/>
              </a:ext>
            </a:extLst>
          </p:cNvPr>
          <p:cNvCxnSpPr/>
          <p:nvPr/>
        </p:nvCxnSpPr>
        <p:spPr>
          <a:xfrm>
            <a:off x="4416068" y="2810637"/>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5828A09-82AB-45B7-9541-A6501B5B32BC}"/>
              </a:ext>
            </a:extLst>
          </p:cNvPr>
          <p:cNvCxnSpPr/>
          <p:nvPr/>
        </p:nvCxnSpPr>
        <p:spPr>
          <a:xfrm>
            <a:off x="4607762" y="4026275"/>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D4C0323B-E63A-5FCD-264F-D77275B1463E}"/>
              </a:ext>
            </a:extLst>
          </p:cNvPr>
          <p:cNvGrpSpPr/>
          <p:nvPr/>
        </p:nvGrpSpPr>
        <p:grpSpPr>
          <a:xfrm>
            <a:off x="10364103" y="6274022"/>
            <a:ext cx="1188799" cy="440296"/>
            <a:chOff x="10364103" y="6274022"/>
            <a:chExt cx="1188799" cy="440296"/>
          </a:xfrm>
        </p:grpSpPr>
        <p:pic>
          <p:nvPicPr>
            <p:cNvPr id="82" name="Picture 2">
              <a:extLst>
                <a:ext uri="{FF2B5EF4-FFF2-40B4-BE49-F238E27FC236}">
                  <a16:creationId xmlns:a16="http://schemas.microsoft.com/office/drawing/2014/main" id="{AC353922-C5FA-79FA-2D3D-9D5EB7924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2F7F034E-680E-B5DB-326D-1C8F0F28049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Rectangle 83">
            <a:extLst>
              <a:ext uri="{FF2B5EF4-FFF2-40B4-BE49-F238E27FC236}">
                <a16:creationId xmlns:a16="http://schemas.microsoft.com/office/drawing/2014/main" id="{C807EC44-E06C-61E0-6288-8A133321447A}"/>
              </a:ext>
            </a:extLst>
          </p:cNvPr>
          <p:cNvSpPr/>
          <p:nvPr/>
        </p:nvSpPr>
        <p:spPr>
          <a:xfrm>
            <a:off x="623887" y="3406140"/>
            <a:ext cx="506564" cy="45719"/>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0" name="Rectangle 89">
            <a:extLst>
              <a:ext uri="{FF2B5EF4-FFF2-40B4-BE49-F238E27FC236}">
                <a16:creationId xmlns:a16="http://schemas.microsoft.com/office/drawing/2014/main" id="{BDA5F9EF-2535-7A27-1647-DE53747C709A}"/>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7" name="Straight Connector 6">
            <a:extLst>
              <a:ext uri="{FF2B5EF4-FFF2-40B4-BE49-F238E27FC236}">
                <a16:creationId xmlns:a16="http://schemas.microsoft.com/office/drawing/2014/main" id="{E6B92FC4-60D4-B083-AD0D-ED26A7413C8B}"/>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F2C36D0-A87C-3CBA-8BD9-396D5082F71A}"/>
              </a:ext>
            </a:extLst>
          </p:cNvPr>
          <p:cNvSpPr/>
          <p:nvPr/>
        </p:nvSpPr>
        <p:spPr>
          <a:xfrm>
            <a:off x="3766148" y="5213808"/>
            <a:ext cx="602492" cy="602492"/>
          </a:xfrm>
          <a:prstGeom prst="ellipse">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0" name="Picture 9">
            <a:extLst>
              <a:ext uri="{FF2B5EF4-FFF2-40B4-BE49-F238E27FC236}">
                <a16:creationId xmlns:a16="http://schemas.microsoft.com/office/drawing/2014/main" id="{86E5238D-0CF9-BE52-936A-BCF9D276A93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909956" y="5357616"/>
            <a:ext cx="314876" cy="314876"/>
          </a:xfrm>
          <a:prstGeom prst="rect">
            <a:avLst/>
          </a:prstGeom>
        </p:spPr>
      </p:pic>
      <p:cxnSp>
        <p:nvCxnSpPr>
          <p:cNvPr id="13" name="Straight Connector 12">
            <a:extLst>
              <a:ext uri="{FF2B5EF4-FFF2-40B4-BE49-F238E27FC236}">
                <a16:creationId xmlns:a16="http://schemas.microsoft.com/office/drawing/2014/main" id="{931A9F21-0237-2A77-3CAC-06BAC288755F}"/>
              </a:ext>
            </a:extLst>
          </p:cNvPr>
          <p:cNvCxnSpPr/>
          <p:nvPr/>
        </p:nvCxnSpPr>
        <p:spPr>
          <a:xfrm>
            <a:off x="4671262" y="5112125"/>
            <a:ext cx="31973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0571A14D-7805-4557-324C-F78834084C2C}"/>
              </a:ext>
            </a:extLst>
          </p:cNvPr>
          <p:cNvSpPr txBox="1">
            <a:spLocks/>
          </p:cNvSpPr>
          <p:nvPr/>
        </p:nvSpPr>
        <p:spPr>
          <a:xfrm>
            <a:off x="4607762" y="2990679"/>
            <a:ext cx="6644438" cy="830997"/>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700"/>
            </a:pPr>
            <a:r>
              <a:rPr lang="en-US" sz="1800" dirty="0">
                <a:solidFill>
                  <a:srgbClr val="375C72"/>
                </a:solidFill>
                <a:latin typeface="+mj-lt"/>
                <a:ea typeface="Open Sans"/>
                <a:cs typeface="Open Sans"/>
                <a:sym typeface="Open Sans"/>
              </a:rPr>
              <a:t>Have you identified and considered </a:t>
            </a:r>
            <a:r>
              <a:rPr lang="en-US" sz="1800" b="1" u="sng" dirty="0">
                <a:solidFill>
                  <a:srgbClr val="375C72"/>
                </a:solidFill>
                <a:latin typeface="+mj-lt"/>
                <a:ea typeface="Open Sans"/>
                <a:cs typeface="Open Sans"/>
                <a:sym typeface="Open Sans"/>
              </a:rPr>
              <a:t>alternative corporate structures</a:t>
            </a:r>
            <a:r>
              <a:rPr lang="en-US" sz="1800" dirty="0">
                <a:solidFill>
                  <a:srgbClr val="375C72"/>
                </a:solidFill>
                <a:latin typeface="+mj-lt"/>
                <a:ea typeface="Open Sans"/>
                <a:cs typeface="Open Sans"/>
                <a:sym typeface="Open Sans"/>
              </a:rPr>
              <a:t> or stock-transfer techniques that might help the company achieve its succession goals?</a:t>
            </a:r>
          </a:p>
        </p:txBody>
      </p:sp>
      <p:sp>
        <p:nvSpPr>
          <p:cNvPr id="15" name="Footer Placeholder 2">
            <a:extLst>
              <a:ext uri="{FF2B5EF4-FFF2-40B4-BE49-F238E27FC236}">
                <a16:creationId xmlns:a16="http://schemas.microsoft.com/office/drawing/2014/main" id="{54A8E0A6-8517-97F7-C353-EF30DE49A1BE}"/>
              </a:ext>
            </a:extLst>
          </p:cNvPr>
          <p:cNvSpPr txBox="1">
            <a:spLocks/>
          </p:cNvSpPr>
          <p:nvPr/>
        </p:nvSpPr>
        <p:spPr>
          <a:xfrm>
            <a:off x="4638551" y="4316001"/>
            <a:ext cx="6644438" cy="553998"/>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700"/>
            </a:pPr>
            <a:r>
              <a:rPr lang="en-US" sz="1800" dirty="0">
                <a:solidFill>
                  <a:srgbClr val="375C72"/>
                </a:solidFill>
                <a:latin typeface="+mj-lt"/>
                <a:ea typeface="Open Sans"/>
                <a:cs typeface="Open Sans"/>
                <a:sym typeface="Open Sans"/>
              </a:rPr>
              <a:t>Have you determined whether you or anyone else will depend upon the business to meet their </a:t>
            </a:r>
            <a:r>
              <a:rPr lang="en-US" sz="1800" b="1" u="sng" dirty="0">
                <a:solidFill>
                  <a:srgbClr val="375C72"/>
                </a:solidFill>
                <a:latin typeface="+mj-lt"/>
                <a:ea typeface="Open Sans"/>
                <a:cs typeface="Open Sans"/>
                <a:sym typeface="Open Sans"/>
              </a:rPr>
              <a:t>retirement cash flow </a:t>
            </a:r>
            <a:r>
              <a:rPr lang="en-US" sz="1800" dirty="0">
                <a:solidFill>
                  <a:srgbClr val="375C72"/>
                </a:solidFill>
                <a:latin typeface="+mj-lt"/>
                <a:ea typeface="Open Sans"/>
                <a:cs typeface="Open Sans"/>
                <a:sym typeface="Open Sans"/>
              </a:rPr>
              <a:t>needs?</a:t>
            </a:r>
            <a:endParaRPr lang="en-US" sz="500" dirty="0">
              <a:solidFill>
                <a:srgbClr val="375C72"/>
              </a:solidFill>
              <a:latin typeface="+mj-lt"/>
            </a:endParaRPr>
          </a:p>
        </p:txBody>
      </p:sp>
      <p:sp>
        <p:nvSpPr>
          <p:cNvPr id="19" name="Footer Placeholder 2">
            <a:extLst>
              <a:ext uri="{FF2B5EF4-FFF2-40B4-BE49-F238E27FC236}">
                <a16:creationId xmlns:a16="http://schemas.microsoft.com/office/drawing/2014/main" id="{68C6762F-6D8F-AAD1-6D14-C0F245875651}"/>
              </a:ext>
            </a:extLst>
          </p:cNvPr>
          <p:cNvSpPr txBox="1">
            <a:spLocks/>
          </p:cNvSpPr>
          <p:nvPr/>
        </p:nvSpPr>
        <p:spPr>
          <a:xfrm>
            <a:off x="4607762" y="5200444"/>
            <a:ext cx="6644438" cy="553998"/>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buSzPts val="1700"/>
            </a:pPr>
            <a:r>
              <a:rPr lang="en-US" sz="1800" dirty="0">
                <a:solidFill>
                  <a:srgbClr val="375C72"/>
                </a:solidFill>
                <a:latin typeface="+mj-lt"/>
                <a:ea typeface="Open Sans"/>
                <a:cs typeface="Open Sans"/>
                <a:sym typeface="Open Sans"/>
              </a:rPr>
              <a:t>Have you recently had the </a:t>
            </a:r>
            <a:r>
              <a:rPr lang="en-US" sz="1800" b="1" u="sng" dirty="0">
                <a:solidFill>
                  <a:srgbClr val="375C72"/>
                </a:solidFill>
                <a:latin typeface="+mj-lt"/>
                <a:ea typeface="Open Sans"/>
                <a:cs typeface="Open Sans"/>
                <a:sym typeface="Open Sans"/>
              </a:rPr>
              <a:t>business valued and analyzed </a:t>
            </a:r>
            <a:r>
              <a:rPr lang="en-US" sz="1800" dirty="0">
                <a:solidFill>
                  <a:srgbClr val="375C72"/>
                </a:solidFill>
                <a:latin typeface="+mj-lt"/>
                <a:ea typeface="Open Sans"/>
                <a:cs typeface="Open Sans"/>
                <a:sym typeface="Open Sans"/>
              </a:rPr>
              <a:t>in the same way potential buyers and competitors would?</a:t>
            </a:r>
            <a:endParaRPr lang="en-US" sz="500" dirty="0">
              <a:solidFill>
                <a:srgbClr val="375C72"/>
              </a:solidFill>
              <a:latin typeface="+mj-lt"/>
            </a:endParaRPr>
          </a:p>
        </p:txBody>
      </p:sp>
    </p:spTree>
    <p:extLst>
      <p:ext uri="{BB962C8B-B14F-4D97-AF65-F5344CB8AC3E}">
        <p14:creationId xmlns:p14="http://schemas.microsoft.com/office/powerpoint/2010/main" val="3904581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25587-AC7C-4CBB-098D-6FE4FB444E66}"/>
              </a:ext>
            </a:extLst>
          </p:cNvPr>
          <p:cNvPicPr>
            <a:picLocks noChangeAspect="1"/>
          </p:cNvPicPr>
          <p:nvPr/>
        </p:nvPicPr>
        <p:blipFill rotWithShape="1">
          <a:blip r:embed="rId2">
            <a:extLst>
              <a:ext uri="{28A0092B-C50C-407E-A947-70E740481C1C}">
                <a14:useLocalDpi xmlns:a14="http://schemas.microsoft.com/office/drawing/2010/main" val="0"/>
              </a:ext>
            </a:extLst>
          </a:blip>
          <a:srcRect l="7099" r="7099"/>
          <a:stretch/>
        </p:blipFill>
        <p:spPr>
          <a:xfrm>
            <a:off x="4353796" y="-1"/>
            <a:ext cx="7838206" cy="6812279"/>
          </a:xfrm>
          <a:prstGeom prst="rect">
            <a:avLst/>
          </a:prstGeom>
        </p:spPr>
      </p:pic>
      <p:sp>
        <p:nvSpPr>
          <p:cNvPr id="16" name="Rectangle 15">
            <a:extLst>
              <a:ext uri="{FF2B5EF4-FFF2-40B4-BE49-F238E27FC236}">
                <a16:creationId xmlns:a16="http://schemas.microsoft.com/office/drawing/2014/main" id="{F7F8E4E2-F1B1-96A9-1BAD-997B7D51E4C8}"/>
              </a:ext>
            </a:extLst>
          </p:cNvPr>
          <p:cNvSpPr/>
          <p:nvPr/>
        </p:nvSpPr>
        <p:spPr>
          <a:xfrm rot="10800000" flipH="1" flipV="1">
            <a:off x="4353797" y="-8535"/>
            <a:ext cx="7838204" cy="6812280"/>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Footer Placeholder 10">
            <a:extLst>
              <a:ext uri="{FF2B5EF4-FFF2-40B4-BE49-F238E27FC236}">
                <a16:creationId xmlns:a16="http://schemas.microsoft.com/office/drawing/2014/main" id="{B9B8F0EC-75BB-E615-81C7-48744096883E}"/>
              </a:ext>
            </a:extLst>
          </p:cNvPr>
          <p:cNvSpPr>
            <a:spLocks noGrp="1"/>
          </p:cNvSpPr>
          <p:nvPr>
            <p:ph type="ftr" sz="quarter" idx="11"/>
          </p:nvPr>
        </p:nvSpPr>
        <p:spPr/>
        <p:txBody>
          <a:bodyPr/>
          <a:lstStyle/>
          <a:p>
            <a:r>
              <a:rPr lang="en-ID" dirty="0"/>
              <a:t>www.PediatricSupport.com </a:t>
            </a:r>
          </a:p>
        </p:txBody>
      </p:sp>
      <p:sp>
        <p:nvSpPr>
          <p:cNvPr id="12" name="Slide Number Placeholder 11">
            <a:extLst>
              <a:ext uri="{FF2B5EF4-FFF2-40B4-BE49-F238E27FC236}">
                <a16:creationId xmlns:a16="http://schemas.microsoft.com/office/drawing/2014/main" id="{EB6400F5-EC10-04B6-459F-282E9886F8CF}"/>
              </a:ext>
            </a:extLst>
          </p:cNvPr>
          <p:cNvSpPr>
            <a:spLocks noGrp="1"/>
          </p:cNvSpPr>
          <p:nvPr>
            <p:ph type="sldNum" sz="quarter" idx="12"/>
          </p:nvPr>
        </p:nvSpPr>
        <p:spPr>
          <a:xfrm>
            <a:off x="639097" y="6412083"/>
            <a:ext cx="332453" cy="161583"/>
          </a:xfrm>
        </p:spPr>
        <p:txBody>
          <a:bodyPr/>
          <a:lstStyle/>
          <a:p>
            <a:fld id="{FF528CE4-BB7A-453B-9BA8-EFC0298A1600}" type="slidenum">
              <a:rPr lang="en-ID" b="1" smtClean="0">
                <a:solidFill>
                  <a:srgbClr val="ADB68B"/>
                </a:solidFill>
              </a:rPr>
              <a:pPr/>
              <a:t>77</a:t>
            </a:fld>
            <a:endParaRPr lang="en-ID" b="1" dirty="0">
              <a:solidFill>
                <a:srgbClr val="ADB68B"/>
              </a:solidFill>
            </a:endParaRPr>
          </a:p>
        </p:txBody>
      </p:sp>
      <p:sp>
        <p:nvSpPr>
          <p:cNvPr id="7" name="Rectangle 6">
            <a:extLst>
              <a:ext uri="{FF2B5EF4-FFF2-40B4-BE49-F238E27FC236}">
                <a16:creationId xmlns:a16="http://schemas.microsoft.com/office/drawing/2014/main" id="{AF7D4043-FB20-7DB4-83D9-D6F1221D30D5}"/>
              </a:ext>
            </a:extLst>
          </p:cNvPr>
          <p:cNvSpPr/>
          <p:nvPr/>
        </p:nvSpPr>
        <p:spPr>
          <a:xfrm>
            <a:off x="-467360" y="465051"/>
            <a:ext cx="351444" cy="351444"/>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A72E1AC0-7FAB-AFD5-CC6B-A2A3F208C445}"/>
              </a:ext>
            </a:extLst>
          </p:cNvPr>
          <p:cNvSpPr/>
          <p:nvPr/>
        </p:nvSpPr>
        <p:spPr>
          <a:xfrm>
            <a:off x="-467360" y="915939"/>
            <a:ext cx="351444" cy="351444"/>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8">
            <a:extLst>
              <a:ext uri="{FF2B5EF4-FFF2-40B4-BE49-F238E27FC236}">
                <a16:creationId xmlns:a16="http://schemas.microsoft.com/office/drawing/2014/main" id="{0024885D-C4CD-DDD8-2E5B-9CB7F62E5313}"/>
              </a:ext>
            </a:extLst>
          </p:cNvPr>
          <p:cNvSpPr/>
          <p:nvPr/>
        </p:nvSpPr>
        <p:spPr>
          <a:xfrm>
            <a:off x="-467360" y="1366827"/>
            <a:ext cx="351444" cy="351444"/>
          </a:xfrm>
          <a:prstGeom prst="rect">
            <a:avLst/>
          </a:prstGeom>
          <a:solidFill>
            <a:srgbClr val="DEB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0220A76E-8065-5B88-9677-A874E7C6D0DE}"/>
              </a:ext>
            </a:extLst>
          </p:cNvPr>
          <p:cNvSpPr/>
          <p:nvPr/>
        </p:nvSpPr>
        <p:spPr>
          <a:xfrm>
            <a:off x="-467360" y="1817716"/>
            <a:ext cx="351444" cy="351444"/>
          </a:xfrm>
          <a:prstGeom prst="rect">
            <a:avLst/>
          </a:prstGeom>
          <a:solidFill>
            <a:srgbClr val="3457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4" name="Straight Connector 13">
            <a:extLst>
              <a:ext uri="{FF2B5EF4-FFF2-40B4-BE49-F238E27FC236}">
                <a16:creationId xmlns:a16="http://schemas.microsoft.com/office/drawing/2014/main" id="{FF415EC0-7B9D-2D7A-60F8-3A283376FAA4}"/>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F248DE-833A-F631-50C0-D15693C0061F}"/>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3" name="Group 22">
            <a:extLst>
              <a:ext uri="{FF2B5EF4-FFF2-40B4-BE49-F238E27FC236}">
                <a16:creationId xmlns:a16="http://schemas.microsoft.com/office/drawing/2014/main" id="{8AF42625-06B1-4797-3C92-83AF2778901B}"/>
              </a:ext>
            </a:extLst>
          </p:cNvPr>
          <p:cNvGrpSpPr/>
          <p:nvPr/>
        </p:nvGrpSpPr>
        <p:grpSpPr>
          <a:xfrm>
            <a:off x="639096" y="2291439"/>
            <a:ext cx="5456903" cy="3766461"/>
            <a:chOff x="639097" y="2615670"/>
            <a:chExt cx="4987152" cy="3442230"/>
          </a:xfrm>
        </p:grpSpPr>
        <p:sp>
          <p:nvSpPr>
            <p:cNvPr id="21" name="Rectangle 20">
              <a:extLst>
                <a:ext uri="{FF2B5EF4-FFF2-40B4-BE49-F238E27FC236}">
                  <a16:creationId xmlns:a16="http://schemas.microsoft.com/office/drawing/2014/main" id="{D711942F-CA7C-A713-2C2D-9A7BB90A1B68}"/>
                </a:ext>
              </a:extLst>
            </p:cNvPr>
            <p:cNvSpPr/>
            <p:nvPr/>
          </p:nvSpPr>
          <p:spPr>
            <a:xfrm>
              <a:off x="639097" y="2615670"/>
              <a:ext cx="4987152" cy="3442230"/>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 name="Picture 4" descr="https://ccswla.com/wp-content/uploads/2017/05/mainoffice.jpg">
              <a:extLst>
                <a:ext uri="{FF2B5EF4-FFF2-40B4-BE49-F238E27FC236}">
                  <a16:creationId xmlns:a16="http://schemas.microsoft.com/office/drawing/2014/main" id="{79B5DFD2-DBBA-A187-FE5F-AC0F3F077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82" y="2816124"/>
              <a:ext cx="4561982" cy="3041322"/>
            </a:xfrm>
            <a:prstGeom prst="rect">
              <a:avLst/>
            </a:prstGeom>
          </p:spPr>
        </p:pic>
      </p:grpSp>
      <p:pic>
        <p:nvPicPr>
          <p:cNvPr id="6" name="Picture 2" descr="Image result for children's clinic lake charles">
            <a:extLst>
              <a:ext uri="{FF2B5EF4-FFF2-40B4-BE49-F238E27FC236}">
                <a16:creationId xmlns:a16="http://schemas.microsoft.com/office/drawing/2014/main" id="{13132E51-4836-A8E5-A582-267FD5E49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82" y="1567729"/>
            <a:ext cx="3192518" cy="11366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368DE9F-1151-C710-CF23-75FFD7F596E3}"/>
              </a:ext>
            </a:extLst>
          </p:cNvPr>
          <p:cNvGrpSpPr/>
          <p:nvPr/>
        </p:nvGrpSpPr>
        <p:grpSpPr>
          <a:xfrm>
            <a:off x="7231890" y="417158"/>
            <a:ext cx="4303521" cy="5629008"/>
            <a:chOff x="7231890" y="406400"/>
            <a:chExt cx="4303521" cy="5629008"/>
          </a:xfrm>
        </p:grpSpPr>
        <p:pic>
          <p:nvPicPr>
            <p:cNvPr id="25" name="Picture 24">
              <a:extLst>
                <a:ext uri="{FF2B5EF4-FFF2-40B4-BE49-F238E27FC236}">
                  <a16:creationId xmlns:a16="http://schemas.microsoft.com/office/drawing/2014/main" id="{A2BE1CB4-E8E8-A182-F284-690125096BC7}"/>
                </a:ext>
              </a:extLst>
            </p:cNvPr>
            <p:cNvPicPr>
              <a:picLocks noChangeAspect="1"/>
            </p:cNvPicPr>
            <p:nvPr/>
          </p:nvPicPr>
          <p:blipFill rotWithShape="1">
            <a:blip r:embed="rId5">
              <a:extLst>
                <a:ext uri="{28A0092B-C50C-407E-A947-70E740481C1C}">
                  <a14:useLocalDpi xmlns:a14="http://schemas.microsoft.com/office/drawing/2010/main" val="0"/>
                </a:ext>
              </a:extLst>
            </a:blip>
            <a:srcRect l="22635" t="19353" r="43952" b="45685"/>
            <a:stretch/>
          </p:blipFill>
          <p:spPr>
            <a:xfrm>
              <a:off x="7231890" y="406400"/>
              <a:ext cx="4303521" cy="5629008"/>
            </a:xfrm>
            <a:prstGeom prst="rect">
              <a:avLst/>
            </a:prstGeom>
          </p:spPr>
        </p:pic>
        <p:pic>
          <p:nvPicPr>
            <p:cNvPr id="13" name="Picture 12">
              <a:extLst>
                <a:ext uri="{FF2B5EF4-FFF2-40B4-BE49-F238E27FC236}">
                  <a16:creationId xmlns:a16="http://schemas.microsoft.com/office/drawing/2014/main" id="{1992EB5C-BF59-DBC1-74A5-CB1E9A0C9F7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790" r="3136" b="3065"/>
            <a:stretch/>
          </p:blipFill>
          <p:spPr>
            <a:xfrm>
              <a:off x="7396643" y="582379"/>
              <a:ext cx="3986368" cy="5315725"/>
            </a:xfrm>
            <a:prstGeom prst="rect">
              <a:avLst/>
            </a:prstGeom>
          </p:spPr>
        </p:pic>
      </p:grpSp>
      <p:grpSp>
        <p:nvGrpSpPr>
          <p:cNvPr id="2" name="Group 1">
            <a:extLst>
              <a:ext uri="{FF2B5EF4-FFF2-40B4-BE49-F238E27FC236}">
                <a16:creationId xmlns:a16="http://schemas.microsoft.com/office/drawing/2014/main" id="{EC402AD3-F648-FFF1-4B47-5F38BC9EBD60}"/>
              </a:ext>
            </a:extLst>
          </p:cNvPr>
          <p:cNvGrpSpPr/>
          <p:nvPr/>
        </p:nvGrpSpPr>
        <p:grpSpPr>
          <a:xfrm>
            <a:off x="10364103" y="6274022"/>
            <a:ext cx="1188799" cy="440296"/>
            <a:chOff x="10364103" y="6274022"/>
            <a:chExt cx="1188799" cy="440296"/>
          </a:xfrm>
        </p:grpSpPr>
        <p:pic>
          <p:nvPicPr>
            <p:cNvPr id="4" name="Picture 2">
              <a:extLst>
                <a:ext uri="{FF2B5EF4-FFF2-40B4-BE49-F238E27FC236}">
                  <a16:creationId xmlns:a16="http://schemas.microsoft.com/office/drawing/2014/main" id="{357795BD-4556-BDAA-BD7B-73B473F55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7C9316B-681D-A062-FC20-73EB4EB06EE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36621"/>
            <a:stretch/>
          </p:blipFill>
          <p:spPr bwMode="auto">
            <a:xfrm>
              <a:off x="10799444" y="6274022"/>
              <a:ext cx="753457" cy="4402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3655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bstract white waves">
            <a:extLst>
              <a:ext uri="{FF2B5EF4-FFF2-40B4-BE49-F238E27FC236}">
                <a16:creationId xmlns:a16="http://schemas.microsoft.com/office/drawing/2014/main" id="{D9072AED-183B-CCB1-EA24-4545E5EBA641}"/>
              </a:ext>
            </a:extLst>
          </p:cNvPr>
          <p:cNvPicPr>
            <a:picLocks noChangeAspect="1"/>
          </p:cNvPicPr>
          <p:nvPr/>
        </p:nvPicPr>
        <p:blipFill>
          <a:blip r:embed="rId2">
            <a:extLst>
              <a:ext uri="{28A0092B-C50C-407E-A947-70E740481C1C}">
                <a14:useLocalDpi xmlns:a14="http://schemas.microsoft.com/office/drawing/2010/main" val="0"/>
              </a:ext>
            </a:extLst>
          </a:blip>
          <a:srcRect t="2130" b="2130"/>
          <a:stretch/>
        </p:blipFill>
        <p:spPr>
          <a:xfrm>
            <a:off x="5373985" y="0"/>
            <a:ext cx="6818015" cy="4356039"/>
          </a:xfrm>
          <a:prstGeom prst="rect">
            <a:avLst/>
          </a:prstGeom>
        </p:spPr>
      </p:pic>
      <p:sp>
        <p:nvSpPr>
          <p:cNvPr id="35" name="Rectangle 34">
            <a:extLst>
              <a:ext uri="{FF2B5EF4-FFF2-40B4-BE49-F238E27FC236}">
                <a16:creationId xmlns:a16="http://schemas.microsoft.com/office/drawing/2014/main" id="{C81E90C1-5BCD-4933-9F35-5C93A891670A}"/>
              </a:ext>
            </a:extLst>
          </p:cNvPr>
          <p:cNvSpPr/>
          <p:nvPr/>
        </p:nvSpPr>
        <p:spPr>
          <a:xfrm rot="10800000" flipH="1" flipV="1">
            <a:off x="5373985" y="-1"/>
            <a:ext cx="5964575" cy="4356039"/>
          </a:xfrm>
          <a:prstGeom prst="rect">
            <a:avLst/>
          </a:prstGeom>
          <a:gradFill flip="none" rotWithShape="1">
            <a:gsLst>
              <a:gs pos="0">
                <a:schemeClr val="bg1">
                  <a:alpha val="0"/>
                </a:schemeClr>
              </a:gs>
              <a:gs pos="87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FB9F4BD0-6726-D9BA-D760-5BB89C22876F}"/>
              </a:ext>
            </a:extLst>
          </p:cNvPr>
          <p:cNvSpPr>
            <a:spLocks noGrp="1"/>
          </p:cNvSpPr>
          <p:nvPr>
            <p:ph type="title"/>
          </p:nvPr>
        </p:nvSpPr>
        <p:spPr>
          <a:xfrm>
            <a:off x="2934654" y="1993598"/>
            <a:ext cx="6105979" cy="1938992"/>
          </a:xfrm>
        </p:spPr>
        <p:txBody>
          <a:bodyPr wrap="square">
            <a:spAutoFit/>
          </a:bodyPr>
          <a:lstStyle/>
          <a:p>
            <a:r>
              <a:rPr lang="en-ID" sz="4000" dirty="0"/>
              <a:t>Connect With</a:t>
            </a:r>
            <a:br>
              <a:rPr lang="en-ID" sz="4000" dirty="0"/>
            </a:br>
            <a:r>
              <a:rPr lang="en-ID" sz="4000" dirty="0"/>
              <a:t>Paulie</a:t>
            </a:r>
            <a:br>
              <a:rPr lang="en-ID" sz="4000" dirty="0"/>
            </a:br>
            <a:br>
              <a:rPr lang="en-ID" sz="4000" dirty="0"/>
            </a:br>
            <a:r>
              <a:rPr lang="en-ID" sz="2000" dirty="0"/>
              <a:t>Paul@PediatricSupport.com</a:t>
            </a:r>
            <a:endParaRPr lang="en-ID" sz="4000" b="0" i="1" dirty="0"/>
          </a:p>
        </p:txBody>
      </p:sp>
      <p:sp>
        <p:nvSpPr>
          <p:cNvPr id="15" name="Footer Placeholder 10">
            <a:extLst>
              <a:ext uri="{FF2B5EF4-FFF2-40B4-BE49-F238E27FC236}">
                <a16:creationId xmlns:a16="http://schemas.microsoft.com/office/drawing/2014/main" id="{87FC469E-CB10-55A0-A72D-503F0068BD41}"/>
              </a:ext>
            </a:extLst>
          </p:cNvPr>
          <p:cNvSpPr>
            <a:spLocks noGrp="1"/>
          </p:cNvSpPr>
          <p:nvPr>
            <p:ph type="ftr" sz="quarter" idx="11"/>
          </p:nvPr>
        </p:nvSpPr>
        <p:spPr/>
        <p:txBody>
          <a:bodyPr/>
          <a:lstStyle/>
          <a:p>
            <a:r>
              <a:rPr lang="en-ID" dirty="0"/>
              <a:t>www.PediatricSupport.com </a:t>
            </a:r>
          </a:p>
        </p:txBody>
      </p:sp>
      <p:sp>
        <p:nvSpPr>
          <p:cNvPr id="16" name="Slide Number Placeholder 11">
            <a:extLst>
              <a:ext uri="{FF2B5EF4-FFF2-40B4-BE49-F238E27FC236}">
                <a16:creationId xmlns:a16="http://schemas.microsoft.com/office/drawing/2014/main" id="{3920D9CF-EC27-2054-849D-B6B4405C4128}"/>
              </a:ext>
            </a:extLst>
          </p:cNvPr>
          <p:cNvSpPr>
            <a:spLocks noGrp="1"/>
          </p:cNvSpPr>
          <p:nvPr>
            <p:ph type="sldNum" sz="quarter" idx="12"/>
          </p:nvPr>
        </p:nvSpPr>
        <p:spPr/>
        <p:txBody>
          <a:bodyPr/>
          <a:lstStyle/>
          <a:p>
            <a:fld id="{FF528CE4-BB7A-453B-9BA8-EFC0298A1600}" type="slidenum">
              <a:rPr lang="en-ID" b="1" smtClean="0">
                <a:solidFill>
                  <a:srgbClr val="ADB68B"/>
                </a:solidFill>
              </a:rPr>
              <a:pPr/>
              <a:t>78</a:t>
            </a:fld>
            <a:endParaRPr lang="en-ID" b="1" dirty="0">
              <a:solidFill>
                <a:srgbClr val="ADB68B"/>
              </a:solidFill>
            </a:endParaRPr>
          </a:p>
        </p:txBody>
      </p:sp>
      <p:cxnSp>
        <p:nvCxnSpPr>
          <p:cNvPr id="17" name="Straight Connector 16">
            <a:extLst>
              <a:ext uri="{FF2B5EF4-FFF2-40B4-BE49-F238E27FC236}">
                <a16:creationId xmlns:a16="http://schemas.microsoft.com/office/drawing/2014/main" id="{C37B98B2-E544-E4CC-5981-2811DC979793}"/>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AD27A1B-5D7A-F9E1-E47A-41A0C52A89B3}"/>
              </a:ext>
            </a:extLst>
          </p:cNvPr>
          <p:cNvSpPr/>
          <p:nvPr/>
        </p:nvSpPr>
        <p:spPr>
          <a:xfrm>
            <a:off x="0" y="6812280"/>
            <a:ext cx="12192000" cy="45719"/>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Rectangle 31">
            <a:extLst>
              <a:ext uri="{FF2B5EF4-FFF2-40B4-BE49-F238E27FC236}">
                <a16:creationId xmlns:a16="http://schemas.microsoft.com/office/drawing/2014/main" id="{9B7DDBAB-234D-75F8-6ACC-ABCF380995AB}"/>
              </a:ext>
            </a:extLst>
          </p:cNvPr>
          <p:cNvSpPr/>
          <p:nvPr/>
        </p:nvSpPr>
        <p:spPr>
          <a:xfrm>
            <a:off x="4388629" y="4105142"/>
            <a:ext cx="3414742" cy="157707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2">
            <a:extLst>
              <a:ext uri="{FF2B5EF4-FFF2-40B4-BE49-F238E27FC236}">
                <a16:creationId xmlns:a16="http://schemas.microsoft.com/office/drawing/2014/main" id="{D6DD8E8F-6658-C7D9-F675-27CD7DE98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BCB1EF9A-0D84-E848-079D-3B5AA01D1D97}"/>
              </a:ext>
            </a:extLst>
          </p:cNvPr>
          <p:cNvSpPr/>
          <p:nvPr/>
        </p:nvSpPr>
        <p:spPr>
          <a:xfrm>
            <a:off x="623887" y="4105142"/>
            <a:ext cx="3414742" cy="1577078"/>
          </a:xfrm>
          <a:prstGeom prst="rect">
            <a:avLst/>
          </a:prstGeom>
          <a:solidFill>
            <a:schemeClr val="bg1"/>
          </a:solidFill>
          <a:ln>
            <a:noFill/>
          </a:ln>
          <a:effectLst>
            <a:outerShdw blurRad="355600" dist="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Footer Placeholder 2">
            <a:extLst>
              <a:ext uri="{FF2B5EF4-FFF2-40B4-BE49-F238E27FC236}">
                <a16:creationId xmlns:a16="http://schemas.microsoft.com/office/drawing/2014/main" id="{6CB7EF46-71EB-B1C2-05B4-84E84634EAB2}"/>
              </a:ext>
            </a:extLst>
          </p:cNvPr>
          <p:cNvSpPr txBox="1">
            <a:spLocks/>
          </p:cNvSpPr>
          <p:nvPr/>
        </p:nvSpPr>
        <p:spPr>
          <a:xfrm>
            <a:off x="1207725" y="4616683"/>
            <a:ext cx="2247066" cy="553998"/>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sz="1800" dirty="0">
                <a:solidFill>
                  <a:srgbClr val="34576B"/>
                </a:solidFill>
              </a:rPr>
              <a:t>Complimentary Zoom Call Available </a:t>
            </a:r>
            <a:endParaRPr lang="en-ID" sz="1800" i="1" dirty="0">
              <a:solidFill>
                <a:srgbClr val="34576B"/>
              </a:solidFill>
            </a:endParaRPr>
          </a:p>
        </p:txBody>
      </p:sp>
      <p:sp>
        <p:nvSpPr>
          <p:cNvPr id="11" name="Footer Placeholder 2">
            <a:extLst>
              <a:ext uri="{FF2B5EF4-FFF2-40B4-BE49-F238E27FC236}">
                <a16:creationId xmlns:a16="http://schemas.microsoft.com/office/drawing/2014/main" id="{58804D08-B867-F4F0-9D54-08636E9DA462}"/>
              </a:ext>
            </a:extLst>
          </p:cNvPr>
          <p:cNvSpPr txBox="1">
            <a:spLocks/>
          </p:cNvSpPr>
          <p:nvPr/>
        </p:nvSpPr>
        <p:spPr>
          <a:xfrm>
            <a:off x="4972467" y="4616683"/>
            <a:ext cx="2247066" cy="553998"/>
          </a:xfrm>
          <a:prstGeom prst="rect">
            <a:avLst/>
          </a:prstGeom>
        </p:spPr>
        <p:txBody>
          <a:bodyPr vert="horz" wrap="square" lIns="0" tIns="0" rIns="0" bIns="0" rtlCol="0" anchor="ctr">
            <a:spAutoFit/>
          </a:bodyP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D" sz="1800" dirty="0">
                <a:solidFill>
                  <a:srgbClr val="34576B"/>
                </a:solidFill>
              </a:rPr>
              <a:t>Schedule Your Time Today</a:t>
            </a:r>
          </a:p>
        </p:txBody>
      </p:sp>
      <p:sp>
        <p:nvSpPr>
          <p:cNvPr id="4" name="Rectangle 3">
            <a:extLst>
              <a:ext uri="{FF2B5EF4-FFF2-40B4-BE49-F238E27FC236}">
                <a16:creationId xmlns:a16="http://schemas.microsoft.com/office/drawing/2014/main" id="{DB28C8EC-5362-4AB0-B7F7-7F4E74F7CB12}"/>
              </a:ext>
            </a:extLst>
          </p:cNvPr>
          <p:cNvSpPr/>
          <p:nvPr/>
        </p:nvSpPr>
        <p:spPr>
          <a:xfrm>
            <a:off x="623888" y="4105143"/>
            <a:ext cx="3414742" cy="51776"/>
          </a:xfrm>
          <a:prstGeom prst="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9DC6602-61F3-4A87-AFB1-BF3ED4045907}"/>
              </a:ext>
            </a:extLst>
          </p:cNvPr>
          <p:cNvSpPr/>
          <p:nvPr/>
        </p:nvSpPr>
        <p:spPr>
          <a:xfrm>
            <a:off x="4388629" y="4105143"/>
            <a:ext cx="3414742" cy="51776"/>
          </a:xfrm>
          <a:prstGeom prst="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in a suit and tie&#10;&#10;Description automatically generated">
            <a:extLst>
              <a:ext uri="{FF2B5EF4-FFF2-40B4-BE49-F238E27FC236}">
                <a16:creationId xmlns:a16="http://schemas.microsoft.com/office/drawing/2014/main" id="{4BE1C762-1B85-EA29-338F-82AEE3512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89" y="1143000"/>
            <a:ext cx="1828800" cy="2286000"/>
          </a:xfrm>
          <a:prstGeom prst="rect">
            <a:avLst/>
          </a:prstGeom>
        </p:spPr>
      </p:pic>
      <p:pic>
        <p:nvPicPr>
          <p:cNvPr id="5" name="Picture 4" descr="A qr code with a white background&#10;&#10;Description automatically generated">
            <a:extLst>
              <a:ext uri="{FF2B5EF4-FFF2-40B4-BE49-F238E27FC236}">
                <a16:creationId xmlns:a16="http://schemas.microsoft.com/office/drawing/2014/main" id="{4E1D8E9C-C4D8-1739-EE77-ED4ECF63B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398" y="908883"/>
            <a:ext cx="4110246" cy="4110246"/>
          </a:xfrm>
          <a:prstGeom prst="rect">
            <a:avLst/>
          </a:prstGeom>
        </p:spPr>
      </p:pic>
    </p:spTree>
    <p:extLst>
      <p:ext uri="{BB962C8B-B14F-4D97-AF65-F5344CB8AC3E}">
        <p14:creationId xmlns:p14="http://schemas.microsoft.com/office/powerpoint/2010/main" val="3208723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66CC-34CE-ED19-307B-D29C0E8E5EC9}"/>
              </a:ext>
            </a:extLst>
          </p:cNvPr>
          <p:cNvSpPr>
            <a:spLocks noGrp="1"/>
          </p:cNvSpPr>
          <p:nvPr>
            <p:ph type="title"/>
          </p:nvPr>
        </p:nvSpPr>
        <p:spPr/>
        <p:txBody>
          <a:bodyPr/>
          <a:lstStyle/>
          <a:p>
            <a:r>
              <a:rPr lang="en-US" dirty="0"/>
              <a:t>PE- Comparison Grid</a:t>
            </a:r>
            <a:br>
              <a:rPr lang="en-US" dirty="0"/>
            </a:br>
            <a:r>
              <a:rPr lang="en-US" dirty="0"/>
              <a:t>What Does The Backend Look Like?</a:t>
            </a:r>
          </a:p>
        </p:txBody>
      </p:sp>
      <p:sp>
        <p:nvSpPr>
          <p:cNvPr id="3" name="Footer Placeholder 2">
            <a:extLst>
              <a:ext uri="{FF2B5EF4-FFF2-40B4-BE49-F238E27FC236}">
                <a16:creationId xmlns:a16="http://schemas.microsoft.com/office/drawing/2014/main" id="{B009B785-9656-62AB-86A4-8303A29B731F}"/>
              </a:ext>
            </a:extLst>
          </p:cNvPr>
          <p:cNvSpPr>
            <a:spLocks noGrp="1"/>
          </p:cNvSpPr>
          <p:nvPr>
            <p:ph type="ftr" sz="quarter" idx="11"/>
          </p:nvPr>
        </p:nvSpPr>
        <p:spPr/>
        <p:txBody>
          <a:bodyPr/>
          <a:lstStyle/>
          <a:p>
            <a:r>
              <a:rPr lang="en-ID"/>
              <a:t>www.PediatricSupport.com </a:t>
            </a:r>
            <a:endParaRPr lang="en-ID" dirty="0"/>
          </a:p>
        </p:txBody>
      </p:sp>
      <p:sp>
        <p:nvSpPr>
          <p:cNvPr id="4" name="Slide Number Placeholder 3">
            <a:extLst>
              <a:ext uri="{FF2B5EF4-FFF2-40B4-BE49-F238E27FC236}">
                <a16:creationId xmlns:a16="http://schemas.microsoft.com/office/drawing/2014/main" id="{837329CD-B371-ACB4-F38E-AB345E7236B2}"/>
              </a:ext>
            </a:extLst>
          </p:cNvPr>
          <p:cNvSpPr>
            <a:spLocks noGrp="1"/>
          </p:cNvSpPr>
          <p:nvPr>
            <p:ph type="sldNum" sz="quarter" idx="12"/>
          </p:nvPr>
        </p:nvSpPr>
        <p:spPr/>
        <p:txBody>
          <a:bodyPr/>
          <a:lstStyle/>
          <a:p>
            <a:fld id="{FF528CE4-BB7A-453B-9BA8-EFC0298A1600}" type="slidenum">
              <a:rPr lang="en-ID" smtClean="0"/>
              <a:pPr/>
              <a:t>79</a:t>
            </a:fld>
            <a:endParaRPr lang="en-ID" dirty="0"/>
          </a:p>
        </p:txBody>
      </p:sp>
      <p:sp>
        <p:nvSpPr>
          <p:cNvPr id="5" name="TextBox 4">
            <a:extLst>
              <a:ext uri="{FF2B5EF4-FFF2-40B4-BE49-F238E27FC236}">
                <a16:creationId xmlns:a16="http://schemas.microsoft.com/office/drawing/2014/main" id="{38E6CF15-6EE6-DBD2-A4C0-66306EA5BEC9}"/>
              </a:ext>
            </a:extLst>
          </p:cNvPr>
          <p:cNvSpPr txBox="1"/>
          <p:nvPr/>
        </p:nvSpPr>
        <p:spPr>
          <a:xfrm>
            <a:off x="2197015" y="2448628"/>
            <a:ext cx="7296789" cy="2031325"/>
          </a:xfrm>
          <a:prstGeom prst="rect">
            <a:avLst/>
          </a:prstGeom>
          <a:noFill/>
        </p:spPr>
        <p:txBody>
          <a:bodyPr wrap="square" rtlCol="0">
            <a:spAutoFit/>
          </a:bodyPr>
          <a:lstStyle/>
          <a:p>
            <a:r>
              <a:rPr lang="en-US" dirty="0"/>
              <a:t>Status quo</a:t>
            </a:r>
          </a:p>
          <a:p>
            <a:r>
              <a:rPr lang="en-US" dirty="0"/>
              <a:t>	Declining margins</a:t>
            </a:r>
          </a:p>
          <a:p>
            <a:endParaRPr lang="en-US" dirty="0"/>
          </a:p>
          <a:p>
            <a:r>
              <a:rPr lang="en-US" dirty="0"/>
              <a:t>PE</a:t>
            </a:r>
          </a:p>
          <a:p>
            <a:r>
              <a:rPr lang="en-US" dirty="0"/>
              <a:t>	Sell </a:t>
            </a:r>
            <a:r>
              <a:rPr lang="en-US"/>
              <a:t>to undesirable firm?</a:t>
            </a:r>
            <a:endParaRPr lang="en-US" dirty="0"/>
          </a:p>
          <a:p>
            <a:endParaRPr lang="en-US" dirty="0"/>
          </a:p>
          <a:p>
            <a:endParaRPr lang="en-US" dirty="0"/>
          </a:p>
        </p:txBody>
      </p:sp>
    </p:spTree>
    <p:extLst>
      <p:ext uri="{BB962C8B-B14F-4D97-AF65-F5344CB8AC3E}">
        <p14:creationId xmlns:p14="http://schemas.microsoft.com/office/powerpoint/2010/main" val="424463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DDE417-8CFC-4E1A-9E66-609239DE3863}"/>
              </a:ext>
            </a:extLst>
          </p:cNvPr>
          <p:cNvPicPr>
            <a:picLocks noChangeAspect="1"/>
          </p:cNvPicPr>
          <p:nvPr/>
        </p:nvPicPr>
        <p:blipFill>
          <a:blip r:embed="rId2">
            <a:extLst>
              <a:ext uri="{28A0092B-C50C-407E-A947-70E740481C1C}">
                <a14:useLocalDpi xmlns:a14="http://schemas.microsoft.com/office/drawing/2010/main" val="0"/>
              </a:ext>
            </a:extLst>
          </a:blip>
          <a:srcRect t="35033" b="35033"/>
          <a:stretch/>
        </p:blipFill>
        <p:spPr>
          <a:xfrm>
            <a:off x="0" y="-1"/>
            <a:ext cx="12193694" cy="2721931"/>
          </a:xfrm>
          <a:prstGeom prst="rect">
            <a:avLst/>
          </a:prstGeom>
        </p:spPr>
      </p:pic>
      <p:sp>
        <p:nvSpPr>
          <p:cNvPr id="7" name="Rectangle 6">
            <a:extLst>
              <a:ext uri="{FF2B5EF4-FFF2-40B4-BE49-F238E27FC236}">
                <a16:creationId xmlns:a16="http://schemas.microsoft.com/office/drawing/2014/main" id="{72332027-1558-444D-997C-AC551D1BC5B3}"/>
              </a:ext>
            </a:extLst>
          </p:cNvPr>
          <p:cNvSpPr/>
          <p:nvPr/>
        </p:nvSpPr>
        <p:spPr>
          <a:xfrm>
            <a:off x="0" y="-6832"/>
            <a:ext cx="12192000" cy="2721931"/>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218934-08C8-4673-B468-CC91E857AF84}"/>
              </a:ext>
            </a:extLst>
          </p:cNvPr>
          <p:cNvSpPr>
            <a:spLocks noGrp="1"/>
          </p:cNvSpPr>
          <p:nvPr>
            <p:ph type="title"/>
          </p:nvPr>
        </p:nvSpPr>
        <p:spPr/>
        <p:txBody>
          <a:bodyPr/>
          <a:lstStyle/>
          <a:p>
            <a:r>
              <a:rPr lang="en-US" dirty="0">
                <a:solidFill>
                  <a:schemeClr val="bg1"/>
                </a:solidFill>
              </a:rPr>
              <a:t>Strong Headwinds For Independent Pediatric Practices</a:t>
            </a:r>
          </a:p>
        </p:txBody>
      </p:sp>
      <p:sp>
        <p:nvSpPr>
          <p:cNvPr id="3" name="Footer Placeholder 2">
            <a:extLst>
              <a:ext uri="{FF2B5EF4-FFF2-40B4-BE49-F238E27FC236}">
                <a16:creationId xmlns:a16="http://schemas.microsoft.com/office/drawing/2014/main" id="{D5B2430D-471A-4EE8-AD00-5D51FFC2F13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9282D56-255E-4DDC-AA4E-3482AE3DC6AF}"/>
              </a:ext>
            </a:extLst>
          </p:cNvPr>
          <p:cNvSpPr>
            <a:spLocks noGrp="1"/>
          </p:cNvSpPr>
          <p:nvPr>
            <p:ph type="sldNum" sz="quarter" idx="12"/>
          </p:nvPr>
        </p:nvSpPr>
        <p:spPr/>
        <p:txBody>
          <a:bodyPr/>
          <a:lstStyle/>
          <a:p>
            <a:fld id="{FF528CE4-BB7A-453B-9BA8-EFC0298A1600}" type="slidenum">
              <a:rPr lang="en-ID" smtClean="0"/>
              <a:pPr/>
              <a:t>8</a:t>
            </a:fld>
            <a:endParaRPr lang="en-ID" dirty="0"/>
          </a:p>
        </p:txBody>
      </p:sp>
      <p:pic>
        <p:nvPicPr>
          <p:cNvPr id="64" name="Picture 2">
            <a:extLst>
              <a:ext uri="{FF2B5EF4-FFF2-40B4-BE49-F238E27FC236}">
                <a16:creationId xmlns:a16="http://schemas.microsoft.com/office/drawing/2014/main" id="{99628B9E-B7D5-49F3-8141-9F21FEEB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36">
            <a:extLst>
              <a:ext uri="{FF2B5EF4-FFF2-40B4-BE49-F238E27FC236}">
                <a16:creationId xmlns:a16="http://schemas.microsoft.com/office/drawing/2014/main" id="{97FEDD66-7239-4790-979F-BDE335163EF8}"/>
              </a:ext>
            </a:extLst>
          </p:cNvPr>
          <p:cNvSpPr/>
          <p:nvPr/>
        </p:nvSpPr>
        <p:spPr>
          <a:xfrm>
            <a:off x="694296" y="1409304"/>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37ADB5B9-6FB9-480E-B1E1-141784C9D77A}"/>
              </a:ext>
            </a:extLst>
          </p:cNvPr>
          <p:cNvGrpSpPr/>
          <p:nvPr/>
        </p:nvGrpSpPr>
        <p:grpSpPr>
          <a:xfrm>
            <a:off x="2075767" y="4919299"/>
            <a:ext cx="488508" cy="125645"/>
            <a:chOff x="2451100" y="4479334"/>
            <a:chExt cx="399257" cy="101600"/>
          </a:xfrm>
        </p:grpSpPr>
        <p:sp>
          <p:nvSpPr>
            <p:cNvPr id="78" name="Oval 77">
              <a:extLst>
                <a:ext uri="{FF2B5EF4-FFF2-40B4-BE49-F238E27FC236}">
                  <a16:creationId xmlns:a16="http://schemas.microsoft.com/office/drawing/2014/main" id="{406082A9-0C53-4875-B4D9-48C26D941B17}"/>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B7356E9-9926-47C1-BF6E-B0B85BF96C53}"/>
                </a:ext>
              </a:extLst>
            </p:cNvPr>
            <p:cNvSpPr/>
            <p:nvPr/>
          </p:nvSpPr>
          <p:spPr>
            <a:xfrm>
              <a:off x="2599928"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269D709B-0F5D-4AC0-82F1-1F3DF1C55572}"/>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Rectangle: Rounded Corners 119">
            <a:extLst>
              <a:ext uri="{FF2B5EF4-FFF2-40B4-BE49-F238E27FC236}">
                <a16:creationId xmlns:a16="http://schemas.microsoft.com/office/drawing/2014/main" id="{6C1DEB31-7C45-43D2-BDF4-25CBB0DA962D}"/>
              </a:ext>
            </a:extLst>
          </p:cNvPr>
          <p:cNvSpPr/>
          <p:nvPr/>
        </p:nvSpPr>
        <p:spPr>
          <a:xfrm>
            <a:off x="4397450" y="140930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FE077491-01B3-4B2C-8EA3-B710E701CE54}"/>
              </a:ext>
            </a:extLst>
          </p:cNvPr>
          <p:cNvSpPr txBox="1"/>
          <p:nvPr/>
        </p:nvSpPr>
        <p:spPr>
          <a:xfrm>
            <a:off x="4918351" y="2882889"/>
            <a:ext cx="2320047" cy="492443"/>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Competing With Hospitals</a:t>
            </a:r>
          </a:p>
        </p:txBody>
      </p:sp>
      <p:sp>
        <p:nvSpPr>
          <p:cNvPr id="83" name="TextBox 82">
            <a:extLst>
              <a:ext uri="{FF2B5EF4-FFF2-40B4-BE49-F238E27FC236}">
                <a16:creationId xmlns:a16="http://schemas.microsoft.com/office/drawing/2014/main" id="{A4DB7086-478E-4564-851E-0FBB35E6D2FE}"/>
              </a:ext>
            </a:extLst>
          </p:cNvPr>
          <p:cNvSpPr txBox="1"/>
          <p:nvPr/>
        </p:nvSpPr>
        <p:spPr>
          <a:xfrm>
            <a:off x="4772342" y="3465637"/>
            <a:ext cx="2612065" cy="1015663"/>
          </a:xfrm>
          <a:prstGeom prst="rect">
            <a:avLst/>
          </a:prstGeom>
          <a:noFill/>
        </p:spPr>
        <p:txBody>
          <a:bodyPr wrap="square" lIns="0" tIns="0" rIns="0" bIns="0" rtlCol="0">
            <a:spAutoFit/>
          </a:bodyPr>
          <a:lstStyle/>
          <a:p>
            <a:pPr algn="ctr">
              <a:spcBef>
                <a:spcPts val="600"/>
              </a:spcBef>
            </a:pPr>
            <a:r>
              <a:rPr lang="en-US" sz="1400" dirty="0">
                <a:solidFill>
                  <a:srgbClr val="34576B"/>
                </a:solidFill>
                <a:ea typeface="Lato Black" panose="020F0502020204030203" pitchFamily="34" charset="0"/>
                <a:cs typeface="Lato Black" panose="020F0502020204030203" pitchFamily="34" charset="0"/>
              </a:rPr>
              <a:t>Higher salaries with RVU incentives</a:t>
            </a:r>
          </a:p>
          <a:p>
            <a:pPr algn="ctr">
              <a:spcBef>
                <a:spcPts val="600"/>
              </a:spcBef>
            </a:pPr>
            <a:endParaRPr lang="en-US" sz="1400" dirty="0">
              <a:solidFill>
                <a:srgbClr val="34576B"/>
              </a:solidFill>
              <a:ea typeface="Lato Black" panose="020F0502020204030203" pitchFamily="34" charset="0"/>
              <a:cs typeface="Lato Black" panose="020F0502020204030203" pitchFamily="34" charset="0"/>
            </a:endParaRPr>
          </a:p>
          <a:p>
            <a:pPr algn="ctr">
              <a:spcBef>
                <a:spcPts val="600"/>
              </a:spcBef>
            </a:pPr>
            <a:r>
              <a:rPr lang="en-US" sz="1400" dirty="0">
                <a:solidFill>
                  <a:srgbClr val="34576B"/>
                </a:solidFill>
                <a:ea typeface="Lato Black" panose="020F0502020204030203" pitchFamily="34" charset="0"/>
                <a:cs typeface="Lato Black" panose="020F0502020204030203" pitchFamily="34" charset="0"/>
              </a:rPr>
              <a:t>Debt forgiveness programs</a:t>
            </a:r>
          </a:p>
        </p:txBody>
      </p:sp>
      <p:grpSp>
        <p:nvGrpSpPr>
          <p:cNvPr id="94" name="Group 93">
            <a:extLst>
              <a:ext uri="{FF2B5EF4-FFF2-40B4-BE49-F238E27FC236}">
                <a16:creationId xmlns:a16="http://schemas.microsoft.com/office/drawing/2014/main" id="{CBEDDFE3-E3EA-475A-9817-A98F74BCB588}"/>
              </a:ext>
            </a:extLst>
          </p:cNvPr>
          <p:cNvGrpSpPr/>
          <p:nvPr/>
        </p:nvGrpSpPr>
        <p:grpSpPr>
          <a:xfrm>
            <a:off x="5834121" y="4919299"/>
            <a:ext cx="488508" cy="125645"/>
            <a:chOff x="2451100" y="4479334"/>
            <a:chExt cx="399257" cy="101600"/>
          </a:xfrm>
        </p:grpSpPr>
        <p:sp>
          <p:nvSpPr>
            <p:cNvPr id="95" name="Oval 94">
              <a:extLst>
                <a:ext uri="{FF2B5EF4-FFF2-40B4-BE49-F238E27FC236}">
                  <a16:creationId xmlns:a16="http://schemas.microsoft.com/office/drawing/2014/main" id="{AB59647F-883E-4019-8F25-986230A94BCC}"/>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2AB12C04-5F3E-4FA5-8400-9987CABBE572}"/>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Oval 96">
              <a:extLst>
                <a:ext uri="{FF2B5EF4-FFF2-40B4-BE49-F238E27FC236}">
                  <a16:creationId xmlns:a16="http://schemas.microsoft.com/office/drawing/2014/main" id="{2E02C6C9-2037-44C4-8FDB-3197E15795F7}"/>
                </a:ext>
              </a:extLst>
            </p:cNvPr>
            <p:cNvSpPr/>
            <p:nvPr/>
          </p:nvSpPr>
          <p:spPr>
            <a:xfrm>
              <a:off x="2748757" y="4479334"/>
              <a:ext cx="101600" cy="101600"/>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Rectangle: Rounded Corners 141">
            <a:extLst>
              <a:ext uri="{FF2B5EF4-FFF2-40B4-BE49-F238E27FC236}">
                <a16:creationId xmlns:a16="http://schemas.microsoft.com/office/drawing/2014/main" id="{427415A0-0FFE-4C0A-918F-736D95AC294A}"/>
              </a:ext>
            </a:extLst>
          </p:cNvPr>
          <p:cNvSpPr/>
          <p:nvPr/>
        </p:nvSpPr>
        <p:spPr>
          <a:xfrm>
            <a:off x="8179122" y="1409305"/>
            <a:ext cx="3361848" cy="3953503"/>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23FBC7DB-9A8B-4B26-91A6-F39B22BAD047}"/>
              </a:ext>
            </a:extLst>
          </p:cNvPr>
          <p:cNvSpPr txBox="1"/>
          <p:nvPr/>
        </p:nvSpPr>
        <p:spPr>
          <a:xfrm>
            <a:off x="1159996" y="2827020"/>
            <a:ext cx="2320047" cy="492443"/>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Declining </a:t>
            </a:r>
            <a:br>
              <a:rPr lang="en-US" sz="1600" b="1" dirty="0">
                <a:solidFill>
                  <a:srgbClr val="34576B"/>
                </a:solidFill>
                <a:ea typeface="Lato Black" panose="020F0502020204030203" pitchFamily="34" charset="0"/>
                <a:cs typeface="Lato Black" panose="020F0502020204030203" pitchFamily="34" charset="0"/>
              </a:rPr>
            </a:br>
            <a:r>
              <a:rPr lang="en-US" sz="1600" b="1" dirty="0">
                <a:solidFill>
                  <a:srgbClr val="34576B"/>
                </a:solidFill>
                <a:ea typeface="Lato Black" panose="020F0502020204030203" pitchFamily="34" charset="0"/>
                <a:cs typeface="Lato Black" panose="020F0502020204030203" pitchFamily="34" charset="0"/>
              </a:rPr>
              <a:t>Margins</a:t>
            </a:r>
          </a:p>
        </p:txBody>
      </p:sp>
      <p:sp>
        <p:nvSpPr>
          <p:cNvPr id="100" name="TextBox 99">
            <a:extLst>
              <a:ext uri="{FF2B5EF4-FFF2-40B4-BE49-F238E27FC236}">
                <a16:creationId xmlns:a16="http://schemas.microsoft.com/office/drawing/2014/main" id="{C9C9A1F6-936A-4EE3-BC72-0FCF24133C75}"/>
              </a:ext>
            </a:extLst>
          </p:cNvPr>
          <p:cNvSpPr txBox="1"/>
          <p:nvPr/>
        </p:nvSpPr>
        <p:spPr>
          <a:xfrm>
            <a:off x="991055" y="3576558"/>
            <a:ext cx="2612065" cy="800219"/>
          </a:xfrm>
          <a:prstGeom prst="rect">
            <a:avLst/>
          </a:prstGeom>
          <a:noFill/>
        </p:spPr>
        <p:txBody>
          <a:bodyPr wrap="square" lIns="0" tIns="0" rIns="0" bIns="0" rtlCol="0">
            <a:spAutoFit/>
          </a:bodyPr>
          <a:lstStyle/>
          <a:p>
            <a:pPr algn="ctr">
              <a:spcBef>
                <a:spcPts val="600"/>
              </a:spcBef>
            </a:pPr>
            <a:r>
              <a:rPr lang="en-US" sz="1400" dirty="0">
                <a:solidFill>
                  <a:srgbClr val="34576B"/>
                </a:solidFill>
                <a:ea typeface="Lato Black" panose="020F0502020204030203" pitchFamily="34" charset="0"/>
                <a:cs typeface="Lato Black" panose="020F0502020204030203" pitchFamily="34" charset="0"/>
              </a:rPr>
              <a:t>Flat Payments</a:t>
            </a:r>
          </a:p>
          <a:p>
            <a:pPr algn="ctr">
              <a:spcBef>
                <a:spcPts val="600"/>
              </a:spcBef>
            </a:pPr>
            <a:r>
              <a:rPr lang="en-US" sz="1400" dirty="0">
                <a:solidFill>
                  <a:srgbClr val="34576B"/>
                </a:solidFill>
                <a:ea typeface="Lato Black" panose="020F0502020204030203" pitchFamily="34" charset="0"/>
                <a:cs typeface="Lato Black" panose="020F0502020204030203" pitchFamily="34" charset="0"/>
              </a:rPr>
              <a:t>Increasing Costs</a:t>
            </a:r>
          </a:p>
          <a:p>
            <a:pPr algn="ctr">
              <a:spcBef>
                <a:spcPts val="600"/>
              </a:spcBef>
            </a:pPr>
            <a:r>
              <a:rPr lang="en-US" sz="1400" dirty="0">
                <a:solidFill>
                  <a:srgbClr val="34576B"/>
                </a:solidFill>
                <a:ea typeface="Lato Black" panose="020F0502020204030203" pitchFamily="34" charset="0"/>
                <a:cs typeface="Lato Black" panose="020F0502020204030203" pitchFamily="34" charset="0"/>
              </a:rPr>
              <a:t>Shrinking Margins</a:t>
            </a:r>
          </a:p>
        </p:txBody>
      </p:sp>
      <p:grpSp>
        <p:nvGrpSpPr>
          <p:cNvPr id="111" name="Group 110">
            <a:extLst>
              <a:ext uri="{FF2B5EF4-FFF2-40B4-BE49-F238E27FC236}">
                <a16:creationId xmlns:a16="http://schemas.microsoft.com/office/drawing/2014/main" id="{D08F0430-E53E-4660-8CF9-C3DC1C024FBB}"/>
              </a:ext>
            </a:extLst>
          </p:cNvPr>
          <p:cNvGrpSpPr/>
          <p:nvPr/>
        </p:nvGrpSpPr>
        <p:grpSpPr>
          <a:xfrm>
            <a:off x="9615792" y="4919299"/>
            <a:ext cx="488508" cy="125645"/>
            <a:chOff x="2451100" y="4479334"/>
            <a:chExt cx="399257" cy="101600"/>
          </a:xfrm>
        </p:grpSpPr>
        <p:sp>
          <p:nvSpPr>
            <p:cNvPr id="112" name="Oval 111">
              <a:extLst>
                <a:ext uri="{FF2B5EF4-FFF2-40B4-BE49-F238E27FC236}">
                  <a16:creationId xmlns:a16="http://schemas.microsoft.com/office/drawing/2014/main" id="{3800FFC3-60BA-4ACC-80CA-D68993B87088}"/>
                </a:ext>
              </a:extLst>
            </p:cNvPr>
            <p:cNvSpPr/>
            <p:nvPr/>
          </p:nvSpPr>
          <p:spPr>
            <a:xfrm>
              <a:off x="2451100"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Oval 112">
              <a:extLst>
                <a:ext uri="{FF2B5EF4-FFF2-40B4-BE49-F238E27FC236}">
                  <a16:creationId xmlns:a16="http://schemas.microsoft.com/office/drawing/2014/main" id="{56BC1C71-4AF3-4379-B5DC-0C1E0E89CE50}"/>
                </a:ext>
              </a:extLst>
            </p:cNvPr>
            <p:cNvSpPr/>
            <p:nvPr/>
          </p:nvSpPr>
          <p:spPr>
            <a:xfrm>
              <a:off x="2599928"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Oval 113">
              <a:extLst>
                <a:ext uri="{FF2B5EF4-FFF2-40B4-BE49-F238E27FC236}">
                  <a16:creationId xmlns:a16="http://schemas.microsoft.com/office/drawing/2014/main" id="{67954DDE-2AF8-44A2-83C5-479A05C9003A}"/>
                </a:ext>
              </a:extLst>
            </p:cNvPr>
            <p:cNvSpPr/>
            <p:nvPr/>
          </p:nvSpPr>
          <p:spPr>
            <a:xfrm>
              <a:off x="2748757" y="4479334"/>
              <a:ext cx="101600" cy="101600"/>
            </a:xfrm>
            <a:prstGeom prst="ellipse">
              <a:avLst/>
            </a:prstGeom>
            <a:solidFill>
              <a:srgbClr val="34576B"/>
            </a:solidFill>
            <a:ln>
              <a:solidFill>
                <a:srgbClr val="3457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6" name="Rectangle: Top Corners Rounded 5">
            <a:extLst>
              <a:ext uri="{FF2B5EF4-FFF2-40B4-BE49-F238E27FC236}">
                <a16:creationId xmlns:a16="http://schemas.microsoft.com/office/drawing/2014/main" id="{2E5C92F6-001C-46E8-90C6-D412E917A76F}"/>
              </a:ext>
            </a:extLst>
          </p:cNvPr>
          <p:cNvSpPr/>
          <p:nvPr/>
        </p:nvSpPr>
        <p:spPr>
          <a:xfrm>
            <a:off x="694295" y="1409306"/>
            <a:ext cx="3361847" cy="861774"/>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Top Corners Rounded 114">
            <a:extLst>
              <a:ext uri="{FF2B5EF4-FFF2-40B4-BE49-F238E27FC236}">
                <a16:creationId xmlns:a16="http://schemas.microsoft.com/office/drawing/2014/main" id="{27AE2D8C-CC30-479B-872E-F55D2E7AAB7F}"/>
              </a:ext>
            </a:extLst>
          </p:cNvPr>
          <p:cNvSpPr/>
          <p:nvPr/>
        </p:nvSpPr>
        <p:spPr>
          <a:xfrm>
            <a:off x="4397451" y="1409306"/>
            <a:ext cx="3361847" cy="861774"/>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Top Corners Rounded 115">
            <a:extLst>
              <a:ext uri="{FF2B5EF4-FFF2-40B4-BE49-F238E27FC236}">
                <a16:creationId xmlns:a16="http://schemas.microsoft.com/office/drawing/2014/main" id="{A16BB7C9-CBE9-48A8-995A-0FCF4EEE26E3}"/>
              </a:ext>
            </a:extLst>
          </p:cNvPr>
          <p:cNvSpPr/>
          <p:nvPr/>
        </p:nvSpPr>
        <p:spPr>
          <a:xfrm>
            <a:off x="8179123" y="1409306"/>
            <a:ext cx="3361847" cy="861774"/>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D5A2039-1CC0-49CF-9C3E-E9C2C0DBB02F}"/>
              </a:ext>
            </a:extLst>
          </p:cNvPr>
          <p:cNvSpPr/>
          <p:nvPr/>
        </p:nvSpPr>
        <p:spPr>
          <a:xfrm>
            <a:off x="1850954" y="1739259"/>
            <a:ext cx="938132" cy="938132"/>
          </a:xfrm>
          <a:prstGeom prst="ellipse">
            <a:avLst/>
          </a:prstGeom>
          <a:solidFill>
            <a:srgbClr val="DBAF8A"/>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8" name="Oval 117">
            <a:extLst>
              <a:ext uri="{FF2B5EF4-FFF2-40B4-BE49-F238E27FC236}">
                <a16:creationId xmlns:a16="http://schemas.microsoft.com/office/drawing/2014/main" id="{989AF5E4-88FC-4C11-8D3A-AD66DCE60EBD}"/>
              </a:ext>
            </a:extLst>
          </p:cNvPr>
          <p:cNvSpPr/>
          <p:nvPr/>
        </p:nvSpPr>
        <p:spPr>
          <a:xfrm>
            <a:off x="5547152" y="1739259"/>
            <a:ext cx="938132" cy="938132"/>
          </a:xfrm>
          <a:prstGeom prst="ellipse">
            <a:avLst/>
          </a:prstGeom>
          <a:solidFill>
            <a:srgbClr val="ADB68B"/>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9" name="Oval 118">
            <a:extLst>
              <a:ext uri="{FF2B5EF4-FFF2-40B4-BE49-F238E27FC236}">
                <a16:creationId xmlns:a16="http://schemas.microsoft.com/office/drawing/2014/main" id="{DD54CFCF-CD9F-4D45-9908-0D817C442F61}"/>
              </a:ext>
            </a:extLst>
          </p:cNvPr>
          <p:cNvSpPr/>
          <p:nvPr/>
        </p:nvSpPr>
        <p:spPr>
          <a:xfrm>
            <a:off x="9453135" y="1739259"/>
            <a:ext cx="938132" cy="938132"/>
          </a:xfrm>
          <a:prstGeom prst="ellipse">
            <a:avLst/>
          </a:prstGeom>
          <a:solidFill>
            <a:srgbClr val="97C4C9"/>
          </a:solidFill>
          <a:ln w="31750">
            <a:solidFill>
              <a:schemeClr val="bg1"/>
            </a:solidFill>
          </a:ln>
          <a:effectLst>
            <a:outerShdw blurRad="228600" dist="38100" dir="5400000" algn="t"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20" name="Group 119">
            <a:extLst>
              <a:ext uri="{FF2B5EF4-FFF2-40B4-BE49-F238E27FC236}">
                <a16:creationId xmlns:a16="http://schemas.microsoft.com/office/drawing/2014/main" id="{8A2D93BF-74E4-476D-A3E6-3C243431D256}"/>
              </a:ext>
            </a:extLst>
          </p:cNvPr>
          <p:cNvGrpSpPr/>
          <p:nvPr/>
        </p:nvGrpSpPr>
        <p:grpSpPr>
          <a:xfrm>
            <a:off x="2087905" y="2009600"/>
            <a:ext cx="418367" cy="397449"/>
            <a:chOff x="11601450" y="1368425"/>
            <a:chExt cx="285750" cy="271463"/>
          </a:xfrm>
          <a:solidFill>
            <a:schemeClr val="bg1"/>
          </a:solidFill>
        </p:grpSpPr>
        <p:sp>
          <p:nvSpPr>
            <p:cNvPr id="121" name="Freeform 175">
              <a:extLst>
                <a:ext uri="{FF2B5EF4-FFF2-40B4-BE49-F238E27FC236}">
                  <a16:creationId xmlns:a16="http://schemas.microsoft.com/office/drawing/2014/main" id="{F20EF015-C4AB-47FF-AA79-970D854A29B4}"/>
                </a:ext>
              </a:extLst>
            </p:cNvPr>
            <p:cNvSpPr>
              <a:spLocks noEditPoints="1"/>
            </p:cNvSpPr>
            <p:nvPr/>
          </p:nvSpPr>
          <p:spPr bwMode="auto">
            <a:xfrm>
              <a:off x="11601450" y="1525588"/>
              <a:ext cx="285750" cy="114300"/>
            </a:xfrm>
            <a:custGeom>
              <a:avLst/>
              <a:gdLst>
                <a:gd name="T0" fmla="*/ 611 w 902"/>
                <a:gd name="T1" fmla="*/ 290 h 359"/>
                <a:gd name="T2" fmla="*/ 516 w 902"/>
                <a:gd name="T3" fmla="*/ 325 h 359"/>
                <a:gd name="T4" fmla="*/ 435 w 902"/>
                <a:gd name="T5" fmla="*/ 324 h 359"/>
                <a:gd name="T6" fmla="*/ 325 w 902"/>
                <a:gd name="T7" fmla="*/ 292 h 359"/>
                <a:gd name="T8" fmla="*/ 210 w 902"/>
                <a:gd name="T9" fmla="*/ 252 h 359"/>
                <a:gd name="T10" fmla="*/ 306 w 902"/>
                <a:gd name="T11" fmla="*/ 61 h 359"/>
                <a:gd name="T12" fmla="*/ 386 w 902"/>
                <a:gd name="T13" fmla="*/ 82 h 359"/>
                <a:gd name="T14" fmla="*/ 446 w 902"/>
                <a:gd name="T15" fmla="*/ 118 h 359"/>
                <a:gd name="T16" fmla="*/ 500 w 902"/>
                <a:gd name="T17" fmla="*/ 120 h 359"/>
                <a:gd name="T18" fmla="*/ 554 w 902"/>
                <a:gd name="T19" fmla="*/ 120 h 359"/>
                <a:gd name="T20" fmla="*/ 590 w 902"/>
                <a:gd name="T21" fmla="*/ 125 h 359"/>
                <a:gd name="T22" fmla="*/ 601 w 902"/>
                <a:gd name="T23" fmla="*/ 144 h 359"/>
                <a:gd name="T24" fmla="*/ 598 w 902"/>
                <a:gd name="T25" fmla="*/ 166 h 359"/>
                <a:gd name="T26" fmla="*/ 578 w 902"/>
                <a:gd name="T27" fmla="*/ 180 h 359"/>
                <a:gd name="T28" fmla="*/ 355 w 902"/>
                <a:gd name="T29" fmla="*/ 181 h 359"/>
                <a:gd name="T30" fmla="*/ 347 w 902"/>
                <a:gd name="T31" fmla="*/ 189 h 359"/>
                <a:gd name="T32" fmla="*/ 347 w 902"/>
                <a:gd name="T33" fmla="*/ 201 h 359"/>
                <a:gd name="T34" fmla="*/ 355 w 902"/>
                <a:gd name="T35" fmla="*/ 208 h 359"/>
                <a:gd name="T36" fmla="*/ 578 w 902"/>
                <a:gd name="T37" fmla="*/ 209 h 359"/>
                <a:gd name="T38" fmla="*/ 604 w 902"/>
                <a:gd name="T39" fmla="*/ 201 h 359"/>
                <a:gd name="T40" fmla="*/ 778 w 902"/>
                <a:gd name="T41" fmla="*/ 136 h 359"/>
                <a:gd name="T42" fmla="*/ 818 w 902"/>
                <a:gd name="T43" fmla="*/ 135 h 359"/>
                <a:gd name="T44" fmla="*/ 861 w 902"/>
                <a:gd name="T45" fmla="*/ 161 h 359"/>
                <a:gd name="T46" fmla="*/ 712 w 902"/>
                <a:gd name="T47" fmla="*/ 237 h 359"/>
                <a:gd name="T48" fmla="*/ 901 w 902"/>
                <a:gd name="T49" fmla="*/ 159 h 359"/>
                <a:gd name="T50" fmla="*/ 871 w 902"/>
                <a:gd name="T51" fmla="*/ 130 h 359"/>
                <a:gd name="T52" fmla="*/ 825 w 902"/>
                <a:gd name="T53" fmla="*/ 106 h 359"/>
                <a:gd name="T54" fmla="*/ 790 w 902"/>
                <a:gd name="T55" fmla="*/ 102 h 359"/>
                <a:gd name="T56" fmla="*/ 631 w 902"/>
                <a:gd name="T57" fmla="*/ 151 h 359"/>
                <a:gd name="T58" fmla="*/ 622 w 902"/>
                <a:gd name="T59" fmla="*/ 117 h 359"/>
                <a:gd name="T60" fmla="*/ 602 w 902"/>
                <a:gd name="T61" fmla="*/ 97 h 359"/>
                <a:gd name="T62" fmla="*/ 578 w 902"/>
                <a:gd name="T63" fmla="*/ 90 h 359"/>
                <a:gd name="T64" fmla="*/ 526 w 902"/>
                <a:gd name="T65" fmla="*/ 90 h 359"/>
                <a:gd name="T66" fmla="*/ 474 w 902"/>
                <a:gd name="T67" fmla="*/ 90 h 359"/>
                <a:gd name="T68" fmla="*/ 395 w 902"/>
                <a:gd name="T69" fmla="*/ 53 h 359"/>
                <a:gd name="T70" fmla="*/ 309 w 902"/>
                <a:gd name="T71" fmla="*/ 31 h 359"/>
                <a:gd name="T72" fmla="*/ 180 w 902"/>
                <a:gd name="T73" fmla="*/ 11 h 359"/>
                <a:gd name="T74" fmla="*/ 174 w 902"/>
                <a:gd name="T75" fmla="*/ 2 h 359"/>
                <a:gd name="T76" fmla="*/ 15 w 902"/>
                <a:gd name="T77" fmla="*/ 0 h 359"/>
                <a:gd name="T78" fmla="*/ 4 w 902"/>
                <a:gd name="T79" fmla="*/ 4 h 359"/>
                <a:gd name="T80" fmla="*/ 0 w 902"/>
                <a:gd name="T81" fmla="*/ 15 h 359"/>
                <a:gd name="T82" fmla="*/ 2 w 902"/>
                <a:gd name="T83" fmla="*/ 293 h 359"/>
                <a:gd name="T84" fmla="*/ 12 w 902"/>
                <a:gd name="T85" fmla="*/ 299 h 359"/>
                <a:gd name="T86" fmla="*/ 171 w 902"/>
                <a:gd name="T87" fmla="*/ 299 h 359"/>
                <a:gd name="T88" fmla="*/ 179 w 902"/>
                <a:gd name="T89" fmla="*/ 291 h 359"/>
                <a:gd name="T90" fmla="*/ 208 w 902"/>
                <a:gd name="T91" fmla="*/ 282 h 359"/>
                <a:gd name="T92" fmla="*/ 313 w 902"/>
                <a:gd name="T93" fmla="*/ 320 h 359"/>
                <a:gd name="T94" fmla="*/ 419 w 902"/>
                <a:gd name="T95" fmla="*/ 352 h 359"/>
                <a:gd name="T96" fmla="*/ 492 w 902"/>
                <a:gd name="T97" fmla="*/ 359 h 359"/>
                <a:gd name="T98" fmla="*/ 539 w 902"/>
                <a:gd name="T99" fmla="*/ 351 h 359"/>
                <a:gd name="T100" fmla="*/ 610 w 902"/>
                <a:gd name="T101" fmla="*/ 323 h 359"/>
                <a:gd name="T102" fmla="*/ 743 w 902"/>
                <a:gd name="T103" fmla="*/ 256 h 359"/>
                <a:gd name="T104" fmla="*/ 823 w 902"/>
                <a:gd name="T105" fmla="*/ 214 h 359"/>
                <a:gd name="T106" fmla="*/ 897 w 902"/>
                <a:gd name="T107" fmla="*/ 176 h 359"/>
                <a:gd name="T108" fmla="*/ 902 w 902"/>
                <a:gd name="T109" fmla="*/ 167 h 359"/>
                <a:gd name="T110" fmla="*/ 30 w 902"/>
                <a:gd name="T111" fmla="*/ 3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2" h="359">
                  <a:moveTo>
                    <a:pt x="712" y="237"/>
                  </a:moveTo>
                  <a:lnTo>
                    <a:pt x="674" y="258"/>
                  </a:lnTo>
                  <a:lnTo>
                    <a:pt x="641" y="275"/>
                  </a:lnTo>
                  <a:lnTo>
                    <a:pt x="611" y="290"/>
                  </a:lnTo>
                  <a:lnTo>
                    <a:pt x="584" y="303"/>
                  </a:lnTo>
                  <a:lnTo>
                    <a:pt x="559" y="312"/>
                  </a:lnTo>
                  <a:lnTo>
                    <a:pt x="537" y="320"/>
                  </a:lnTo>
                  <a:lnTo>
                    <a:pt x="516" y="325"/>
                  </a:lnTo>
                  <a:lnTo>
                    <a:pt x="496" y="328"/>
                  </a:lnTo>
                  <a:lnTo>
                    <a:pt x="477" y="329"/>
                  </a:lnTo>
                  <a:lnTo>
                    <a:pt x="456" y="327"/>
                  </a:lnTo>
                  <a:lnTo>
                    <a:pt x="435" y="324"/>
                  </a:lnTo>
                  <a:lnTo>
                    <a:pt x="411" y="319"/>
                  </a:lnTo>
                  <a:lnTo>
                    <a:pt x="386" y="312"/>
                  </a:lnTo>
                  <a:lnTo>
                    <a:pt x="357" y="303"/>
                  </a:lnTo>
                  <a:lnTo>
                    <a:pt x="325" y="292"/>
                  </a:lnTo>
                  <a:lnTo>
                    <a:pt x="288" y="279"/>
                  </a:lnTo>
                  <a:lnTo>
                    <a:pt x="265" y="271"/>
                  </a:lnTo>
                  <a:lnTo>
                    <a:pt x="238" y="262"/>
                  </a:lnTo>
                  <a:lnTo>
                    <a:pt x="210" y="252"/>
                  </a:lnTo>
                  <a:lnTo>
                    <a:pt x="180" y="242"/>
                  </a:lnTo>
                  <a:lnTo>
                    <a:pt x="180" y="60"/>
                  </a:lnTo>
                  <a:lnTo>
                    <a:pt x="286" y="60"/>
                  </a:lnTo>
                  <a:lnTo>
                    <a:pt x="306" y="61"/>
                  </a:lnTo>
                  <a:lnTo>
                    <a:pt x="327" y="63"/>
                  </a:lnTo>
                  <a:lnTo>
                    <a:pt x="347" y="68"/>
                  </a:lnTo>
                  <a:lnTo>
                    <a:pt x="366" y="73"/>
                  </a:lnTo>
                  <a:lnTo>
                    <a:pt x="386" y="82"/>
                  </a:lnTo>
                  <a:lnTo>
                    <a:pt x="405" y="92"/>
                  </a:lnTo>
                  <a:lnTo>
                    <a:pt x="423" y="103"/>
                  </a:lnTo>
                  <a:lnTo>
                    <a:pt x="441" y="116"/>
                  </a:lnTo>
                  <a:lnTo>
                    <a:pt x="446" y="118"/>
                  </a:lnTo>
                  <a:lnTo>
                    <a:pt x="451" y="120"/>
                  </a:lnTo>
                  <a:lnTo>
                    <a:pt x="471" y="120"/>
                  </a:lnTo>
                  <a:lnTo>
                    <a:pt x="486" y="120"/>
                  </a:lnTo>
                  <a:lnTo>
                    <a:pt x="500" y="120"/>
                  </a:lnTo>
                  <a:lnTo>
                    <a:pt x="515" y="120"/>
                  </a:lnTo>
                  <a:lnTo>
                    <a:pt x="526" y="120"/>
                  </a:lnTo>
                  <a:lnTo>
                    <a:pt x="539" y="120"/>
                  </a:lnTo>
                  <a:lnTo>
                    <a:pt x="554" y="120"/>
                  </a:lnTo>
                  <a:lnTo>
                    <a:pt x="571" y="120"/>
                  </a:lnTo>
                  <a:lnTo>
                    <a:pt x="578" y="121"/>
                  </a:lnTo>
                  <a:lnTo>
                    <a:pt x="585" y="123"/>
                  </a:lnTo>
                  <a:lnTo>
                    <a:pt x="590" y="125"/>
                  </a:lnTo>
                  <a:lnTo>
                    <a:pt x="595" y="129"/>
                  </a:lnTo>
                  <a:lnTo>
                    <a:pt x="598" y="135"/>
                  </a:lnTo>
                  <a:lnTo>
                    <a:pt x="600" y="139"/>
                  </a:lnTo>
                  <a:lnTo>
                    <a:pt x="601" y="144"/>
                  </a:lnTo>
                  <a:lnTo>
                    <a:pt x="601" y="150"/>
                  </a:lnTo>
                  <a:lnTo>
                    <a:pt x="601" y="155"/>
                  </a:lnTo>
                  <a:lnTo>
                    <a:pt x="600" y="160"/>
                  </a:lnTo>
                  <a:lnTo>
                    <a:pt x="598" y="166"/>
                  </a:lnTo>
                  <a:lnTo>
                    <a:pt x="595" y="170"/>
                  </a:lnTo>
                  <a:lnTo>
                    <a:pt x="590" y="174"/>
                  </a:lnTo>
                  <a:lnTo>
                    <a:pt x="585" y="177"/>
                  </a:lnTo>
                  <a:lnTo>
                    <a:pt x="578" y="180"/>
                  </a:lnTo>
                  <a:lnTo>
                    <a:pt x="571" y="180"/>
                  </a:lnTo>
                  <a:lnTo>
                    <a:pt x="361" y="180"/>
                  </a:lnTo>
                  <a:lnTo>
                    <a:pt x="358" y="181"/>
                  </a:lnTo>
                  <a:lnTo>
                    <a:pt x="355" y="181"/>
                  </a:lnTo>
                  <a:lnTo>
                    <a:pt x="352" y="183"/>
                  </a:lnTo>
                  <a:lnTo>
                    <a:pt x="350" y="184"/>
                  </a:lnTo>
                  <a:lnTo>
                    <a:pt x="348" y="187"/>
                  </a:lnTo>
                  <a:lnTo>
                    <a:pt x="347" y="189"/>
                  </a:lnTo>
                  <a:lnTo>
                    <a:pt x="346" y="192"/>
                  </a:lnTo>
                  <a:lnTo>
                    <a:pt x="346" y="194"/>
                  </a:lnTo>
                  <a:lnTo>
                    <a:pt x="346" y="198"/>
                  </a:lnTo>
                  <a:lnTo>
                    <a:pt x="347" y="201"/>
                  </a:lnTo>
                  <a:lnTo>
                    <a:pt x="348" y="203"/>
                  </a:lnTo>
                  <a:lnTo>
                    <a:pt x="350" y="205"/>
                  </a:lnTo>
                  <a:lnTo>
                    <a:pt x="352" y="207"/>
                  </a:lnTo>
                  <a:lnTo>
                    <a:pt x="355" y="208"/>
                  </a:lnTo>
                  <a:lnTo>
                    <a:pt x="358" y="209"/>
                  </a:lnTo>
                  <a:lnTo>
                    <a:pt x="361" y="209"/>
                  </a:lnTo>
                  <a:lnTo>
                    <a:pt x="571" y="209"/>
                  </a:lnTo>
                  <a:lnTo>
                    <a:pt x="578" y="209"/>
                  </a:lnTo>
                  <a:lnTo>
                    <a:pt x="586" y="208"/>
                  </a:lnTo>
                  <a:lnTo>
                    <a:pt x="592" y="206"/>
                  </a:lnTo>
                  <a:lnTo>
                    <a:pt x="599" y="204"/>
                  </a:lnTo>
                  <a:lnTo>
                    <a:pt x="604" y="201"/>
                  </a:lnTo>
                  <a:lnTo>
                    <a:pt x="610" y="198"/>
                  </a:lnTo>
                  <a:lnTo>
                    <a:pt x="614" y="193"/>
                  </a:lnTo>
                  <a:lnTo>
                    <a:pt x="618" y="188"/>
                  </a:lnTo>
                  <a:lnTo>
                    <a:pt x="778" y="136"/>
                  </a:lnTo>
                  <a:lnTo>
                    <a:pt x="788" y="133"/>
                  </a:lnTo>
                  <a:lnTo>
                    <a:pt x="799" y="132"/>
                  </a:lnTo>
                  <a:lnTo>
                    <a:pt x="809" y="132"/>
                  </a:lnTo>
                  <a:lnTo>
                    <a:pt x="818" y="135"/>
                  </a:lnTo>
                  <a:lnTo>
                    <a:pt x="829" y="139"/>
                  </a:lnTo>
                  <a:lnTo>
                    <a:pt x="839" y="144"/>
                  </a:lnTo>
                  <a:lnTo>
                    <a:pt x="850" y="152"/>
                  </a:lnTo>
                  <a:lnTo>
                    <a:pt x="861" y="161"/>
                  </a:lnTo>
                  <a:lnTo>
                    <a:pt x="818" y="183"/>
                  </a:lnTo>
                  <a:lnTo>
                    <a:pt x="780" y="202"/>
                  </a:lnTo>
                  <a:lnTo>
                    <a:pt x="745" y="221"/>
                  </a:lnTo>
                  <a:lnTo>
                    <a:pt x="712" y="237"/>
                  </a:lnTo>
                  <a:lnTo>
                    <a:pt x="712" y="237"/>
                  </a:lnTo>
                  <a:close/>
                  <a:moveTo>
                    <a:pt x="902" y="166"/>
                  </a:moveTo>
                  <a:lnTo>
                    <a:pt x="902" y="165"/>
                  </a:lnTo>
                  <a:lnTo>
                    <a:pt x="901" y="159"/>
                  </a:lnTo>
                  <a:lnTo>
                    <a:pt x="898" y="154"/>
                  </a:lnTo>
                  <a:lnTo>
                    <a:pt x="898" y="154"/>
                  </a:lnTo>
                  <a:lnTo>
                    <a:pt x="885" y="142"/>
                  </a:lnTo>
                  <a:lnTo>
                    <a:pt x="871" y="130"/>
                  </a:lnTo>
                  <a:lnTo>
                    <a:pt x="857" y="120"/>
                  </a:lnTo>
                  <a:lnTo>
                    <a:pt x="841" y="112"/>
                  </a:lnTo>
                  <a:lnTo>
                    <a:pt x="833" y="109"/>
                  </a:lnTo>
                  <a:lnTo>
                    <a:pt x="825" y="106"/>
                  </a:lnTo>
                  <a:lnTo>
                    <a:pt x="816" y="103"/>
                  </a:lnTo>
                  <a:lnTo>
                    <a:pt x="808" y="102"/>
                  </a:lnTo>
                  <a:lnTo>
                    <a:pt x="799" y="102"/>
                  </a:lnTo>
                  <a:lnTo>
                    <a:pt x="790" y="102"/>
                  </a:lnTo>
                  <a:lnTo>
                    <a:pt x="780" y="105"/>
                  </a:lnTo>
                  <a:lnTo>
                    <a:pt x="769" y="107"/>
                  </a:lnTo>
                  <a:lnTo>
                    <a:pt x="631" y="153"/>
                  </a:lnTo>
                  <a:lnTo>
                    <a:pt x="631" y="151"/>
                  </a:lnTo>
                  <a:lnTo>
                    <a:pt x="631" y="150"/>
                  </a:lnTo>
                  <a:lnTo>
                    <a:pt x="630" y="139"/>
                  </a:lnTo>
                  <a:lnTo>
                    <a:pt x="628" y="128"/>
                  </a:lnTo>
                  <a:lnTo>
                    <a:pt x="622" y="117"/>
                  </a:lnTo>
                  <a:lnTo>
                    <a:pt x="616" y="109"/>
                  </a:lnTo>
                  <a:lnTo>
                    <a:pt x="612" y="105"/>
                  </a:lnTo>
                  <a:lnTo>
                    <a:pt x="607" y="100"/>
                  </a:lnTo>
                  <a:lnTo>
                    <a:pt x="602" y="97"/>
                  </a:lnTo>
                  <a:lnTo>
                    <a:pt x="597" y="95"/>
                  </a:lnTo>
                  <a:lnTo>
                    <a:pt x="591" y="93"/>
                  </a:lnTo>
                  <a:lnTo>
                    <a:pt x="585" y="91"/>
                  </a:lnTo>
                  <a:lnTo>
                    <a:pt x="578" y="90"/>
                  </a:lnTo>
                  <a:lnTo>
                    <a:pt x="571" y="90"/>
                  </a:lnTo>
                  <a:lnTo>
                    <a:pt x="554" y="90"/>
                  </a:lnTo>
                  <a:lnTo>
                    <a:pt x="539" y="90"/>
                  </a:lnTo>
                  <a:lnTo>
                    <a:pt x="526" y="90"/>
                  </a:lnTo>
                  <a:lnTo>
                    <a:pt x="515" y="90"/>
                  </a:lnTo>
                  <a:lnTo>
                    <a:pt x="501" y="90"/>
                  </a:lnTo>
                  <a:lnTo>
                    <a:pt x="488" y="90"/>
                  </a:lnTo>
                  <a:lnTo>
                    <a:pt x="474" y="90"/>
                  </a:lnTo>
                  <a:lnTo>
                    <a:pt x="456" y="90"/>
                  </a:lnTo>
                  <a:lnTo>
                    <a:pt x="436" y="76"/>
                  </a:lnTo>
                  <a:lnTo>
                    <a:pt x="417" y="64"/>
                  </a:lnTo>
                  <a:lnTo>
                    <a:pt x="395" y="53"/>
                  </a:lnTo>
                  <a:lnTo>
                    <a:pt x="375" y="45"/>
                  </a:lnTo>
                  <a:lnTo>
                    <a:pt x="352" y="38"/>
                  </a:lnTo>
                  <a:lnTo>
                    <a:pt x="331" y="34"/>
                  </a:lnTo>
                  <a:lnTo>
                    <a:pt x="309" y="31"/>
                  </a:lnTo>
                  <a:lnTo>
                    <a:pt x="286" y="30"/>
                  </a:lnTo>
                  <a:lnTo>
                    <a:pt x="180" y="30"/>
                  </a:lnTo>
                  <a:lnTo>
                    <a:pt x="180" y="15"/>
                  </a:lnTo>
                  <a:lnTo>
                    <a:pt x="180" y="11"/>
                  </a:lnTo>
                  <a:lnTo>
                    <a:pt x="179" y="8"/>
                  </a:lnTo>
                  <a:lnTo>
                    <a:pt x="178" y="6"/>
                  </a:lnTo>
                  <a:lnTo>
                    <a:pt x="176" y="4"/>
                  </a:lnTo>
                  <a:lnTo>
                    <a:pt x="174" y="2"/>
                  </a:lnTo>
                  <a:lnTo>
                    <a:pt x="171" y="1"/>
                  </a:lnTo>
                  <a:lnTo>
                    <a:pt x="168" y="0"/>
                  </a:lnTo>
                  <a:lnTo>
                    <a:pt x="165" y="0"/>
                  </a:lnTo>
                  <a:lnTo>
                    <a:pt x="15" y="0"/>
                  </a:lnTo>
                  <a:lnTo>
                    <a:pt x="12" y="0"/>
                  </a:lnTo>
                  <a:lnTo>
                    <a:pt x="9" y="1"/>
                  </a:lnTo>
                  <a:lnTo>
                    <a:pt x="6" y="2"/>
                  </a:lnTo>
                  <a:lnTo>
                    <a:pt x="4" y="4"/>
                  </a:lnTo>
                  <a:lnTo>
                    <a:pt x="2" y="6"/>
                  </a:lnTo>
                  <a:lnTo>
                    <a:pt x="1" y="9"/>
                  </a:lnTo>
                  <a:lnTo>
                    <a:pt x="0" y="11"/>
                  </a:lnTo>
                  <a:lnTo>
                    <a:pt x="0" y="15"/>
                  </a:lnTo>
                  <a:lnTo>
                    <a:pt x="0" y="286"/>
                  </a:lnTo>
                  <a:lnTo>
                    <a:pt x="0" y="288"/>
                  </a:lnTo>
                  <a:lnTo>
                    <a:pt x="1" y="291"/>
                  </a:lnTo>
                  <a:lnTo>
                    <a:pt x="2" y="293"/>
                  </a:lnTo>
                  <a:lnTo>
                    <a:pt x="4" y="296"/>
                  </a:lnTo>
                  <a:lnTo>
                    <a:pt x="6" y="297"/>
                  </a:lnTo>
                  <a:lnTo>
                    <a:pt x="9" y="299"/>
                  </a:lnTo>
                  <a:lnTo>
                    <a:pt x="12" y="299"/>
                  </a:lnTo>
                  <a:lnTo>
                    <a:pt x="15" y="301"/>
                  </a:lnTo>
                  <a:lnTo>
                    <a:pt x="165" y="301"/>
                  </a:lnTo>
                  <a:lnTo>
                    <a:pt x="168" y="299"/>
                  </a:lnTo>
                  <a:lnTo>
                    <a:pt x="171" y="299"/>
                  </a:lnTo>
                  <a:lnTo>
                    <a:pt x="174" y="297"/>
                  </a:lnTo>
                  <a:lnTo>
                    <a:pt x="176" y="296"/>
                  </a:lnTo>
                  <a:lnTo>
                    <a:pt x="178" y="293"/>
                  </a:lnTo>
                  <a:lnTo>
                    <a:pt x="179" y="291"/>
                  </a:lnTo>
                  <a:lnTo>
                    <a:pt x="180" y="288"/>
                  </a:lnTo>
                  <a:lnTo>
                    <a:pt x="180" y="286"/>
                  </a:lnTo>
                  <a:lnTo>
                    <a:pt x="180" y="274"/>
                  </a:lnTo>
                  <a:lnTo>
                    <a:pt x="208" y="282"/>
                  </a:lnTo>
                  <a:lnTo>
                    <a:pt x="232" y="292"/>
                  </a:lnTo>
                  <a:lnTo>
                    <a:pt x="256" y="299"/>
                  </a:lnTo>
                  <a:lnTo>
                    <a:pt x="279" y="307"/>
                  </a:lnTo>
                  <a:lnTo>
                    <a:pt x="313" y="320"/>
                  </a:lnTo>
                  <a:lnTo>
                    <a:pt x="343" y="329"/>
                  </a:lnTo>
                  <a:lnTo>
                    <a:pt x="371" y="339"/>
                  </a:lnTo>
                  <a:lnTo>
                    <a:pt x="396" y="347"/>
                  </a:lnTo>
                  <a:lnTo>
                    <a:pt x="419" y="352"/>
                  </a:lnTo>
                  <a:lnTo>
                    <a:pt x="440" y="356"/>
                  </a:lnTo>
                  <a:lnTo>
                    <a:pt x="461" y="358"/>
                  </a:lnTo>
                  <a:lnTo>
                    <a:pt x="479" y="359"/>
                  </a:lnTo>
                  <a:lnTo>
                    <a:pt x="492" y="359"/>
                  </a:lnTo>
                  <a:lnTo>
                    <a:pt x="503" y="358"/>
                  </a:lnTo>
                  <a:lnTo>
                    <a:pt x="515" y="356"/>
                  </a:lnTo>
                  <a:lnTo>
                    <a:pt x="527" y="354"/>
                  </a:lnTo>
                  <a:lnTo>
                    <a:pt x="539" y="351"/>
                  </a:lnTo>
                  <a:lnTo>
                    <a:pt x="552" y="347"/>
                  </a:lnTo>
                  <a:lnTo>
                    <a:pt x="566" y="342"/>
                  </a:lnTo>
                  <a:lnTo>
                    <a:pt x="580" y="337"/>
                  </a:lnTo>
                  <a:lnTo>
                    <a:pt x="610" y="323"/>
                  </a:lnTo>
                  <a:lnTo>
                    <a:pt x="644" y="307"/>
                  </a:lnTo>
                  <a:lnTo>
                    <a:pt x="682" y="288"/>
                  </a:lnTo>
                  <a:lnTo>
                    <a:pt x="726" y="264"/>
                  </a:lnTo>
                  <a:lnTo>
                    <a:pt x="743" y="256"/>
                  </a:lnTo>
                  <a:lnTo>
                    <a:pt x="762" y="246"/>
                  </a:lnTo>
                  <a:lnTo>
                    <a:pt x="781" y="235"/>
                  </a:lnTo>
                  <a:lnTo>
                    <a:pt x="801" y="226"/>
                  </a:lnTo>
                  <a:lnTo>
                    <a:pt x="823" y="214"/>
                  </a:lnTo>
                  <a:lnTo>
                    <a:pt x="845" y="203"/>
                  </a:lnTo>
                  <a:lnTo>
                    <a:pt x="869" y="190"/>
                  </a:lnTo>
                  <a:lnTo>
                    <a:pt x="893" y="178"/>
                  </a:lnTo>
                  <a:lnTo>
                    <a:pt x="897" y="176"/>
                  </a:lnTo>
                  <a:lnTo>
                    <a:pt x="899" y="174"/>
                  </a:lnTo>
                  <a:lnTo>
                    <a:pt x="901" y="171"/>
                  </a:lnTo>
                  <a:lnTo>
                    <a:pt x="902" y="168"/>
                  </a:lnTo>
                  <a:lnTo>
                    <a:pt x="902" y="167"/>
                  </a:lnTo>
                  <a:lnTo>
                    <a:pt x="902" y="166"/>
                  </a:lnTo>
                  <a:close/>
                  <a:moveTo>
                    <a:pt x="150" y="271"/>
                  </a:moveTo>
                  <a:lnTo>
                    <a:pt x="30" y="271"/>
                  </a:lnTo>
                  <a:lnTo>
                    <a:pt x="30" y="30"/>
                  </a:lnTo>
                  <a:lnTo>
                    <a:pt x="150" y="30"/>
                  </a:lnTo>
                  <a:lnTo>
                    <a:pt x="150"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76">
              <a:extLst>
                <a:ext uri="{FF2B5EF4-FFF2-40B4-BE49-F238E27FC236}">
                  <a16:creationId xmlns:a16="http://schemas.microsoft.com/office/drawing/2014/main" id="{C7B99FA4-5E71-4D31-AB23-8D59589E0A11}"/>
                </a:ext>
              </a:extLst>
            </p:cNvPr>
            <p:cNvSpPr>
              <a:spLocks/>
            </p:cNvSpPr>
            <p:nvPr/>
          </p:nvSpPr>
          <p:spPr bwMode="auto">
            <a:xfrm>
              <a:off x="11744325" y="1473200"/>
              <a:ext cx="9525" cy="38100"/>
            </a:xfrm>
            <a:custGeom>
              <a:avLst/>
              <a:gdLst>
                <a:gd name="T0" fmla="*/ 15 w 30"/>
                <a:gd name="T1" fmla="*/ 120 h 120"/>
                <a:gd name="T2" fmla="*/ 18 w 30"/>
                <a:gd name="T3" fmla="*/ 118 h 120"/>
                <a:gd name="T4" fmla="*/ 20 w 30"/>
                <a:gd name="T5" fmla="*/ 118 h 120"/>
                <a:gd name="T6" fmla="*/ 24 w 30"/>
                <a:gd name="T7" fmla="*/ 116 h 120"/>
                <a:gd name="T8" fmla="*/ 26 w 30"/>
                <a:gd name="T9" fmla="*/ 115 h 120"/>
                <a:gd name="T10" fmla="*/ 28 w 30"/>
                <a:gd name="T11" fmla="*/ 113 h 120"/>
                <a:gd name="T12" fmla="*/ 29 w 30"/>
                <a:gd name="T13" fmla="*/ 110 h 120"/>
                <a:gd name="T14" fmla="*/ 30 w 30"/>
                <a:gd name="T15" fmla="*/ 108 h 120"/>
                <a:gd name="T16" fmla="*/ 30 w 30"/>
                <a:gd name="T17" fmla="*/ 105 h 120"/>
                <a:gd name="T18" fmla="*/ 30 w 30"/>
                <a:gd name="T19" fmla="*/ 14 h 120"/>
                <a:gd name="T20" fmla="*/ 30 w 30"/>
                <a:gd name="T21" fmla="*/ 11 h 120"/>
                <a:gd name="T22" fmla="*/ 29 w 30"/>
                <a:gd name="T23" fmla="*/ 8 h 120"/>
                <a:gd name="T24" fmla="*/ 28 w 30"/>
                <a:gd name="T25" fmla="*/ 6 h 120"/>
                <a:gd name="T26" fmla="*/ 26 w 30"/>
                <a:gd name="T27" fmla="*/ 4 h 120"/>
                <a:gd name="T28" fmla="*/ 24 w 30"/>
                <a:gd name="T29" fmla="*/ 2 h 120"/>
                <a:gd name="T30" fmla="*/ 20 w 30"/>
                <a:gd name="T31" fmla="*/ 1 h 120"/>
                <a:gd name="T32" fmla="*/ 18 w 30"/>
                <a:gd name="T33" fmla="*/ 0 h 120"/>
                <a:gd name="T34" fmla="*/ 15 w 30"/>
                <a:gd name="T35" fmla="*/ 0 h 120"/>
                <a:gd name="T36" fmla="*/ 12 w 30"/>
                <a:gd name="T37" fmla="*/ 0 h 120"/>
                <a:gd name="T38" fmla="*/ 10 w 30"/>
                <a:gd name="T39" fmla="*/ 1 h 120"/>
                <a:gd name="T40" fmla="*/ 6 w 30"/>
                <a:gd name="T41" fmla="*/ 2 h 120"/>
                <a:gd name="T42" fmla="*/ 4 w 30"/>
                <a:gd name="T43" fmla="*/ 4 h 120"/>
                <a:gd name="T44" fmla="*/ 2 w 30"/>
                <a:gd name="T45" fmla="*/ 6 h 120"/>
                <a:gd name="T46" fmla="*/ 1 w 30"/>
                <a:gd name="T47" fmla="*/ 8 h 120"/>
                <a:gd name="T48" fmla="*/ 0 w 30"/>
                <a:gd name="T49" fmla="*/ 11 h 120"/>
                <a:gd name="T50" fmla="*/ 0 w 30"/>
                <a:gd name="T51" fmla="*/ 15 h 120"/>
                <a:gd name="T52" fmla="*/ 0 w 30"/>
                <a:gd name="T53" fmla="*/ 105 h 120"/>
                <a:gd name="T54" fmla="*/ 0 w 30"/>
                <a:gd name="T55" fmla="*/ 108 h 120"/>
                <a:gd name="T56" fmla="*/ 1 w 30"/>
                <a:gd name="T57" fmla="*/ 110 h 120"/>
                <a:gd name="T58" fmla="*/ 2 w 30"/>
                <a:gd name="T59" fmla="*/ 113 h 120"/>
                <a:gd name="T60" fmla="*/ 4 w 30"/>
                <a:gd name="T61" fmla="*/ 115 h 120"/>
                <a:gd name="T62" fmla="*/ 6 w 30"/>
                <a:gd name="T63" fmla="*/ 116 h 120"/>
                <a:gd name="T64" fmla="*/ 10 w 30"/>
                <a:gd name="T65" fmla="*/ 118 h 120"/>
                <a:gd name="T66" fmla="*/ 12 w 30"/>
                <a:gd name="T67" fmla="*/ 120 h 120"/>
                <a:gd name="T68" fmla="*/ 15 w 30"/>
                <a:gd name="T69" fmla="*/ 120 h 120"/>
                <a:gd name="T70" fmla="*/ 15 w 30"/>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20">
                  <a:moveTo>
                    <a:pt x="15" y="120"/>
                  </a:moveTo>
                  <a:lnTo>
                    <a:pt x="18" y="118"/>
                  </a:lnTo>
                  <a:lnTo>
                    <a:pt x="20" y="118"/>
                  </a:lnTo>
                  <a:lnTo>
                    <a:pt x="24" y="116"/>
                  </a:lnTo>
                  <a:lnTo>
                    <a:pt x="26" y="115"/>
                  </a:lnTo>
                  <a:lnTo>
                    <a:pt x="28" y="113"/>
                  </a:lnTo>
                  <a:lnTo>
                    <a:pt x="29" y="110"/>
                  </a:lnTo>
                  <a:lnTo>
                    <a:pt x="30" y="108"/>
                  </a:lnTo>
                  <a:lnTo>
                    <a:pt x="30" y="105"/>
                  </a:lnTo>
                  <a:lnTo>
                    <a:pt x="30" y="14"/>
                  </a:lnTo>
                  <a:lnTo>
                    <a:pt x="30" y="11"/>
                  </a:lnTo>
                  <a:lnTo>
                    <a:pt x="29" y="8"/>
                  </a:lnTo>
                  <a:lnTo>
                    <a:pt x="28" y="6"/>
                  </a:lnTo>
                  <a:lnTo>
                    <a:pt x="26" y="4"/>
                  </a:lnTo>
                  <a:lnTo>
                    <a:pt x="24" y="2"/>
                  </a:lnTo>
                  <a:lnTo>
                    <a:pt x="20" y="1"/>
                  </a:lnTo>
                  <a:lnTo>
                    <a:pt x="18" y="0"/>
                  </a:lnTo>
                  <a:lnTo>
                    <a:pt x="15" y="0"/>
                  </a:lnTo>
                  <a:lnTo>
                    <a:pt x="12" y="0"/>
                  </a:lnTo>
                  <a:lnTo>
                    <a:pt x="10" y="1"/>
                  </a:lnTo>
                  <a:lnTo>
                    <a:pt x="6" y="2"/>
                  </a:lnTo>
                  <a:lnTo>
                    <a:pt x="4" y="4"/>
                  </a:lnTo>
                  <a:lnTo>
                    <a:pt x="2" y="6"/>
                  </a:lnTo>
                  <a:lnTo>
                    <a:pt x="1" y="8"/>
                  </a:lnTo>
                  <a:lnTo>
                    <a:pt x="0" y="11"/>
                  </a:lnTo>
                  <a:lnTo>
                    <a:pt x="0" y="15"/>
                  </a:lnTo>
                  <a:lnTo>
                    <a:pt x="0" y="105"/>
                  </a:lnTo>
                  <a:lnTo>
                    <a:pt x="0" y="108"/>
                  </a:lnTo>
                  <a:lnTo>
                    <a:pt x="1" y="110"/>
                  </a:lnTo>
                  <a:lnTo>
                    <a:pt x="2" y="113"/>
                  </a:lnTo>
                  <a:lnTo>
                    <a:pt x="4" y="115"/>
                  </a:lnTo>
                  <a:lnTo>
                    <a:pt x="6" y="116"/>
                  </a:lnTo>
                  <a:lnTo>
                    <a:pt x="10" y="118"/>
                  </a:lnTo>
                  <a:lnTo>
                    <a:pt x="12" y="120"/>
                  </a:lnTo>
                  <a:lnTo>
                    <a:pt x="15"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77">
              <a:extLst>
                <a:ext uri="{FF2B5EF4-FFF2-40B4-BE49-F238E27FC236}">
                  <a16:creationId xmlns:a16="http://schemas.microsoft.com/office/drawing/2014/main" id="{B7D152A6-781D-4688-8AFC-26230F2868B5}"/>
                </a:ext>
              </a:extLst>
            </p:cNvPr>
            <p:cNvSpPr>
              <a:spLocks/>
            </p:cNvSpPr>
            <p:nvPr/>
          </p:nvSpPr>
          <p:spPr bwMode="auto">
            <a:xfrm>
              <a:off x="11801475" y="1387475"/>
              <a:ext cx="9525" cy="38100"/>
            </a:xfrm>
            <a:custGeom>
              <a:avLst/>
              <a:gdLst>
                <a:gd name="T0" fmla="*/ 15 w 30"/>
                <a:gd name="T1" fmla="*/ 120 h 120"/>
                <a:gd name="T2" fmla="*/ 18 w 30"/>
                <a:gd name="T3" fmla="*/ 120 h 120"/>
                <a:gd name="T4" fmla="*/ 21 w 30"/>
                <a:gd name="T5" fmla="*/ 118 h 120"/>
                <a:gd name="T6" fmla="*/ 24 w 30"/>
                <a:gd name="T7" fmla="*/ 117 h 120"/>
                <a:gd name="T8" fmla="*/ 26 w 30"/>
                <a:gd name="T9" fmla="*/ 115 h 120"/>
                <a:gd name="T10" fmla="*/ 28 w 30"/>
                <a:gd name="T11" fmla="*/ 113 h 120"/>
                <a:gd name="T12" fmla="*/ 29 w 30"/>
                <a:gd name="T13" fmla="*/ 111 h 120"/>
                <a:gd name="T14" fmla="*/ 30 w 30"/>
                <a:gd name="T15" fmla="*/ 108 h 120"/>
                <a:gd name="T16" fmla="*/ 30 w 30"/>
                <a:gd name="T17" fmla="*/ 105 h 120"/>
                <a:gd name="T18" fmla="*/ 30 w 30"/>
                <a:gd name="T19" fmla="*/ 15 h 120"/>
                <a:gd name="T20" fmla="*/ 30 w 30"/>
                <a:gd name="T21" fmla="*/ 11 h 120"/>
                <a:gd name="T22" fmla="*/ 29 w 30"/>
                <a:gd name="T23" fmla="*/ 8 h 120"/>
                <a:gd name="T24" fmla="*/ 28 w 30"/>
                <a:gd name="T25" fmla="*/ 6 h 120"/>
                <a:gd name="T26" fmla="*/ 26 w 30"/>
                <a:gd name="T27" fmla="*/ 4 h 120"/>
                <a:gd name="T28" fmla="*/ 24 w 30"/>
                <a:gd name="T29" fmla="*/ 2 h 120"/>
                <a:gd name="T30" fmla="*/ 21 w 30"/>
                <a:gd name="T31" fmla="*/ 1 h 120"/>
                <a:gd name="T32" fmla="*/ 18 w 30"/>
                <a:gd name="T33" fmla="*/ 0 h 120"/>
                <a:gd name="T34" fmla="*/ 15 w 30"/>
                <a:gd name="T35" fmla="*/ 0 h 120"/>
                <a:gd name="T36" fmla="*/ 13 w 30"/>
                <a:gd name="T37" fmla="*/ 0 h 120"/>
                <a:gd name="T38" fmla="*/ 10 w 30"/>
                <a:gd name="T39" fmla="*/ 1 h 120"/>
                <a:gd name="T40" fmla="*/ 7 w 30"/>
                <a:gd name="T41" fmla="*/ 2 h 120"/>
                <a:gd name="T42" fmla="*/ 4 w 30"/>
                <a:gd name="T43" fmla="*/ 4 h 120"/>
                <a:gd name="T44" fmla="*/ 3 w 30"/>
                <a:gd name="T45" fmla="*/ 6 h 120"/>
                <a:gd name="T46" fmla="*/ 1 w 30"/>
                <a:gd name="T47" fmla="*/ 8 h 120"/>
                <a:gd name="T48" fmla="*/ 1 w 30"/>
                <a:gd name="T49" fmla="*/ 11 h 120"/>
                <a:gd name="T50" fmla="*/ 0 w 30"/>
                <a:gd name="T51" fmla="*/ 15 h 120"/>
                <a:gd name="T52" fmla="*/ 0 w 30"/>
                <a:gd name="T53" fmla="*/ 105 h 120"/>
                <a:gd name="T54" fmla="*/ 1 w 30"/>
                <a:gd name="T55" fmla="*/ 108 h 120"/>
                <a:gd name="T56" fmla="*/ 1 w 30"/>
                <a:gd name="T57" fmla="*/ 111 h 120"/>
                <a:gd name="T58" fmla="*/ 3 w 30"/>
                <a:gd name="T59" fmla="*/ 113 h 120"/>
                <a:gd name="T60" fmla="*/ 4 w 30"/>
                <a:gd name="T61" fmla="*/ 115 h 120"/>
                <a:gd name="T62" fmla="*/ 7 w 30"/>
                <a:gd name="T63" fmla="*/ 117 h 120"/>
                <a:gd name="T64" fmla="*/ 10 w 30"/>
                <a:gd name="T65" fmla="*/ 118 h 120"/>
                <a:gd name="T66" fmla="*/ 13 w 30"/>
                <a:gd name="T67" fmla="*/ 120 h 120"/>
                <a:gd name="T68" fmla="*/ 15 w 30"/>
                <a:gd name="T69" fmla="*/ 120 h 120"/>
                <a:gd name="T70" fmla="*/ 15 w 30"/>
                <a:gd name="T7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20">
                  <a:moveTo>
                    <a:pt x="15" y="120"/>
                  </a:moveTo>
                  <a:lnTo>
                    <a:pt x="18" y="120"/>
                  </a:lnTo>
                  <a:lnTo>
                    <a:pt x="21" y="118"/>
                  </a:lnTo>
                  <a:lnTo>
                    <a:pt x="24" y="117"/>
                  </a:lnTo>
                  <a:lnTo>
                    <a:pt x="26" y="115"/>
                  </a:lnTo>
                  <a:lnTo>
                    <a:pt x="28" y="113"/>
                  </a:lnTo>
                  <a:lnTo>
                    <a:pt x="29" y="111"/>
                  </a:lnTo>
                  <a:lnTo>
                    <a:pt x="30" y="108"/>
                  </a:lnTo>
                  <a:lnTo>
                    <a:pt x="30" y="105"/>
                  </a:lnTo>
                  <a:lnTo>
                    <a:pt x="30" y="15"/>
                  </a:lnTo>
                  <a:lnTo>
                    <a:pt x="30" y="11"/>
                  </a:lnTo>
                  <a:lnTo>
                    <a:pt x="29" y="8"/>
                  </a:lnTo>
                  <a:lnTo>
                    <a:pt x="28" y="6"/>
                  </a:lnTo>
                  <a:lnTo>
                    <a:pt x="26" y="4"/>
                  </a:lnTo>
                  <a:lnTo>
                    <a:pt x="24" y="2"/>
                  </a:lnTo>
                  <a:lnTo>
                    <a:pt x="21" y="1"/>
                  </a:lnTo>
                  <a:lnTo>
                    <a:pt x="18" y="0"/>
                  </a:lnTo>
                  <a:lnTo>
                    <a:pt x="15" y="0"/>
                  </a:lnTo>
                  <a:lnTo>
                    <a:pt x="13" y="0"/>
                  </a:lnTo>
                  <a:lnTo>
                    <a:pt x="10" y="1"/>
                  </a:lnTo>
                  <a:lnTo>
                    <a:pt x="7" y="2"/>
                  </a:lnTo>
                  <a:lnTo>
                    <a:pt x="4" y="4"/>
                  </a:lnTo>
                  <a:lnTo>
                    <a:pt x="3" y="6"/>
                  </a:lnTo>
                  <a:lnTo>
                    <a:pt x="1" y="8"/>
                  </a:lnTo>
                  <a:lnTo>
                    <a:pt x="1" y="11"/>
                  </a:lnTo>
                  <a:lnTo>
                    <a:pt x="0" y="15"/>
                  </a:lnTo>
                  <a:lnTo>
                    <a:pt x="0" y="105"/>
                  </a:lnTo>
                  <a:lnTo>
                    <a:pt x="1" y="108"/>
                  </a:lnTo>
                  <a:lnTo>
                    <a:pt x="1" y="111"/>
                  </a:lnTo>
                  <a:lnTo>
                    <a:pt x="3" y="113"/>
                  </a:lnTo>
                  <a:lnTo>
                    <a:pt x="4" y="115"/>
                  </a:lnTo>
                  <a:lnTo>
                    <a:pt x="7" y="117"/>
                  </a:lnTo>
                  <a:lnTo>
                    <a:pt x="10" y="118"/>
                  </a:lnTo>
                  <a:lnTo>
                    <a:pt x="13" y="120"/>
                  </a:lnTo>
                  <a:lnTo>
                    <a:pt x="15"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78">
              <a:extLst>
                <a:ext uri="{FF2B5EF4-FFF2-40B4-BE49-F238E27FC236}">
                  <a16:creationId xmlns:a16="http://schemas.microsoft.com/office/drawing/2014/main" id="{CAD32A84-AD2D-41DC-822C-B5565FA40166}"/>
                </a:ext>
              </a:extLst>
            </p:cNvPr>
            <p:cNvSpPr>
              <a:spLocks noEditPoints="1"/>
            </p:cNvSpPr>
            <p:nvPr/>
          </p:nvSpPr>
          <p:spPr bwMode="auto">
            <a:xfrm>
              <a:off x="11710988" y="1454150"/>
              <a:ext cx="76200" cy="76200"/>
            </a:xfrm>
            <a:custGeom>
              <a:avLst/>
              <a:gdLst>
                <a:gd name="T0" fmla="*/ 138 w 240"/>
                <a:gd name="T1" fmla="*/ 32 h 241"/>
                <a:gd name="T2" fmla="*/ 163 w 240"/>
                <a:gd name="T3" fmla="*/ 41 h 241"/>
                <a:gd name="T4" fmla="*/ 184 w 240"/>
                <a:gd name="T5" fmla="*/ 56 h 241"/>
                <a:gd name="T6" fmla="*/ 199 w 240"/>
                <a:gd name="T7" fmla="*/ 78 h 241"/>
                <a:gd name="T8" fmla="*/ 208 w 240"/>
                <a:gd name="T9" fmla="*/ 102 h 241"/>
                <a:gd name="T10" fmla="*/ 210 w 240"/>
                <a:gd name="T11" fmla="*/ 129 h 241"/>
                <a:gd name="T12" fmla="*/ 204 w 240"/>
                <a:gd name="T13" fmla="*/ 155 h 241"/>
                <a:gd name="T14" fmla="*/ 190 w 240"/>
                <a:gd name="T15" fmla="*/ 177 h 241"/>
                <a:gd name="T16" fmla="*/ 170 w 240"/>
                <a:gd name="T17" fmla="*/ 194 h 241"/>
                <a:gd name="T18" fmla="*/ 147 w 240"/>
                <a:gd name="T19" fmla="*/ 206 h 241"/>
                <a:gd name="T20" fmla="*/ 120 w 240"/>
                <a:gd name="T21" fmla="*/ 211 h 241"/>
                <a:gd name="T22" fmla="*/ 93 w 240"/>
                <a:gd name="T23" fmla="*/ 206 h 241"/>
                <a:gd name="T24" fmla="*/ 70 w 240"/>
                <a:gd name="T25" fmla="*/ 194 h 241"/>
                <a:gd name="T26" fmla="*/ 50 w 240"/>
                <a:gd name="T27" fmla="*/ 177 h 241"/>
                <a:gd name="T28" fmla="*/ 36 w 240"/>
                <a:gd name="T29" fmla="*/ 155 h 241"/>
                <a:gd name="T30" fmla="*/ 30 w 240"/>
                <a:gd name="T31" fmla="*/ 129 h 241"/>
                <a:gd name="T32" fmla="*/ 31 w 240"/>
                <a:gd name="T33" fmla="*/ 102 h 241"/>
                <a:gd name="T34" fmla="*/ 41 w 240"/>
                <a:gd name="T35" fmla="*/ 78 h 241"/>
                <a:gd name="T36" fmla="*/ 56 w 240"/>
                <a:gd name="T37" fmla="*/ 56 h 241"/>
                <a:gd name="T38" fmla="*/ 77 w 240"/>
                <a:gd name="T39" fmla="*/ 41 h 241"/>
                <a:gd name="T40" fmla="*/ 102 w 240"/>
                <a:gd name="T41" fmla="*/ 32 h 241"/>
                <a:gd name="T42" fmla="*/ 120 w 240"/>
                <a:gd name="T43" fmla="*/ 30 h 241"/>
                <a:gd name="T44" fmla="*/ 145 w 240"/>
                <a:gd name="T45" fmla="*/ 238 h 241"/>
                <a:gd name="T46" fmla="*/ 177 w 240"/>
                <a:gd name="T47" fmla="*/ 226 h 241"/>
                <a:gd name="T48" fmla="*/ 205 w 240"/>
                <a:gd name="T49" fmla="*/ 205 h 241"/>
                <a:gd name="T50" fmla="*/ 226 w 240"/>
                <a:gd name="T51" fmla="*/ 177 h 241"/>
                <a:gd name="T52" fmla="*/ 238 w 240"/>
                <a:gd name="T53" fmla="*/ 144 h 241"/>
                <a:gd name="T54" fmla="*/ 240 w 240"/>
                <a:gd name="T55" fmla="*/ 108 h 241"/>
                <a:gd name="T56" fmla="*/ 230 w 240"/>
                <a:gd name="T57" fmla="*/ 73 h 241"/>
                <a:gd name="T58" fmla="*/ 213 w 240"/>
                <a:gd name="T59" fmla="*/ 43 h 241"/>
                <a:gd name="T60" fmla="*/ 187 w 240"/>
                <a:gd name="T61" fmla="*/ 21 h 241"/>
                <a:gd name="T62" fmla="*/ 155 w 240"/>
                <a:gd name="T63" fmla="*/ 5 h 241"/>
                <a:gd name="T64" fmla="*/ 120 w 240"/>
                <a:gd name="T65" fmla="*/ 0 h 241"/>
                <a:gd name="T66" fmla="*/ 85 w 240"/>
                <a:gd name="T67" fmla="*/ 5 h 241"/>
                <a:gd name="T68" fmla="*/ 53 w 240"/>
                <a:gd name="T69" fmla="*/ 21 h 241"/>
                <a:gd name="T70" fmla="*/ 27 w 240"/>
                <a:gd name="T71" fmla="*/ 43 h 241"/>
                <a:gd name="T72" fmla="*/ 10 w 240"/>
                <a:gd name="T73" fmla="*/ 73 h 241"/>
                <a:gd name="T74" fmla="*/ 0 w 240"/>
                <a:gd name="T75" fmla="*/ 108 h 241"/>
                <a:gd name="T76" fmla="*/ 2 w 240"/>
                <a:gd name="T77" fmla="*/ 144 h 241"/>
                <a:gd name="T78" fmla="*/ 14 w 240"/>
                <a:gd name="T79" fmla="*/ 177 h 241"/>
                <a:gd name="T80" fmla="*/ 35 w 240"/>
                <a:gd name="T81" fmla="*/ 205 h 241"/>
                <a:gd name="T82" fmla="*/ 63 w 240"/>
                <a:gd name="T83" fmla="*/ 226 h 241"/>
                <a:gd name="T84" fmla="*/ 95 w 240"/>
                <a:gd name="T85"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241">
                  <a:moveTo>
                    <a:pt x="120" y="30"/>
                  </a:moveTo>
                  <a:lnTo>
                    <a:pt x="130" y="31"/>
                  </a:lnTo>
                  <a:lnTo>
                    <a:pt x="138" y="32"/>
                  </a:lnTo>
                  <a:lnTo>
                    <a:pt x="147" y="34"/>
                  </a:lnTo>
                  <a:lnTo>
                    <a:pt x="155" y="37"/>
                  </a:lnTo>
                  <a:lnTo>
                    <a:pt x="163" y="41"/>
                  </a:lnTo>
                  <a:lnTo>
                    <a:pt x="170" y="46"/>
                  </a:lnTo>
                  <a:lnTo>
                    <a:pt x="178" y="51"/>
                  </a:lnTo>
                  <a:lnTo>
                    <a:pt x="184" y="56"/>
                  </a:lnTo>
                  <a:lnTo>
                    <a:pt x="190" y="63"/>
                  </a:lnTo>
                  <a:lnTo>
                    <a:pt x="195" y="70"/>
                  </a:lnTo>
                  <a:lnTo>
                    <a:pt x="199" y="78"/>
                  </a:lnTo>
                  <a:lnTo>
                    <a:pt x="204" y="85"/>
                  </a:lnTo>
                  <a:lnTo>
                    <a:pt x="206" y="94"/>
                  </a:lnTo>
                  <a:lnTo>
                    <a:pt x="208" y="102"/>
                  </a:lnTo>
                  <a:lnTo>
                    <a:pt x="210" y="111"/>
                  </a:lnTo>
                  <a:lnTo>
                    <a:pt x="210" y="121"/>
                  </a:lnTo>
                  <a:lnTo>
                    <a:pt x="210" y="129"/>
                  </a:lnTo>
                  <a:lnTo>
                    <a:pt x="208" y="139"/>
                  </a:lnTo>
                  <a:lnTo>
                    <a:pt x="206" y="147"/>
                  </a:lnTo>
                  <a:lnTo>
                    <a:pt x="204" y="155"/>
                  </a:lnTo>
                  <a:lnTo>
                    <a:pt x="199" y="163"/>
                  </a:lnTo>
                  <a:lnTo>
                    <a:pt x="195" y="171"/>
                  </a:lnTo>
                  <a:lnTo>
                    <a:pt x="190" y="177"/>
                  </a:lnTo>
                  <a:lnTo>
                    <a:pt x="184" y="184"/>
                  </a:lnTo>
                  <a:lnTo>
                    <a:pt x="178" y="190"/>
                  </a:lnTo>
                  <a:lnTo>
                    <a:pt x="170" y="194"/>
                  </a:lnTo>
                  <a:lnTo>
                    <a:pt x="163" y="200"/>
                  </a:lnTo>
                  <a:lnTo>
                    <a:pt x="155" y="203"/>
                  </a:lnTo>
                  <a:lnTo>
                    <a:pt x="147" y="206"/>
                  </a:lnTo>
                  <a:lnTo>
                    <a:pt x="138" y="208"/>
                  </a:lnTo>
                  <a:lnTo>
                    <a:pt x="130" y="209"/>
                  </a:lnTo>
                  <a:lnTo>
                    <a:pt x="120" y="211"/>
                  </a:lnTo>
                  <a:lnTo>
                    <a:pt x="110" y="209"/>
                  </a:lnTo>
                  <a:lnTo>
                    <a:pt x="102" y="208"/>
                  </a:lnTo>
                  <a:lnTo>
                    <a:pt x="93" y="206"/>
                  </a:lnTo>
                  <a:lnTo>
                    <a:pt x="85" y="203"/>
                  </a:lnTo>
                  <a:lnTo>
                    <a:pt x="77" y="200"/>
                  </a:lnTo>
                  <a:lnTo>
                    <a:pt x="70" y="194"/>
                  </a:lnTo>
                  <a:lnTo>
                    <a:pt x="62" y="190"/>
                  </a:lnTo>
                  <a:lnTo>
                    <a:pt x="56" y="184"/>
                  </a:lnTo>
                  <a:lnTo>
                    <a:pt x="50" y="177"/>
                  </a:lnTo>
                  <a:lnTo>
                    <a:pt x="45" y="171"/>
                  </a:lnTo>
                  <a:lnTo>
                    <a:pt x="41" y="163"/>
                  </a:lnTo>
                  <a:lnTo>
                    <a:pt x="36" y="155"/>
                  </a:lnTo>
                  <a:lnTo>
                    <a:pt x="34" y="147"/>
                  </a:lnTo>
                  <a:lnTo>
                    <a:pt x="31" y="139"/>
                  </a:lnTo>
                  <a:lnTo>
                    <a:pt x="30" y="129"/>
                  </a:lnTo>
                  <a:lnTo>
                    <a:pt x="30" y="121"/>
                  </a:lnTo>
                  <a:lnTo>
                    <a:pt x="30" y="111"/>
                  </a:lnTo>
                  <a:lnTo>
                    <a:pt x="31" y="102"/>
                  </a:lnTo>
                  <a:lnTo>
                    <a:pt x="34" y="94"/>
                  </a:lnTo>
                  <a:lnTo>
                    <a:pt x="36" y="85"/>
                  </a:lnTo>
                  <a:lnTo>
                    <a:pt x="41" y="78"/>
                  </a:lnTo>
                  <a:lnTo>
                    <a:pt x="45" y="70"/>
                  </a:lnTo>
                  <a:lnTo>
                    <a:pt x="50" y="63"/>
                  </a:lnTo>
                  <a:lnTo>
                    <a:pt x="56" y="56"/>
                  </a:lnTo>
                  <a:lnTo>
                    <a:pt x="62" y="51"/>
                  </a:lnTo>
                  <a:lnTo>
                    <a:pt x="70" y="46"/>
                  </a:lnTo>
                  <a:lnTo>
                    <a:pt x="77" y="41"/>
                  </a:lnTo>
                  <a:lnTo>
                    <a:pt x="85" y="37"/>
                  </a:lnTo>
                  <a:lnTo>
                    <a:pt x="93" y="34"/>
                  </a:lnTo>
                  <a:lnTo>
                    <a:pt x="102" y="32"/>
                  </a:lnTo>
                  <a:lnTo>
                    <a:pt x="110" y="31"/>
                  </a:lnTo>
                  <a:lnTo>
                    <a:pt x="120" y="30"/>
                  </a:lnTo>
                  <a:lnTo>
                    <a:pt x="120" y="30"/>
                  </a:lnTo>
                  <a:close/>
                  <a:moveTo>
                    <a:pt x="120" y="241"/>
                  </a:moveTo>
                  <a:lnTo>
                    <a:pt x="132" y="239"/>
                  </a:lnTo>
                  <a:lnTo>
                    <a:pt x="145" y="238"/>
                  </a:lnTo>
                  <a:lnTo>
                    <a:pt x="155" y="235"/>
                  </a:lnTo>
                  <a:lnTo>
                    <a:pt x="167" y="231"/>
                  </a:lnTo>
                  <a:lnTo>
                    <a:pt x="177" y="226"/>
                  </a:lnTo>
                  <a:lnTo>
                    <a:pt x="187" y="220"/>
                  </a:lnTo>
                  <a:lnTo>
                    <a:pt x="196" y="213"/>
                  </a:lnTo>
                  <a:lnTo>
                    <a:pt x="205" y="205"/>
                  </a:lnTo>
                  <a:lnTo>
                    <a:pt x="213" y="197"/>
                  </a:lnTo>
                  <a:lnTo>
                    <a:pt x="220" y="187"/>
                  </a:lnTo>
                  <a:lnTo>
                    <a:pt x="226" y="177"/>
                  </a:lnTo>
                  <a:lnTo>
                    <a:pt x="230" y="167"/>
                  </a:lnTo>
                  <a:lnTo>
                    <a:pt x="235" y="156"/>
                  </a:lnTo>
                  <a:lnTo>
                    <a:pt x="238" y="144"/>
                  </a:lnTo>
                  <a:lnTo>
                    <a:pt x="240" y="132"/>
                  </a:lnTo>
                  <a:lnTo>
                    <a:pt x="240" y="121"/>
                  </a:lnTo>
                  <a:lnTo>
                    <a:pt x="240" y="108"/>
                  </a:lnTo>
                  <a:lnTo>
                    <a:pt x="238" y="96"/>
                  </a:lnTo>
                  <a:lnTo>
                    <a:pt x="235" y="84"/>
                  </a:lnTo>
                  <a:lnTo>
                    <a:pt x="230" y="73"/>
                  </a:lnTo>
                  <a:lnTo>
                    <a:pt x="226" y="63"/>
                  </a:lnTo>
                  <a:lnTo>
                    <a:pt x="220" y="53"/>
                  </a:lnTo>
                  <a:lnTo>
                    <a:pt x="213" y="43"/>
                  </a:lnTo>
                  <a:lnTo>
                    <a:pt x="205" y="35"/>
                  </a:lnTo>
                  <a:lnTo>
                    <a:pt x="196" y="27"/>
                  </a:lnTo>
                  <a:lnTo>
                    <a:pt x="187" y="21"/>
                  </a:lnTo>
                  <a:lnTo>
                    <a:pt x="177" y="15"/>
                  </a:lnTo>
                  <a:lnTo>
                    <a:pt x="167" y="9"/>
                  </a:lnTo>
                  <a:lnTo>
                    <a:pt x="155" y="5"/>
                  </a:lnTo>
                  <a:lnTo>
                    <a:pt x="145" y="3"/>
                  </a:lnTo>
                  <a:lnTo>
                    <a:pt x="132" y="1"/>
                  </a:lnTo>
                  <a:lnTo>
                    <a:pt x="120" y="0"/>
                  </a:lnTo>
                  <a:lnTo>
                    <a:pt x="108" y="1"/>
                  </a:lnTo>
                  <a:lnTo>
                    <a:pt x="95" y="3"/>
                  </a:lnTo>
                  <a:lnTo>
                    <a:pt x="85" y="5"/>
                  </a:lnTo>
                  <a:lnTo>
                    <a:pt x="73" y="9"/>
                  </a:lnTo>
                  <a:lnTo>
                    <a:pt x="63" y="15"/>
                  </a:lnTo>
                  <a:lnTo>
                    <a:pt x="53" y="21"/>
                  </a:lnTo>
                  <a:lnTo>
                    <a:pt x="44" y="27"/>
                  </a:lnTo>
                  <a:lnTo>
                    <a:pt x="35" y="35"/>
                  </a:lnTo>
                  <a:lnTo>
                    <a:pt x="27" y="43"/>
                  </a:lnTo>
                  <a:lnTo>
                    <a:pt x="20" y="53"/>
                  </a:lnTo>
                  <a:lnTo>
                    <a:pt x="14" y="63"/>
                  </a:lnTo>
                  <a:lnTo>
                    <a:pt x="10" y="73"/>
                  </a:lnTo>
                  <a:lnTo>
                    <a:pt x="5" y="84"/>
                  </a:lnTo>
                  <a:lnTo>
                    <a:pt x="2" y="96"/>
                  </a:lnTo>
                  <a:lnTo>
                    <a:pt x="0" y="108"/>
                  </a:lnTo>
                  <a:lnTo>
                    <a:pt x="0" y="121"/>
                  </a:lnTo>
                  <a:lnTo>
                    <a:pt x="0" y="132"/>
                  </a:lnTo>
                  <a:lnTo>
                    <a:pt x="2" y="144"/>
                  </a:lnTo>
                  <a:lnTo>
                    <a:pt x="5" y="156"/>
                  </a:lnTo>
                  <a:lnTo>
                    <a:pt x="10" y="167"/>
                  </a:lnTo>
                  <a:lnTo>
                    <a:pt x="14" y="177"/>
                  </a:lnTo>
                  <a:lnTo>
                    <a:pt x="20" y="187"/>
                  </a:lnTo>
                  <a:lnTo>
                    <a:pt x="27" y="197"/>
                  </a:lnTo>
                  <a:lnTo>
                    <a:pt x="35" y="205"/>
                  </a:lnTo>
                  <a:lnTo>
                    <a:pt x="44" y="213"/>
                  </a:lnTo>
                  <a:lnTo>
                    <a:pt x="53" y="220"/>
                  </a:lnTo>
                  <a:lnTo>
                    <a:pt x="63" y="226"/>
                  </a:lnTo>
                  <a:lnTo>
                    <a:pt x="73" y="231"/>
                  </a:lnTo>
                  <a:lnTo>
                    <a:pt x="85" y="235"/>
                  </a:lnTo>
                  <a:lnTo>
                    <a:pt x="95" y="238"/>
                  </a:lnTo>
                  <a:lnTo>
                    <a:pt x="108" y="239"/>
                  </a:lnTo>
                  <a:lnTo>
                    <a:pt x="120"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79">
              <a:extLst>
                <a:ext uri="{FF2B5EF4-FFF2-40B4-BE49-F238E27FC236}">
                  <a16:creationId xmlns:a16="http://schemas.microsoft.com/office/drawing/2014/main" id="{58E05BA5-E8A5-4520-866B-D29795DB1870}"/>
                </a:ext>
              </a:extLst>
            </p:cNvPr>
            <p:cNvSpPr>
              <a:spLocks noEditPoints="1"/>
            </p:cNvSpPr>
            <p:nvPr/>
          </p:nvSpPr>
          <p:spPr bwMode="auto">
            <a:xfrm>
              <a:off x="11768138" y="1368425"/>
              <a:ext cx="76200" cy="76200"/>
            </a:xfrm>
            <a:custGeom>
              <a:avLst/>
              <a:gdLst>
                <a:gd name="T0" fmla="*/ 138 w 241"/>
                <a:gd name="T1" fmla="*/ 32 h 240"/>
                <a:gd name="T2" fmla="*/ 164 w 241"/>
                <a:gd name="T3" fmla="*/ 40 h 240"/>
                <a:gd name="T4" fmla="*/ 184 w 241"/>
                <a:gd name="T5" fmla="*/ 56 h 240"/>
                <a:gd name="T6" fmla="*/ 199 w 241"/>
                <a:gd name="T7" fmla="*/ 77 h 240"/>
                <a:gd name="T8" fmla="*/ 209 w 241"/>
                <a:gd name="T9" fmla="*/ 101 h 240"/>
                <a:gd name="T10" fmla="*/ 210 w 241"/>
                <a:gd name="T11" fmla="*/ 129 h 240"/>
                <a:gd name="T12" fmla="*/ 204 w 241"/>
                <a:gd name="T13" fmla="*/ 155 h 240"/>
                <a:gd name="T14" fmla="*/ 190 w 241"/>
                <a:gd name="T15" fmla="*/ 177 h 240"/>
                <a:gd name="T16" fmla="*/ 170 w 241"/>
                <a:gd name="T17" fmla="*/ 195 h 240"/>
                <a:gd name="T18" fmla="*/ 147 w 241"/>
                <a:gd name="T19" fmla="*/ 205 h 240"/>
                <a:gd name="T20" fmla="*/ 120 w 241"/>
                <a:gd name="T21" fmla="*/ 210 h 240"/>
                <a:gd name="T22" fmla="*/ 93 w 241"/>
                <a:gd name="T23" fmla="*/ 205 h 240"/>
                <a:gd name="T24" fmla="*/ 70 w 241"/>
                <a:gd name="T25" fmla="*/ 195 h 240"/>
                <a:gd name="T26" fmla="*/ 50 w 241"/>
                <a:gd name="T27" fmla="*/ 177 h 240"/>
                <a:gd name="T28" fmla="*/ 37 w 241"/>
                <a:gd name="T29" fmla="*/ 155 h 240"/>
                <a:gd name="T30" fmla="*/ 31 w 241"/>
                <a:gd name="T31" fmla="*/ 129 h 240"/>
                <a:gd name="T32" fmla="*/ 32 w 241"/>
                <a:gd name="T33" fmla="*/ 101 h 240"/>
                <a:gd name="T34" fmla="*/ 41 w 241"/>
                <a:gd name="T35" fmla="*/ 77 h 240"/>
                <a:gd name="T36" fmla="*/ 57 w 241"/>
                <a:gd name="T37" fmla="*/ 56 h 240"/>
                <a:gd name="T38" fmla="*/ 77 w 241"/>
                <a:gd name="T39" fmla="*/ 40 h 240"/>
                <a:gd name="T40" fmla="*/ 102 w 241"/>
                <a:gd name="T41" fmla="*/ 32 h 240"/>
                <a:gd name="T42" fmla="*/ 120 w 241"/>
                <a:gd name="T43" fmla="*/ 30 h 240"/>
                <a:gd name="T44" fmla="*/ 145 w 241"/>
                <a:gd name="T45" fmla="*/ 237 h 240"/>
                <a:gd name="T46" fmla="*/ 178 w 241"/>
                <a:gd name="T47" fmla="*/ 226 h 240"/>
                <a:gd name="T48" fmla="*/ 206 w 241"/>
                <a:gd name="T49" fmla="*/ 204 h 240"/>
                <a:gd name="T50" fmla="*/ 226 w 241"/>
                <a:gd name="T51" fmla="*/ 177 h 240"/>
                <a:gd name="T52" fmla="*/ 238 w 241"/>
                <a:gd name="T53" fmla="*/ 144 h 240"/>
                <a:gd name="T54" fmla="*/ 240 w 241"/>
                <a:gd name="T55" fmla="*/ 108 h 240"/>
                <a:gd name="T56" fmla="*/ 231 w 241"/>
                <a:gd name="T57" fmla="*/ 72 h 240"/>
                <a:gd name="T58" fmla="*/ 213 w 241"/>
                <a:gd name="T59" fmla="*/ 43 h 240"/>
                <a:gd name="T60" fmla="*/ 187 w 241"/>
                <a:gd name="T61" fmla="*/ 20 h 240"/>
                <a:gd name="T62" fmla="*/ 156 w 241"/>
                <a:gd name="T63" fmla="*/ 5 h 240"/>
                <a:gd name="T64" fmla="*/ 120 w 241"/>
                <a:gd name="T65" fmla="*/ 0 h 240"/>
                <a:gd name="T66" fmla="*/ 85 w 241"/>
                <a:gd name="T67" fmla="*/ 5 h 240"/>
                <a:gd name="T68" fmla="*/ 54 w 241"/>
                <a:gd name="T69" fmla="*/ 20 h 240"/>
                <a:gd name="T70" fmla="*/ 28 w 241"/>
                <a:gd name="T71" fmla="*/ 43 h 240"/>
                <a:gd name="T72" fmla="*/ 10 w 241"/>
                <a:gd name="T73" fmla="*/ 72 h 240"/>
                <a:gd name="T74" fmla="*/ 1 w 241"/>
                <a:gd name="T75" fmla="*/ 108 h 240"/>
                <a:gd name="T76" fmla="*/ 2 w 241"/>
                <a:gd name="T77" fmla="*/ 144 h 240"/>
                <a:gd name="T78" fmla="*/ 15 w 241"/>
                <a:gd name="T79" fmla="*/ 177 h 240"/>
                <a:gd name="T80" fmla="*/ 35 w 241"/>
                <a:gd name="T81" fmla="*/ 204 h 240"/>
                <a:gd name="T82" fmla="*/ 63 w 241"/>
                <a:gd name="T83" fmla="*/ 226 h 240"/>
                <a:gd name="T84" fmla="*/ 96 w 241"/>
                <a:gd name="T85" fmla="*/ 23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240">
                  <a:moveTo>
                    <a:pt x="120" y="30"/>
                  </a:moveTo>
                  <a:lnTo>
                    <a:pt x="130" y="30"/>
                  </a:lnTo>
                  <a:lnTo>
                    <a:pt x="138" y="32"/>
                  </a:lnTo>
                  <a:lnTo>
                    <a:pt x="147" y="34"/>
                  </a:lnTo>
                  <a:lnTo>
                    <a:pt x="155" y="36"/>
                  </a:lnTo>
                  <a:lnTo>
                    <a:pt x="164" y="40"/>
                  </a:lnTo>
                  <a:lnTo>
                    <a:pt x="170" y="45"/>
                  </a:lnTo>
                  <a:lnTo>
                    <a:pt x="178" y="50"/>
                  </a:lnTo>
                  <a:lnTo>
                    <a:pt x="184" y="56"/>
                  </a:lnTo>
                  <a:lnTo>
                    <a:pt x="190" y="63"/>
                  </a:lnTo>
                  <a:lnTo>
                    <a:pt x="195" y="69"/>
                  </a:lnTo>
                  <a:lnTo>
                    <a:pt x="199" y="77"/>
                  </a:lnTo>
                  <a:lnTo>
                    <a:pt x="204" y="84"/>
                  </a:lnTo>
                  <a:lnTo>
                    <a:pt x="207" y="93"/>
                  </a:lnTo>
                  <a:lnTo>
                    <a:pt x="209" y="101"/>
                  </a:lnTo>
                  <a:lnTo>
                    <a:pt x="210" y="110"/>
                  </a:lnTo>
                  <a:lnTo>
                    <a:pt x="211" y="120"/>
                  </a:lnTo>
                  <a:lnTo>
                    <a:pt x="210" y="129"/>
                  </a:lnTo>
                  <a:lnTo>
                    <a:pt x="209" y="138"/>
                  </a:lnTo>
                  <a:lnTo>
                    <a:pt x="207" y="146"/>
                  </a:lnTo>
                  <a:lnTo>
                    <a:pt x="204" y="155"/>
                  </a:lnTo>
                  <a:lnTo>
                    <a:pt x="199" y="162"/>
                  </a:lnTo>
                  <a:lnTo>
                    <a:pt x="195" y="170"/>
                  </a:lnTo>
                  <a:lnTo>
                    <a:pt x="190" y="177"/>
                  </a:lnTo>
                  <a:lnTo>
                    <a:pt x="184" y="184"/>
                  </a:lnTo>
                  <a:lnTo>
                    <a:pt x="178" y="189"/>
                  </a:lnTo>
                  <a:lnTo>
                    <a:pt x="170" y="195"/>
                  </a:lnTo>
                  <a:lnTo>
                    <a:pt x="164" y="199"/>
                  </a:lnTo>
                  <a:lnTo>
                    <a:pt x="155" y="203"/>
                  </a:lnTo>
                  <a:lnTo>
                    <a:pt x="147" y="205"/>
                  </a:lnTo>
                  <a:lnTo>
                    <a:pt x="138" y="208"/>
                  </a:lnTo>
                  <a:lnTo>
                    <a:pt x="130" y="210"/>
                  </a:lnTo>
                  <a:lnTo>
                    <a:pt x="120" y="210"/>
                  </a:lnTo>
                  <a:lnTo>
                    <a:pt x="111" y="210"/>
                  </a:lnTo>
                  <a:lnTo>
                    <a:pt x="102" y="208"/>
                  </a:lnTo>
                  <a:lnTo>
                    <a:pt x="93" y="205"/>
                  </a:lnTo>
                  <a:lnTo>
                    <a:pt x="86" y="203"/>
                  </a:lnTo>
                  <a:lnTo>
                    <a:pt x="77" y="199"/>
                  </a:lnTo>
                  <a:lnTo>
                    <a:pt x="70" y="195"/>
                  </a:lnTo>
                  <a:lnTo>
                    <a:pt x="63" y="189"/>
                  </a:lnTo>
                  <a:lnTo>
                    <a:pt x="57" y="184"/>
                  </a:lnTo>
                  <a:lnTo>
                    <a:pt x="50" y="177"/>
                  </a:lnTo>
                  <a:lnTo>
                    <a:pt x="46" y="170"/>
                  </a:lnTo>
                  <a:lnTo>
                    <a:pt x="41" y="162"/>
                  </a:lnTo>
                  <a:lnTo>
                    <a:pt x="37" y="155"/>
                  </a:lnTo>
                  <a:lnTo>
                    <a:pt x="34" y="146"/>
                  </a:lnTo>
                  <a:lnTo>
                    <a:pt x="32" y="138"/>
                  </a:lnTo>
                  <a:lnTo>
                    <a:pt x="31" y="129"/>
                  </a:lnTo>
                  <a:lnTo>
                    <a:pt x="30" y="120"/>
                  </a:lnTo>
                  <a:lnTo>
                    <a:pt x="31" y="110"/>
                  </a:lnTo>
                  <a:lnTo>
                    <a:pt x="32" y="101"/>
                  </a:lnTo>
                  <a:lnTo>
                    <a:pt x="34" y="93"/>
                  </a:lnTo>
                  <a:lnTo>
                    <a:pt x="37" y="84"/>
                  </a:lnTo>
                  <a:lnTo>
                    <a:pt x="41" y="77"/>
                  </a:lnTo>
                  <a:lnTo>
                    <a:pt x="46" y="69"/>
                  </a:lnTo>
                  <a:lnTo>
                    <a:pt x="50" y="62"/>
                  </a:lnTo>
                  <a:lnTo>
                    <a:pt x="57" y="56"/>
                  </a:lnTo>
                  <a:lnTo>
                    <a:pt x="63" y="50"/>
                  </a:lnTo>
                  <a:lnTo>
                    <a:pt x="70" y="45"/>
                  </a:lnTo>
                  <a:lnTo>
                    <a:pt x="77" y="40"/>
                  </a:lnTo>
                  <a:lnTo>
                    <a:pt x="86" y="36"/>
                  </a:lnTo>
                  <a:lnTo>
                    <a:pt x="93" y="34"/>
                  </a:lnTo>
                  <a:lnTo>
                    <a:pt x="102" y="32"/>
                  </a:lnTo>
                  <a:lnTo>
                    <a:pt x="111" y="30"/>
                  </a:lnTo>
                  <a:lnTo>
                    <a:pt x="120" y="30"/>
                  </a:lnTo>
                  <a:lnTo>
                    <a:pt x="120" y="30"/>
                  </a:lnTo>
                  <a:close/>
                  <a:moveTo>
                    <a:pt x="120" y="240"/>
                  </a:moveTo>
                  <a:lnTo>
                    <a:pt x="133" y="240"/>
                  </a:lnTo>
                  <a:lnTo>
                    <a:pt x="145" y="237"/>
                  </a:lnTo>
                  <a:lnTo>
                    <a:pt x="156" y="234"/>
                  </a:lnTo>
                  <a:lnTo>
                    <a:pt x="167" y="231"/>
                  </a:lnTo>
                  <a:lnTo>
                    <a:pt x="178" y="226"/>
                  </a:lnTo>
                  <a:lnTo>
                    <a:pt x="187" y="219"/>
                  </a:lnTo>
                  <a:lnTo>
                    <a:pt x="197" y="213"/>
                  </a:lnTo>
                  <a:lnTo>
                    <a:pt x="206" y="204"/>
                  </a:lnTo>
                  <a:lnTo>
                    <a:pt x="213" y="196"/>
                  </a:lnTo>
                  <a:lnTo>
                    <a:pt x="220" y="187"/>
                  </a:lnTo>
                  <a:lnTo>
                    <a:pt x="226" y="177"/>
                  </a:lnTo>
                  <a:lnTo>
                    <a:pt x="231" y="167"/>
                  </a:lnTo>
                  <a:lnTo>
                    <a:pt x="236" y="155"/>
                  </a:lnTo>
                  <a:lnTo>
                    <a:pt x="238" y="144"/>
                  </a:lnTo>
                  <a:lnTo>
                    <a:pt x="240" y="132"/>
                  </a:lnTo>
                  <a:lnTo>
                    <a:pt x="241" y="120"/>
                  </a:lnTo>
                  <a:lnTo>
                    <a:pt x="240" y="108"/>
                  </a:lnTo>
                  <a:lnTo>
                    <a:pt x="238" y="95"/>
                  </a:lnTo>
                  <a:lnTo>
                    <a:pt x="236" y="84"/>
                  </a:lnTo>
                  <a:lnTo>
                    <a:pt x="231" y="72"/>
                  </a:lnTo>
                  <a:lnTo>
                    <a:pt x="226" y="63"/>
                  </a:lnTo>
                  <a:lnTo>
                    <a:pt x="220" y="52"/>
                  </a:lnTo>
                  <a:lnTo>
                    <a:pt x="213" y="43"/>
                  </a:lnTo>
                  <a:lnTo>
                    <a:pt x="206" y="35"/>
                  </a:lnTo>
                  <a:lnTo>
                    <a:pt x="197" y="26"/>
                  </a:lnTo>
                  <a:lnTo>
                    <a:pt x="187" y="20"/>
                  </a:lnTo>
                  <a:lnTo>
                    <a:pt x="178" y="14"/>
                  </a:lnTo>
                  <a:lnTo>
                    <a:pt x="167" y="9"/>
                  </a:lnTo>
                  <a:lnTo>
                    <a:pt x="156" y="5"/>
                  </a:lnTo>
                  <a:lnTo>
                    <a:pt x="145" y="2"/>
                  </a:lnTo>
                  <a:lnTo>
                    <a:pt x="133" y="0"/>
                  </a:lnTo>
                  <a:lnTo>
                    <a:pt x="120" y="0"/>
                  </a:lnTo>
                  <a:lnTo>
                    <a:pt x="108" y="0"/>
                  </a:lnTo>
                  <a:lnTo>
                    <a:pt x="96" y="2"/>
                  </a:lnTo>
                  <a:lnTo>
                    <a:pt x="85" y="5"/>
                  </a:lnTo>
                  <a:lnTo>
                    <a:pt x="74" y="9"/>
                  </a:lnTo>
                  <a:lnTo>
                    <a:pt x="63" y="14"/>
                  </a:lnTo>
                  <a:lnTo>
                    <a:pt x="54" y="20"/>
                  </a:lnTo>
                  <a:lnTo>
                    <a:pt x="44" y="26"/>
                  </a:lnTo>
                  <a:lnTo>
                    <a:pt x="35" y="35"/>
                  </a:lnTo>
                  <a:lnTo>
                    <a:pt x="28" y="43"/>
                  </a:lnTo>
                  <a:lnTo>
                    <a:pt x="20" y="52"/>
                  </a:lnTo>
                  <a:lnTo>
                    <a:pt x="15" y="63"/>
                  </a:lnTo>
                  <a:lnTo>
                    <a:pt x="10" y="72"/>
                  </a:lnTo>
                  <a:lnTo>
                    <a:pt x="5" y="84"/>
                  </a:lnTo>
                  <a:lnTo>
                    <a:pt x="2" y="95"/>
                  </a:lnTo>
                  <a:lnTo>
                    <a:pt x="1" y="108"/>
                  </a:lnTo>
                  <a:lnTo>
                    <a:pt x="0" y="120"/>
                  </a:lnTo>
                  <a:lnTo>
                    <a:pt x="1" y="132"/>
                  </a:lnTo>
                  <a:lnTo>
                    <a:pt x="2" y="144"/>
                  </a:lnTo>
                  <a:lnTo>
                    <a:pt x="5" y="155"/>
                  </a:lnTo>
                  <a:lnTo>
                    <a:pt x="10" y="167"/>
                  </a:lnTo>
                  <a:lnTo>
                    <a:pt x="15" y="177"/>
                  </a:lnTo>
                  <a:lnTo>
                    <a:pt x="20" y="187"/>
                  </a:lnTo>
                  <a:lnTo>
                    <a:pt x="28" y="196"/>
                  </a:lnTo>
                  <a:lnTo>
                    <a:pt x="35" y="204"/>
                  </a:lnTo>
                  <a:lnTo>
                    <a:pt x="44" y="213"/>
                  </a:lnTo>
                  <a:lnTo>
                    <a:pt x="54" y="219"/>
                  </a:lnTo>
                  <a:lnTo>
                    <a:pt x="63" y="226"/>
                  </a:lnTo>
                  <a:lnTo>
                    <a:pt x="74" y="231"/>
                  </a:lnTo>
                  <a:lnTo>
                    <a:pt x="85" y="234"/>
                  </a:lnTo>
                  <a:lnTo>
                    <a:pt x="96" y="237"/>
                  </a:lnTo>
                  <a:lnTo>
                    <a:pt x="108" y="240"/>
                  </a:lnTo>
                  <a:lnTo>
                    <a:pt x="12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6" name="Group 125">
            <a:extLst>
              <a:ext uri="{FF2B5EF4-FFF2-40B4-BE49-F238E27FC236}">
                <a16:creationId xmlns:a16="http://schemas.microsoft.com/office/drawing/2014/main" id="{B64F4C4E-11B5-4136-9ED1-D3CD1BB47FFF}"/>
              </a:ext>
            </a:extLst>
          </p:cNvPr>
          <p:cNvGrpSpPr/>
          <p:nvPr/>
        </p:nvGrpSpPr>
        <p:grpSpPr>
          <a:xfrm>
            <a:off x="5811613" y="2004445"/>
            <a:ext cx="420694" cy="420691"/>
            <a:chOff x="8736013" y="1925638"/>
            <a:chExt cx="287338" cy="287338"/>
          </a:xfrm>
          <a:solidFill>
            <a:schemeClr val="bg1"/>
          </a:solidFill>
        </p:grpSpPr>
        <p:sp>
          <p:nvSpPr>
            <p:cNvPr id="127" name="Freeform 97">
              <a:extLst>
                <a:ext uri="{FF2B5EF4-FFF2-40B4-BE49-F238E27FC236}">
                  <a16:creationId xmlns:a16="http://schemas.microsoft.com/office/drawing/2014/main" id="{731C4646-F8B4-4A1D-B890-78E8F9D3B3CF}"/>
                </a:ext>
              </a:extLst>
            </p:cNvPr>
            <p:cNvSpPr>
              <a:spLocks noEditPoints="1"/>
            </p:cNvSpPr>
            <p:nvPr/>
          </p:nvSpPr>
          <p:spPr bwMode="auto">
            <a:xfrm>
              <a:off x="8736013" y="1925638"/>
              <a:ext cx="287338" cy="287338"/>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98">
              <a:extLst>
                <a:ext uri="{FF2B5EF4-FFF2-40B4-BE49-F238E27FC236}">
                  <a16:creationId xmlns:a16="http://schemas.microsoft.com/office/drawing/2014/main" id="{7A41E95A-B728-400A-8135-2D5B89E6D1A1}"/>
                </a:ext>
              </a:extLst>
            </p:cNvPr>
            <p:cNvSpPr>
              <a:spLocks noEditPoints="1"/>
            </p:cNvSpPr>
            <p:nvPr/>
          </p:nvSpPr>
          <p:spPr bwMode="auto">
            <a:xfrm>
              <a:off x="8774113" y="2041525"/>
              <a:ext cx="77788" cy="100013"/>
            </a:xfrm>
            <a:custGeom>
              <a:avLst/>
              <a:gdLst>
                <a:gd name="T0" fmla="*/ 211 w 241"/>
                <a:gd name="T1" fmla="*/ 278 h 315"/>
                <a:gd name="T2" fmla="*/ 30 w 241"/>
                <a:gd name="T3" fmla="*/ 201 h 315"/>
                <a:gd name="T4" fmla="*/ 30 w 241"/>
                <a:gd name="T5" fmla="*/ 38 h 315"/>
                <a:gd name="T6" fmla="*/ 211 w 241"/>
                <a:gd name="T7" fmla="*/ 115 h 315"/>
                <a:gd name="T8" fmla="*/ 211 w 241"/>
                <a:gd name="T9" fmla="*/ 278 h 315"/>
                <a:gd name="T10" fmla="*/ 231 w 241"/>
                <a:gd name="T11" fmla="*/ 92 h 315"/>
                <a:gd name="T12" fmla="*/ 21 w 241"/>
                <a:gd name="T13" fmla="*/ 2 h 315"/>
                <a:gd name="T14" fmla="*/ 17 w 241"/>
                <a:gd name="T15" fmla="*/ 0 h 315"/>
                <a:gd name="T16" fmla="*/ 14 w 241"/>
                <a:gd name="T17" fmla="*/ 0 h 315"/>
                <a:gd name="T18" fmla="*/ 11 w 241"/>
                <a:gd name="T19" fmla="*/ 0 h 315"/>
                <a:gd name="T20" fmla="*/ 6 w 241"/>
                <a:gd name="T21" fmla="*/ 3 h 315"/>
                <a:gd name="T22" fmla="*/ 4 w 241"/>
                <a:gd name="T23" fmla="*/ 5 h 315"/>
                <a:gd name="T24" fmla="*/ 2 w 241"/>
                <a:gd name="T25" fmla="*/ 8 h 315"/>
                <a:gd name="T26" fmla="*/ 1 w 241"/>
                <a:gd name="T27" fmla="*/ 11 h 315"/>
                <a:gd name="T28" fmla="*/ 0 w 241"/>
                <a:gd name="T29" fmla="*/ 15 h 315"/>
                <a:gd name="T30" fmla="*/ 0 w 241"/>
                <a:gd name="T31" fmla="*/ 210 h 315"/>
                <a:gd name="T32" fmla="*/ 1 w 241"/>
                <a:gd name="T33" fmla="*/ 215 h 315"/>
                <a:gd name="T34" fmla="*/ 2 w 241"/>
                <a:gd name="T35" fmla="*/ 219 h 315"/>
                <a:gd name="T36" fmla="*/ 5 w 241"/>
                <a:gd name="T37" fmla="*/ 222 h 315"/>
                <a:gd name="T38" fmla="*/ 10 w 241"/>
                <a:gd name="T39" fmla="*/ 224 h 315"/>
                <a:gd name="T40" fmla="*/ 220 w 241"/>
                <a:gd name="T41" fmla="*/ 314 h 315"/>
                <a:gd name="T42" fmla="*/ 223 w 241"/>
                <a:gd name="T43" fmla="*/ 315 h 315"/>
                <a:gd name="T44" fmla="*/ 226 w 241"/>
                <a:gd name="T45" fmla="*/ 315 h 315"/>
                <a:gd name="T46" fmla="*/ 230 w 241"/>
                <a:gd name="T47" fmla="*/ 315 h 315"/>
                <a:gd name="T48" fmla="*/ 234 w 241"/>
                <a:gd name="T49" fmla="*/ 313 h 315"/>
                <a:gd name="T50" fmla="*/ 237 w 241"/>
                <a:gd name="T51" fmla="*/ 311 h 315"/>
                <a:gd name="T52" fmla="*/ 239 w 241"/>
                <a:gd name="T53" fmla="*/ 308 h 315"/>
                <a:gd name="T54" fmla="*/ 240 w 241"/>
                <a:gd name="T55" fmla="*/ 305 h 315"/>
                <a:gd name="T56" fmla="*/ 241 w 241"/>
                <a:gd name="T57" fmla="*/ 300 h 315"/>
                <a:gd name="T58" fmla="*/ 241 w 241"/>
                <a:gd name="T59" fmla="*/ 105 h 315"/>
                <a:gd name="T60" fmla="*/ 240 w 241"/>
                <a:gd name="T61" fmla="*/ 101 h 315"/>
                <a:gd name="T62" fmla="*/ 238 w 241"/>
                <a:gd name="T63" fmla="*/ 97 h 315"/>
                <a:gd name="T64" fmla="*/ 236 w 241"/>
                <a:gd name="T65" fmla="*/ 94 h 315"/>
                <a:gd name="T66" fmla="*/ 231 w 241"/>
                <a:gd name="T67" fmla="*/ 92 h 315"/>
                <a:gd name="T68" fmla="*/ 231 w 241"/>
                <a:gd name="T69" fmla="*/ 9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5">
                  <a:moveTo>
                    <a:pt x="211" y="278"/>
                  </a:moveTo>
                  <a:lnTo>
                    <a:pt x="30" y="201"/>
                  </a:lnTo>
                  <a:lnTo>
                    <a:pt x="30" y="38"/>
                  </a:lnTo>
                  <a:lnTo>
                    <a:pt x="211" y="115"/>
                  </a:lnTo>
                  <a:lnTo>
                    <a:pt x="211" y="278"/>
                  </a:lnTo>
                  <a:close/>
                  <a:moveTo>
                    <a:pt x="231" y="92"/>
                  </a:moveTo>
                  <a:lnTo>
                    <a:pt x="21" y="2"/>
                  </a:lnTo>
                  <a:lnTo>
                    <a:pt x="17" y="0"/>
                  </a:lnTo>
                  <a:lnTo>
                    <a:pt x="14" y="0"/>
                  </a:lnTo>
                  <a:lnTo>
                    <a:pt x="11" y="0"/>
                  </a:lnTo>
                  <a:lnTo>
                    <a:pt x="6" y="3"/>
                  </a:lnTo>
                  <a:lnTo>
                    <a:pt x="4" y="5"/>
                  </a:lnTo>
                  <a:lnTo>
                    <a:pt x="2" y="8"/>
                  </a:lnTo>
                  <a:lnTo>
                    <a:pt x="1" y="11"/>
                  </a:lnTo>
                  <a:lnTo>
                    <a:pt x="0" y="15"/>
                  </a:lnTo>
                  <a:lnTo>
                    <a:pt x="0" y="210"/>
                  </a:lnTo>
                  <a:lnTo>
                    <a:pt x="1" y="215"/>
                  </a:lnTo>
                  <a:lnTo>
                    <a:pt x="2" y="219"/>
                  </a:lnTo>
                  <a:lnTo>
                    <a:pt x="5" y="222"/>
                  </a:lnTo>
                  <a:lnTo>
                    <a:pt x="10" y="224"/>
                  </a:lnTo>
                  <a:lnTo>
                    <a:pt x="220" y="314"/>
                  </a:lnTo>
                  <a:lnTo>
                    <a:pt x="223" y="315"/>
                  </a:lnTo>
                  <a:lnTo>
                    <a:pt x="226" y="315"/>
                  </a:lnTo>
                  <a:lnTo>
                    <a:pt x="230" y="315"/>
                  </a:lnTo>
                  <a:lnTo>
                    <a:pt x="234" y="313"/>
                  </a:lnTo>
                  <a:lnTo>
                    <a:pt x="237" y="311"/>
                  </a:lnTo>
                  <a:lnTo>
                    <a:pt x="239" y="308"/>
                  </a:lnTo>
                  <a:lnTo>
                    <a:pt x="240" y="305"/>
                  </a:lnTo>
                  <a:lnTo>
                    <a:pt x="241" y="300"/>
                  </a:lnTo>
                  <a:lnTo>
                    <a:pt x="241" y="105"/>
                  </a:lnTo>
                  <a:lnTo>
                    <a:pt x="240" y="101"/>
                  </a:lnTo>
                  <a:lnTo>
                    <a:pt x="238" y="97"/>
                  </a:lnTo>
                  <a:lnTo>
                    <a:pt x="236" y="94"/>
                  </a:lnTo>
                  <a:lnTo>
                    <a:pt x="231" y="92"/>
                  </a:lnTo>
                  <a:lnTo>
                    <a:pt x="23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28">
            <a:extLst>
              <a:ext uri="{FF2B5EF4-FFF2-40B4-BE49-F238E27FC236}">
                <a16:creationId xmlns:a16="http://schemas.microsoft.com/office/drawing/2014/main" id="{9D40FECD-31EA-44F0-B197-C61BFC7AC63E}"/>
              </a:ext>
            </a:extLst>
          </p:cNvPr>
          <p:cNvGrpSpPr/>
          <p:nvPr/>
        </p:nvGrpSpPr>
        <p:grpSpPr>
          <a:xfrm>
            <a:off x="9722482" y="1990044"/>
            <a:ext cx="380334" cy="382447"/>
            <a:chOff x="10455275" y="2498725"/>
            <a:chExt cx="285750" cy="287338"/>
          </a:xfrm>
          <a:solidFill>
            <a:schemeClr val="bg1"/>
          </a:solidFill>
        </p:grpSpPr>
        <p:sp>
          <p:nvSpPr>
            <p:cNvPr id="130" name="Freeform 214">
              <a:extLst>
                <a:ext uri="{FF2B5EF4-FFF2-40B4-BE49-F238E27FC236}">
                  <a16:creationId xmlns:a16="http://schemas.microsoft.com/office/drawing/2014/main" id="{99E40938-C77D-49B9-89ED-E80DEBFE7A08}"/>
                </a:ext>
              </a:extLst>
            </p:cNvPr>
            <p:cNvSpPr>
              <a:spLocks noEditPoints="1"/>
            </p:cNvSpPr>
            <p:nvPr/>
          </p:nvSpPr>
          <p:spPr bwMode="auto">
            <a:xfrm>
              <a:off x="10455275" y="2593975"/>
              <a:ext cx="285750" cy="192088"/>
            </a:xfrm>
            <a:custGeom>
              <a:avLst/>
              <a:gdLst>
                <a:gd name="T0" fmla="*/ 812 w 903"/>
                <a:gd name="T1" fmla="*/ 30 h 601"/>
                <a:gd name="T2" fmla="*/ 512 w 903"/>
                <a:gd name="T3" fmla="*/ 571 h 601"/>
                <a:gd name="T4" fmla="*/ 602 w 903"/>
                <a:gd name="T5" fmla="*/ 571 h 601"/>
                <a:gd name="T6" fmla="*/ 301 w 903"/>
                <a:gd name="T7" fmla="*/ 210 h 601"/>
                <a:gd name="T8" fmla="*/ 301 w 903"/>
                <a:gd name="T9" fmla="*/ 571 h 601"/>
                <a:gd name="T10" fmla="*/ 181 w 903"/>
                <a:gd name="T11" fmla="*/ 421 h 601"/>
                <a:gd name="T12" fmla="*/ 888 w 903"/>
                <a:gd name="T13" fmla="*/ 571 h 601"/>
                <a:gd name="T14" fmla="*/ 842 w 903"/>
                <a:gd name="T15" fmla="*/ 12 h 601"/>
                <a:gd name="T16" fmla="*/ 838 w 903"/>
                <a:gd name="T17" fmla="*/ 5 h 601"/>
                <a:gd name="T18" fmla="*/ 830 w 903"/>
                <a:gd name="T19" fmla="*/ 0 h 601"/>
                <a:gd name="T20" fmla="*/ 704 w 903"/>
                <a:gd name="T21" fmla="*/ 0 h 601"/>
                <a:gd name="T22" fmla="*/ 696 w 903"/>
                <a:gd name="T23" fmla="*/ 5 h 601"/>
                <a:gd name="T24" fmla="*/ 692 w 903"/>
                <a:gd name="T25" fmla="*/ 12 h 601"/>
                <a:gd name="T26" fmla="*/ 632 w 903"/>
                <a:gd name="T27" fmla="*/ 571 h 601"/>
                <a:gd name="T28" fmla="*/ 631 w 903"/>
                <a:gd name="T29" fmla="*/ 280 h 601"/>
                <a:gd name="T30" fmla="*/ 626 w 903"/>
                <a:gd name="T31" fmla="*/ 274 h 601"/>
                <a:gd name="T32" fmla="*/ 617 w 903"/>
                <a:gd name="T33" fmla="*/ 270 h 601"/>
                <a:gd name="T34" fmla="*/ 491 w 903"/>
                <a:gd name="T35" fmla="*/ 271 h 601"/>
                <a:gd name="T36" fmla="*/ 484 w 903"/>
                <a:gd name="T37" fmla="*/ 278 h 601"/>
                <a:gd name="T38" fmla="*/ 482 w 903"/>
                <a:gd name="T39" fmla="*/ 285 h 601"/>
                <a:gd name="T40" fmla="*/ 421 w 903"/>
                <a:gd name="T41" fmla="*/ 195 h 601"/>
                <a:gd name="T42" fmla="*/ 419 w 903"/>
                <a:gd name="T43" fmla="*/ 187 h 601"/>
                <a:gd name="T44" fmla="*/ 412 w 903"/>
                <a:gd name="T45" fmla="*/ 181 h 601"/>
                <a:gd name="T46" fmla="*/ 286 w 903"/>
                <a:gd name="T47" fmla="*/ 180 h 601"/>
                <a:gd name="T48" fmla="*/ 277 w 903"/>
                <a:gd name="T49" fmla="*/ 184 h 601"/>
                <a:gd name="T50" fmla="*/ 272 w 903"/>
                <a:gd name="T51" fmla="*/ 190 h 601"/>
                <a:gd name="T52" fmla="*/ 271 w 903"/>
                <a:gd name="T53" fmla="*/ 571 h 601"/>
                <a:gd name="T54" fmla="*/ 211 w 903"/>
                <a:gd name="T55" fmla="*/ 403 h 601"/>
                <a:gd name="T56" fmla="*/ 207 w 903"/>
                <a:gd name="T57" fmla="*/ 396 h 601"/>
                <a:gd name="T58" fmla="*/ 199 w 903"/>
                <a:gd name="T59" fmla="*/ 391 h 601"/>
                <a:gd name="T60" fmla="*/ 73 w 903"/>
                <a:gd name="T61" fmla="*/ 391 h 601"/>
                <a:gd name="T62" fmla="*/ 65 w 903"/>
                <a:gd name="T63" fmla="*/ 396 h 601"/>
                <a:gd name="T64" fmla="*/ 61 w 903"/>
                <a:gd name="T65" fmla="*/ 403 h 601"/>
                <a:gd name="T66" fmla="*/ 16 w 903"/>
                <a:gd name="T67" fmla="*/ 571 h 601"/>
                <a:gd name="T68" fmla="*/ 7 w 903"/>
                <a:gd name="T69" fmla="*/ 573 h 601"/>
                <a:gd name="T70" fmla="*/ 2 w 903"/>
                <a:gd name="T71" fmla="*/ 581 h 601"/>
                <a:gd name="T72" fmla="*/ 1 w 903"/>
                <a:gd name="T73" fmla="*/ 590 h 601"/>
                <a:gd name="T74" fmla="*/ 5 w 903"/>
                <a:gd name="T75" fmla="*/ 597 h 601"/>
                <a:gd name="T76" fmla="*/ 13 w 903"/>
                <a:gd name="T77" fmla="*/ 601 h 601"/>
                <a:gd name="T78" fmla="*/ 196 w 903"/>
                <a:gd name="T79" fmla="*/ 601 h 601"/>
                <a:gd name="T80" fmla="*/ 497 w 903"/>
                <a:gd name="T81" fmla="*/ 601 h 601"/>
                <a:gd name="T82" fmla="*/ 827 w 903"/>
                <a:gd name="T83" fmla="*/ 601 h 601"/>
                <a:gd name="T84" fmla="*/ 893 w 903"/>
                <a:gd name="T85" fmla="*/ 600 h 601"/>
                <a:gd name="T86" fmla="*/ 900 w 903"/>
                <a:gd name="T87" fmla="*/ 595 h 601"/>
                <a:gd name="T88" fmla="*/ 903 w 903"/>
                <a:gd name="T89" fmla="*/ 586 h 601"/>
                <a:gd name="T90" fmla="*/ 900 w 903"/>
                <a:gd name="T91" fmla="*/ 578 h 601"/>
                <a:gd name="T92" fmla="*/ 893 w 903"/>
                <a:gd name="T93" fmla="*/ 57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3" h="601">
                  <a:moveTo>
                    <a:pt x="722" y="571"/>
                  </a:moveTo>
                  <a:lnTo>
                    <a:pt x="722" y="30"/>
                  </a:lnTo>
                  <a:lnTo>
                    <a:pt x="812" y="30"/>
                  </a:lnTo>
                  <a:lnTo>
                    <a:pt x="812" y="571"/>
                  </a:lnTo>
                  <a:lnTo>
                    <a:pt x="722" y="571"/>
                  </a:lnTo>
                  <a:close/>
                  <a:moveTo>
                    <a:pt x="512" y="571"/>
                  </a:moveTo>
                  <a:lnTo>
                    <a:pt x="512" y="300"/>
                  </a:lnTo>
                  <a:lnTo>
                    <a:pt x="602" y="300"/>
                  </a:lnTo>
                  <a:lnTo>
                    <a:pt x="602" y="571"/>
                  </a:lnTo>
                  <a:lnTo>
                    <a:pt x="512" y="571"/>
                  </a:lnTo>
                  <a:close/>
                  <a:moveTo>
                    <a:pt x="301" y="571"/>
                  </a:moveTo>
                  <a:lnTo>
                    <a:pt x="301" y="210"/>
                  </a:lnTo>
                  <a:lnTo>
                    <a:pt x="391" y="210"/>
                  </a:lnTo>
                  <a:lnTo>
                    <a:pt x="391" y="571"/>
                  </a:lnTo>
                  <a:lnTo>
                    <a:pt x="301" y="571"/>
                  </a:lnTo>
                  <a:close/>
                  <a:moveTo>
                    <a:pt x="91" y="571"/>
                  </a:moveTo>
                  <a:lnTo>
                    <a:pt x="91" y="421"/>
                  </a:lnTo>
                  <a:lnTo>
                    <a:pt x="181" y="421"/>
                  </a:lnTo>
                  <a:lnTo>
                    <a:pt x="181" y="571"/>
                  </a:lnTo>
                  <a:lnTo>
                    <a:pt x="91" y="571"/>
                  </a:lnTo>
                  <a:close/>
                  <a:moveTo>
                    <a:pt x="888" y="571"/>
                  </a:moveTo>
                  <a:lnTo>
                    <a:pt x="842" y="571"/>
                  </a:lnTo>
                  <a:lnTo>
                    <a:pt x="842" y="15"/>
                  </a:lnTo>
                  <a:lnTo>
                    <a:pt x="842" y="12"/>
                  </a:lnTo>
                  <a:lnTo>
                    <a:pt x="841" y="9"/>
                  </a:lnTo>
                  <a:lnTo>
                    <a:pt x="840" y="7"/>
                  </a:lnTo>
                  <a:lnTo>
                    <a:pt x="838" y="5"/>
                  </a:lnTo>
                  <a:lnTo>
                    <a:pt x="836" y="3"/>
                  </a:lnTo>
                  <a:lnTo>
                    <a:pt x="833" y="1"/>
                  </a:lnTo>
                  <a:lnTo>
                    <a:pt x="830" y="0"/>
                  </a:lnTo>
                  <a:lnTo>
                    <a:pt x="827" y="0"/>
                  </a:lnTo>
                  <a:lnTo>
                    <a:pt x="707" y="0"/>
                  </a:lnTo>
                  <a:lnTo>
                    <a:pt x="704" y="0"/>
                  </a:lnTo>
                  <a:lnTo>
                    <a:pt x="702" y="1"/>
                  </a:lnTo>
                  <a:lnTo>
                    <a:pt x="698" y="3"/>
                  </a:lnTo>
                  <a:lnTo>
                    <a:pt x="696" y="5"/>
                  </a:lnTo>
                  <a:lnTo>
                    <a:pt x="694" y="7"/>
                  </a:lnTo>
                  <a:lnTo>
                    <a:pt x="693" y="9"/>
                  </a:lnTo>
                  <a:lnTo>
                    <a:pt x="692" y="12"/>
                  </a:lnTo>
                  <a:lnTo>
                    <a:pt x="692" y="15"/>
                  </a:lnTo>
                  <a:lnTo>
                    <a:pt x="692" y="571"/>
                  </a:lnTo>
                  <a:lnTo>
                    <a:pt x="632" y="571"/>
                  </a:lnTo>
                  <a:lnTo>
                    <a:pt x="632" y="285"/>
                  </a:lnTo>
                  <a:lnTo>
                    <a:pt x="632" y="283"/>
                  </a:lnTo>
                  <a:lnTo>
                    <a:pt x="631" y="280"/>
                  </a:lnTo>
                  <a:lnTo>
                    <a:pt x="630" y="278"/>
                  </a:lnTo>
                  <a:lnTo>
                    <a:pt x="628" y="275"/>
                  </a:lnTo>
                  <a:lnTo>
                    <a:pt x="626" y="274"/>
                  </a:lnTo>
                  <a:lnTo>
                    <a:pt x="622" y="271"/>
                  </a:lnTo>
                  <a:lnTo>
                    <a:pt x="620" y="271"/>
                  </a:lnTo>
                  <a:lnTo>
                    <a:pt x="617" y="270"/>
                  </a:lnTo>
                  <a:lnTo>
                    <a:pt x="497" y="270"/>
                  </a:lnTo>
                  <a:lnTo>
                    <a:pt x="494" y="271"/>
                  </a:lnTo>
                  <a:lnTo>
                    <a:pt x="491" y="271"/>
                  </a:lnTo>
                  <a:lnTo>
                    <a:pt x="488" y="274"/>
                  </a:lnTo>
                  <a:lnTo>
                    <a:pt x="486" y="275"/>
                  </a:lnTo>
                  <a:lnTo>
                    <a:pt x="484" y="278"/>
                  </a:lnTo>
                  <a:lnTo>
                    <a:pt x="483" y="280"/>
                  </a:lnTo>
                  <a:lnTo>
                    <a:pt x="482" y="283"/>
                  </a:lnTo>
                  <a:lnTo>
                    <a:pt x="482" y="285"/>
                  </a:lnTo>
                  <a:lnTo>
                    <a:pt x="482" y="571"/>
                  </a:lnTo>
                  <a:lnTo>
                    <a:pt x="421" y="571"/>
                  </a:lnTo>
                  <a:lnTo>
                    <a:pt x="421" y="195"/>
                  </a:lnTo>
                  <a:lnTo>
                    <a:pt x="421" y="192"/>
                  </a:lnTo>
                  <a:lnTo>
                    <a:pt x="420" y="190"/>
                  </a:lnTo>
                  <a:lnTo>
                    <a:pt x="419" y="187"/>
                  </a:lnTo>
                  <a:lnTo>
                    <a:pt x="417" y="185"/>
                  </a:lnTo>
                  <a:lnTo>
                    <a:pt x="415" y="184"/>
                  </a:lnTo>
                  <a:lnTo>
                    <a:pt x="412" y="181"/>
                  </a:lnTo>
                  <a:lnTo>
                    <a:pt x="409" y="180"/>
                  </a:lnTo>
                  <a:lnTo>
                    <a:pt x="406" y="180"/>
                  </a:lnTo>
                  <a:lnTo>
                    <a:pt x="286" y="180"/>
                  </a:lnTo>
                  <a:lnTo>
                    <a:pt x="283" y="180"/>
                  </a:lnTo>
                  <a:lnTo>
                    <a:pt x="281" y="181"/>
                  </a:lnTo>
                  <a:lnTo>
                    <a:pt x="277" y="184"/>
                  </a:lnTo>
                  <a:lnTo>
                    <a:pt x="275" y="185"/>
                  </a:lnTo>
                  <a:lnTo>
                    <a:pt x="274" y="187"/>
                  </a:lnTo>
                  <a:lnTo>
                    <a:pt x="272" y="190"/>
                  </a:lnTo>
                  <a:lnTo>
                    <a:pt x="271" y="192"/>
                  </a:lnTo>
                  <a:lnTo>
                    <a:pt x="271" y="195"/>
                  </a:lnTo>
                  <a:lnTo>
                    <a:pt x="271" y="571"/>
                  </a:lnTo>
                  <a:lnTo>
                    <a:pt x="211" y="571"/>
                  </a:lnTo>
                  <a:lnTo>
                    <a:pt x="211" y="406"/>
                  </a:lnTo>
                  <a:lnTo>
                    <a:pt x="211" y="403"/>
                  </a:lnTo>
                  <a:lnTo>
                    <a:pt x="210" y="400"/>
                  </a:lnTo>
                  <a:lnTo>
                    <a:pt x="209" y="398"/>
                  </a:lnTo>
                  <a:lnTo>
                    <a:pt x="207" y="396"/>
                  </a:lnTo>
                  <a:lnTo>
                    <a:pt x="205" y="394"/>
                  </a:lnTo>
                  <a:lnTo>
                    <a:pt x="201" y="392"/>
                  </a:lnTo>
                  <a:lnTo>
                    <a:pt x="199" y="391"/>
                  </a:lnTo>
                  <a:lnTo>
                    <a:pt x="196" y="391"/>
                  </a:lnTo>
                  <a:lnTo>
                    <a:pt x="76" y="391"/>
                  </a:lnTo>
                  <a:lnTo>
                    <a:pt x="73" y="391"/>
                  </a:lnTo>
                  <a:lnTo>
                    <a:pt x="70" y="392"/>
                  </a:lnTo>
                  <a:lnTo>
                    <a:pt x="67" y="394"/>
                  </a:lnTo>
                  <a:lnTo>
                    <a:pt x="65" y="396"/>
                  </a:lnTo>
                  <a:lnTo>
                    <a:pt x="63" y="398"/>
                  </a:lnTo>
                  <a:lnTo>
                    <a:pt x="62" y="400"/>
                  </a:lnTo>
                  <a:lnTo>
                    <a:pt x="61" y="403"/>
                  </a:lnTo>
                  <a:lnTo>
                    <a:pt x="61" y="406"/>
                  </a:lnTo>
                  <a:lnTo>
                    <a:pt x="61" y="571"/>
                  </a:lnTo>
                  <a:lnTo>
                    <a:pt x="16" y="571"/>
                  </a:lnTo>
                  <a:lnTo>
                    <a:pt x="13" y="571"/>
                  </a:lnTo>
                  <a:lnTo>
                    <a:pt x="10" y="572"/>
                  </a:lnTo>
                  <a:lnTo>
                    <a:pt x="7" y="573"/>
                  </a:lnTo>
                  <a:lnTo>
                    <a:pt x="5" y="576"/>
                  </a:lnTo>
                  <a:lnTo>
                    <a:pt x="3" y="578"/>
                  </a:lnTo>
                  <a:lnTo>
                    <a:pt x="2" y="581"/>
                  </a:lnTo>
                  <a:lnTo>
                    <a:pt x="1" y="583"/>
                  </a:lnTo>
                  <a:lnTo>
                    <a:pt x="0" y="586"/>
                  </a:lnTo>
                  <a:lnTo>
                    <a:pt x="1" y="590"/>
                  </a:lnTo>
                  <a:lnTo>
                    <a:pt x="2" y="593"/>
                  </a:lnTo>
                  <a:lnTo>
                    <a:pt x="3" y="595"/>
                  </a:lnTo>
                  <a:lnTo>
                    <a:pt x="5" y="597"/>
                  </a:lnTo>
                  <a:lnTo>
                    <a:pt x="7" y="599"/>
                  </a:lnTo>
                  <a:lnTo>
                    <a:pt x="10" y="600"/>
                  </a:lnTo>
                  <a:lnTo>
                    <a:pt x="13" y="601"/>
                  </a:lnTo>
                  <a:lnTo>
                    <a:pt x="16" y="601"/>
                  </a:lnTo>
                  <a:lnTo>
                    <a:pt x="76" y="601"/>
                  </a:lnTo>
                  <a:lnTo>
                    <a:pt x="196" y="601"/>
                  </a:lnTo>
                  <a:lnTo>
                    <a:pt x="286" y="601"/>
                  </a:lnTo>
                  <a:lnTo>
                    <a:pt x="406" y="601"/>
                  </a:lnTo>
                  <a:lnTo>
                    <a:pt x="497" y="601"/>
                  </a:lnTo>
                  <a:lnTo>
                    <a:pt x="617" y="601"/>
                  </a:lnTo>
                  <a:lnTo>
                    <a:pt x="707" y="601"/>
                  </a:lnTo>
                  <a:lnTo>
                    <a:pt x="827" y="601"/>
                  </a:lnTo>
                  <a:lnTo>
                    <a:pt x="888" y="601"/>
                  </a:lnTo>
                  <a:lnTo>
                    <a:pt x="890" y="601"/>
                  </a:lnTo>
                  <a:lnTo>
                    <a:pt x="893" y="600"/>
                  </a:lnTo>
                  <a:lnTo>
                    <a:pt x="896" y="599"/>
                  </a:lnTo>
                  <a:lnTo>
                    <a:pt x="898" y="597"/>
                  </a:lnTo>
                  <a:lnTo>
                    <a:pt x="900" y="595"/>
                  </a:lnTo>
                  <a:lnTo>
                    <a:pt x="901" y="593"/>
                  </a:lnTo>
                  <a:lnTo>
                    <a:pt x="902" y="590"/>
                  </a:lnTo>
                  <a:lnTo>
                    <a:pt x="903" y="586"/>
                  </a:lnTo>
                  <a:lnTo>
                    <a:pt x="902" y="583"/>
                  </a:lnTo>
                  <a:lnTo>
                    <a:pt x="901" y="581"/>
                  </a:lnTo>
                  <a:lnTo>
                    <a:pt x="900" y="578"/>
                  </a:lnTo>
                  <a:lnTo>
                    <a:pt x="898" y="576"/>
                  </a:lnTo>
                  <a:lnTo>
                    <a:pt x="896" y="573"/>
                  </a:lnTo>
                  <a:lnTo>
                    <a:pt x="893" y="572"/>
                  </a:lnTo>
                  <a:lnTo>
                    <a:pt x="890" y="571"/>
                  </a:lnTo>
                  <a:lnTo>
                    <a:pt x="888" y="5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15">
              <a:extLst>
                <a:ext uri="{FF2B5EF4-FFF2-40B4-BE49-F238E27FC236}">
                  <a16:creationId xmlns:a16="http://schemas.microsoft.com/office/drawing/2014/main" id="{3FE20D7D-674D-482E-9EFD-D8E100CF94BA}"/>
                </a:ext>
              </a:extLst>
            </p:cNvPr>
            <p:cNvSpPr>
              <a:spLocks noEditPoints="1"/>
            </p:cNvSpPr>
            <p:nvPr/>
          </p:nvSpPr>
          <p:spPr bwMode="auto">
            <a:xfrm>
              <a:off x="10474325" y="2498725"/>
              <a:ext cx="252413" cy="157163"/>
            </a:xfrm>
            <a:custGeom>
              <a:avLst/>
              <a:gdLst>
                <a:gd name="T0" fmla="*/ 83 w 796"/>
                <a:gd name="T1" fmla="*/ 417 h 496"/>
                <a:gd name="T2" fmla="*/ 89 w 796"/>
                <a:gd name="T3" fmla="*/ 431 h 496"/>
                <a:gd name="T4" fmla="*/ 76 w 796"/>
                <a:gd name="T5" fmla="*/ 461 h 496"/>
                <a:gd name="T6" fmla="*/ 43 w 796"/>
                <a:gd name="T7" fmla="*/ 461 h 496"/>
                <a:gd name="T8" fmla="*/ 30 w 796"/>
                <a:gd name="T9" fmla="*/ 430 h 496"/>
                <a:gd name="T10" fmla="*/ 54 w 796"/>
                <a:gd name="T11" fmla="*/ 407 h 496"/>
                <a:gd name="T12" fmla="*/ 302 w 796"/>
                <a:gd name="T13" fmla="*/ 216 h 496"/>
                <a:gd name="T14" fmla="*/ 315 w 796"/>
                <a:gd name="T15" fmla="*/ 247 h 496"/>
                <a:gd name="T16" fmla="*/ 291 w 796"/>
                <a:gd name="T17" fmla="*/ 270 h 496"/>
                <a:gd name="T18" fmla="*/ 260 w 796"/>
                <a:gd name="T19" fmla="*/ 257 h 496"/>
                <a:gd name="T20" fmla="*/ 260 w 796"/>
                <a:gd name="T21" fmla="*/ 224 h 496"/>
                <a:gd name="T22" fmla="*/ 511 w 796"/>
                <a:gd name="T23" fmla="*/ 301 h 496"/>
                <a:gd name="T24" fmla="*/ 530 w 796"/>
                <a:gd name="T25" fmla="*/ 308 h 496"/>
                <a:gd name="T26" fmla="*/ 541 w 796"/>
                <a:gd name="T27" fmla="*/ 331 h 496"/>
                <a:gd name="T28" fmla="*/ 523 w 796"/>
                <a:gd name="T29" fmla="*/ 359 h 496"/>
                <a:gd name="T30" fmla="*/ 490 w 796"/>
                <a:gd name="T31" fmla="*/ 353 h 496"/>
                <a:gd name="T32" fmla="*/ 483 w 796"/>
                <a:gd name="T33" fmla="*/ 320 h 496"/>
                <a:gd name="T34" fmla="*/ 511 w 796"/>
                <a:gd name="T35" fmla="*/ 301 h 496"/>
                <a:gd name="T36" fmla="*/ 757 w 796"/>
                <a:gd name="T37" fmla="*/ 39 h 496"/>
                <a:gd name="T38" fmla="*/ 764 w 796"/>
                <a:gd name="T39" fmla="*/ 72 h 496"/>
                <a:gd name="T40" fmla="*/ 736 w 796"/>
                <a:gd name="T41" fmla="*/ 90 h 496"/>
                <a:gd name="T42" fmla="*/ 708 w 796"/>
                <a:gd name="T43" fmla="*/ 72 h 496"/>
                <a:gd name="T44" fmla="*/ 716 w 796"/>
                <a:gd name="T45" fmla="*/ 39 h 496"/>
                <a:gd name="T46" fmla="*/ 60 w 796"/>
                <a:gd name="T47" fmla="*/ 496 h 496"/>
                <a:gd name="T48" fmla="*/ 93 w 796"/>
                <a:gd name="T49" fmla="*/ 487 h 496"/>
                <a:gd name="T50" fmla="*/ 115 w 796"/>
                <a:gd name="T51" fmla="*/ 460 h 496"/>
                <a:gd name="T52" fmla="*/ 118 w 796"/>
                <a:gd name="T53" fmla="*/ 422 h 496"/>
                <a:gd name="T54" fmla="*/ 276 w 796"/>
                <a:gd name="T55" fmla="*/ 300 h 496"/>
                <a:gd name="T56" fmla="*/ 318 w 796"/>
                <a:gd name="T57" fmla="*/ 291 h 496"/>
                <a:gd name="T58" fmla="*/ 451 w 796"/>
                <a:gd name="T59" fmla="*/ 331 h 496"/>
                <a:gd name="T60" fmla="*/ 461 w 796"/>
                <a:gd name="T61" fmla="*/ 365 h 496"/>
                <a:gd name="T62" fmla="*/ 487 w 796"/>
                <a:gd name="T63" fmla="*/ 387 h 496"/>
                <a:gd name="T64" fmla="*/ 523 w 796"/>
                <a:gd name="T65" fmla="*/ 390 h 496"/>
                <a:gd name="T66" fmla="*/ 554 w 796"/>
                <a:gd name="T67" fmla="*/ 373 h 496"/>
                <a:gd name="T68" fmla="*/ 570 w 796"/>
                <a:gd name="T69" fmla="*/ 343 h 496"/>
                <a:gd name="T70" fmla="*/ 559 w 796"/>
                <a:gd name="T71" fmla="*/ 296 h 496"/>
                <a:gd name="T72" fmla="*/ 742 w 796"/>
                <a:gd name="T73" fmla="*/ 120 h 496"/>
                <a:gd name="T74" fmla="*/ 775 w 796"/>
                <a:gd name="T75" fmla="*/ 106 h 496"/>
                <a:gd name="T76" fmla="*/ 794 w 796"/>
                <a:gd name="T77" fmla="*/ 79 h 496"/>
                <a:gd name="T78" fmla="*/ 794 w 796"/>
                <a:gd name="T79" fmla="*/ 43 h 496"/>
                <a:gd name="T80" fmla="*/ 775 w 796"/>
                <a:gd name="T81" fmla="*/ 14 h 496"/>
                <a:gd name="T82" fmla="*/ 742 w 796"/>
                <a:gd name="T83" fmla="*/ 0 h 496"/>
                <a:gd name="T84" fmla="*/ 708 w 796"/>
                <a:gd name="T85" fmla="*/ 8 h 496"/>
                <a:gd name="T86" fmla="*/ 683 w 796"/>
                <a:gd name="T87" fmla="*/ 31 h 496"/>
                <a:gd name="T88" fmla="*/ 677 w 796"/>
                <a:gd name="T89" fmla="*/ 70 h 496"/>
                <a:gd name="T90" fmla="*/ 524 w 796"/>
                <a:gd name="T91" fmla="*/ 272 h 496"/>
                <a:gd name="T92" fmla="*/ 483 w 796"/>
                <a:gd name="T93" fmla="*/ 278 h 496"/>
                <a:gd name="T94" fmla="*/ 345 w 796"/>
                <a:gd name="T95" fmla="*/ 245 h 496"/>
                <a:gd name="T96" fmla="*/ 339 w 796"/>
                <a:gd name="T97" fmla="*/ 212 h 496"/>
                <a:gd name="T98" fmla="*/ 314 w 796"/>
                <a:gd name="T99" fmla="*/ 188 h 496"/>
                <a:gd name="T100" fmla="*/ 280 w 796"/>
                <a:gd name="T101" fmla="*/ 181 h 496"/>
                <a:gd name="T102" fmla="*/ 247 w 796"/>
                <a:gd name="T103" fmla="*/ 194 h 496"/>
                <a:gd name="T104" fmla="*/ 228 w 796"/>
                <a:gd name="T105" fmla="*/ 223 h 496"/>
                <a:gd name="T106" fmla="*/ 229 w 796"/>
                <a:gd name="T107" fmla="*/ 262 h 496"/>
                <a:gd name="T108" fmla="*/ 60 w 796"/>
                <a:gd name="T109" fmla="*/ 376 h 496"/>
                <a:gd name="T110" fmla="*/ 26 w 796"/>
                <a:gd name="T111" fmla="*/ 387 h 496"/>
                <a:gd name="T112" fmla="*/ 4 w 796"/>
                <a:gd name="T113" fmla="*/ 413 h 496"/>
                <a:gd name="T114" fmla="*/ 1 w 796"/>
                <a:gd name="T115" fmla="*/ 448 h 496"/>
                <a:gd name="T116" fmla="*/ 17 w 796"/>
                <a:gd name="T117" fmla="*/ 479 h 496"/>
                <a:gd name="T118" fmla="*/ 47 w 796"/>
                <a:gd name="T119" fmla="*/ 49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6" h="496">
                  <a:moveTo>
                    <a:pt x="60" y="406"/>
                  </a:moveTo>
                  <a:lnTo>
                    <a:pt x="66" y="407"/>
                  </a:lnTo>
                  <a:lnTo>
                    <a:pt x="73" y="410"/>
                  </a:lnTo>
                  <a:lnTo>
                    <a:pt x="78" y="413"/>
                  </a:lnTo>
                  <a:lnTo>
                    <a:pt x="83" y="417"/>
                  </a:lnTo>
                  <a:lnTo>
                    <a:pt x="83" y="417"/>
                  </a:lnTo>
                  <a:lnTo>
                    <a:pt x="83" y="417"/>
                  </a:lnTo>
                  <a:lnTo>
                    <a:pt x="83" y="417"/>
                  </a:lnTo>
                  <a:lnTo>
                    <a:pt x="83" y="417"/>
                  </a:lnTo>
                  <a:lnTo>
                    <a:pt x="86" y="421"/>
                  </a:lnTo>
                  <a:lnTo>
                    <a:pt x="88" y="426"/>
                  </a:lnTo>
                  <a:lnTo>
                    <a:pt x="89" y="431"/>
                  </a:lnTo>
                  <a:lnTo>
                    <a:pt x="90" y="436"/>
                  </a:lnTo>
                  <a:lnTo>
                    <a:pt x="89" y="443"/>
                  </a:lnTo>
                  <a:lnTo>
                    <a:pt x="88" y="448"/>
                  </a:lnTo>
                  <a:lnTo>
                    <a:pt x="85" y="453"/>
                  </a:lnTo>
                  <a:lnTo>
                    <a:pt x="81" y="458"/>
                  </a:lnTo>
                  <a:lnTo>
                    <a:pt x="76" y="461"/>
                  </a:lnTo>
                  <a:lnTo>
                    <a:pt x="72" y="464"/>
                  </a:lnTo>
                  <a:lnTo>
                    <a:pt x="65" y="466"/>
                  </a:lnTo>
                  <a:lnTo>
                    <a:pt x="60" y="466"/>
                  </a:lnTo>
                  <a:lnTo>
                    <a:pt x="54" y="466"/>
                  </a:lnTo>
                  <a:lnTo>
                    <a:pt x="48" y="464"/>
                  </a:lnTo>
                  <a:lnTo>
                    <a:pt x="43" y="461"/>
                  </a:lnTo>
                  <a:lnTo>
                    <a:pt x="39" y="458"/>
                  </a:lnTo>
                  <a:lnTo>
                    <a:pt x="34" y="453"/>
                  </a:lnTo>
                  <a:lnTo>
                    <a:pt x="32" y="448"/>
                  </a:lnTo>
                  <a:lnTo>
                    <a:pt x="30" y="443"/>
                  </a:lnTo>
                  <a:lnTo>
                    <a:pt x="30" y="436"/>
                  </a:lnTo>
                  <a:lnTo>
                    <a:pt x="30" y="430"/>
                  </a:lnTo>
                  <a:lnTo>
                    <a:pt x="32" y="425"/>
                  </a:lnTo>
                  <a:lnTo>
                    <a:pt x="34" y="419"/>
                  </a:lnTo>
                  <a:lnTo>
                    <a:pt x="39" y="415"/>
                  </a:lnTo>
                  <a:lnTo>
                    <a:pt x="43" y="412"/>
                  </a:lnTo>
                  <a:lnTo>
                    <a:pt x="48" y="409"/>
                  </a:lnTo>
                  <a:lnTo>
                    <a:pt x="54" y="407"/>
                  </a:lnTo>
                  <a:lnTo>
                    <a:pt x="60" y="406"/>
                  </a:lnTo>
                  <a:lnTo>
                    <a:pt x="60" y="406"/>
                  </a:lnTo>
                  <a:close/>
                  <a:moveTo>
                    <a:pt x="285" y="211"/>
                  </a:moveTo>
                  <a:lnTo>
                    <a:pt x="291" y="211"/>
                  </a:lnTo>
                  <a:lnTo>
                    <a:pt x="297" y="214"/>
                  </a:lnTo>
                  <a:lnTo>
                    <a:pt x="302" y="216"/>
                  </a:lnTo>
                  <a:lnTo>
                    <a:pt x="306" y="220"/>
                  </a:lnTo>
                  <a:lnTo>
                    <a:pt x="311" y="224"/>
                  </a:lnTo>
                  <a:lnTo>
                    <a:pt x="313" y="230"/>
                  </a:lnTo>
                  <a:lnTo>
                    <a:pt x="315" y="235"/>
                  </a:lnTo>
                  <a:lnTo>
                    <a:pt x="315" y="241"/>
                  </a:lnTo>
                  <a:lnTo>
                    <a:pt x="315" y="247"/>
                  </a:lnTo>
                  <a:lnTo>
                    <a:pt x="313" y="253"/>
                  </a:lnTo>
                  <a:lnTo>
                    <a:pt x="311" y="257"/>
                  </a:lnTo>
                  <a:lnTo>
                    <a:pt x="306" y="262"/>
                  </a:lnTo>
                  <a:lnTo>
                    <a:pt x="302" y="266"/>
                  </a:lnTo>
                  <a:lnTo>
                    <a:pt x="297" y="268"/>
                  </a:lnTo>
                  <a:lnTo>
                    <a:pt x="291" y="270"/>
                  </a:lnTo>
                  <a:lnTo>
                    <a:pt x="285" y="271"/>
                  </a:lnTo>
                  <a:lnTo>
                    <a:pt x="280" y="270"/>
                  </a:lnTo>
                  <a:lnTo>
                    <a:pt x="273" y="268"/>
                  </a:lnTo>
                  <a:lnTo>
                    <a:pt x="269" y="266"/>
                  </a:lnTo>
                  <a:lnTo>
                    <a:pt x="264" y="262"/>
                  </a:lnTo>
                  <a:lnTo>
                    <a:pt x="260" y="257"/>
                  </a:lnTo>
                  <a:lnTo>
                    <a:pt x="257" y="253"/>
                  </a:lnTo>
                  <a:lnTo>
                    <a:pt x="256" y="247"/>
                  </a:lnTo>
                  <a:lnTo>
                    <a:pt x="255" y="241"/>
                  </a:lnTo>
                  <a:lnTo>
                    <a:pt x="256" y="235"/>
                  </a:lnTo>
                  <a:lnTo>
                    <a:pt x="257" y="230"/>
                  </a:lnTo>
                  <a:lnTo>
                    <a:pt x="260" y="224"/>
                  </a:lnTo>
                  <a:lnTo>
                    <a:pt x="264" y="220"/>
                  </a:lnTo>
                  <a:lnTo>
                    <a:pt x="269" y="216"/>
                  </a:lnTo>
                  <a:lnTo>
                    <a:pt x="273" y="214"/>
                  </a:lnTo>
                  <a:lnTo>
                    <a:pt x="280" y="211"/>
                  </a:lnTo>
                  <a:lnTo>
                    <a:pt x="285" y="211"/>
                  </a:lnTo>
                  <a:close/>
                  <a:moveTo>
                    <a:pt x="511" y="301"/>
                  </a:moveTo>
                  <a:lnTo>
                    <a:pt x="516" y="301"/>
                  </a:lnTo>
                  <a:lnTo>
                    <a:pt x="521" y="302"/>
                  </a:lnTo>
                  <a:lnTo>
                    <a:pt x="526" y="306"/>
                  </a:lnTo>
                  <a:lnTo>
                    <a:pt x="530" y="308"/>
                  </a:lnTo>
                  <a:lnTo>
                    <a:pt x="530" y="308"/>
                  </a:lnTo>
                  <a:lnTo>
                    <a:pt x="530" y="308"/>
                  </a:lnTo>
                  <a:lnTo>
                    <a:pt x="530" y="308"/>
                  </a:lnTo>
                  <a:lnTo>
                    <a:pt x="530" y="308"/>
                  </a:lnTo>
                  <a:lnTo>
                    <a:pt x="535" y="313"/>
                  </a:lnTo>
                  <a:lnTo>
                    <a:pt x="538" y="319"/>
                  </a:lnTo>
                  <a:lnTo>
                    <a:pt x="540" y="325"/>
                  </a:lnTo>
                  <a:lnTo>
                    <a:pt x="541" y="331"/>
                  </a:lnTo>
                  <a:lnTo>
                    <a:pt x="540" y="337"/>
                  </a:lnTo>
                  <a:lnTo>
                    <a:pt x="539" y="343"/>
                  </a:lnTo>
                  <a:lnTo>
                    <a:pt x="536" y="347"/>
                  </a:lnTo>
                  <a:lnTo>
                    <a:pt x="532" y="353"/>
                  </a:lnTo>
                  <a:lnTo>
                    <a:pt x="527" y="356"/>
                  </a:lnTo>
                  <a:lnTo>
                    <a:pt x="523" y="359"/>
                  </a:lnTo>
                  <a:lnTo>
                    <a:pt x="516" y="360"/>
                  </a:lnTo>
                  <a:lnTo>
                    <a:pt x="511" y="361"/>
                  </a:lnTo>
                  <a:lnTo>
                    <a:pt x="505" y="360"/>
                  </a:lnTo>
                  <a:lnTo>
                    <a:pt x="499" y="359"/>
                  </a:lnTo>
                  <a:lnTo>
                    <a:pt x="494" y="356"/>
                  </a:lnTo>
                  <a:lnTo>
                    <a:pt x="490" y="353"/>
                  </a:lnTo>
                  <a:lnTo>
                    <a:pt x="486" y="349"/>
                  </a:lnTo>
                  <a:lnTo>
                    <a:pt x="483" y="343"/>
                  </a:lnTo>
                  <a:lnTo>
                    <a:pt x="481" y="337"/>
                  </a:lnTo>
                  <a:lnTo>
                    <a:pt x="481" y="331"/>
                  </a:lnTo>
                  <a:lnTo>
                    <a:pt x="481" y="325"/>
                  </a:lnTo>
                  <a:lnTo>
                    <a:pt x="483" y="320"/>
                  </a:lnTo>
                  <a:lnTo>
                    <a:pt x="486" y="314"/>
                  </a:lnTo>
                  <a:lnTo>
                    <a:pt x="490" y="310"/>
                  </a:lnTo>
                  <a:lnTo>
                    <a:pt x="494" y="307"/>
                  </a:lnTo>
                  <a:lnTo>
                    <a:pt x="499" y="304"/>
                  </a:lnTo>
                  <a:lnTo>
                    <a:pt x="505" y="301"/>
                  </a:lnTo>
                  <a:lnTo>
                    <a:pt x="511" y="301"/>
                  </a:lnTo>
                  <a:lnTo>
                    <a:pt x="511" y="301"/>
                  </a:lnTo>
                  <a:close/>
                  <a:moveTo>
                    <a:pt x="736" y="30"/>
                  </a:moveTo>
                  <a:lnTo>
                    <a:pt x="742" y="31"/>
                  </a:lnTo>
                  <a:lnTo>
                    <a:pt x="748" y="33"/>
                  </a:lnTo>
                  <a:lnTo>
                    <a:pt x="753" y="36"/>
                  </a:lnTo>
                  <a:lnTo>
                    <a:pt x="757" y="39"/>
                  </a:lnTo>
                  <a:lnTo>
                    <a:pt x="762" y="43"/>
                  </a:lnTo>
                  <a:lnTo>
                    <a:pt x="764" y="49"/>
                  </a:lnTo>
                  <a:lnTo>
                    <a:pt x="766" y="55"/>
                  </a:lnTo>
                  <a:lnTo>
                    <a:pt x="766" y="60"/>
                  </a:lnTo>
                  <a:lnTo>
                    <a:pt x="766" y="67"/>
                  </a:lnTo>
                  <a:lnTo>
                    <a:pt x="764" y="72"/>
                  </a:lnTo>
                  <a:lnTo>
                    <a:pt x="762" y="78"/>
                  </a:lnTo>
                  <a:lnTo>
                    <a:pt x="757" y="82"/>
                  </a:lnTo>
                  <a:lnTo>
                    <a:pt x="753" y="85"/>
                  </a:lnTo>
                  <a:lnTo>
                    <a:pt x="748" y="88"/>
                  </a:lnTo>
                  <a:lnTo>
                    <a:pt x="742" y="90"/>
                  </a:lnTo>
                  <a:lnTo>
                    <a:pt x="736" y="90"/>
                  </a:lnTo>
                  <a:lnTo>
                    <a:pt x="731" y="90"/>
                  </a:lnTo>
                  <a:lnTo>
                    <a:pt x="724" y="88"/>
                  </a:lnTo>
                  <a:lnTo>
                    <a:pt x="720" y="85"/>
                  </a:lnTo>
                  <a:lnTo>
                    <a:pt x="716" y="82"/>
                  </a:lnTo>
                  <a:lnTo>
                    <a:pt x="711" y="78"/>
                  </a:lnTo>
                  <a:lnTo>
                    <a:pt x="708" y="72"/>
                  </a:lnTo>
                  <a:lnTo>
                    <a:pt x="707" y="67"/>
                  </a:lnTo>
                  <a:lnTo>
                    <a:pt x="706" y="60"/>
                  </a:lnTo>
                  <a:lnTo>
                    <a:pt x="707" y="55"/>
                  </a:lnTo>
                  <a:lnTo>
                    <a:pt x="708" y="49"/>
                  </a:lnTo>
                  <a:lnTo>
                    <a:pt x="711" y="43"/>
                  </a:lnTo>
                  <a:lnTo>
                    <a:pt x="716" y="39"/>
                  </a:lnTo>
                  <a:lnTo>
                    <a:pt x="720" y="36"/>
                  </a:lnTo>
                  <a:lnTo>
                    <a:pt x="724" y="33"/>
                  </a:lnTo>
                  <a:lnTo>
                    <a:pt x="731" y="31"/>
                  </a:lnTo>
                  <a:lnTo>
                    <a:pt x="736" y="30"/>
                  </a:lnTo>
                  <a:lnTo>
                    <a:pt x="736" y="30"/>
                  </a:lnTo>
                  <a:close/>
                  <a:moveTo>
                    <a:pt x="60" y="496"/>
                  </a:moveTo>
                  <a:lnTo>
                    <a:pt x="66" y="496"/>
                  </a:lnTo>
                  <a:lnTo>
                    <a:pt x="72" y="495"/>
                  </a:lnTo>
                  <a:lnTo>
                    <a:pt x="77" y="494"/>
                  </a:lnTo>
                  <a:lnTo>
                    <a:pt x="84" y="492"/>
                  </a:lnTo>
                  <a:lnTo>
                    <a:pt x="89" y="489"/>
                  </a:lnTo>
                  <a:lnTo>
                    <a:pt x="93" y="487"/>
                  </a:lnTo>
                  <a:lnTo>
                    <a:pt x="98" y="482"/>
                  </a:lnTo>
                  <a:lnTo>
                    <a:pt x="102" y="479"/>
                  </a:lnTo>
                  <a:lnTo>
                    <a:pt x="106" y="475"/>
                  </a:lnTo>
                  <a:lnTo>
                    <a:pt x="109" y="470"/>
                  </a:lnTo>
                  <a:lnTo>
                    <a:pt x="113" y="465"/>
                  </a:lnTo>
                  <a:lnTo>
                    <a:pt x="115" y="460"/>
                  </a:lnTo>
                  <a:lnTo>
                    <a:pt x="117" y="455"/>
                  </a:lnTo>
                  <a:lnTo>
                    <a:pt x="119" y="448"/>
                  </a:lnTo>
                  <a:lnTo>
                    <a:pt x="120" y="443"/>
                  </a:lnTo>
                  <a:lnTo>
                    <a:pt x="120" y="436"/>
                  </a:lnTo>
                  <a:lnTo>
                    <a:pt x="119" y="429"/>
                  </a:lnTo>
                  <a:lnTo>
                    <a:pt x="118" y="422"/>
                  </a:lnTo>
                  <a:lnTo>
                    <a:pt x="116" y="416"/>
                  </a:lnTo>
                  <a:lnTo>
                    <a:pt x="114" y="410"/>
                  </a:lnTo>
                  <a:lnTo>
                    <a:pt x="251" y="291"/>
                  </a:lnTo>
                  <a:lnTo>
                    <a:pt x="259" y="295"/>
                  </a:lnTo>
                  <a:lnTo>
                    <a:pt x="267" y="298"/>
                  </a:lnTo>
                  <a:lnTo>
                    <a:pt x="276" y="300"/>
                  </a:lnTo>
                  <a:lnTo>
                    <a:pt x="285" y="301"/>
                  </a:lnTo>
                  <a:lnTo>
                    <a:pt x="292" y="300"/>
                  </a:lnTo>
                  <a:lnTo>
                    <a:pt x="300" y="299"/>
                  </a:lnTo>
                  <a:lnTo>
                    <a:pt x="306" y="297"/>
                  </a:lnTo>
                  <a:lnTo>
                    <a:pt x="313" y="294"/>
                  </a:lnTo>
                  <a:lnTo>
                    <a:pt x="318" y="291"/>
                  </a:lnTo>
                  <a:lnTo>
                    <a:pt x="325" y="286"/>
                  </a:lnTo>
                  <a:lnTo>
                    <a:pt x="329" y="282"/>
                  </a:lnTo>
                  <a:lnTo>
                    <a:pt x="333" y="277"/>
                  </a:lnTo>
                  <a:lnTo>
                    <a:pt x="451" y="324"/>
                  </a:lnTo>
                  <a:lnTo>
                    <a:pt x="451" y="327"/>
                  </a:lnTo>
                  <a:lnTo>
                    <a:pt x="451" y="331"/>
                  </a:lnTo>
                  <a:lnTo>
                    <a:pt x="451" y="338"/>
                  </a:lnTo>
                  <a:lnTo>
                    <a:pt x="452" y="343"/>
                  </a:lnTo>
                  <a:lnTo>
                    <a:pt x="453" y="350"/>
                  </a:lnTo>
                  <a:lnTo>
                    <a:pt x="455" y="355"/>
                  </a:lnTo>
                  <a:lnTo>
                    <a:pt x="457" y="360"/>
                  </a:lnTo>
                  <a:lnTo>
                    <a:pt x="461" y="365"/>
                  </a:lnTo>
                  <a:lnTo>
                    <a:pt x="464" y="370"/>
                  </a:lnTo>
                  <a:lnTo>
                    <a:pt x="468" y="374"/>
                  </a:lnTo>
                  <a:lnTo>
                    <a:pt x="472" y="377"/>
                  </a:lnTo>
                  <a:lnTo>
                    <a:pt x="477" y="381"/>
                  </a:lnTo>
                  <a:lnTo>
                    <a:pt x="482" y="384"/>
                  </a:lnTo>
                  <a:lnTo>
                    <a:pt x="487" y="387"/>
                  </a:lnTo>
                  <a:lnTo>
                    <a:pt x="493" y="388"/>
                  </a:lnTo>
                  <a:lnTo>
                    <a:pt x="498" y="390"/>
                  </a:lnTo>
                  <a:lnTo>
                    <a:pt x="505" y="391"/>
                  </a:lnTo>
                  <a:lnTo>
                    <a:pt x="511" y="391"/>
                  </a:lnTo>
                  <a:lnTo>
                    <a:pt x="517" y="391"/>
                  </a:lnTo>
                  <a:lnTo>
                    <a:pt x="523" y="390"/>
                  </a:lnTo>
                  <a:lnTo>
                    <a:pt x="529" y="388"/>
                  </a:lnTo>
                  <a:lnTo>
                    <a:pt x="535" y="387"/>
                  </a:lnTo>
                  <a:lnTo>
                    <a:pt x="540" y="384"/>
                  </a:lnTo>
                  <a:lnTo>
                    <a:pt x="544" y="381"/>
                  </a:lnTo>
                  <a:lnTo>
                    <a:pt x="550" y="377"/>
                  </a:lnTo>
                  <a:lnTo>
                    <a:pt x="554" y="373"/>
                  </a:lnTo>
                  <a:lnTo>
                    <a:pt x="557" y="370"/>
                  </a:lnTo>
                  <a:lnTo>
                    <a:pt x="560" y="365"/>
                  </a:lnTo>
                  <a:lnTo>
                    <a:pt x="564" y="360"/>
                  </a:lnTo>
                  <a:lnTo>
                    <a:pt x="567" y="355"/>
                  </a:lnTo>
                  <a:lnTo>
                    <a:pt x="568" y="350"/>
                  </a:lnTo>
                  <a:lnTo>
                    <a:pt x="570" y="343"/>
                  </a:lnTo>
                  <a:lnTo>
                    <a:pt x="571" y="338"/>
                  </a:lnTo>
                  <a:lnTo>
                    <a:pt x="571" y="331"/>
                  </a:lnTo>
                  <a:lnTo>
                    <a:pt x="570" y="322"/>
                  </a:lnTo>
                  <a:lnTo>
                    <a:pt x="568" y="312"/>
                  </a:lnTo>
                  <a:lnTo>
                    <a:pt x="565" y="304"/>
                  </a:lnTo>
                  <a:lnTo>
                    <a:pt x="559" y="296"/>
                  </a:lnTo>
                  <a:lnTo>
                    <a:pt x="710" y="115"/>
                  </a:lnTo>
                  <a:lnTo>
                    <a:pt x="717" y="117"/>
                  </a:lnTo>
                  <a:lnTo>
                    <a:pt x="723" y="119"/>
                  </a:lnTo>
                  <a:lnTo>
                    <a:pt x="730" y="120"/>
                  </a:lnTo>
                  <a:lnTo>
                    <a:pt x="736" y="120"/>
                  </a:lnTo>
                  <a:lnTo>
                    <a:pt x="742" y="120"/>
                  </a:lnTo>
                  <a:lnTo>
                    <a:pt x="749" y="119"/>
                  </a:lnTo>
                  <a:lnTo>
                    <a:pt x="754" y="118"/>
                  </a:lnTo>
                  <a:lnTo>
                    <a:pt x="760" y="116"/>
                  </a:lnTo>
                  <a:lnTo>
                    <a:pt x="765" y="114"/>
                  </a:lnTo>
                  <a:lnTo>
                    <a:pt x="770" y="111"/>
                  </a:lnTo>
                  <a:lnTo>
                    <a:pt x="775" y="106"/>
                  </a:lnTo>
                  <a:lnTo>
                    <a:pt x="779" y="103"/>
                  </a:lnTo>
                  <a:lnTo>
                    <a:pt x="783" y="99"/>
                  </a:lnTo>
                  <a:lnTo>
                    <a:pt x="786" y="95"/>
                  </a:lnTo>
                  <a:lnTo>
                    <a:pt x="790" y="89"/>
                  </a:lnTo>
                  <a:lnTo>
                    <a:pt x="792" y="84"/>
                  </a:lnTo>
                  <a:lnTo>
                    <a:pt x="794" y="79"/>
                  </a:lnTo>
                  <a:lnTo>
                    <a:pt x="795" y="73"/>
                  </a:lnTo>
                  <a:lnTo>
                    <a:pt x="796" y="67"/>
                  </a:lnTo>
                  <a:lnTo>
                    <a:pt x="796" y="60"/>
                  </a:lnTo>
                  <a:lnTo>
                    <a:pt x="796" y="54"/>
                  </a:lnTo>
                  <a:lnTo>
                    <a:pt x="795" y="49"/>
                  </a:lnTo>
                  <a:lnTo>
                    <a:pt x="794" y="43"/>
                  </a:lnTo>
                  <a:lnTo>
                    <a:pt x="792" y="37"/>
                  </a:lnTo>
                  <a:lnTo>
                    <a:pt x="790" y="31"/>
                  </a:lnTo>
                  <a:lnTo>
                    <a:pt x="786" y="27"/>
                  </a:lnTo>
                  <a:lnTo>
                    <a:pt x="783" y="23"/>
                  </a:lnTo>
                  <a:lnTo>
                    <a:pt x="779" y="19"/>
                  </a:lnTo>
                  <a:lnTo>
                    <a:pt x="775" y="14"/>
                  </a:lnTo>
                  <a:lnTo>
                    <a:pt x="770" y="11"/>
                  </a:lnTo>
                  <a:lnTo>
                    <a:pt x="765" y="8"/>
                  </a:lnTo>
                  <a:lnTo>
                    <a:pt x="760" y="5"/>
                  </a:lnTo>
                  <a:lnTo>
                    <a:pt x="754" y="4"/>
                  </a:lnTo>
                  <a:lnTo>
                    <a:pt x="749" y="1"/>
                  </a:lnTo>
                  <a:lnTo>
                    <a:pt x="742" y="0"/>
                  </a:lnTo>
                  <a:lnTo>
                    <a:pt x="736" y="0"/>
                  </a:lnTo>
                  <a:lnTo>
                    <a:pt x="731" y="0"/>
                  </a:lnTo>
                  <a:lnTo>
                    <a:pt x="724" y="1"/>
                  </a:lnTo>
                  <a:lnTo>
                    <a:pt x="719" y="4"/>
                  </a:lnTo>
                  <a:lnTo>
                    <a:pt x="712" y="5"/>
                  </a:lnTo>
                  <a:lnTo>
                    <a:pt x="708" y="8"/>
                  </a:lnTo>
                  <a:lnTo>
                    <a:pt x="703" y="11"/>
                  </a:lnTo>
                  <a:lnTo>
                    <a:pt x="698" y="14"/>
                  </a:lnTo>
                  <a:lnTo>
                    <a:pt x="694" y="19"/>
                  </a:lnTo>
                  <a:lnTo>
                    <a:pt x="690" y="22"/>
                  </a:lnTo>
                  <a:lnTo>
                    <a:pt x="687" y="27"/>
                  </a:lnTo>
                  <a:lnTo>
                    <a:pt x="683" y="31"/>
                  </a:lnTo>
                  <a:lnTo>
                    <a:pt x="681" y="37"/>
                  </a:lnTo>
                  <a:lnTo>
                    <a:pt x="679" y="43"/>
                  </a:lnTo>
                  <a:lnTo>
                    <a:pt x="677" y="49"/>
                  </a:lnTo>
                  <a:lnTo>
                    <a:pt x="676" y="54"/>
                  </a:lnTo>
                  <a:lnTo>
                    <a:pt x="676" y="60"/>
                  </a:lnTo>
                  <a:lnTo>
                    <a:pt x="677" y="70"/>
                  </a:lnTo>
                  <a:lnTo>
                    <a:pt x="679" y="80"/>
                  </a:lnTo>
                  <a:lnTo>
                    <a:pt x="682" y="88"/>
                  </a:lnTo>
                  <a:lnTo>
                    <a:pt x="688" y="96"/>
                  </a:lnTo>
                  <a:lnTo>
                    <a:pt x="537" y="277"/>
                  </a:lnTo>
                  <a:lnTo>
                    <a:pt x="530" y="275"/>
                  </a:lnTo>
                  <a:lnTo>
                    <a:pt x="524" y="272"/>
                  </a:lnTo>
                  <a:lnTo>
                    <a:pt x="517" y="271"/>
                  </a:lnTo>
                  <a:lnTo>
                    <a:pt x="511" y="271"/>
                  </a:lnTo>
                  <a:lnTo>
                    <a:pt x="504" y="271"/>
                  </a:lnTo>
                  <a:lnTo>
                    <a:pt x="496" y="272"/>
                  </a:lnTo>
                  <a:lnTo>
                    <a:pt x="490" y="275"/>
                  </a:lnTo>
                  <a:lnTo>
                    <a:pt x="483" y="278"/>
                  </a:lnTo>
                  <a:lnTo>
                    <a:pt x="478" y="281"/>
                  </a:lnTo>
                  <a:lnTo>
                    <a:pt x="472" y="285"/>
                  </a:lnTo>
                  <a:lnTo>
                    <a:pt x="467" y="291"/>
                  </a:lnTo>
                  <a:lnTo>
                    <a:pt x="463" y="296"/>
                  </a:lnTo>
                  <a:lnTo>
                    <a:pt x="345" y="249"/>
                  </a:lnTo>
                  <a:lnTo>
                    <a:pt x="345" y="245"/>
                  </a:lnTo>
                  <a:lnTo>
                    <a:pt x="345" y="241"/>
                  </a:lnTo>
                  <a:lnTo>
                    <a:pt x="345" y="235"/>
                  </a:lnTo>
                  <a:lnTo>
                    <a:pt x="344" y="229"/>
                  </a:lnTo>
                  <a:lnTo>
                    <a:pt x="343" y="223"/>
                  </a:lnTo>
                  <a:lnTo>
                    <a:pt x="341" y="218"/>
                  </a:lnTo>
                  <a:lnTo>
                    <a:pt x="339" y="212"/>
                  </a:lnTo>
                  <a:lnTo>
                    <a:pt x="335" y="207"/>
                  </a:lnTo>
                  <a:lnTo>
                    <a:pt x="332" y="203"/>
                  </a:lnTo>
                  <a:lnTo>
                    <a:pt x="328" y="199"/>
                  </a:lnTo>
                  <a:lnTo>
                    <a:pt x="324" y="194"/>
                  </a:lnTo>
                  <a:lnTo>
                    <a:pt x="319" y="191"/>
                  </a:lnTo>
                  <a:lnTo>
                    <a:pt x="314" y="188"/>
                  </a:lnTo>
                  <a:lnTo>
                    <a:pt x="309" y="186"/>
                  </a:lnTo>
                  <a:lnTo>
                    <a:pt x="303" y="184"/>
                  </a:lnTo>
                  <a:lnTo>
                    <a:pt x="298" y="182"/>
                  </a:lnTo>
                  <a:lnTo>
                    <a:pt x="291" y="181"/>
                  </a:lnTo>
                  <a:lnTo>
                    <a:pt x="285" y="180"/>
                  </a:lnTo>
                  <a:lnTo>
                    <a:pt x="280" y="181"/>
                  </a:lnTo>
                  <a:lnTo>
                    <a:pt x="273" y="182"/>
                  </a:lnTo>
                  <a:lnTo>
                    <a:pt x="268" y="184"/>
                  </a:lnTo>
                  <a:lnTo>
                    <a:pt x="261" y="186"/>
                  </a:lnTo>
                  <a:lnTo>
                    <a:pt x="257" y="188"/>
                  </a:lnTo>
                  <a:lnTo>
                    <a:pt x="252" y="191"/>
                  </a:lnTo>
                  <a:lnTo>
                    <a:pt x="247" y="194"/>
                  </a:lnTo>
                  <a:lnTo>
                    <a:pt x="243" y="199"/>
                  </a:lnTo>
                  <a:lnTo>
                    <a:pt x="239" y="203"/>
                  </a:lnTo>
                  <a:lnTo>
                    <a:pt x="236" y="207"/>
                  </a:lnTo>
                  <a:lnTo>
                    <a:pt x="232" y="212"/>
                  </a:lnTo>
                  <a:lnTo>
                    <a:pt x="230" y="218"/>
                  </a:lnTo>
                  <a:lnTo>
                    <a:pt x="228" y="223"/>
                  </a:lnTo>
                  <a:lnTo>
                    <a:pt x="226" y="229"/>
                  </a:lnTo>
                  <a:lnTo>
                    <a:pt x="225" y="235"/>
                  </a:lnTo>
                  <a:lnTo>
                    <a:pt x="225" y="241"/>
                  </a:lnTo>
                  <a:lnTo>
                    <a:pt x="226" y="248"/>
                  </a:lnTo>
                  <a:lnTo>
                    <a:pt x="227" y="255"/>
                  </a:lnTo>
                  <a:lnTo>
                    <a:pt x="229" y="262"/>
                  </a:lnTo>
                  <a:lnTo>
                    <a:pt x="231" y="267"/>
                  </a:lnTo>
                  <a:lnTo>
                    <a:pt x="94" y="387"/>
                  </a:lnTo>
                  <a:lnTo>
                    <a:pt x="86" y="383"/>
                  </a:lnTo>
                  <a:lnTo>
                    <a:pt x="78" y="380"/>
                  </a:lnTo>
                  <a:lnTo>
                    <a:pt x="69" y="377"/>
                  </a:lnTo>
                  <a:lnTo>
                    <a:pt x="60" y="376"/>
                  </a:lnTo>
                  <a:lnTo>
                    <a:pt x="54" y="376"/>
                  </a:lnTo>
                  <a:lnTo>
                    <a:pt x="47" y="377"/>
                  </a:lnTo>
                  <a:lnTo>
                    <a:pt x="42" y="379"/>
                  </a:lnTo>
                  <a:lnTo>
                    <a:pt x="36" y="381"/>
                  </a:lnTo>
                  <a:lnTo>
                    <a:pt x="31" y="384"/>
                  </a:lnTo>
                  <a:lnTo>
                    <a:pt x="26" y="387"/>
                  </a:lnTo>
                  <a:lnTo>
                    <a:pt x="21" y="390"/>
                  </a:lnTo>
                  <a:lnTo>
                    <a:pt x="17" y="394"/>
                  </a:lnTo>
                  <a:lnTo>
                    <a:pt x="13" y="398"/>
                  </a:lnTo>
                  <a:lnTo>
                    <a:pt x="10" y="403"/>
                  </a:lnTo>
                  <a:lnTo>
                    <a:pt x="6" y="407"/>
                  </a:lnTo>
                  <a:lnTo>
                    <a:pt x="4" y="413"/>
                  </a:lnTo>
                  <a:lnTo>
                    <a:pt x="2" y="418"/>
                  </a:lnTo>
                  <a:lnTo>
                    <a:pt x="1" y="425"/>
                  </a:lnTo>
                  <a:lnTo>
                    <a:pt x="0" y="430"/>
                  </a:lnTo>
                  <a:lnTo>
                    <a:pt x="0" y="436"/>
                  </a:lnTo>
                  <a:lnTo>
                    <a:pt x="0" y="443"/>
                  </a:lnTo>
                  <a:lnTo>
                    <a:pt x="1" y="448"/>
                  </a:lnTo>
                  <a:lnTo>
                    <a:pt x="2" y="455"/>
                  </a:lnTo>
                  <a:lnTo>
                    <a:pt x="4" y="460"/>
                  </a:lnTo>
                  <a:lnTo>
                    <a:pt x="6" y="465"/>
                  </a:lnTo>
                  <a:lnTo>
                    <a:pt x="10" y="470"/>
                  </a:lnTo>
                  <a:lnTo>
                    <a:pt x="13" y="475"/>
                  </a:lnTo>
                  <a:lnTo>
                    <a:pt x="17" y="479"/>
                  </a:lnTo>
                  <a:lnTo>
                    <a:pt x="21" y="482"/>
                  </a:lnTo>
                  <a:lnTo>
                    <a:pt x="26" y="487"/>
                  </a:lnTo>
                  <a:lnTo>
                    <a:pt x="31" y="489"/>
                  </a:lnTo>
                  <a:lnTo>
                    <a:pt x="36" y="492"/>
                  </a:lnTo>
                  <a:lnTo>
                    <a:pt x="42" y="494"/>
                  </a:lnTo>
                  <a:lnTo>
                    <a:pt x="47" y="495"/>
                  </a:lnTo>
                  <a:lnTo>
                    <a:pt x="54" y="496"/>
                  </a:lnTo>
                  <a:lnTo>
                    <a:pt x="60"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4">
            <a:extLst>
              <a:ext uri="{FF2B5EF4-FFF2-40B4-BE49-F238E27FC236}">
                <a16:creationId xmlns:a16="http://schemas.microsoft.com/office/drawing/2014/main" id="{3656EEA9-FAD8-7123-5992-FA91FED56FD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9C38975-18C6-4E4D-9A15-32CCCAD04256}"/>
              </a:ext>
            </a:extLst>
          </p:cNvPr>
          <p:cNvSpPr txBox="1"/>
          <p:nvPr/>
        </p:nvSpPr>
        <p:spPr>
          <a:xfrm>
            <a:off x="8762177" y="2891533"/>
            <a:ext cx="2320047" cy="492443"/>
          </a:xfrm>
          <a:prstGeom prst="rect">
            <a:avLst/>
          </a:prstGeom>
          <a:noFill/>
        </p:spPr>
        <p:txBody>
          <a:bodyPr wrap="square" lIns="0" tIns="0" rIns="0" bIns="0" rtlCol="0">
            <a:spAutoFit/>
          </a:bodyPr>
          <a:lstStyle/>
          <a:p>
            <a:pPr algn="ctr">
              <a:spcBef>
                <a:spcPts val="600"/>
              </a:spcBef>
            </a:pPr>
            <a:r>
              <a:rPr lang="en-US" sz="1600" b="1" dirty="0">
                <a:solidFill>
                  <a:srgbClr val="34576B"/>
                </a:solidFill>
                <a:ea typeface="Lato Black" panose="020F0502020204030203" pitchFamily="34" charset="0"/>
                <a:cs typeface="Lato Black" panose="020F0502020204030203" pitchFamily="34" charset="0"/>
              </a:rPr>
              <a:t>Reduced Supply Of Pediatricians</a:t>
            </a:r>
          </a:p>
        </p:txBody>
      </p:sp>
      <p:sp>
        <p:nvSpPr>
          <p:cNvPr id="66" name="TextBox 65">
            <a:extLst>
              <a:ext uri="{FF2B5EF4-FFF2-40B4-BE49-F238E27FC236}">
                <a16:creationId xmlns:a16="http://schemas.microsoft.com/office/drawing/2014/main" id="{F17FB038-DBFB-4E73-B4A1-650157000331}"/>
              </a:ext>
            </a:extLst>
          </p:cNvPr>
          <p:cNvSpPr txBox="1"/>
          <p:nvPr/>
        </p:nvSpPr>
        <p:spPr>
          <a:xfrm>
            <a:off x="8616167" y="3469826"/>
            <a:ext cx="2612065" cy="430887"/>
          </a:xfrm>
          <a:prstGeom prst="rect">
            <a:avLst/>
          </a:prstGeom>
          <a:noFill/>
        </p:spPr>
        <p:txBody>
          <a:bodyPr wrap="square" lIns="0" tIns="0" rIns="0" bIns="0" rtlCol="0">
            <a:spAutoFit/>
          </a:bodyPr>
          <a:lstStyle/>
          <a:p>
            <a:pPr algn="ctr">
              <a:spcBef>
                <a:spcPts val="600"/>
              </a:spcBef>
            </a:pPr>
            <a:r>
              <a:rPr lang="en-US" sz="1400" dirty="0">
                <a:solidFill>
                  <a:srgbClr val="34576B"/>
                </a:solidFill>
                <a:latin typeface="+mj-lt"/>
                <a:ea typeface="Lato Black" panose="020F0502020204030203" pitchFamily="34" charset="0"/>
                <a:cs typeface="Lato Black" panose="020F0502020204030203" pitchFamily="34" charset="0"/>
              </a:rPr>
              <a:t>Reduced interest in pediatrics versus other specialties</a:t>
            </a:r>
          </a:p>
        </p:txBody>
      </p:sp>
    </p:spTree>
    <p:extLst>
      <p:ext uri="{BB962C8B-B14F-4D97-AF65-F5344CB8AC3E}">
        <p14:creationId xmlns:p14="http://schemas.microsoft.com/office/powerpoint/2010/main" val="1993449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553-AD17-E08A-0115-A7F48AF83925}"/>
              </a:ext>
            </a:extLst>
          </p:cNvPr>
          <p:cNvSpPr>
            <a:spLocks noGrp="1"/>
          </p:cNvSpPr>
          <p:nvPr>
            <p:ph type="title"/>
          </p:nvPr>
        </p:nvSpPr>
        <p:spPr/>
        <p:txBody>
          <a:bodyPr/>
          <a:lstStyle/>
          <a:p>
            <a:r>
              <a:rPr lang="en-US" dirty="0"/>
              <a:t>Employee vs. Owner/Partner Mindset</a:t>
            </a:r>
          </a:p>
        </p:txBody>
      </p:sp>
      <p:sp>
        <p:nvSpPr>
          <p:cNvPr id="3" name="Footer Placeholder 2">
            <a:extLst>
              <a:ext uri="{FF2B5EF4-FFF2-40B4-BE49-F238E27FC236}">
                <a16:creationId xmlns:a16="http://schemas.microsoft.com/office/drawing/2014/main" id="{5215A5CF-107D-8AA4-4BE2-F8F888D9D9A0}"/>
              </a:ext>
            </a:extLst>
          </p:cNvPr>
          <p:cNvSpPr>
            <a:spLocks noGrp="1"/>
          </p:cNvSpPr>
          <p:nvPr>
            <p:ph type="ftr" sz="quarter" idx="11"/>
          </p:nvPr>
        </p:nvSpPr>
        <p:spPr/>
        <p:txBody>
          <a:bodyPr/>
          <a:lstStyle/>
          <a:p>
            <a:r>
              <a:rPr lang="en-ID"/>
              <a:t>www.PediatricSupport.com </a:t>
            </a:r>
            <a:endParaRPr lang="en-ID" dirty="0"/>
          </a:p>
        </p:txBody>
      </p:sp>
      <p:sp>
        <p:nvSpPr>
          <p:cNvPr id="4" name="Slide Number Placeholder 3">
            <a:extLst>
              <a:ext uri="{FF2B5EF4-FFF2-40B4-BE49-F238E27FC236}">
                <a16:creationId xmlns:a16="http://schemas.microsoft.com/office/drawing/2014/main" id="{492DEAE9-F181-3B76-AA31-75D6EBCBD045}"/>
              </a:ext>
            </a:extLst>
          </p:cNvPr>
          <p:cNvSpPr>
            <a:spLocks noGrp="1"/>
          </p:cNvSpPr>
          <p:nvPr>
            <p:ph type="sldNum" sz="quarter" idx="12"/>
          </p:nvPr>
        </p:nvSpPr>
        <p:spPr/>
        <p:txBody>
          <a:bodyPr/>
          <a:lstStyle/>
          <a:p>
            <a:fld id="{FF528CE4-BB7A-453B-9BA8-EFC0298A1600}" type="slidenum">
              <a:rPr lang="en-ID" smtClean="0"/>
              <a:pPr/>
              <a:t>80</a:t>
            </a:fld>
            <a:endParaRPr lang="en-ID" dirty="0"/>
          </a:p>
        </p:txBody>
      </p:sp>
    </p:spTree>
    <p:extLst>
      <p:ext uri="{BB962C8B-B14F-4D97-AF65-F5344CB8AC3E}">
        <p14:creationId xmlns:p14="http://schemas.microsoft.com/office/powerpoint/2010/main" val="1323342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E318-DD0C-CC2D-BF31-9266DE7F663C}"/>
              </a:ext>
            </a:extLst>
          </p:cNvPr>
          <p:cNvSpPr>
            <a:spLocks noGrp="1"/>
          </p:cNvSpPr>
          <p:nvPr>
            <p:ph type="title"/>
          </p:nvPr>
        </p:nvSpPr>
        <p:spPr/>
        <p:txBody>
          <a:bodyPr/>
          <a:lstStyle/>
          <a:p>
            <a:r>
              <a:rPr lang="en-US" dirty="0"/>
              <a:t>Entrepreneurial Mindset</a:t>
            </a:r>
          </a:p>
        </p:txBody>
      </p:sp>
      <p:sp>
        <p:nvSpPr>
          <p:cNvPr id="3" name="Footer Placeholder 2">
            <a:extLst>
              <a:ext uri="{FF2B5EF4-FFF2-40B4-BE49-F238E27FC236}">
                <a16:creationId xmlns:a16="http://schemas.microsoft.com/office/drawing/2014/main" id="{FEA00B0D-5C68-2D33-C2E9-40C064C390D5}"/>
              </a:ext>
            </a:extLst>
          </p:cNvPr>
          <p:cNvSpPr>
            <a:spLocks noGrp="1"/>
          </p:cNvSpPr>
          <p:nvPr>
            <p:ph type="ftr" sz="quarter" idx="11"/>
          </p:nvPr>
        </p:nvSpPr>
        <p:spPr/>
        <p:txBody>
          <a:bodyPr/>
          <a:lstStyle/>
          <a:p>
            <a:r>
              <a:rPr lang="en-ID"/>
              <a:t>www.PediatricSupport.com </a:t>
            </a:r>
            <a:endParaRPr lang="en-ID" dirty="0"/>
          </a:p>
        </p:txBody>
      </p:sp>
      <p:sp>
        <p:nvSpPr>
          <p:cNvPr id="4" name="Slide Number Placeholder 3">
            <a:extLst>
              <a:ext uri="{FF2B5EF4-FFF2-40B4-BE49-F238E27FC236}">
                <a16:creationId xmlns:a16="http://schemas.microsoft.com/office/drawing/2014/main" id="{E520649A-487B-F099-9527-9C20BE42EA49}"/>
              </a:ext>
            </a:extLst>
          </p:cNvPr>
          <p:cNvSpPr>
            <a:spLocks noGrp="1"/>
          </p:cNvSpPr>
          <p:nvPr>
            <p:ph type="sldNum" sz="quarter" idx="12"/>
          </p:nvPr>
        </p:nvSpPr>
        <p:spPr/>
        <p:txBody>
          <a:bodyPr/>
          <a:lstStyle/>
          <a:p>
            <a:fld id="{FF528CE4-BB7A-453B-9BA8-EFC0298A1600}" type="slidenum">
              <a:rPr lang="en-ID" smtClean="0"/>
              <a:pPr/>
              <a:t>81</a:t>
            </a:fld>
            <a:endParaRPr lang="en-ID" dirty="0"/>
          </a:p>
        </p:txBody>
      </p:sp>
    </p:spTree>
    <p:extLst>
      <p:ext uri="{BB962C8B-B14F-4D97-AF65-F5344CB8AC3E}">
        <p14:creationId xmlns:p14="http://schemas.microsoft.com/office/powerpoint/2010/main" val="2024069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DDE417-8CFC-4E1A-9E66-609239DE3863}"/>
              </a:ext>
            </a:extLst>
          </p:cNvPr>
          <p:cNvPicPr>
            <a:picLocks noChangeAspect="1"/>
          </p:cNvPicPr>
          <p:nvPr/>
        </p:nvPicPr>
        <p:blipFill>
          <a:blip r:embed="rId2">
            <a:extLst>
              <a:ext uri="{28A0092B-C50C-407E-A947-70E740481C1C}">
                <a14:useLocalDpi xmlns:a14="http://schemas.microsoft.com/office/drawing/2010/main" val="0"/>
              </a:ext>
            </a:extLst>
          </a:blip>
          <a:srcRect t="35033" b="35033"/>
          <a:stretch/>
        </p:blipFill>
        <p:spPr>
          <a:xfrm>
            <a:off x="0" y="-1"/>
            <a:ext cx="12193694" cy="2721931"/>
          </a:xfrm>
          <a:prstGeom prst="rect">
            <a:avLst/>
          </a:prstGeom>
        </p:spPr>
      </p:pic>
      <p:sp>
        <p:nvSpPr>
          <p:cNvPr id="7" name="Rectangle 6">
            <a:extLst>
              <a:ext uri="{FF2B5EF4-FFF2-40B4-BE49-F238E27FC236}">
                <a16:creationId xmlns:a16="http://schemas.microsoft.com/office/drawing/2014/main" id="{72332027-1558-444D-997C-AC551D1BC5B3}"/>
              </a:ext>
            </a:extLst>
          </p:cNvPr>
          <p:cNvSpPr/>
          <p:nvPr/>
        </p:nvSpPr>
        <p:spPr>
          <a:xfrm>
            <a:off x="0" y="-6832"/>
            <a:ext cx="12192000" cy="2721931"/>
          </a:xfrm>
          <a:prstGeom prst="rect">
            <a:avLst/>
          </a:prstGeom>
          <a:solidFill>
            <a:srgbClr val="34576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218934-08C8-4673-B468-CC91E857AF84}"/>
              </a:ext>
            </a:extLst>
          </p:cNvPr>
          <p:cNvSpPr>
            <a:spLocks noGrp="1"/>
          </p:cNvSpPr>
          <p:nvPr>
            <p:ph type="title"/>
          </p:nvPr>
        </p:nvSpPr>
        <p:spPr/>
        <p:txBody>
          <a:bodyPr/>
          <a:lstStyle/>
          <a:p>
            <a:r>
              <a:rPr lang="en-US" dirty="0">
                <a:solidFill>
                  <a:schemeClr val="bg1"/>
                </a:solidFill>
              </a:rPr>
              <a:t>Moral Injury</a:t>
            </a:r>
          </a:p>
        </p:txBody>
      </p:sp>
      <p:sp>
        <p:nvSpPr>
          <p:cNvPr id="3" name="Footer Placeholder 2">
            <a:extLst>
              <a:ext uri="{FF2B5EF4-FFF2-40B4-BE49-F238E27FC236}">
                <a16:creationId xmlns:a16="http://schemas.microsoft.com/office/drawing/2014/main" id="{D5B2430D-471A-4EE8-AD00-5D51FFC2F13A}"/>
              </a:ext>
            </a:extLst>
          </p:cNvPr>
          <p:cNvSpPr>
            <a:spLocks noGrp="1"/>
          </p:cNvSpPr>
          <p:nvPr>
            <p:ph type="ftr" sz="quarter" idx="11"/>
          </p:nvPr>
        </p:nvSpPr>
        <p:spPr/>
        <p:txBody>
          <a:bodyPr/>
          <a:lstStyle/>
          <a:p>
            <a:r>
              <a:rPr lang="en-ID" dirty="0"/>
              <a:t>www.PediatricSupport.com </a:t>
            </a:r>
          </a:p>
        </p:txBody>
      </p:sp>
      <p:sp>
        <p:nvSpPr>
          <p:cNvPr id="4" name="Slide Number Placeholder 3">
            <a:extLst>
              <a:ext uri="{FF2B5EF4-FFF2-40B4-BE49-F238E27FC236}">
                <a16:creationId xmlns:a16="http://schemas.microsoft.com/office/drawing/2014/main" id="{99282D56-255E-4DDC-AA4E-3482AE3DC6AF}"/>
              </a:ext>
            </a:extLst>
          </p:cNvPr>
          <p:cNvSpPr>
            <a:spLocks noGrp="1"/>
          </p:cNvSpPr>
          <p:nvPr>
            <p:ph type="sldNum" sz="quarter" idx="12"/>
          </p:nvPr>
        </p:nvSpPr>
        <p:spPr/>
        <p:txBody>
          <a:bodyPr/>
          <a:lstStyle/>
          <a:p>
            <a:fld id="{FF528CE4-BB7A-453B-9BA8-EFC0298A1600}" type="slidenum">
              <a:rPr lang="en-ID" smtClean="0"/>
              <a:pPr/>
              <a:t>9</a:t>
            </a:fld>
            <a:endParaRPr lang="en-ID" dirty="0"/>
          </a:p>
        </p:txBody>
      </p:sp>
      <p:pic>
        <p:nvPicPr>
          <p:cNvPr id="64" name="Picture 2">
            <a:extLst>
              <a:ext uri="{FF2B5EF4-FFF2-40B4-BE49-F238E27FC236}">
                <a16:creationId xmlns:a16="http://schemas.microsoft.com/office/drawing/2014/main" id="{99628B9E-B7D5-49F3-8141-9F21FEEB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4103" y="6274022"/>
            <a:ext cx="1188799" cy="44029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36">
            <a:extLst>
              <a:ext uri="{FF2B5EF4-FFF2-40B4-BE49-F238E27FC236}">
                <a16:creationId xmlns:a16="http://schemas.microsoft.com/office/drawing/2014/main" id="{97FEDD66-7239-4790-979F-BDE335163EF8}"/>
              </a:ext>
            </a:extLst>
          </p:cNvPr>
          <p:cNvSpPr/>
          <p:nvPr/>
        </p:nvSpPr>
        <p:spPr>
          <a:xfrm>
            <a:off x="694296" y="1409304"/>
            <a:ext cx="3361848" cy="4407295"/>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Rounded Corners 119">
            <a:extLst>
              <a:ext uri="{FF2B5EF4-FFF2-40B4-BE49-F238E27FC236}">
                <a16:creationId xmlns:a16="http://schemas.microsoft.com/office/drawing/2014/main" id="{6C1DEB31-7C45-43D2-BDF4-25CBB0DA962D}"/>
              </a:ext>
            </a:extLst>
          </p:cNvPr>
          <p:cNvSpPr/>
          <p:nvPr/>
        </p:nvSpPr>
        <p:spPr>
          <a:xfrm>
            <a:off x="4397450" y="1409305"/>
            <a:ext cx="3361848" cy="4407295"/>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A4DB7086-478E-4564-851E-0FBB35E6D2FE}"/>
              </a:ext>
            </a:extLst>
          </p:cNvPr>
          <p:cNvSpPr txBox="1"/>
          <p:nvPr/>
        </p:nvSpPr>
        <p:spPr>
          <a:xfrm>
            <a:off x="4750440" y="2476519"/>
            <a:ext cx="2612065" cy="3231654"/>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Following a calling rather than a career path</a:t>
            </a:r>
          </a:p>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Each hurdle offers a lesson in endurance</a:t>
            </a:r>
          </a:p>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Failing to consistently meet patients’ needs has a profound impact on physician wellbeing</a:t>
            </a:r>
          </a:p>
        </p:txBody>
      </p:sp>
      <p:sp>
        <p:nvSpPr>
          <p:cNvPr id="98" name="Rectangle: Rounded Corners 141">
            <a:extLst>
              <a:ext uri="{FF2B5EF4-FFF2-40B4-BE49-F238E27FC236}">
                <a16:creationId xmlns:a16="http://schemas.microsoft.com/office/drawing/2014/main" id="{427415A0-0FFE-4C0A-918F-736D95AC294A}"/>
              </a:ext>
            </a:extLst>
          </p:cNvPr>
          <p:cNvSpPr/>
          <p:nvPr/>
        </p:nvSpPr>
        <p:spPr>
          <a:xfrm>
            <a:off x="8179122" y="1409305"/>
            <a:ext cx="3361848" cy="4407295"/>
          </a:xfrm>
          <a:prstGeom prst="roundRect">
            <a:avLst>
              <a:gd name="adj" fmla="val 5982"/>
            </a:avLst>
          </a:prstGeom>
          <a:solidFill>
            <a:schemeClr val="bg1"/>
          </a:solidFill>
          <a:ln>
            <a:noFill/>
          </a:ln>
          <a:effectLst>
            <a:outerShdw blurRad="304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C9C9A1F6-936A-4EE3-BC72-0FCF24133C75}"/>
              </a:ext>
            </a:extLst>
          </p:cNvPr>
          <p:cNvSpPr txBox="1"/>
          <p:nvPr/>
        </p:nvSpPr>
        <p:spPr>
          <a:xfrm>
            <a:off x="1132661" y="2630408"/>
            <a:ext cx="2612065" cy="2923877"/>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Exhaustion, cynicism, and decreased productivity</a:t>
            </a:r>
          </a:p>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Suggests a failure of resourcefulness and resilience</a:t>
            </a:r>
          </a:p>
          <a:p>
            <a:pPr marL="285750" indent="-285750">
              <a:spcBef>
                <a:spcPts val="600"/>
              </a:spcBef>
              <a:buFont typeface="Arial" panose="020B0604020202020204" pitchFamily="34" charset="0"/>
              <a:buChar char="•"/>
            </a:pPr>
            <a:r>
              <a:rPr lang="en-US" sz="2000" dirty="0">
                <a:solidFill>
                  <a:srgbClr val="34576B"/>
                </a:solidFill>
                <a:ea typeface="Lato Black" panose="020F0502020204030203" pitchFamily="34" charset="0"/>
                <a:cs typeface="Lato Black" panose="020F0502020204030203" pitchFamily="34" charset="0"/>
              </a:rPr>
              <a:t>Symptom of something larger</a:t>
            </a:r>
          </a:p>
        </p:txBody>
      </p:sp>
      <p:sp>
        <p:nvSpPr>
          <p:cNvPr id="6" name="Rectangle: Top Corners Rounded 5">
            <a:extLst>
              <a:ext uri="{FF2B5EF4-FFF2-40B4-BE49-F238E27FC236}">
                <a16:creationId xmlns:a16="http://schemas.microsoft.com/office/drawing/2014/main" id="{2E5C92F6-001C-46E8-90C6-D412E917A76F}"/>
              </a:ext>
            </a:extLst>
          </p:cNvPr>
          <p:cNvSpPr/>
          <p:nvPr/>
        </p:nvSpPr>
        <p:spPr>
          <a:xfrm>
            <a:off x="694295" y="1409306"/>
            <a:ext cx="3361847" cy="861774"/>
          </a:xfrm>
          <a:prstGeom prst="round2SameRect">
            <a:avLst/>
          </a:prstGeom>
          <a:solidFill>
            <a:srgbClr val="DBA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4576B"/>
                </a:solidFill>
              </a:rPr>
              <a:t>Burnout</a:t>
            </a:r>
          </a:p>
        </p:txBody>
      </p:sp>
      <p:sp>
        <p:nvSpPr>
          <p:cNvPr id="115" name="Rectangle: Top Corners Rounded 114">
            <a:extLst>
              <a:ext uri="{FF2B5EF4-FFF2-40B4-BE49-F238E27FC236}">
                <a16:creationId xmlns:a16="http://schemas.microsoft.com/office/drawing/2014/main" id="{27AE2D8C-CC30-479B-872E-F55D2E7AAB7F}"/>
              </a:ext>
            </a:extLst>
          </p:cNvPr>
          <p:cNvSpPr/>
          <p:nvPr/>
        </p:nvSpPr>
        <p:spPr>
          <a:xfrm>
            <a:off x="4397451" y="1409306"/>
            <a:ext cx="3361847" cy="861774"/>
          </a:xfrm>
          <a:prstGeom prst="round2SameRect">
            <a:avLst/>
          </a:prstGeom>
          <a:solidFill>
            <a:srgbClr val="AD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4576B"/>
                </a:solidFill>
              </a:rPr>
              <a:t>Moral Injury</a:t>
            </a:r>
          </a:p>
        </p:txBody>
      </p:sp>
      <p:sp>
        <p:nvSpPr>
          <p:cNvPr id="116" name="Rectangle: Top Corners Rounded 115">
            <a:extLst>
              <a:ext uri="{FF2B5EF4-FFF2-40B4-BE49-F238E27FC236}">
                <a16:creationId xmlns:a16="http://schemas.microsoft.com/office/drawing/2014/main" id="{A16BB7C9-CBE9-48A8-995A-0FCF4EEE26E3}"/>
              </a:ext>
            </a:extLst>
          </p:cNvPr>
          <p:cNvSpPr/>
          <p:nvPr/>
        </p:nvSpPr>
        <p:spPr>
          <a:xfrm>
            <a:off x="8179123" y="1409306"/>
            <a:ext cx="3361847" cy="861774"/>
          </a:xfrm>
          <a:prstGeom prst="round2SameRect">
            <a:avLst/>
          </a:prstGeom>
          <a:solidFill>
            <a:srgbClr val="97C4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4576B"/>
                </a:solidFill>
              </a:rPr>
              <a:t>Approach</a:t>
            </a:r>
          </a:p>
        </p:txBody>
      </p:sp>
      <p:cxnSp>
        <p:nvCxnSpPr>
          <p:cNvPr id="5" name="Straight Connector 4">
            <a:extLst>
              <a:ext uri="{FF2B5EF4-FFF2-40B4-BE49-F238E27FC236}">
                <a16:creationId xmlns:a16="http://schemas.microsoft.com/office/drawing/2014/main" id="{3656EEA9-FAD8-7123-5992-FA91FED56FD7}"/>
              </a:ext>
            </a:extLst>
          </p:cNvPr>
          <p:cNvCxnSpPr>
            <a:cxnSpLocks/>
          </p:cNvCxnSpPr>
          <p:nvPr/>
        </p:nvCxnSpPr>
        <p:spPr>
          <a:xfrm>
            <a:off x="971550" y="6386195"/>
            <a:ext cx="0" cy="2133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17FB038-DBFB-4E73-B4A1-650157000331}"/>
              </a:ext>
            </a:extLst>
          </p:cNvPr>
          <p:cNvSpPr txBox="1"/>
          <p:nvPr/>
        </p:nvSpPr>
        <p:spPr>
          <a:xfrm>
            <a:off x="8567668" y="2430353"/>
            <a:ext cx="2830582" cy="3123932"/>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en-US" dirty="0">
                <a:solidFill>
                  <a:srgbClr val="34576B"/>
                </a:solidFill>
                <a:latin typeface="+mj-lt"/>
                <a:ea typeface="Lato Black" panose="020F0502020204030203" pitchFamily="34" charset="0"/>
                <a:cs typeface="Lato Black" panose="020F0502020204030203" pitchFamily="34" charset="0"/>
              </a:rPr>
              <a:t>Physicians must be treated with respect, autonomy, and the authority to make rational, safe, evidence-based, and financially responsible decisions.</a:t>
            </a:r>
          </a:p>
          <a:p>
            <a:pPr marL="285750" indent="-285750">
              <a:spcBef>
                <a:spcPts val="600"/>
              </a:spcBef>
              <a:buFont typeface="Arial" panose="020B0604020202020204" pitchFamily="34" charset="0"/>
              <a:buChar char="•"/>
            </a:pPr>
            <a:r>
              <a:rPr lang="en-US" dirty="0">
                <a:solidFill>
                  <a:srgbClr val="34576B"/>
                </a:solidFill>
                <a:latin typeface="+mj-lt"/>
                <a:ea typeface="Lato Black" panose="020F0502020204030203" pitchFamily="34" charset="0"/>
                <a:cs typeface="Lato Black" panose="020F0502020204030203" pitchFamily="34" charset="0"/>
              </a:rPr>
              <a:t>Create a win-win where the wellness of patients correlates with the wellness of providers.</a:t>
            </a:r>
          </a:p>
        </p:txBody>
      </p:sp>
      <p:sp>
        <p:nvSpPr>
          <p:cNvPr id="10" name="TextBox 9">
            <a:extLst>
              <a:ext uri="{FF2B5EF4-FFF2-40B4-BE49-F238E27FC236}">
                <a16:creationId xmlns:a16="http://schemas.microsoft.com/office/drawing/2014/main" id="{546F2E68-5FDE-41B5-B4C2-E7F3409C0BAD}"/>
              </a:ext>
            </a:extLst>
          </p:cNvPr>
          <p:cNvSpPr txBox="1"/>
          <p:nvPr/>
        </p:nvSpPr>
        <p:spPr>
          <a:xfrm>
            <a:off x="311149" y="6096252"/>
            <a:ext cx="12274549" cy="276999"/>
          </a:xfrm>
          <a:prstGeom prst="rect">
            <a:avLst/>
          </a:prstGeom>
          <a:noFill/>
        </p:spPr>
        <p:txBody>
          <a:bodyPr wrap="square">
            <a:spAutoFit/>
          </a:bodyPr>
          <a:lstStyle/>
          <a:p>
            <a:r>
              <a:rPr lang="en-US" sz="1200" i="1" dirty="0">
                <a:solidFill>
                  <a:srgbClr val="ADB68B"/>
                </a:solidFill>
              </a:rPr>
              <a:t>https://www.statnews.com/2018/07/26/physicians-not-burning-out-they-are-suffering-moral-injury/</a:t>
            </a:r>
          </a:p>
        </p:txBody>
      </p:sp>
    </p:spTree>
    <p:extLst>
      <p:ext uri="{BB962C8B-B14F-4D97-AF65-F5344CB8AC3E}">
        <p14:creationId xmlns:p14="http://schemas.microsoft.com/office/powerpoint/2010/main" val="1074497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DB68B"/>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TotalTime>
  <Words>3924</Words>
  <Application>Microsoft Office PowerPoint</Application>
  <PresentationFormat>Widescreen</PresentationFormat>
  <Paragraphs>709</Paragraphs>
  <Slides>81</Slides>
  <Notes>2</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8" baseType="lpstr">
      <vt:lpstr>Arial</vt:lpstr>
      <vt:lpstr>Calibri</vt:lpstr>
      <vt:lpstr>Lato</vt:lpstr>
      <vt:lpstr>Open Sans</vt:lpstr>
      <vt:lpstr>Wingdings</vt:lpstr>
      <vt:lpstr>Office Theme</vt:lpstr>
      <vt:lpstr>think-cell Slide</vt:lpstr>
      <vt:lpstr>PowerPoint Presentation</vt:lpstr>
      <vt:lpstr>Paul D. Vanchiere, MBA</vt:lpstr>
      <vt:lpstr>Today is not a substitute for Legal or Accounting Advice</vt:lpstr>
      <vt:lpstr>PowerPoint Presentation</vt:lpstr>
      <vt:lpstr>Agenda</vt:lpstr>
      <vt:lpstr>PowerPoint Presentation</vt:lpstr>
      <vt:lpstr>Partner/Owner Compensation</vt:lpstr>
      <vt:lpstr>Strong Headwinds For Independent Pediatric Practices</vt:lpstr>
      <vt:lpstr>Moral Injury</vt:lpstr>
      <vt:lpstr>Tough Marketplace…</vt:lpstr>
      <vt:lpstr>PowerPoint Presentation</vt:lpstr>
      <vt:lpstr>Traditional Valuation Methods</vt:lpstr>
      <vt:lpstr>PowerPoint Presentation</vt:lpstr>
      <vt:lpstr>Valuation Objective </vt:lpstr>
      <vt:lpstr>What Is A “Fair” Price?</vt:lpstr>
      <vt:lpstr>Succession Planning 101: </vt:lpstr>
      <vt:lpstr>Exit Strategy Options</vt:lpstr>
      <vt:lpstr>PowerPoint Presentation</vt:lpstr>
      <vt:lpstr>Sell to  Hospital</vt:lpstr>
      <vt:lpstr>Sell to Hospital</vt:lpstr>
      <vt:lpstr>Exit Strategy Options External Options</vt:lpstr>
      <vt:lpstr>PowerPoint Presentation</vt:lpstr>
      <vt:lpstr>Sell to Network of Large Competitor</vt:lpstr>
      <vt:lpstr>Exit Strategy Options External Options</vt:lpstr>
      <vt:lpstr>MSO Strategy</vt:lpstr>
      <vt:lpstr>Exit Strategy Options External Options</vt:lpstr>
      <vt:lpstr>How  PE-Backed Firms Deliver Profits</vt:lpstr>
      <vt:lpstr>PowerPoint Presentation</vt:lpstr>
      <vt:lpstr>How PE-Backed Firms Deliver Profits</vt:lpstr>
      <vt:lpstr>PowerPoint Presentation</vt:lpstr>
      <vt:lpstr>PowerPoint Presentation</vt:lpstr>
      <vt:lpstr>How Much At Closing?</vt:lpstr>
      <vt:lpstr>PowerPoint Presentation</vt:lpstr>
      <vt:lpstr>PowerPoint Presentation</vt:lpstr>
      <vt:lpstr>PE Purchase Process (Abbreviated)</vt:lpstr>
      <vt:lpstr>Reality Check (Part I)</vt:lpstr>
      <vt:lpstr>Goodwill</vt:lpstr>
      <vt:lpstr>PowerPoint Presentation</vt:lpstr>
      <vt:lpstr>Goal of Valuation Formula?</vt:lpstr>
      <vt:lpstr>Mindset</vt:lpstr>
      <vt:lpstr>Scenario</vt:lpstr>
      <vt:lpstr>Practice Valuation Summary</vt:lpstr>
      <vt:lpstr>Practice Valuation Summary</vt:lpstr>
      <vt:lpstr>Practice Valuation Summary</vt:lpstr>
      <vt:lpstr>Practice Valuation Summary</vt:lpstr>
      <vt:lpstr>Estimating  The A/R Value</vt:lpstr>
      <vt:lpstr>Estimating  The A/R Value</vt:lpstr>
      <vt:lpstr>Estimating  The A/R Value</vt:lpstr>
      <vt:lpstr>Estimating  The A/R Value</vt:lpstr>
      <vt:lpstr>Internal vs. PE-Backed Value </vt:lpstr>
      <vt:lpstr>Reality Check (Part II)</vt:lpstr>
      <vt:lpstr>How Do You Finance The Buy In? </vt:lpstr>
      <vt:lpstr>PowerPoint Presentation</vt:lpstr>
      <vt:lpstr>Financing Options</vt:lpstr>
      <vt:lpstr>PowerPoint Presentation</vt:lpstr>
      <vt:lpstr>PowerPoint Presentation</vt:lpstr>
      <vt:lpstr>Key Factors Impacting the Valuation of a Pediatric Practice</vt:lpstr>
      <vt:lpstr>Earnings Surveys  For Comparison Compensation</vt:lpstr>
      <vt:lpstr>Adjustments</vt:lpstr>
      <vt:lpstr>Considerations</vt:lpstr>
      <vt:lpstr>What Is The Correct Number Of Partners/Owners?</vt:lpstr>
      <vt:lpstr>What Is The Best Ratio?</vt:lpstr>
      <vt:lpstr>Considerations</vt:lpstr>
      <vt:lpstr>Common  Question/Request</vt:lpstr>
      <vt:lpstr>Financing Issues  &amp; Ownership Interest</vt:lpstr>
      <vt:lpstr>Shareholder/Partnership Considerations</vt:lpstr>
      <vt:lpstr>Dr. Hart wants to buy Dr. Vanchiere’s practice</vt:lpstr>
      <vt:lpstr>Buyer return on investment analysis  10 Years</vt:lpstr>
      <vt:lpstr>Over 3 Dozen Worksheets PMI Uses Everyday</vt:lpstr>
      <vt:lpstr>Budgeting- Anticipate The Impact</vt:lpstr>
      <vt:lpstr>Alignment  What do you want from the practice of medicine?  What is the roadmap to get there?</vt:lpstr>
      <vt:lpstr>Attributes Of Successful Practices</vt:lpstr>
      <vt:lpstr>Does Your Strategic Plan Set Reasonable Expectations…  For everyone involved?</vt:lpstr>
      <vt:lpstr>PowerPoint Presentation</vt:lpstr>
      <vt:lpstr>Plan For The Future</vt:lpstr>
      <vt:lpstr>Your Homework</vt:lpstr>
      <vt:lpstr>PowerPoint Presentation</vt:lpstr>
      <vt:lpstr>Connect With Paulie  Paul@PediatricSupport.com</vt:lpstr>
      <vt:lpstr>PE- Comparison Grid What Does The Backend Look Like?</vt:lpstr>
      <vt:lpstr>Employee vs. Owner/Partner Mindset</vt:lpstr>
      <vt:lpstr>Entrepreneurial Mindset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restu rohmatika</dc:creator>
  <cp:lastModifiedBy>Paul Vanchiere</cp:lastModifiedBy>
  <cp:revision>910</cp:revision>
  <cp:lastPrinted>2023-11-21T05:44:44Z</cp:lastPrinted>
  <dcterms:created xsi:type="dcterms:W3CDTF">2023-11-15T02:59:00Z</dcterms:created>
  <dcterms:modified xsi:type="dcterms:W3CDTF">2023-12-08T14:40:44Z</dcterms:modified>
</cp:coreProperties>
</file>