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9" r:id="rId2"/>
    <p:sldId id="1058" r:id="rId3"/>
    <p:sldId id="368" r:id="rId4"/>
    <p:sldId id="1059" r:id="rId5"/>
    <p:sldId id="1060" r:id="rId6"/>
    <p:sldId id="1045" r:id="rId7"/>
    <p:sldId id="1046" r:id="rId8"/>
    <p:sldId id="1047" r:id="rId9"/>
    <p:sldId id="1048" r:id="rId10"/>
    <p:sldId id="1049" r:id="rId11"/>
    <p:sldId id="1050" r:id="rId12"/>
    <p:sldId id="1051" r:id="rId13"/>
    <p:sldId id="1052" r:id="rId14"/>
    <p:sldId id="1053" r:id="rId15"/>
    <p:sldId id="1054" r:id="rId16"/>
    <p:sldId id="1055" r:id="rId17"/>
    <p:sldId id="1057" r:id="rId18"/>
    <p:sldId id="1061" r:id="rId19"/>
    <p:sldId id="1062" r:id="rId20"/>
    <p:sldId id="1063" r:id="rId21"/>
    <p:sldId id="1064" r:id="rId22"/>
    <p:sldId id="1065" r:id="rId23"/>
    <p:sldId id="1066" r:id="rId24"/>
    <p:sldId id="1067" r:id="rId25"/>
    <p:sldId id="1068" r:id="rId26"/>
    <p:sldId id="1069" r:id="rId27"/>
    <p:sldId id="1070" r:id="rId28"/>
    <p:sldId id="1071" r:id="rId29"/>
    <p:sldId id="1072" r:id="rId30"/>
    <p:sldId id="1073" r:id="rId31"/>
    <p:sldId id="1042" r:id="rId32"/>
    <p:sldId id="1043" r:id="rId33"/>
    <p:sldId id="1044" r:id="rId34"/>
    <p:sldId id="287" r:id="rId35"/>
    <p:sldId id="289" r:id="rId36"/>
    <p:sldId id="290" r:id="rId37"/>
    <p:sldId id="291" r:id="rId38"/>
    <p:sldId id="292" r:id="rId39"/>
    <p:sldId id="288" r:id="rId40"/>
    <p:sldId id="294" r:id="rId41"/>
    <p:sldId id="293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1056" r:id="rId52"/>
    <p:sldId id="310" r:id="rId53"/>
    <p:sldId id="31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1A2"/>
    <a:srgbClr val="424243"/>
    <a:srgbClr val="EB8A23"/>
    <a:srgbClr val="021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4734"/>
  </p:normalViewPr>
  <p:slideViewPr>
    <p:cSldViewPr snapToGrid="0" snapToObjects="1">
      <p:cViewPr varScale="1">
        <p:scale>
          <a:sx n="103" d="100"/>
          <a:sy n="103" d="100"/>
        </p:scale>
        <p:origin x="11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Baseline%20and%20First%20Audit%20Comparison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mc.org\Share\EXPST\NEURPULM\Strelzik\CAST%20Concussion%20Academy%20JAS\CAST%202.0\Copy%20of%20Pre-CAST%20Survey_Data%20with%20grap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424243"/>
                </a:solidFill>
              </a:rPr>
              <a:t>CAST</a:t>
            </a:r>
            <a:r>
              <a:rPr lang="en-US" baseline="0" dirty="0">
                <a:solidFill>
                  <a:srgbClr val="424243"/>
                </a:solidFill>
              </a:rPr>
              <a:t> 2.0 Participant Credentials</a:t>
            </a:r>
            <a:endParaRPr lang="en-US" dirty="0">
              <a:solidFill>
                <a:srgbClr val="424243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46493095586018"/>
          <c:y val="0.17151757186160305"/>
          <c:w val="0.51583720156870239"/>
          <c:h val="0.72708947151954784"/>
        </c:manualLayout>
      </c:layout>
      <c:pie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6B-41E2-9F97-2A64D3A4B9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6B-41E2-9F97-2A64D3A4B9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6B-41E2-9F97-2A64D3A4B9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6B-41E2-9F97-2A64D3A4B950}"/>
              </c:ext>
            </c:extLst>
          </c:dPt>
          <c:dLbls>
            <c:dLbl>
              <c:idx val="0"/>
              <c:layout>
                <c:manualLayout>
                  <c:x val="-9.3148518172290917E-2"/>
                  <c:y val="-0.184365134077746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6B-41E2-9F97-2A64D3A4B95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42424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76B-41E2-9F97-2A64D3A4B95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76B-41E2-9F97-2A64D3A4B950}"/>
                </c:ext>
              </c:extLst>
            </c:dLbl>
            <c:dLbl>
              <c:idx val="3"/>
              <c:layout>
                <c:manualLayout>
                  <c:x val="0.128579183152259"/>
                  <c:y val="1.33214192145170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42424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180297972457107E-2"/>
                      <c:h val="6.27357392827817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76B-41E2-9F97-2A64D3A4B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Sheet!$A$15:$A$18</c:f>
              <c:strCache>
                <c:ptCount val="4"/>
                <c:pt idx="0">
                  <c:v>MD/DO</c:v>
                </c:pt>
                <c:pt idx="1">
                  <c:v>PA</c:v>
                </c:pt>
                <c:pt idx="2">
                  <c:v>NP</c:v>
                </c:pt>
                <c:pt idx="3">
                  <c:v>None of the above</c:v>
                </c:pt>
              </c:strCache>
            </c:strRef>
          </c:cat>
          <c:val>
            <c:numRef>
              <c:f>Sheet!$B$15:$B$18</c:f>
              <c:numCache>
                <c:formatCode>General</c:formatCode>
                <c:ptCount val="4"/>
                <c:pt idx="0">
                  <c:v>80.650000000000006</c:v>
                </c:pt>
                <c:pt idx="1">
                  <c:v>1.61</c:v>
                </c:pt>
                <c:pt idx="2">
                  <c:v>16.13</c:v>
                </c:pt>
                <c:pt idx="3">
                  <c:v>1.61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6B-41E2-9F97-2A64D3A4B95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23069333272349"/>
          <c:y val="0.30968200668196671"/>
          <c:w val="0.27360224352735329"/>
          <c:h val="0.566659693466316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42424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solidFill>
                  <a:schemeClr val="tx1"/>
                </a:solidFill>
                <a:effectLst/>
              </a:rPr>
              <a:t>Is a service available by phone or email to assist with triage, referral and treatment for concussion patients</a:t>
            </a:r>
            <a:r>
              <a:rPr lang="en-US" sz="1400" b="0" i="0" u="none" strike="noStrike" baseline="0" dirty="0">
                <a:solidFill>
                  <a:schemeClr val="tx1"/>
                </a:solidFill>
              </a:rPr>
              <a:t> ?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tx>
            <c:strRef>
              <c:f>Sheet!$A$303</c:f>
              <c:strCache>
                <c:ptCount val="1"/>
                <c:pt idx="0">
                  <c:v>A service available by phone or email to assist with triage, referral and treatment for concussion patients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75-4D51-A808-1438EC9510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75-4D51-A808-1438EC9510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75-4D51-A808-1438EC9510C3}"/>
              </c:ext>
            </c:extLst>
          </c:dPt>
          <c:dLbls>
            <c:dLbl>
              <c:idx val="0"/>
              <c:layout>
                <c:manualLayout>
                  <c:x val="-0.11179041440242504"/>
                  <c:y val="0.118132602989843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75-4D51-A808-1438EC9510C3}"/>
                </c:ext>
              </c:extLst>
            </c:dLbl>
            <c:dLbl>
              <c:idx val="1"/>
              <c:layout>
                <c:manualLayout>
                  <c:x val="1.0855883331484973E-2"/>
                  <c:y val="-0.2033255734337555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75-4D51-A808-1438EC9510C3}"/>
                </c:ext>
              </c:extLst>
            </c:dLbl>
            <c:dLbl>
              <c:idx val="2"/>
              <c:layout>
                <c:manualLayout>
                  <c:x val="0.11237560533806513"/>
                  <c:y val="0.118132602989843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75-4D51-A808-1438EC951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Sheet!$B$301:$D$301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don’t know</c:v>
                </c:pt>
              </c:strCache>
            </c:strRef>
          </c:cat>
          <c:val>
            <c:numRef>
              <c:f>Sheet!$F$303:$H$303</c:f>
              <c:numCache>
                <c:formatCode>0.0</c:formatCode>
                <c:ptCount val="3"/>
                <c:pt idx="0">
                  <c:v>23.636363636363637</c:v>
                </c:pt>
                <c:pt idx="1">
                  <c:v>52.72727272727272</c:v>
                </c:pt>
                <c:pt idx="2">
                  <c:v>23.636363636363637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75-4D51-A808-1438EC951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Is</a:t>
            </a:r>
            <a:r>
              <a:rPr lang="en-US" baseline="0" dirty="0">
                <a:solidFill>
                  <a:schemeClr val="tx1"/>
                </a:solidFill>
              </a:rPr>
              <a:t> a </a:t>
            </a:r>
            <a:r>
              <a:rPr lang="en-US" dirty="0">
                <a:solidFill>
                  <a:schemeClr val="tx1"/>
                </a:solidFill>
              </a:rPr>
              <a:t>Provider Decision Support Tool (e.g., clinical pathway, protocol, template, algorithm) specifically for concussion available to you?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558574544379138"/>
          <c:y val="0.20610772566472665"/>
          <c:w val="0.50638737939447709"/>
          <c:h val="0.62527832933926741"/>
        </c:manualLayout>
      </c:layout>
      <c:pieChart>
        <c:varyColors val="1"/>
        <c:ser>
          <c:idx val="0"/>
          <c:order val="0"/>
          <c:tx>
            <c:strRef>
              <c:f>Sheet!$A$302</c:f>
              <c:strCache>
                <c:ptCount val="1"/>
                <c:pt idx="0">
                  <c:v>Provider Decision Support Tool (e.g., clinical pathway, protocol, template, algorithm) specifically for concussion.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6F-4736-AE7C-8EF0DF3C9D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6F-4736-AE7C-8EF0DF3C9D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6F-4736-AE7C-8EF0DF3C9DE0}"/>
              </c:ext>
            </c:extLst>
          </c:dPt>
          <c:dLbls>
            <c:dLbl>
              <c:idx val="0"/>
              <c:layout>
                <c:manualLayout>
                  <c:x val="-0.15170908654023882"/>
                  <c:y val="-4.76562820951728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6F-4736-AE7C-8EF0DF3C9DE0}"/>
                </c:ext>
              </c:extLst>
            </c:dLbl>
            <c:dLbl>
              <c:idx val="1"/>
              <c:layout>
                <c:manualLayout>
                  <c:x val="0.14494833832390669"/>
                  <c:y val="-4.52580166609608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6F-4736-AE7C-8EF0DF3C9DE0}"/>
                </c:ext>
              </c:extLst>
            </c:dLbl>
            <c:dLbl>
              <c:idx val="2"/>
              <c:layout>
                <c:manualLayout>
                  <c:x val="7.0972976969428114E-2"/>
                  <c:y val="0.1191176537715394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6F-4736-AE7C-8EF0DF3C9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Sheet!$B$301:$D$301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don’t know</c:v>
                </c:pt>
              </c:strCache>
            </c:strRef>
          </c:cat>
          <c:val>
            <c:numRef>
              <c:f>Sheet!$F$302:$H$302</c:f>
              <c:numCache>
                <c:formatCode>0.0</c:formatCode>
                <c:ptCount val="3"/>
                <c:pt idx="0">
                  <c:v>54.54545454545454</c:v>
                </c:pt>
                <c:pt idx="1">
                  <c:v>32.727272727272727</c:v>
                </c:pt>
                <c:pt idx="2">
                  <c:v>12.727272727272727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6F-4736-AE7C-8EF0DF3C9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91044107390082E-2"/>
          <c:y val="4.4896406470034372E-2"/>
          <c:w val="0.92409839610324229"/>
          <c:h val="0.70070278015145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Sheet!$A$309</c:f>
              <c:strCache>
                <c:ptCount val="1"/>
                <c:pt idx="0">
                  <c:v>Provider Decision Support Tool (e.g., clinical pathway, protocol, template, algorithm) specifically for concussion.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Sheet!$B$308:$F$308</c:f>
              <c:strCache>
                <c:ptCount val="5"/>
                <c:pt idx="0">
                  <c:v>Very helpful</c:v>
                </c:pt>
                <c:pt idx="1">
                  <c:v>Helpful</c:v>
                </c:pt>
                <c:pt idx="2">
                  <c:v>Neither helpful nor unhelpful</c:v>
                </c:pt>
                <c:pt idx="3">
                  <c:v>Unhelpful</c:v>
                </c:pt>
                <c:pt idx="4">
                  <c:v>Very unhelpful</c:v>
                </c:pt>
              </c:strCache>
            </c:strRef>
          </c:cat>
          <c:val>
            <c:numRef>
              <c:f>Sheet!$B$309:$F$309</c:f>
              <c:numCache>
                <c:formatCode>General</c:formatCode>
                <c:ptCount val="5"/>
                <c:pt idx="0">
                  <c:v>18</c:v>
                </c:pt>
                <c:pt idx="1">
                  <c:v>14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3-4CD6-B480-97F4F4FF432F}"/>
            </c:ext>
          </c:extLst>
        </c:ser>
        <c:ser>
          <c:idx val="1"/>
          <c:order val="1"/>
          <c:tx>
            <c:strRef>
              <c:f>Sheet!$A$310</c:f>
              <c:strCache>
                <c:ptCount val="1"/>
                <c:pt idx="0">
                  <c:v>A service available by phone or email to assist with triage, referral and treatment for concussion patients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Sheet!$B$308:$F$308</c:f>
              <c:strCache>
                <c:ptCount val="5"/>
                <c:pt idx="0">
                  <c:v>Very helpful</c:v>
                </c:pt>
                <c:pt idx="1">
                  <c:v>Helpful</c:v>
                </c:pt>
                <c:pt idx="2">
                  <c:v>Neither helpful nor unhelpful</c:v>
                </c:pt>
                <c:pt idx="3">
                  <c:v>Unhelpful</c:v>
                </c:pt>
                <c:pt idx="4">
                  <c:v>Very unhelpful</c:v>
                </c:pt>
              </c:strCache>
            </c:strRef>
          </c:cat>
          <c:val>
            <c:numRef>
              <c:f>Sheet!$B$310:$F$310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3-4CD6-B480-97F4F4FF4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8840671"/>
        <c:axId val="1161888703"/>
      </c:barChart>
      <c:catAx>
        <c:axId val="117884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888703"/>
        <c:crosses val="autoZero"/>
        <c:auto val="1"/>
        <c:lblAlgn val="ctr"/>
        <c:lblOffset val="100"/>
        <c:noMultiLvlLbl val="0"/>
      </c:catAx>
      <c:valAx>
        <c:axId val="1161888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# responses</a:t>
                </a:r>
              </a:p>
            </c:rich>
          </c:tx>
          <c:layout>
            <c:manualLayout>
              <c:xMode val="edge"/>
              <c:yMode val="edge"/>
              <c:x val="4.7262437476306861E-4"/>
              <c:y val="0.301481985805771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84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Are you</a:t>
            </a:r>
            <a:r>
              <a:rPr lang="en-US" sz="2400" baseline="0" dirty="0">
                <a:solidFill>
                  <a:schemeClr val="tx1"/>
                </a:solidFill>
              </a:rPr>
              <a:t> familiar with the ACE Evaluation Tool?</a:t>
            </a:r>
            <a:endParaRPr lang="en-US" sz="2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776746947221786"/>
          <c:y val="0.25786271961129298"/>
          <c:w val="0.41985329134329269"/>
          <c:h val="0.6103908105235895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7D-4D91-8905-4ABEF6433C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7D-4D91-8905-4ABEF6433CC7}"/>
              </c:ext>
            </c:extLst>
          </c:dPt>
          <c:dLbls>
            <c:dLbl>
              <c:idx val="0"/>
              <c:layout>
                <c:manualLayout>
                  <c:x val="-8.2376209866343669E-2"/>
                  <c:y val="-0.1845674771618846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7D-4D91-8905-4ABEF6433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Sheet!$A$317:$A$318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Sheet!$B$317:$B$318</c:f>
              <c:numCache>
                <c:formatCode>General</c:formatCode>
                <c:ptCount val="2"/>
                <c:pt idx="0">
                  <c:v>83.93</c:v>
                </c:pt>
                <c:pt idx="1">
                  <c:v>16.07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7D-4D91-8905-4ABEF6433CC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baseline="0" dirty="0">
                <a:solidFill>
                  <a:schemeClr val="tx1"/>
                </a:solidFill>
                <a:effectLst/>
              </a:rPr>
              <a:t>Do you have the ACE Evaluation tool available to you?</a:t>
            </a:r>
            <a:r>
              <a:rPr lang="en-US" sz="24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379561470081552"/>
          <c:y val="0.22697821913161051"/>
          <c:w val="0.49474648748833672"/>
          <c:h val="0.6536291111951451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82-43F3-B2A3-F6548559EE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82-43F3-B2A3-F6548559EE59}"/>
              </c:ext>
            </c:extLst>
          </c:dPt>
          <c:dLbls>
            <c:dLbl>
              <c:idx val="0"/>
              <c:layout>
                <c:manualLayout>
                  <c:x val="-7.0309320440425857E-2"/>
                  <c:y val="-0.178478366866524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82-43F3-B2A3-F6548559EE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Sheet!$A$325:$A$326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Sheet!$B$325:$B$326</c:f>
              <c:numCache>
                <c:formatCode>General</c:formatCode>
                <c:ptCount val="2"/>
                <c:pt idx="0">
                  <c:v>85.11</c:v>
                </c:pt>
                <c:pt idx="1">
                  <c:v>14.89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82-43F3-B2A3-F6548559EE5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baseline="0" dirty="0">
                <a:solidFill>
                  <a:schemeClr val="tx1"/>
                </a:solidFill>
                <a:effectLst/>
              </a:rPr>
              <a:t>Do you use a graded symptom tracker (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effectLst/>
              </a:rPr>
              <a:t>eg</a:t>
            </a:r>
            <a:r>
              <a:rPr lang="en-US" sz="2400" b="0" i="0" u="none" strike="noStrike" baseline="0" dirty="0">
                <a:solidFill>
                  <a:schemeClr val="tx1"/>
                </a:solidFill>
                <a:effectLst/>
              </a:rPr>
              <a:t> PCSI, PCSS)?</a:t>
            </a:r>
            <a:r>
              <a:rPr lang="en-US" sz="24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56-4C64-87FA-1E9845557A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56-4C64-87FA-1E9845557A32}"/>
              </c:ext>
            </c:extLst>
          </c:dPt>
          <c:dLbls>
            <c:dLbl>
              <c:idx val="1"/>
              <c:layout>
                <c:manualLayout>
                  <c:x val="5.4973060759610268E-2"/>
                  <c:y val="-0.1835200470331206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56-4C64-87FA-1E9845557A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Sheet!$A$341:$A$342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Sheet!$B$341:$B$342</c:f>
              <c:numCache>
                <c:formatCode>General</c:formatCode>
                <c:ptCount val="2"/>
                <c:pt idx="0">
                  <c:v>9.09</c:v>
                </c:pt>
                <c:pt idx="1">
                  <c:v>90.91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56-4C64-87FA-1E9845557A3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baseline="0" dirty="0">
                <a:solidFill>
                  <a:schemeClr val="tx1"/>
                </a:solidFill>
                <a:effectLst/>
              </a:rPr>
              <a:t>Are you familiar with the PCSI tool?</a:t>
            </a:r>
          </a:p>
          <a:p>
            <a:pPr>
              <a:defRPr sz="2400"/>
            </a:pPr>
            <a:endParaRPr lang="en-US" sz="2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692263141828462"/>
          <c:y val="0.24522186157213979"/>
          <c:w val="0.43270810944171012"/>
          <c:h val="0.5900306623844815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2E-4C36-ADF4-14EA6C9E86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2E-4C36-ADF4-14EA6C9E86B5}"/>
              </c:ext>
            </c:extLst>
          </c:dPt>
          <c:dLbls>
            <c:dLbl>
              <c:idx val="1"/>
              <c:layout>
                <c:manualLayout>
                  <c:x val="8.5140558198716992E-2"/>
                  <c:y val="-0.1839737330406745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2E-4C36-ADF4-14EA6C9E86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Sheet!$A$349:$A$350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Sheet!$B$349:$B$350</c:f>
              <c:numCache>
                <c:formatCode>General</c:formatCode>
                <c:ptCount val="2"/>
                <c:pt idx="0">
                  <c:v>10.91</c:v>
                </c:pt>
                <c:pt idx="1">
                  <c:v>89.09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2E-4C36-ADF4-14EA6C9E86B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9214618233397E-2"/>
          <c:y val="4.6046583960305379E-2"/>
          <c:w val="0.91679729402829846"/>
          <c:h val="0.81507190277524399"/>
        </c:manualLayout>
      </c:layout>
      <c:barChart>
        <c:barDir val="col"/>
        <c:grouping val="clustered"/>
        <c:varyColors val="0"/>
        <c:ser>
          <c:idx val="0"/>
          <c:order val="0"/>
          <c:tx>
            <c:v>Yes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Sheet!$A$357:$A$360</c:f>
              <c:strCache>
                <c:ptCount val="4"/>
                <c:pt idx="0">
                  <c:v>School</c:v>
                </c:pt>
                <c:pt idx="1">
                  <c:v>Play</c:v>
                </c:pt>
                <c:pt idx="2">
                  <c:v>Sports (or other risk activities)</c:v>
                </c:pt>
                <c:pt idx="3">
                  <c:v>Full medical clearance?</c:v>
                </c:pt>
              </c:strCache>
            </c:strRef>
          </c:cat>
          <c:val>
            <c:numRef>
              <c:f>Sheet!$B$357:$B$360</c:f>
              <c:numCache>
                <c:formatCode>General</c:formatCode>
                <c:ptCount val="4"/>
                <c:pt idx="0">
                  <c:v>33</c:v>
                </c:pt>
                <c:pt idx="1">
                  <c:v>35</c:v>
                </c:pt>
                <c:pt idx="2">
                  <c:v>37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9-4CB6-9A06-0130028026C3}"/>
            </c:ext>
          </c:extLst>
        </c:ser>
        <c:ser>
          <c:idx val="1"/>
          <c:order val="1"/>
          <c:tx>
            <c:strRef>
              <c:f>Sheet!$C$356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Sheet!$A$357:$A$360</c:f>
              <c:strCache>
                <c:ptCount val="4"/>
                <c:pt idx="0">
                  <c:v>School</c:v>
                </c:pt>
                <c:pt idx="1">
                  <c:v>Play</c:v>
                </c:pt>
                <c:pt idx="2">
                  <c:v>Sports (or other risk activities)</c:v>
                </c:pt>
                <c:pt idx="3">
                  <c:v>Full medical clearance?</c:v>
                </c:pt>
              </c:strCache>
            </c:strRef>
          </c:cat>
          <c:val>
            <c:numRef>
              <c:f>Sheet!$C$357:$C$360</c:f>
              <c:numCache>
                <c:formatCode>General</c:formatCode>
                <c:ptCount val="4"/>
                <c:pt idx="0">
                  <c:v>11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49-4CB6-9A06-0130028026C3}"/>
            </c:ext>
          </c:extLst>
        </c:ser>
        <c:ser>
          <c:idx val="2"/>
          <c:order val="2"/>
          <c:tx>
            <c:strRef>
              <c:f>Sheet!$D$356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Sheet!$A$357:$A$360</c:f>
              <c:strCache>
                <c:ptCount val="4"/>
                <c:pt idx="0">
                  <c:v>School</c:v>
                </c:pt>
                <c:pt idx="1">
                  <c:v>Play</c:v>
                </c:pt>
                <c:pt idx="2">
                  <c:v>Sports (or other risk activities)</c:v>
                </c:pt>
                <c:pt idx="3">
                  <c:v>Full medical clearance?</c:v>
                </c:pt>
              </c:strCache>
            </c:strRef>
          </c:cat>
          <c:val>
            <c:numRef>
              <c:f>Sheet!$D$357:$D$360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49-4CB6-9A06-013002802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7815231"/>
        <c:axId val="728916319"/>
      </c:barChart>
      <c:catAx>
        <c:axId val="134781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916319"/>
        <c:crosses val="autoZero"/>
        <c:auto val="1"/>
        <c:lblAlgn val="ctr"/>
        <c:lblOffset val="100"/>
        <c:noMultiLvlLbl val="0"/>
      </c:catAx>
      <c:valAx>
        <c:axId val="728916319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# Responses</a:t>
                </a:r>
              </a:p>
            </c:rich>
          </c:tx>
          <c:layout>
            <c:manualLayout>
              <c:xMode val="edge"/>
              <c:yMode val="edge"/>
              <c:x val="1.5139752478343552E-2"/>
              <c:y val="0.355634715461599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815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95039663217075"/>
          <c:y val="0.93989714664240687"/>
          <c:w val="0.18409920673565847"/>
          <c:h val="5.7590084733723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Baseline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ACE Evaluation</c:v>
              </c:pt>
              <c:pt idx="1">
                <c:v>PCSI</c:v>
              </c:pt>
              <c:pt idx="2">
                <c:v>STAMP/RTS</c:v>
              </c:pt>
              <c:pt idx="3">
                <c:v>Follow Up Recommended</c:v>
              </c:pt>
              <c:pt idx="4">
                <c:v>Specialist Referral</c:v>
              </c:pt>
            </c:strLit>
          </c:cat>
          <c:val>
            <c:numRef>
              <c:f>(Sheet1!$AE$148,Sheet1!$AK$148,Sheet1!$AV$148,Sheet1!$AX$148,Sheet1!$AY$148)</c:f>
              <c:numCache>
                <c:formatCode>General</c:formatCode>
                <c:ptCount val="5"/>
                <c:pt idx="0">
                  <c:v>53.982300884955748</c:v>
                </c:pt>
                <c:pt idx="1">
                  <c:v>0</c:v>
                </c:pt>
                <c:pt idx="2">
                  <c:v>3.4246575342465753</c:v>
                </c:pt>
                <c:pt idx="3">
                  <c:v>47.260273972602739</c:v>
                </c:pt>
                <c:pt idx="4">
                  <c:v>10.273972602739725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B-4BB4-AF2F-E7647347C593}"/>
            </c:ext>
          </c:extLst>
        </c:ser>
        <c:ser>
          <c:idx val="1"/>
          <c:order val="1"/>
          <c:tx>
            <c:v>Audit 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ACE Evaluation</c:v>
              </c:pt>
              <c:pt idx="1">
                <c:v>PCSI</c:v>
              </c:pt>
              <c:pt idx="2">
                <c:v>STAMP/RTS</c:v>
              </c:pt>
              <c:pt idx="3">
                <c:v>Follow Up Recommended</c:v>
              </c:pt>
              <c:pt idx="4">
                <c:v>Specialist Referral</c:v>
              </c:pt>
            </c:strLit>
          </c:cat>
          <c:val>
            <c:numRef>
              <c:f>(Sheet1!$AE$154,Sheet1!$AK$154,Sheet1!$AV$154,Sheet1!$AX$154,Sheet1!$AY$154)</c:f>
              <c:numCache>
                <c:formatCode>General</c:formatCode>
                <c:ptCount val="5"/>
                <c:pt idx="0">
                  <c:v>80.681818181818173</c:v>
                </c:pt>
                <c:pt idx="1">
                  <c:v>16.666666666666664</c:v>
                </c:pt>
                <c:pt idx="2">
                  <c:v>11.320754716981133</c:v>
                </c:pt>
                <c:pt idx="3">
                  <c:v>55.660377358490564</c:v>
                </c:pt>
                <c:pt idx="4">
                  <c:v>9.433962264150944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3B-4BB4-AF2F-E7647347C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3071087"/>
        <c:axId val="1280296223"/>
      </c:barChart>
      <c:catAx>
        <c:axId val="963071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296223"/>
        <c:crosses val="autoZero"/>
        <c:auto val="1"/>
        <c:lblAlgn val="ctr"/>
        <c:lblOffset val="100"/>
        <c:noMultiLvlLbl val="0"/>
      </c:catAx>
      <c:valAx>
        <c:axId val="128029622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Responding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3071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424243"/>
                </a:solidFill>
              </a:rPr>
              <a:t>Participant</a:t>
            </a:r>
            <a:r>
              <a:rPr lang="en-US" baseline="0" dirty="0">
                <a:solidFill>
                  <a:srgbClr val="424243"/>
                </a:solidFill>
              </a:rPr>
              <a:t> Years Since Training</a:t>
            </a:r>
            <a:endParaRPr lang="en-US" dirty="0">
              <a:solidFill>
                <a:srgbClr val="424243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09043168891299"/>
          <c:y val="0.16218102335870224"/>
          <c:w val="0.52633062345829096"/>
          <c:h val="0.7410876002539815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48-4104-88F8-9FAA5B56FA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48-4104-88F8-9FAA5B56FA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48-4104-88F8-9FAA5B56FA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48-4104-88F8-9FAA5B56FA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648-4104-88F8-9FAA5B56FA34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42424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648-4104-88F8-9FAA5B56FA34}"/>
                </c:ext>
              </c:extLst>
            </c:dLbl>
            <c:dLbl>
              <c:idx val="4"/>
              <c:layout>
                <c:manualLayout>
                  <c:x val="0.16094961481952524"/>
                  <c:y val="1.00349078438773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42424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48-4104-88F8-9FAA5B56F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Sheet!$A$25:$A$29</c:f>
              <c:strCache>
                <c:ptCount val="5"/>
                <c:pt idx="0">
                  <c:v>0-4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15-19 years</c:v>
                </c:pt>
                <c:pt idx="4">
                  <c:v>20+ years</c:v>
                </c:pt>
              </c:strCache>
            </c:strRef>
          </c:cat>
          <c:val>
            <c:numRef>
              <c:f>Sheet!$B$25:$B$29</c:f>
              <c:numCache>
                <c:formatCode>General</c:formatCode>
                <c:ptCount val="5"/>
                <c:pt idx="0">
                  <c:v>6.67</c:v>
                </c:pt>
                <c:pt idx="1">
                  <c:v>10</c:v>
                </c:pt>
                <c:pt idx="2">
                  <c:v>13.33</c:v>
                </c:pt>
                <c:pt idx="3">
                  <c:v>16.670000000000002</c:v>
                </c:pt>
                <c:pt idx="4">
                  <c:v>53.33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48-4104-88F8-9FAA5B56FA3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42424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424243"/>
                </a:solidFill>
              </a:rPr>
              <a:t>Acute Cases Seen Per Provider in</a:t>
            </a:r>
            <a:r>
              <a:rPr lang="en-US" baseline="0" dirty="0">
                <a:solidFill>
                  <a:srgbClr val="424243"/>
                </a:solidFill>
              </a:rPr>
              <a:t> 3 Months</a:t>
            </a:r>
            <a:endParaRPr lang="en-US" dirty="0">
              <a:solidFill>
                <a:srgbClr val="424243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89033110766143"/>
          <c:y val="0.25983008394853652"/>
          <c:w val="0.50668896494826499"/>
          <c:h val="0.71343161954254042"/>
        </c:manualLayout>
      </c:layout>
      <c:pieChart>
        <c:varyColors val="1"/>
        <c:ser>
          <c:idx val="0"/>
          <c:order val="0"/>
          <c:tx>
            <c:v>Acute Cases Seen Per Provider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7A-4470-8815-D58CB6BE36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7A-4470-8815-D58CB6BE36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7A-4470-8815-D58CB6BE36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7A-4470-8815-D58CB6BE36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7A-4470-8815-D58CB6BE367A}"/>
              </c:ext>
            </c:extLst>
          </c:dPt>
          <c:dLbls>
            <c:dLbl>
              <c:idx val="1"/>
              <c:layout>
                <c:manualLayout>
                  <c:x val="-0.11664282018191907"/>
                  <c:y val="-0.155473406543245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7A-4470-8815-D58CB6BE367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42424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C7A-4470-8815-D58CB6BE367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42424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C7A-4470-8815-D58CB6BE3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Sheet!$A$36:$A$40</c:f>
              <c:strCache>
                <c:ptCount val="5"/>
                <c:pt idx="0">
                  <c:v>0</c:v>
                </c:pt>
                <c:pt idx="1">
                  <c:v>1-4</c:v>
                </c:pt>
                <c:pt idx="2">
                  <c:v>5-8</c:v>
                </c:pt>
                <c:pt idx="3">
                  <c:v>9-12</c:v>
                </c:pt>
                <c:pt idx="4">
                  <c:v>&gt;12</c:v>
                </c:pt>
              </c:strCache>
            </c:strRef>
          </c:cat>
          <c:val>
            <c:numRef>
              <c:f>Sheet!$B$36:$B$40</c:f>
              <c:numCache>
                <c:formatCode>General</c:formatCode>
                <c:ptCount val="5"/>
                <c:pt idx="0">
                  <c:v>6.78</c:v>
                </c:pt>
                <c:pt idx="1">
                  <c:v>62.71</c:v>
                </c:pt>
                <c:pt idx="2">
                  <c:v>25.42</c:v>
                </c:pt>
                <c:pt idx="3">
                  <c:v>3.39</c:v>
                </c:pt>
                <c:pt idx="4">
                  <c:v>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7A-4470-8815-D58CB6BE367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424243"/>
                </a:solidFill>
              </a:rPr>
              <a:t>Subacute Concussion Cases Seen in</a:t>
            </a:r>
            <a:r>
              <a:rPr lang="en-US" baseline="0" dirty="0">
                <a:solidFill>
                  <a:srgbClr val="424243"/>
                </a:solidFill>
              </a:rPr>
              <a:t> 3 Months</a:t>
            </a:r>
            <a:endParaRPr lang="en-US" dirty="0">
              <a:solidFill>
                <a:srgbClr val="424243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75557508993087"/>
          <c:y val="0.25053985726700545"/>
          <c:w val="0.50009091797017058"/>
          <c:h val="0.70414139286100941"/>
        </c:manualLayout>
      </c:layout>
      <c:pieChart>
        <c:varyColors val="1"/>
        <c:ser>
          <c:idx val="0"/>
          <c:order val="0"/>
          <c:tx>
            <c:v>Subacute Patients Seen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C4-4D24-BF33-59FE59AB9A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C4-4D24-BF33-59FE59AB9A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C4-4D24-BF33-59FE59AB9A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C4-4D24-BF33-59FE59AB9A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C4-4D24-BF33-59FE59AB9AC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42424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AC4-4D24-BF33-59FE59AB9AC8}"/>
                </c:ext>
              </c:extLst>
            </c:dLbl>
            <c:dLbl>
              <c:idx val="1"/>
              <c:layout>
                <c:manualLayout>
                  <c:x val="-0.14400809014075142"/>
                  <c:y val="-5.68912999587426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C4-4D24-BF33-59FE59AB9AC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AC4-4D24-BF33-59FE59AB9AC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42424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AC4-4D24-BF33-59FE59AB9AC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42424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AC4-4D24-BF33-59FE59AB9A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Sheet!$A$47:$A$51</c:f>
              <c:strCache>
                <c:ptCount val="5"/>
                <c:pt idx="0">
                  <c:v>0</c:v>
                </c:pt>
                <c:pt idx="1">
                  <c:v>1-4</c:v>
                </c:pt>
                <c:pt idx="2">
                  <c:v>5-8</c:v>
                </c:pt>
                <c:pt idx="3">
                  <c:v>9-12</c:v>
                </c:pt>
                <c:pt idx="4">
                  <c:v>&gt;12</c:v>
                </c:pt>
              </c:strCache>
            </c:strRef>
          </c:cat>
          <c:val>
            <c:numRef>
              <c:f>Sheet!$B$47:$B$51</c:f>
              <c:numCache>
                <c:formatCode>General</c:formatCode>
                <c:ptCount val="5"/>
                <c:pt idx="0">
                  <c:v>1.69</c:v>
                </c:pt>
                <c:pt idx="1">
                  <c:v>57.63</c:v>
                </c:pt>
                <c:pt idx="2">
                  <c:v>32.200000000000003</c:v>
                </c:pt>
                <c:pt idx="3">
                  <c:v>3.39</c:v>
                </c:pt>
                <c:pt idx="4">
                  <c:v>5.08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C4-4D24-BF33-59FE59AB9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572981291110277"/>
          <c:y val="0.30172821218620127"/>
          <c:w val="0.16760193452920452"/>
          <c:h val="0.60254196128106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42424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424243"/>
                </a:solidFill>
              </a:rPr>
              <a:t>Referral Criteria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380783356869723E-2"/>
          <c:y val="9.642178859804873E-2"/>
          <c:w val="0.85791120764227635"/>
          <c:h val="0.593288673582473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Sheet!$A$80:$A$90</c:f>
              <c:strCache>
                <c:ptCount val="11"/>
                <c:pt idx="0">
                  <c:v>Complex developmental, medical, psychiatric, school history making diagnosis and/or management too difficult to determine</c:v>
                </c:pt>
                <c:pt idx="1">
                  <c:v>Symptoms  &gt;1 month</c:v>
                </c:pt>
                <c:pt idx="2">
                  <c:v>No significant change over 2 week period</c:v>
                </c:pt>
                <c:pt idx="3">
                  <c:v>No significant change in recovery status (less than 20% improvement) over a 2 week period</c:v>
                </c:pt>
                <c:pt idx="4">
                  <c:v>No change in academic progress over 2 weeks (no change in the accommodations on the STAMP and stage of academic support on the Gradual Return to School scale)</c:v>
                </c:pt>
                <c:pt idx="5">
                  <c:v>Requires more intensive school program recommendations</c:v>
                </c:pt>
                <c:pt idx="6">
                  <c:v>Significant emotional factors potentially interfering with recovery</c:v>
                </c:pt>
                <c:pt idx="7">
                  <c:v>Abnormal neurologic exam or atypical neurologic symptoms</c:v>
                </c:pt>
                <c:pt idx="8">
                  <c:v>History of multiple concussions to assess risk/vulnerability</c:v>
                </c:pt>
                <c:pt idx="9">
                  <c:v>Confirm clearance for return to risk activities</c:v>
                </c:pt>
                <c:pt idx="10">
                  <c:v>No, I do not use specific referral criteria when referring pts to specialty clinics</c:v>
                </c:pt>
              </c:strCache>
            </c:strRef>
          </c:cat>
          <c:val>
            <c:numRef>
              <c:f>Sheet!$B$80:$B$90</c:f>
              <c:numCache>
                <c:formatCode>General</c:formatCode>
                <c:ptCount val="11"/>
                <c:pt idx="0">
                  <c:v>55.93</c:v>
                </c:pt>
                <c:pt idx="1">
                  <c:v>71.19</c:v>
                </c:pt>
                <c:pt idx="2">
                  <c:v>57.63</c:v>
                </c:pt>
                <c:pt idx="3">
                  <c:v>67.8</c:v>
                </c:pt>
                <c:pt idx="4">
                  <c:v>33.9</c:v>
                </c:pt>
                <c:pt idx="5">
                  <c:v>32.200000000000003</c:v>
                </c:pt>
                <c:pt idx="6">
                  <c:v>44.07</c:v>
                </c:pt>
                <c:pt idx="7">
                  <c:v>83.05</c:v>
                </c:pt>
                <c:pt idx="8">
                  <c:v>81.36</c:v>
                </c:pt>
                <c:pt idx="9">
                  <c:v>11.86</c:v>
                </c:pt>
                <c:pt idx="10">
                  <c:v>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8F-4078-812C-826ECF26E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3690511"/>
        <c:axId val="1157848207"/>
      </c:barChart>
      <c:catAx>
        <c:axId val="1353690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42424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848207"/>
        <c:crosses val="autoZero"/>
        <c:auto val="1"/>
        <c:lblAlgn val="ctr"/>
        <c:lblOffset val="100"/>
        <c:noMultiLvlLbl val="0"/>
      </c:catAx>
      <c:valAx>
        <c:axId val="1157848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6905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Reasons For Referring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003485243689883E-2"/>
          <c:y val="8.7162047918277807E-2"/>
          <c:w val="0.90089787681632605"/>
          <c:h val="0.6209557208518568"/>
        </c:manualLayout>
      </c:layout>
      <c:barChart>
        <c:barDir val="col"/>
        <c:grouping val="clustered"/>
        <c:varyColors val="0"/>
        <c:ser>
          <c:idx val="0"/>
          <c:order val="0"/>
          <c:tx>
            <c:v>Reasons For Referring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Sheet!$A$67:$A$73</c:f>
              <c:strCache>
                <c:ptCount val="7"/>
                <c:pt idx="0">
                  <c:v>I am not always confident with management.</c:v>
                </c:pt>
                <c:pt idx="1">
                  <c:v>I do not always have adequate time for management.</c:v>
                </c:pt>
                <c:pt idx="2">
                  <c:v>I do not always have adequate resources for management.</c:v>
                </c:pt>
                <c:pt idx="3">
                  <c:v>It is not my role to manage.</c:v>
                </c:pt>
                <c:pt idx="4">
                  <c:v>My office setting is not always appropriate for management.</c:v>
                </c:pt>
                <c:pt idx="5">
                  <c:v>Patients presentation warrants referral</c:v>
                </c:pt>
                <c:pt idx="6">
                  <c:v>Other (please specify)</c:v>
                </c:pt>
              </c:strCache>
            </c:strRef>
          </c:cat>
          <c:val>
            <c:numRef>
              <c:f>Sheet!$B$67:$B$73</c:f>
              <c:numCache>
                <c:formatCode>General</c:formatCode>
                <c:ptCount val="7"/>
                <c:pt idx="0">
                  <c:v>21.82</c:v>
                </c:pt>
                <c:pt idx="1">
                  <c:v>12.73</c:v>
                </c:pt>
                <c:pt idx="2">
                  <c:v>21.82</c:v>
                </c:pt>
                <c:pt idx="3">
                  <c:v>1.82</c:v>
                </c:pt>
                <c:pt idx="4">
                  <c:v>10.91</c:v>
                </c:pt>
                <c:pt idx="5">
                  <c:v>89.09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3-45FF-8D91-A018990FD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59165407"/>
        <c:axId val="1161622559"/>
      </c:barChart>
      <c:catAx>
        <c:axId val="115916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622559"/>
        <c:crosses val="autoZero"/>
        <c:auto val="1"/>
        <c:lblAlgn val="l"/>
        <c:lblOffset val="100"/>
        <c:noMultiLvlLbl val="0"/>
      </c:catAx>
      <c:valAx>
        <c:axId val="1161622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1654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 dirty="0">
                <a:solidFill>
                  <a:schemeClr val="tx1"/>
                </a:solidFill>
                <a:effectLst/>
              </a:rPr>
              <a:t>Do you have a standard protocol for screening/ assessing the possibility of a concussion?</a:t>
            </a:r>
            <a:r>
              <a:rPr lang="en-US" sz="1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628913158085993"/>
          <c:y val="0.28832647924748417"/>
          <c:w val="0.47035165212937402"/>
          <c:h val="0.5741895997591282"/>
        </c:manualLayout>
      </c:layout>
      <c:pieChart>
        <c:varyColors val="1"/>
        <c:ser>
          <c:idx val="0"/>
          <c:order val="0"/>
          <c:tx>
            <c:strRef>
              <c:f>Sheet!$A$122</c:f>
              <c:strCache>
                <c:ptCount val="1"/>
                <c:pt idx="0">
                  <c:v>Q13. S4:Do you have a standard protocol for screening/ assessing the possibility of a concussion?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9-4E24-8DE1-5A40048E06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9-4E24-8DE1-5A40048E06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Sheet!$B$123:$C$123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Sheet!$B$124:$C$124</c:f>
              <c:numCache>
                <c:formatCode>General</c:formatCode>
                <c:ptCount val="2"/>
                <c:pt idx="0">
                  <c:v>33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39-4E24-8DE1-5A40048E062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 dirty="0">
                <a:solidFill>
                  <a:schemeClr val="tx1"/>
                </a:solidFill>
                <a:effectLst/>
              </a:rPr>
              <a:t>Is your standard procedure for referring to the Emergency Department a Published Guideline?</a:t>
            </a:r>
            <a:r>
              <a:rPr lang="en-US" sz="1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177209232036419"/>
          <c:y val="0.28733099113079363"/>
          <c:w val="0.47352543862786101"/>
          <c:h val="0.575515561700978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37-4397-AB39-DA7A841F3C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37-4397-AB39-DA7A841F3C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37-4397-AB39-DA7A841F3C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Sheet!$A$138:$A$140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</c:strCache>
            </c:strRef>
          </c:cat>
          <c:val>
            <c:numRef>
              <c:f>Sheet!$B$138:$B$140</c:f>
              <c:numCache>
                <c:formatCode>General</c:formatCode>
                <c:ptCount val="3"/>
                <c:pt idx="0">
                  <c:v>14.04</c:v>
                </c:pt>
                <c:pt idx="1">
                  <c:v>40.35</c:v>
                </c:pt>
                <c:pt idx="2">
                  <c:v>45.61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37-4397-AB39-DA7A841F3CE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Do you have a standard protocol for referring to the local Emergency Department?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87413457893878"/>
          <c:y val="0.27401838139924745"/>
          <c:w val="0.50830431671604714"/>
          <c:h val="0.5956517465314833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96-4FBF-91A7-EF2023673D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96-4FBF-91A7-EF2023673D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Sheet!$B$130:$C$130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Sheet!$B$131:$C$131</c:f>
              <c:numCache>
                <c:formatCode>General</c:formatCode>
                <c:ptCount val="2"/>
                <c:pt idx="0">
                  <c:v>23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96-4FBF-91A7-EF2023673D8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2F7A-C085-2042-B576-C6963672ED6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7671-F5CC-1748-89BC-B8D418D8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2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00989-53CB-47DE-8B5E-AD83076AC7A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00989-53CB-47DE-8B5E-AD83076AC7A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06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9ABE3DFD-6688-4CCB-8E2F-9C27B2046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D9B7FD71-06FD-4AE5-A503-3BF2F3038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990E53BE-8113-44BE-90A6-A55826CF3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6642CE-1444-4E4C-BED1-67020BE3CF45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need to see all the categories on the x axis? Can this be a verbal overview or highlights? </a:t>
            </a:r>
          </a:p>
          <a:p>
            <a:endParaRPr lang="en-US" dirty="0"/>
          </a:p>
          <a:p>
            <a:r>
              <a:rPr lang="en-US" dirty="0"/>
              <a:t>I think I’ll just cover the highlights. The one on the left is great. It might be good to have the x-axis categories for the bars that are over 50%, if you can do that. Otherwise I’ll cover it virtually.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3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an image in because there was a lot of dead space on the slide but if you do not like this please feel free to remove! </a:t>
            </a:r>
          </a:p>
          <a:p>
            <a:endParaRPr lang="en-US" dirty="0"/>
          </a:p>
          <a:p>
            <a:r>
              <a:rPr lang="en-US"/>
              <a:t>Love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2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D429C985-17DF-44D6-AAC1-113B4CCDCD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E73A9883-373B-49FB-920C-6EBCA7C6F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7C1E5B15-A63E-4430-8C2B-FDAD1F17D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87FA35-D618-4858-8854-0DC6563E577D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A5BBEF19-65F7-484F-8595-128D4A5E8A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8DCBE642-315E-444C-95FB-F7DC2706F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3870E582-5635-4165-A1A7-6EECDFC49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15B61B-A79E-4E9E-A31E-A1B1B6E7E2C0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D19B9CF5-2A1C-469F-AAAA-BAF8368B4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679989B2-E994-4D30-9542-787F94699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6D6E433F-B70B-4484-B063-2804BCE27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41B5C9-42A2-4A9F-B165-A5EE89639329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E7F26001-18DD-4618-B28F-E49D5B6564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C490CDC5-6A90-416C-907C-0B215763F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378AF1C9-60A3-4A8B-B89E-DA13A2CD7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0F3B57-4ABB-4120-8A5B-23ADBDDB3876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7717F13D-BA77-41C5-A29E-FD98A0DDBC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B512BF5F-F711-4987-8F21-5D57A8974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2D2DF5BD-0AFE-4F70-B048-D59598B35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A7E7C1-7721-4242-8B2F-8CC94CF29395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00989-53CB-47DE-8B5E-AD83076AC7A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2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4772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7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3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784" y="1946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1984" y="1946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948815-A820-443D-BBE8-A191C9607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AC77FF7-2153-484A-ADE0-A988E5074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6A28D7-A74B-41BC-9F4D-A4E136BE9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BEF24-C194-4D7B-AF70-8C3BF350D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8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E5ABBC-4224-FF4C-A0DD-0E02AE2E9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13" y="1022938"/>
            <a:ext cx="10382681" cy="2444407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13" y="4534939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1A02D-D76B-E94E-9C28-C01F63F08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421" y="3943483"/>
            <a:ext cx="1338882" cy="117560"/>
          </a:xfrm>
          <a:prstGeom prst="rect">
            <a:avLst/>
          </a:prstGeom>
        </p:spPr>
      </p:pic>
      <p:pic>
        <p:nvPicPr>
          <p:cNvPr id="13" name="Picture 3" descr="S:\SHAREVOL01\Pediatric_Health_Network\09. Marketing\Logos - Do Not Edit\PHN Horizontal\Horizontal Digital\150 ppi Horizontal\All White OL\PHN_Hz_OL_Wht_2020_RGB_150ppi_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" y="6234614"/>
            <a:ext cx="3657298" cy="6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210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1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3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D72FA3-9127-3542-BEAD-91CEFFFC1AAA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50168"/>
            <a:ext cx="1636833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3" descr="S:\SHAREVOL01\Pediatric_Health_Network\09. Marketing\Logos - Do Not Edit\PHN Horizontal\Horizontal Digital\150 ppi Horizontal\All White OL\PHN_Hz_OL_Wht_2020_RGB_150ppi_S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" y="6234614"/>
            <a:ext cx="3657298" cy="6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5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7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318CA-73C5-DF41-A8D3-350FDA8ACD8C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50168"/>
            <a:ext cx="1636833" cy="0"/>
          </a:xfrm>
          <a:prstGeom prst="line">
            <a:avLst/>
          </a:prstGeom>
          <a:ln w="3175"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5" name="Picture 3" descr="S:\SHAREVOL01\Pediatric_Health_Network\09. Marketing\Logos - Do Not Edit\PHN Horizontal\Horizontal Digital\150 ppi Horizontal\Master\PHN_Hz_TaupeRed_2020_RGB_150ppi_Sm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3" y="6238293"/>
            <a:ext cx="3657298" cy="6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2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9" r:id="rId4"/>
    <p:sldLayoutId id="2147483660" r:id="rId5"/>
    <p:sldLayoutId id="2147483651" r:id="rId6"/>
    <p:sldLayoutId id="2147483657" r:id="rId7"/>
    <p:sldLayoutId id="2147483658" r:id="rId8"/>
    <p:sldLayoutId id="2147483654" r:id="rId9"/>
    <p:sldLayoutId id="2147483655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0" i="0" kern="1200">
          <a:solidFill>
            <a:srgbClr val="0841A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orbel" panose="020B0503020204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iatrichealthnetwork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gif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vent.me/2Kqd5q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E309-ED85-4C7A-A363-CEC07A2E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13" y="1012874"/>
            <a:ext cx="10382681" cy="1885071"/>
          </a:xfrm>
        </p:spPr>
        <p:txBody>
          <a:bodyPr>
            <a:normAutofit/>
          </a:bodyPr>
          <a:lstStyle/>
          <a:p>
            <a:r>
              <a:rPr lang="en-US" dirty="0"/>
              <a:t>Concussion: Management Pearls and Practical Tools for Your Practice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A6B5302-C535-418A-A8AC-09F69A026F8E}"/>
              </a:ext>
            </a:extLst>
          </p:cNvPr>
          <p:cNvSpPr txBox="1">
            <a:spLocks/>
          </p:cNvSpPr>
          <p:nvPr/>
        </p:nvSpPr>
        <p:spPr>
          <a:xfrm>
            <a:off x="3803032" y="4534939"/>
            <a:ext cx="2705779" cy="91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1800" b="0" i="0" kern="120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2000" b="0" i="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1800" b="1" i="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F586D1-D41F-4D70-A90D-DB9E6CEAE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13" y="4534938"/>
            <a:ext cx="8615664" cy="1310187"/>
          </a:xfrm>
        </p:spPr>
        <p:txBody>
          <a:bodyPr>
            <a:normAutofit/>
          </a:bodyPr>
          <a:lstStyle/>
          <a:p>
            <a:r>
              <a:rPr lang="en-US" dirty="0"/>
              <a:t>Gerard Gioia, PhD, CNH Division Chief, Neuropsychology</a:t>
            </a:r>
          </a:p>
          <a:p>
            <a:r>
              <a:rPr lang="en-US" dirty="0"/>
              <a:t>Jeffrey Strelzik, MD, CNH Associate Program Director, Child Neurology</a:t>
            </a:r>
          </a:p>
          <a:p>
            <a:r>
              <a:rPr lang="en-US" dirty="0"/>
              <a:t>Maya Nair, MD, Capital Area Pediatrics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7AB19-BE7B-455C-8CC6-815154E3917E}"/>
              </a:ext>
            </a:extLst>
          </p:cNvPr>
          <p:cNvSpPr txBox="1"/>
          <p:nvPr/>
        </p:nvSpPr>
        <p:spPr>
          <a:xfrm>
            <a:off x="676613" y="3136612"/>
            <a:ext cx="10382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Lessons Learned from the Concussion Academy Skills Training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16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5631A1-D6AE-40C8-936C-9A3DF067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4321D4-9BDB-4845-8636-37024C68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Practice Resources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DBDEFBA-DA7A-4B5E-8ECC-513C8426C2DA}"/>
              </a:ext>
            </a:extLst>
          </p:cNvPr>
          <p:cNvGraphicFramePr>
            <a:graphicFrameLocks noGrp="1"/>
          </p:cNvGraphicFramePr>
          <p:nvPr/>
        </p:nvGraphicFramePr>
        <p:xfrm>
          <a:off x="278384" y="1325563"/>
          <a:ext cx="54102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F15AE54-629E-4ABC-B794-3789C31D93B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325563"/>
          <a:ext cx="54102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A0B4FC-1E0B-4FEC-A51A-D8660CDD5D45}"/>
              </a:ext>
            </a:extLst>
          </p:cNvPr>
          <p:cNvCxnSpPr>
            <a:cxnSpLocks/>
          </p:cNvCxnSpPr>
          <p:nvPr/>
        </p:nvCxnSpPr>
        <p:spPr>
          <a:xfrm>
            <a:off x="5916168" y="1325563"/>
            <a:ext cx="0" cy="43815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0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A41D3F-B000-4018-A7C2-781A107C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5850D3-DEDA-432C-96AA-E0EAB629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1"/>
            <a:ext cx="10515600" cy="1188720"/>
          </a:xfrm>
        </p:spPr>
        <p:txBody>
          <a:bodyPr>
            <a:normAutofit/>
          </a:bodyPr>
          <a:lstStyle/>
          <a:p>
            <a:r>
              <a:rPr lang="en-US" dirty="0"/>
              <a:t>How helpful or could be helpful is this resource?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AA85A4-DDD4-4CCB-966E-C31EFF3D2186}"/>
              </a:ext>
            </a:extLst>
          </p:cNvPr>
          <p:cNvGraphicFramePr>
            <a:graphicFrameLocks noGrp="1"/>
          </p:cNvGraphicFramePr>
          <p:nvPr/>
        </p:nvGraphicFramePr>
        <p:xfrm>
          <a:off x="643467" y="1106424"/>
          <a:ext cx="10905066" cy="496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29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1E52E2-D36C-4FD1-A71F-F9584C7B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5EF994-7192-412F-B1F7-F525D8BB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97"/>
            <a:ext cx="10515600" cy="1325563"/>
          </a:xfrm>
        </p:spPr>
        <p:txBody>
          <a:bodyPr/>
          <a:lstStyle/>
          <a:p>
            <a:r>
              <a:rPr lang="en-US" dirty="0"/>
              <a:t>ACE Evaluation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01D2DC-CF77-4D3B-88ED-D13892E8CEF2}"/>
              </a:ext>
            </a:extLst>
          </p:cNvPr>
          <p:cNvGraphicFramePr>
            <a:graphicFrameLocks noGrp="1"/>
          </p:cNvGraphicFramePr>
          <p:nvPr/>
        </p:nvGraphicFramePr>
        <p:xfrm>
          <a:off x="358549" y="1372952"/>
          <a:ext cx="5978243" cy="411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A4A385-F0FE-4BBA-93BB-B0F489D17004}"/>
              </a:ext>
            </a:extLst>
          </p:cNvPr>
          <p:cNvGraphicFramePr>
            <a:graphicFrameLocks noGrp="1"/>
          </p:cNvGraphicFramePr>
          <p:nvPr/>
        </p:nvGraphicFramePr>
        <p:xfrm>
          <a:off x="6400800" y="1372953"/>
          <a:ext cx="5432651" cy="411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D5C6DA-5E07-455D-81AC-B75318967ADA}"/>
              </a:ext>
            </a:extLst>
          </p:cNvPr>
          <p:cNvCxnSpPr/>
          <p:nvPr/>
        </p:nvCxnSpPr>
        <p:spPr>
          <a:xfrm>
            <a:off x="6096000" y="1352360"/>
            <a:ext cx="0" cy="41326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06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20223E-575F-49A0-805C-E188CAF9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544B95-FF6E-4475-9C4C-5757949A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0"/>
            <a:ext cx="10515600" cy="1325563"/>
          </a:xfrm>
        </p:spPr>
        <p:txBody>
          <a:bodyPr/>
          <a:lstStyle/>
          <a:p>
            <a:r>
              <a:rPr lang="en-US" dirty="0"/>
              <a:t>Symptom Tracking Tool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1C97F0-E6E9-4C56-9D88-1AB42C56CC64}"/>
              </a:ext>
            </a:extLst>
          </p:cNvPr>
          <p:cNvGraphicFramePr>
            <a:graphicFrameLocks noGrp="1"/>
          </p:cNvGraphicFramePr>
          <p:nvPr/>
        </p:nvGraphicFramePr>
        <p:xfrm>
          <a:off x="241650" y="1451070"/>
          <a:ext cx="5949314" cy="431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516E374-E73E-4A75-A257-6F24538EB23A}"/>
              </a:ext>
            </a:extLst>
          </p:cNvPr>
          <p:cNvGraphicFramePr>
            <a:graphicFrameLocks noGrp="1"/>
          </p:cNvGraphicFramePr>
          <p:nvPr/>
        </p:nvGraphicFramePr>
        <p:xfrm>
          <a:off x="5971032" y="1451070"/>
          <a:ext cx="5739384" cy="431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F7B2D9-3E39-4710-A3DC-5B51E6BA5CE6}"/>
              </a:ext>
            </a:extLst>
          </p:cNvPr>
          <p:cNvCxnSpPr/>
          <p:nvPr/>
        </p:nvCxnSpPr>
        <p:spPr>
          <a:xfrm>
            <a:off x="6059424" y="1503315"/>
            <a:ext cx="0" cy="4209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75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FBEC1-B0EE-49C3-88F1-B7BD4F85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9C2CC9-61A3-4A6B-9580-7B575130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use specific guidelines or criteria in deciding when to return kids to: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A172900-ABD4-4BC2-A39D-F26E6190EF9F}"/>
              </a:ext>
            </a:extLst>
          </p:cNvPr>
          <p:cNvGraphicFramePr>
            <a:graphicFrameLocks noGrp="1"/>
          </p:cNvGraphicFramePr>
          <p:nvPr/>
        </p:nvGraphicFramePr>
        <p:xfrm>
          <a:off x="643467" y="1463040"/>
          <a:ext cx="10905066" cy="480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365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274E70-224D-4B82-A912-F60981E6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CE75CC-DBAB-43BC-B253-9BDD6ED89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Minimal Or No Meaningful Changes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699E0-FDCD-43D4-9D19-4D8ED36D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14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5401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ICD 10 Codes:</a:t>
            </a:r>
          </a:p>
          <a:p>
            <a:pPr marL="574675" lvl="1" indent="-342900">
              <a:spcAft>
                <a:spcPts val="600"/>
              </a:spcAft>
            </a:pPr>
            <a:r>
              <a:rPr lang="en-US" dirty="0"/>
              <a:t>Concussion without LOC: 81%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84%</a:t>
            </a:r>
          </a:p>
          <a:p>
            <a:pPr marL="574675" lvl="1" indent="-342900">
              <a:spcAft>
                <a:spcPts val="600"/>
              </a:spcAft>
            </a:pPr>
            <a:r>
              <a:rPr lang="en-US" dirty="0"/>
              <a:t>Concussion with LOC: 3.5% </a:t>
            </a:r>
            <a:r>
              <a:rPr lang="en-US" dirty="0">
                <a:sym typeface="Wingdings" panose="05000000000000000000" pitchFamily="2" charset="2"/>
              </a:rPr>
              <a:t> 2%</a:t>
            </a:r>
          </a:p>
          <a:p>
            <a:pPr marL="574675" lvl="1" indent="-342900"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Other: 13%  14%</a:t>
            </a:r>
          </a:p>
          <a:p>
            <a:pPr marL="35401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Preinjury counseling</a:t>
            </a:r>
          </a:p>
          <a:p>
            <a:pPr marL="35401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Patient went to ED prior to Pediatrician </a:t>
            </a:r>
          </a:p>
          <a:p>
            <a:pPr marL="35401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Patient referred to ED by Pediatrician </a:t>
            </a:r>
          </a:p>
          <a:p>
            <a:pPr marL="35401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Indications for ER Referrals </a:t>
            </a:r>
          </a:p>
          <a:p>
            <a:pPr marL="35401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Reasons for specialist referrals</a:t>
            </a:r>
          </a:p>
          <a:p>
            <a:pPr marL="35401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Medical Clearance Documentation</a:t>
            </a:r>
          </a:p>
        </p:txBody>
      </p:sp>
      <p:pic>
        <p:nvPicPr>
          <p:cNvPr id="1026" name="Picture 2" descr="Evaluation of Concussion Symptoms | The SportLab | For The Best In Sport  Therapy, Massage, Rehabilitation">
            <a:extLst>
              <a:ext uri="{FF2B5EF4-FFF2-40B4-BE49-F238E27FC236}">
                <a16:creationId xmlns:a16="http://schemas.microsoft.com/office/drawing/2014/main" id="{81E76196-293E-492C-92EC-38D55C0C4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99" y="1414145"/>
            <a:ext cx="3348488" cy="33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5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33AE0-D320-4DDA-B049-C98EB922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FBF34D-356E-4B42-B14D-F18470D3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Evaluation and Treatment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49964CD-3642-4063-BF47-6427A359C38B}"/>
              </a:ext>
            </a:extLst>
          </p:cNvPr>
          <p:cNvGraphicFramePr>
            <a:graphicFrameLocks noGrp="1"/>
          </p:cNvGraphicFramePr>
          <p:nvPr/>
        </p:nvGraphicFramePr>
        <p:xfrm>
          <a:off x="643467" y="1243584"/>
          <a:ext cx="10905066" cy="497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6386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E3DD-3B45-453B-B77F-15A18C1C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Concussion Management</a:t>
            </a:r>
          </a:p>
        </p:txBody>
      </p:sp>
    </p:spTree>
    <p:extLst>
      <p:ext uri="{BB962C8B-B14F-4D97-AF65-F5344CB8AC3E}">
        <p14:creationId xmlns:p14="http://schemas.microsoft.com/office/powerpoint/2010/main" val="84431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25EB91-0A09-401E-A84B-8DD80C7C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E9BEDD-9A5B-4BF2-A051-0F62B625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18"/>
            <a:ext cx="10515600" cy="1081935"/>
          </a:xfrm>
        </p:spPr>
        <p:txBody>
          <a:bodyPr>
            <a:normAutofit/>
          </a:bodyPr>
          <a:lstStyle/>
          <a:p>
            <a:r>
              <a:rPr lang="en-US" dirty="0"/>
              <a:t>Concussion Management: Key components </a:t>
            </a:r>
            <a:r>
              <a:rPr lang="en-US" b="1" i="1" dirty="0"/>
              <a:t>(and tools)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B17586-5E58-462C-A3F1-013C32E7B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996"/>
            <a:ext cx="10515600" cy="48028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I</a:t>
            </a:r>
            <a:r>
              <a:rPr lang="en-US" dirty="0"/>
              <a:t>nitial phone triage, Red Flags and referral to 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Assessment and diagnosis (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Concussion Evaluation (ACE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</a:p>
          <a:p>
            <a:pPr marL="0">
              <a:lnSpc>
                <a:spcPct val="107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3. Management: Use of the ACE Care Plan, Return to school supports</a:t>
            </a:r>
            <a:endParaRPr lang="en-US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Symptom-based management (PCSI)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Return to school planning and supports (</a:t>
            </a:r>
            <a:r>
              <a:rPr lang="en-US" b="1" i="1" dirty="0">
                <a:latin typeface="Calibri"/>
                <a:ea typeface="Calibri" panose="020F0502020204030204" pitchFamily="34" charset="0"/>
                <a:cs typeface="Times New Roman"/>
              </a:rPr>
              <a:t>Return to School letter</a:t>
            </a: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r>
              <a:rPr lang="en-US" b="1" i="1" dirty="0">
                <a:latin typeface="Calibri"/>
                <a:ea typeface="Calibri" panose="020F0502020204030204" pitchFamily="34" charset="0"/>
                <a:cs typeface="Times New Roman"/>
              </a:rPr>
              <a:t>Gradual Return to School</a:t>
            </a: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 progression, </a:t>
            </a:r>
            <a:r>
              <a:rPr lang="en-US" b="1" i="1" dirty="0">
                <a:latin typeface="Calibri"/>
                <a:ea typeface="Calibri" panose="020F0502020204030204" pitchFamily="34" charset="0"/>
                <a:cs typeface="Times New Roman"/>
              </a:rPr>
              <a:t>Symptom Targeted Academic Management Plan (STAMP)</a:t>
            </a:r>
            <a:endParaRPr lang="en-US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Return to activity/ plan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Gradual Return to Activity (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CDC 4 step progression)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using symptoms as guide</a:t>
            </a: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Medical clearance/Specialty referral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Establish full recovery and medical clearance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Refer for persistent post-concussion symptoms</a:t>
            </a:r>
            <a:endParaRPr lang="en-US" dirty="0">
              <a:latin typeface="Calibri"/>
              <a:cs typeface="Times New Roman"/>
            </a:endParaRP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51E84F9-597A-4C20-92D3-238C5D635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648" y="4692164"/>
            <a:ext cx="2822543" cy="202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1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DA6FD3C-4CE3-492F-8399-47A8892A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25" y="21540"/>
            <a:ext cx="7886700" cy="1008946"/>
          </a:xfrm>
        </p:spPr>
        <p:txBody>
          <a:bodyPr/>
          <a:lstStyle/>
          <a:p>
            <a:pPr eaLnBrk="1" hangingPunct="1"/>
            <a:r>
              <a:rPr lang="en-US" altLang="en-US" dirty="0"/>
              <a:t>Clinical Pathway Primary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99216-FE54-464A-B37C-298ED63A2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66" y="1603333"/>
            <a:ext cx="9607334" cy="4547545"/>
          </a:xfrm>
        </p:spPr>
        <p:txBody>
          <a:bodyPr>
            <a:normAutofit lnSpcReduction="10000"/>
          </a:bodyPr>
          <a:lstStyle/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Initial Contact (Triage Questions – to ED or no to ED)</a:t>
            </a:r>
          </a:p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Initial Office Visit – Diagnosis, Education, Management, Communication</a:t>
            </a:r>
          </a:p>
          <a:p>
            <a:pPr lvl="2">
              <a:spcAft>
                <a:spcPts val="100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Return to School</a:t>
            </a:r>
          </a:p>
          <a:p>
            <a:pPr lvl="2">
              <a:spcAft>
                <a:spcPts val="100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Active Rehabilitative Management</a:t>
            </a:r>
          </a:p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Follow Up Office Visit – Symptom Monitoring/ Tracking, Management </a:t>
            </a:r>
          </a:p>
          <a:p>
            <a:pPr lvl="2">
              <a:lnSpc>
                <a:spcPct val="110000"/>
              </a:lnSpc>
              <a:spcAft>
                <a:spcPts val="100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[Repeat until recovery or referral]</a:t>
            </a:r>
          </a:p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Recovery Criteria; Referral Criteria</a:t>
            </a:r>
          </a:p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Return to Sport (risk) progression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044C6-1392-4343-9431-C58E89B30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972476"/>
            <a:ext cx="86860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accent1"/>
                </a:solidFill>
              </a:rPr>
              <a:t>Pre-Injury Education/ Preparation (well child/sports physical)</a:t>
            </a:r>
          </a:p>
        </p:txBody>
      </p:sp>
      <p:sp>
        <p:nvSpPr>
          <p:cNvPr id="31750" name="Rectangle 5">
            <a:extLst>
              <a:ext uri="{FF2B5EF4-FFF2-40B4-BE49-F238E27FC236}">
                <a16:creationId xmlns:a16="http://schemas.microsoft.com/office/drawing/2014/main" id="{850ED63A-1E76-481F-9B73-003BC2D78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541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b="1">
                <a:solidFill>
                  <a:srgbClr val="FFFFFF"/>
                </a:solidFill>
                <a:latin typeface="Corbel" panose="020B0503020204020204" pitchFamily="34" charset="0"/>
              </a:rPr>
              <a:t>Concussion Academy Skills Training 2.0 Program 2019-2020</a:t>
            </a:r>
          </a:p>
        </p:txBody>
      </p:sp>
      <p:sp>
        <p:nvSpPr>
          <p:cNvPr id="31751" name="Rectangle 10">
            <a:extLst>
              <a:ext uri="{FF2B5EF4-FFF2-40B4-BE49-F238E27FC236}">
                <a16:creationId xmlns:a16="http://schemas.microsoft.com/office/drawing/2014/main" id="{C415C0E2-4CDC-4CF6-977E-17A573559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541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b="1" dirty="0">
                <a:solidFill>
                  <a:srgbClr val="FFFFFF"/>
                </a:solidFill>
                <a:latin typeface="Corbel" panose="020B0503020204020204" pitchFamily="34" charset="0"/>
              </a:rPr>
              <a:t>Concussion Academy Skills Training 2.0 Program 2019-2020</a:t>
            </a:r>
          </a:p>
        </p:txBody>
      </p:sp>
      <p:pic>
        <p:nvPicPr>
          <p:cNvPr id="7" name="Picture 6" descr="A picture containing person, person, posing, dressed&#10;&#10;Description automatically generated">
            <a:extLst>
              <a:ext uri="{FF2B5EF4-FFF2-40B4-BE49-F238E27FC236}">
                <a16:creationId xmlns:a16="http://schemas.microsoft.com/office/drawing/2014/main" id="{988CBD36-03D0-4093-B939-A1FB50874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413" y="3913039"/>
            <a:ext cx="1420650" cy="232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A few notes about today’s Grand Rounds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95426"/>
            <a:ext cx="10515600" cy="4351338"/>
          </a:xfrm>
        </p:spPr>
        <p:txBody>
          <a:bodyPr>
            <a:normAutofit/>
          </a:bodyPr>
          <a:lstStyle/>
          <a:p>
            <a:pPr marL="354013" indent="-342900"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All lines are muted throughout the presentation.</a:t>
            </a:r>
          </a:p>
          <a:p>
            <a:pPr marL="354013" indent="-342900"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Please use the Q&amp;A to ask questions or make comments.</a:t>
            </a:r>
          </a:p>
          <a:p>
            <a:pPr marL="354013" indent="-342900"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We will be recording the session.</a:t>
            </a:r>
          </a:p>
          <a:p>
            <a:pPr marL="354013" indent="-342900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Today’s recording and materials will be posted to the PHN website 3 business days following the presentation. </a:t>
            </a:r>
            <a:r>
              <a:rPr lang="en-US" sz="3200" dirty="0">
                <a:hlinkClick r:id="rId3"/>
              </a:rPr>
              <a:t>https://pediatrichealthnetwork.org/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581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43CF1D9-9009-4F7D-A964-F7574353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76" y="413436"/>
            <a:ext cx="8876482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Concussion’s Medical Neighborhood (of providers)</a:t>
            </a:r>
          </a:p>
        </p:txBody>
      </p:sp>
      <p:sp>
        <p:nvSpPr>
          <p:cNvPr id="2" name="12-Point Star 1">
            <a:extLst>
              <a:ext uri="{FF2B5EF4-FFF2-40B4-BE49-F238E27FC236}">
                <a16:creationId xmlns:a16="http://schemas.microsoft.com/office/drawing/2014/main" id="{A881D63C-7349-4077-82E9-A9C987F5E333}"/>
              </a:ext>
            </a:extLst>
          </p:cNvPr>
          <p:cNvSpPr/>
          <p:nvPr/>
        </p:nvSpPr>
        <p:spPr>
          <a:xfrm>
            <a:off x="1788260" y="2760598"/>
            <a:ext cx="2381250" cy="2095500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703" name="TextBox 2">
            <a:extLst>
              <a:ext uri="{FF2B5EF4-FFF2-40B4-BE49-F238E27FC236}">
                <a16:creationId xmlns:a16="http://schemas.microsoft.com/office/drawing/2014/main" id="{1A175EBF-EF6C-4A3F-A048-DD787B242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185" y="3470211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FFFF"/>
                </a:solidFill>
              </a:rPr>
              <a:t>Injury</a:t>
            </a:r>
          </a:p>
        </p:txBody>
      </p:sp>
      <p:sp>
        <p:nvSpPr>
          <p:cNvPr id="29707" name="Rectangle 10">
            <a:extLst>
              <a:ext uri="{FF2B5EF4-FFF2-40B4-BE49-F238E27FC236}">
                <a16:creationId xmlns:a16="http://schemas.microsoft.com/office/drawing/2014/main" id="{BC095A0F-AF22-445B-B4BD-4442C7E31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541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Corbel" panose="020B0503020204020204" pitchFamily="34" charset="0"/>
              </a:rPr>
              <a:t>Concussion Academy Skills Training 2.0 Program 2019-2020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C4EEC6D2-8B13-4DE4-B6D9-69F7571B2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56" y="1847298"/>
            <a:ext cx="4697819" cy="46166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Emergency/ Urgent Care Dept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1C98E12-99F5-473D-BB83-43E3167C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75" y="2822575"/>
            <a:ext cx="2514600" cy="461963"/>
          </a:xfrm>
          <a:prstGeom prst="rect">
            <a:avLst/>
          </a:prstGeom>
          <a:noFill/>
          <a:ln w="158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Primary Care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AD893ADB-4FF5-4271-BCB1-467A852A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800" y="3482939"/>
            <a:ext cx="2505075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Specialty Care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4F1B5CF2-5FE6-49F9-8D9A-711EFA5A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75" y="4246101"/>
            <a:ext cx="2505075" cy="4619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Athletic Trainers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811F8560-881E-4092-8684-EE96F128C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271" y="5009262"/>
            <a:ext cx="2505075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School Nurses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75BE4E-13A9-484B-BD5C-6C2A1914C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023" y="1861617"/>
            <a:ext cx="5715000" cy="3662541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dirty="0">
                <a:solidFill>
                  <a:srgbClr val="FFFFFF"/>
                </a:solidFill>
              </a:rPr>
              <a:t>1</a:t>
            </a:r>
            <a:r>
              <a:rPr lang="en-US" altLang="en-US" sz="7200" baseline="30000" dirty="0">
                <a:solidFill>
                  <a:srgbClr val="FFFFFF"/>
                </a:solidFill>
              </a:rPr>
              <a:t>st</a:t>
            </a:r>
            <a:r>
              <a:rPr lang="en-US" altLang="en-US" sz="7200" dirty="0">
                <a:solidFill>
                  <a:srgbClr val="FFFFFF"/>
                </a:solidFill>
              </a:rPr>
              <a:t> Stop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dirty="0">
                <a:solidFill>
                  <a:srgbClr val="FFFFFF"/>
                </a:solidFill>
              </a:rPr>
              <a:t>Primary Care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FFFFFF"/>
                </a:solidFill>
              </a:rPr>
              <a:t>(Medical Home)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39FE1-DC3D-4B4E-B19A-6639EAD32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465" y="2158964"/>
            <a:ext cx="1724025" cy="2647950"/>
          </a:xfrm>
          <a:prstGeom prst="rect">
            <a:avLst/>
          </a:prstGeom>
        </p:spPr>
      </p:pic>
      <p:pic>
        <p:nvPicPr>
          <p:cNvPr id="6" name="Picture 5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32633844-BC93-4F2A-89B9-CE3E504BC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1" y="2269769"/>
            <a:ext cx="1733949" cy="2619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61B9207B-5CBE-4E66-BAFF-B1F63A39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0" y="78943"/>
            <a:ext cx="972259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Concussion’s Medical Neighborhood: </a:t>
            </a:r>
            <a:r>
              <a:rPr lang="en-US" altLang="en-US" dirty="0">
                <a:solidFill>
                  <a:schemeClr val="tx2"/>
                </a:solidFill>
              </a:rPr>
              <a:t>Initial Contact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30723" name="TextBox 6">
            <a:extLst>
              <a:ext uri="{FF2B5EF4-FFF2-40B4-BE49-F238E27FC236}">
                <a16:creationId xmlns:a16="http://schemas.microsoft.com/office/drawing/2014/main" id="{63DDB361-2B81-403E-8962-6989F07FE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726" y="3268664"/>
            <a:ext cx="25146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Emerg</a:t>
            </a:r>
            <a:r>
              <a:rPr lang="en-US" altLang="en-US" sz="2400" dirty="0"/>
              <a:t> Dept</a:t>
            </a:r>
          </a:p>
        </p:txBody>
      </p:sp>
      <p:sp>
        <p:nvSpPr>
          <p:cNvPr id="30724" name="TextBox 9">
            <a:extLst>
              <a:ext uri="{FF2B5EF4-FFF2-40B4-BE49-F238E27FC236}">
                <a16:creationId xmlns:a16="http://schemas.microsoft.com/office/drawing/2014/main" id="{E2F8EEC1-24F0-4461-9FDC-7F9D16309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1739901"/>
            <a:ext cx="2514600" cy="4619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Primary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96FF1-DA78-49FE-B445-080A5F266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4" y="2312989"/>
            <a:ext cx="2922587" cy="830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Triage Qs/ Red Flags</a:t>
            </a:r>
          </a:p>
        </p:txBody>
      </p:sp>
      <p:sp>
        <p:nvSpPr>
          <p:cNvPr id="2" name="12-Point Star 1">
            <a:extLst>
              <a:ext uri="{FF2B5EF4-FFF2-40B4-BE49-F238E27FC236}">
                <a16:creationId xmlns:a16="http://schemas.microsoft.com/office/drawing/2014/main" id="{363B7701-E096-457E-AF4F-C6A5465977CC}"/>
              </a:ext>
            </a:extLst>
          </p:cNvPr>
          <p:cNvSpPr/>
          <p:nvPr/>
        </p:nvSpPr>
        <p:spPr>
          <a:xfrm>
            <a:off x="1630363" y="1730376"/>
            <a:ext cx="2381250" cy="2095500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27" name="TextBox 2">
            <a:extLst>
              <a:ext uri="{FF2B5EF4-FFF2-40B4-BE49-F238E27FC236}">
                <a16:creationId xmlns:a16="http://schemas.microsoft.com/office/drawing/2014/main" id="{8C0DFBB6-4BF4-4EEC-84B9-5C1597365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454276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Injury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803EAE-C231-4E40-A910-17B690457E0B}"/>
              </a:ext>
            </a:extLst>
          </p:cNvPr>
          <p:cNvCxnSpPr>
            <a:cxnSpLocks/>
            <a:endCxn id="30724" idx="1"/>
          </p:cNvCxnSpPr>
          <p:nvPr/>
        </p:nvCxnSpPr>
        <p:spPr>
          <a:xfrm flipV="1">
            <a:off x="5846764" y="1970882"/>
            <a:ext cx="1733549" cy="33734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D70448-A63E-4FA9-BF90-0A48849BADC0}"/>
              </a:ext>
            </a:extLst>
          </p:cNvPr>
          <p:cNvCxnSpPr>
            <a:cxnSpLocks/>
            <a:endCxn id="30723" idx="1"/>
          </p:cNvCxnSpPr>
          <p:nvPr/>
        </p:nvCxnSpPr>
        <p:spPr>
          <a:xfrm>
            <a:off x="5846764" y="3143252"/>
            <a:ext cx="1731962" cy="35639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0" name="TextBox 14">
            <a:extLst>
              <a:ext uri="{FF2B5EF4-FFF2-40B4-BE49-F238E27FC236}">
                <a16:creationId xmlns:a16="http://schemas.microsoft.com/office/drawing/2014/main" id="{69D68336-40C9-4092-BFC5-A154FC3FF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2444751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9898A2-BAEC-4108-9DB7-0E54DC2B8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1" y="4187827"/>
            <a:ext cx="7864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Preparing Parents/ Kids: “It is the standard policy of our practice that when an injury occurs, you call the office/ on-call pediatrician first so we can make an informed decision about next steps (coming into the office or going to the Emergency Department”</a:t>
            </a:r>
          </a:p>
        </p:txBody>
      </p:sp>
      <p:sp>
        <p:nvSpPr>
          <p:cNvPr id="30732" name="Rectangle 13">
            <a:extLst>
              <a:ext uri="{FF2B5EF4-FFF2-40B4-BE49-F238E27FC236}">
                <a16:creationId xmlns:a16="http://schemas.microsoft.com/office/drawing/2014/main" id="{B50660DE-330D-4A1E-9F5C-C947F28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541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Corbel" panose="020B0503020204020204" pitchFamily="34" charset="0"/>
              </a:rPr>
              <a:t>Concussion Academy Skills Training 2.0 Program 2019-2020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6F4F81-0D69-47F7-AC80-CD71F9E27A8C}"/>
              </a:ext>
            </a:extLst>
          </p:cNvPr>
          <p:cNvGraphicFramePr>
            <a:graphicFrameLocks noGrp="1"/>
          </p:cNvGraphicFramePr>
          <p:nvPr/>
        </p:nvGraphicFramePr>
        <p:xfrm>
          <a:off x="574158" y="1477964"/>
          <a:ext cx="10634947" cy="44579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64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1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Event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Action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Tools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Clinical Decision/ Activity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2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Office Visit 1 - Diagnosis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Assess suspected concussion</a:t>
                      </a:r>
                    </a:p>
                    <a:p>
                      <a:pPr algn="ctr" fontAlgn="ctr"/>
                      <a:endParaRPr lang="en-US" sz="20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Establish diagnosis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Acute Concussion Evaluation (ACE) [Symptom Score],</a:t>
                      </a:r>
                    </a:p>
                    <a:p>
                      <a:pPr algn="ctr" fontAlgn="ctr"/>
                      <a:endParaRPr lang="en-US" sz="20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Neuro Exam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Using physical exam, symptom report, history:</a:t>
                      </a:r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</a:p>
                    <a:p>
                      <a:pPr marL="0" indent="0" algn="ctr" fontAlgn="t">
                        <a:buFontTx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Does patient meet criteria for diagnosis?  </a:t>
                      </a:r>
                    </a:p>
                    <a:p>
                      <a:pPr marL="109538" indent="-109538" algn="ctr" fontAlgn="t">
                        <a:buFontTx/>
                        <a:buChar char="-"/>
                      </a:pPr>
                      <a:endParaRPr lang="en-US" sz="1600" u="none" strike="noStrike" dirty="0">
                        <a:effectLst/>
                      </a:endParaRPr>
                    </a:p>
                    <a:p>
                      <a:pPr marL="342900" indent="-342900" algn="l" fontAlgn="t">
                        <a:buFontTx/>
                        <a:buAutoNum type="arabicPeriod"/>
                      </a:pPr>
                      <a:r>
                        <a:rPr lang="en-US" sz="1800" u="none" strike="noStrike" dirty="0">
                          <a:effectLst/>
                        </a:rPr>
                        <a:t>Was there a definite mechanism of injury? (Y/N)  </a:t>
                      </a:r>
                    </a:p>
                    <a:p>
                      <a:pPr marL="342900" indent="-342900" algn="l" fontAlgn="t">
                        <a:buFontTx/>
                        <a:buAutoNum type="arabicPeriod"/>
                      </a:pPr>
                      <a:r>
                        <a:rPr lang="en-US" sz="1800" u="none" strike="noStrike" dirty="0">
                          <a:effectLst/>
                        </a:rPr>
                        <a:t>Was there an onset of typical symptoms within 24-48 hours of the injury event?   (Y/N)   </a:t>
                      </a:r>
                    </a:p>
                    <a:p>
                      <a:pPr marL="342900" indent="-342900" algn="l" fontAlgn="t">
                        <a:buFontTx/>
                        <a:buAutoNum type="arabicPeriod"/>
                      </a:pPr>
                      <a:r>
                        <a:rPr lang="en-US" sz="1800" u="none" strike="noStrike" dirty="0">
                          <a:effectLst/>
                        </a:rPr>
                        <a:t>Was there an alternate explanation for the acute onset of symptoms? (N/ Y)                                           </a:t>
                      </a:r>
                    </a:p>
                    <a:p>
                      <a:pPr marL="342900" indent="-342900" algn="l" fontAlgn="t">
                        <a:buFontTx/>
                        <a:buAutoNum type="arabicPeriod"/>
                      </a:pPr>
                      <a:r>
                        <a:rPr lang="en-US" sz="1800" u="none" strike="noStrike" dirty="0">
                          <a:effectLst/>
                        </a:rPr>
                        <a:t>[If not acute] Has there been a gradual recovery of symptoms over the first 1-2 weeks?  (Y/N) </a:t>
                      </a:r>
                    </a:p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(1,2,3 are critical elements to establish high degree of confidence in diagnosis)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5837D8B8-1160-43D2-AA86-B58875BF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894" y="152401"/>
            <a:ext cx="9821229" cy="11348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Primary Care Clinical Pathway- </a:t>
            </a:r>
            <a:r>
              <a:rPr lang="en-US" dirty="0">
                <a:solidFill>
                  <a:schemeClr val="tx2"/>
                </a:solidFill>
              </a:rPr>
              <a:t>First Office Visit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16E738-231F-4DA2-A24B-F072E3289C5D}"/>
              </a:ext>
            </a:extLst>
          </p:cNvPr>
          <p:cNvGraphicFramePr>
            <a:graphicFrameLocks noGrp="1"/>
          </p:cNvGraphicFramePr>
          <p:nvPr/>
        </p:nvGraphicFramePr>
        <p:xfrm>
          <a:off x="585927" y="45730"/>
          <a:ext cx="10520338" cy="617002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33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5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9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Event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Action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Tools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Clinical Decision/ Activity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77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Office Visit 1 - Symptom-specific Management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General Recovery Guidance: Provide education, reassurance, symptom-specific supports, PACE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ACE Care Plan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1" marB="0" anchor="ctr"/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1. Provide education &amp; reassurance about diagnosis &amp; reinjury risks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2. Early symptom-based management guidance</a:t>
                      </a:r>
                    </a:p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3. Encourage progressive </a:t>
                      </a:r>
                      <a:r>
                        <a:rPr lang="en-US" sz="2000" u="none" strike="noStrike" dirty="0" err="1">
                          <a:effectLst/>
                        </a:rPr>
                        <a:t>reintro</a:t>
                      </a:r>
                      <a:r>
                        <a:rPr lang="en-US" sz="2000" u="none" strike="noStrike" dirty="0">
                          <a:effectLst/>
                        </a:rPr>
                        <a:t>. of school, social &amp; non-risk physical activity that do not worsen symptoms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1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Return to School: Determine return date, provide symptom profile, supports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ACE Return to School Letter, Gradual Return to School/ STAMP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1" marB="0" anchor="ctr"/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Tx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1. Provide letter with return date &amp; current symptoms </a:t>
                      </a:r>
                    </a:p>
                    <a:p>
                      <a:pPr marL="0" lvl="0" indent="0" algn="l" fontAlgn="ctr">
                        <a:buFontTx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2. Determine level of return using gradual RTS table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3. Provide suggested symptom-based supports (STAMP)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722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Return to physical activity (Play, Sports/ PE/ Recreation)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ACE Care Plan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1. If symptomatic: No return to risk activity until medical clearance</a:t>
                      </a:r>
                    </a:p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2. Therapeutic Exercise: encourage non-risk physical activity that do not worsen symptoms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DDD2931-7DED-48F9-B970-8B9341C6AC97}"/>
              </a:ext>
            </a:extLst>
          </p:cNvPr>
          <p:cNvSpPr/>
          <p:nvPr/>
        </p:nvSpPr>
        <p:spPr>
          <a:xfrm>
            <a:off x="2224306" y="2863452"/>
            <a:ext cx="8979613" cy="1839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28C923-B45A-47FE-B90A-EC75C2865523}"/>
              </a:ext>
            </a:extLst>
          </p:cNvPr>
          <p:cNvSpPr/>
          <p:nvPr/>
        </p:nvSpPr>
        <p:spPr>
          <a:xfrm>
            <a:off x="2224306" y="4702526"/>
            <a:ext cx="8979613" cy="15132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6B195-26D5-4F61-BEC5-B074DC32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4B11D6-5753-4B9A-9F63-CD7F4861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Return to Activity: Progressive Activities of Controlled Exertion (PACE)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6A1E95-3A14-463D-A1CA-A0295718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5" y="2403042"/>
            <a:ext cx="11088033" cy="2410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48B2D9-BF57-48C2-A958-6402ADB11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45" y="2533811"/>
            <a:ext cx="10713779" cy="271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887B1-C25A-439A-BD79-2BEA6377D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45" y="2560770"/>
            <a:ext cx="10993100" cy="2056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61181-A049-4163-857F-DB0C75C3E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51" y="2451844"/>
            <a:ext cx="11095090" cy="265256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902BD4-229C-46E9-9B70-B4BC5A4F0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-457031" y="2068531"/>
            <a:ext cx="13106061" cy="2874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B58A09-7A56-4048-9FCA-3E2C91D034E8}"/>
              </a:ext>
            </a:extLst>
          </p:cNvPr>
          <p:cNvSpPr txBox="1"/>
          <p:nvPr/>
        </p:nvSpPr>
        <p:spPr>
          <a:xfrm>
            <a:off x="1845068" y="5367850"/>
            <a:ext cx="813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“Use your symptoms as your guide.”</a:t>
            </a:r>
          </a:p>
        </p:txBody>
      </p:sp>
    </p:spTree>
    <p:extLst>
      <p:ext uri="{BB962C8B-B14F-4D97-AF65-F5344CB8AC3E}">
        <p14:creationId xmlns:p14="http://schemas.microsoft.com/office/powerpoint/2010/main" val="132034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CA549-B4A8-4D32-8297-00E82B9F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4398F-5770-4299-855D-B615B748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Returning to School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29B7A-798C-4E02-85BE-0A8381504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 dirty="0"/>
              <a:t>Current evidence indicates that most students can return to school 1-3 days post-injury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 dirty="0"/>
              <a:t>Communication with the school &amp; provision of symptom-targeted supports is critical – Return to School letter, STAMP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 dirty="0"/>
              <a:t>Assess for specific academic challenges – certain classes or times of the day that worsen symptoms – and require closer management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 dirty="0"/>
              <a:t>Managing homework load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 dirty="0"/>
              <a:t>Managing tests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 dirty="0"/>
              <a:t>Restricting at-risk physical activities (PE, sports, recess)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EEF7E-B502-4AC7-BCF2-1BDAE3384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15" y="87340"/>
            <a:ext cx="613201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D9AE73-4FAA-4498-9EDE-505C65834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483" y="365125"/>
            <a:ext cx="8776717" cy="6658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ACDA9-E333-4B17-9D7F-0BF9A5311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746" y="0"/>
            <a:ext cx="6008431" cy="7790502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9A986E56-415E-4415-AFEF-966989675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199" y="87340"/>
            <a:ext cx="1738883" cy="173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ABAA4-C446-42D9-B4E5-A6066B10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6FCC63-8C98-4160-A9BC-6EE14F46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" y="12238"/>
            <a:ext cx="10515600" cy="104119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Recovery/ Medical clearance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513BE-08B9-4C6D-972D-A316FE9CB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1137496"/>
            <a:ext cx="8085908" cy="5090697"/>
          </a:xfrm>
          <a:prstGeom prst="rect">
            <a:avLst/>
          </a:prstGeom>
        </p:spPr>
      </p:pic>
      <p:pic>
        <p:nvPicPr>
          <p:cNvPr id="6" name="Picture 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055FF3C-6AF7-46EE-87BA-4E3E68047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77" y="2547757"/>
            <a:ext cx="2614023" cy="202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0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71" y="133165"/>
            <a:ext cx="10515600" cy="1325563"/>
          </a:xfrm>
        </p:spPr>
        <p:txBody>
          <a:bodyPr/>
          <a:lstStyle/>
          <a:p>
            <a:r>
              <a:rPr lang="en-US" dirty="0"/>
              <a:t>Graduated return-to-sport progression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7" y="1728787"/>
            <a:ext cx="12021406" cy="379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5869587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Berlin, 2016 (McCrory et al., 2016)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EB282-2740-4E61-BD20-56224D845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209512"/>
            <a:ext cx="3013229" cy="15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89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/>
          <a:stretch/>
        </p:blipFill>
        <p:spPr bwMode="auto">
          <a:xfrm>
            <a:off x="5447673" y="19436"/>
            <a:ext cx="5356451" cy="683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D8B3DB-6DCD-4502-AFBF-418A93495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259" y="1307237"/>
            <a:ext cx="336673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80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64CF04E-3E34-4797-BA94-CE4C7FB45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04" y="0"/>
            <a:ext cx="6924675" cy="6143625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AC6C48F-582E-4DB9-B17F-5E8EACB34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63" y="733924"/>
            <a:ext cx="2470483" cy="2470483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90769BC0-E3BB-40E7-B1F2-6AB43692B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63" y="3204406"/>
            <a:ext cx="2470483" cy="24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1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8DC57-4585-405E-980D-B71DFE9F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4C9A0D-1310-49AC-B6CE-CEDEC52D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4743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Upcoming Grand Rounds: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A992D-8C2E-417C-AA5D-81B408FEA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696"/>
            <a:ext cx="10515600" cy="74692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424243"/>
                </a:solidFill>
              </a:rPr>
              <a:t>When: Tuesday, February 9</a:t>
            </a:r>
            <a:r>
              <a:rPr lang="en-US" sz="2800" b="1" baseline="30000" dirty="0">
                <a:solidFill>
                  <a:srgbClr val="424243"/>
                </a:solidFill>
              </a:rPr>
              <a:t>th</a:t>
            </a:r>
            <a:r>
              <a:rPr lang="en-US" sz="2800" b="1" dirty="0">
                <a:solidFill>
                  <a:srgbClr val="424243"/>
                </a:solidFill>
              </a:rPr>
              <a:t>  from 12:00 to 1:00 pm </a:t>
            </a:r>
            <a:endParaRPr lang="en-US" sz="2800" dirty="0">
              <a:solidFill>
                <a:srgbClr val="424243"/>
              </a:solidFill>
            </a:endParaRPr>
          </a:p>
          <a:p>
            <a:pPr algn="ctr"/>
            <a:endParaRPr lang="en-US" sz="2400" dirty="0">
              <a:solidFill>
                <a:srgbClr val="42424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3B510-DC6C-413B-AFA8-1F564A2286A2}"/>
              </a:ext>
            </a:extLst>
          </p:cNvPr>
          <p:cNvSpPr txBox="1"/>
          <p:nvPr/>
        </p:nvSpPr>
        <p:spPr>
          <a:xfrm>
            <a:off x="1053576" y="1787341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24243"/>
                </a:solidFill>
              </a:rPr>
              <a:t>Trauma Informed Approach to Pediatric COVID-19 Response</a:t>
            </a:r>
            <a:endParaRPr lang="en-US" sz="3600" b="1" dirty="0">
              <a:solidFill>
                <a:srgbClr val="42424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A790D-5ABD-42AD-9655-8B69138112A6}"/>
              </a:ext>
            </a:extLst>
          </p:cNvPr>
          <p:cNvSpPr txBox="1"/>
          <p:nvPr/>
        </p:nvSpPr>
        <p:spPr>
          <a:xfrm>
            <a:off x="2459854" y="2886669"/>
            <a:ext cx="988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24243"/>
                </a:solidFill>
              </a:rPr>
              <a:t>Speakers: </a:t>
            </a:r>
            <a:r>
              <a:rPr lang="en-US" sz="2400" dirty="0" err="1">
                <a:solidFill>
                  <a:srgbClr val="424243"/>
                </a:solidFill>
              </a:rPr>
              <a:t>Binny</a:t>
            </a:r>
            <a:r>
              <a:rPr lang="en-US" sz="2400" dirty="0">
                <a:solidFill>
                  <a:srgbClr val="424243"/>
                </a:solidFill>
              </a:rPr>
              <a:t> </a:t>
            </a:r>
            <a:r>
              <a:rPr lang="en-US" sz="2400" dirty="0" err="1">
                <a:solidFill>
                  <a:srgbClr val="424243"/>
                </a:solidFill>
              </a:rPr>
              <a:t>Chokshi</a:t>
            </a:r>
            <a:r>
              <a:rPr lang="en-US" sz="2400" dirty="0">
                <a:solidFill>
                  <a:srgbClr val="424243"/>
                </a:solidFill>
              </a:rPr>
              <a:t>, MD and Danielle Dooley, MD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095370-D630-4311-9904-8A0F2B95B478}"/>
              </a:ext>
            </a:extLst>
          </p:cNvPr>
          <p:cNvSpPr/>
          <p:nvPr/>
        </p:nvSpPr>
        <p:spPr>
          <a:xfrm>
            <a:off x="4796901" y="3893674"/>
            <a:ext cx="2438400" cy="7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Here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09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68E863F-6C1B-4910-8B2D-FF957AA74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138" y="0"/>
            <a:ext cx="91440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Summary: Six Steps to Primary Concussion Care</a:t>
            </a:r>
            <a:endParaRPr lang="en-US" altLang="en-US" sz="2800" dirty="0"/>
          </a:p>
        </p:txBody>
      </p:sp>
      <p:sp>
        <p:nvSpPr>
          <p:cNvPr id="864259" name="Rectangle 3">
            <a:extLst>
              <a:ext uri="{FF2B5EF4-FFF2-40B4-BE49-F238E27FC236}">
                <a16:creationId xmlns:a16="http://schemas.microsoft.com/office/drawing/2014/main" id="{8F92282C-4DC6-4C8C-A261-BC06C7370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3897" y="1161321"/>
            <a:ext cx="9726202" cy="4710113"/>
          </a:xfrm>
        </p:spPr>
        <p:txBody>
          <a:bodyPr anchor="ctr">
            <a:noAutofit/>
          </a:bodyPr>
          <a:lstStyle/>
          <a:p>
            <a:pPr marL="467995" indent="-457200" algn="just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Counsel patients to call the primary care office when a </a:t>
            </a:r>
            <a:r>
              <a:rPr lang="en-US" sz="2400" u="sng" dirty="0">
                <a:solidFill>
                  <a:schemeClr val="tx1"/>
                </a:solidFill>
                <a:latin typeface="Calibri"/>
                <a:cs typeface="Calibri"/>
              </a:rPr>
              <a:t>suspected injury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occurs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67995" indent="-457200" algn="just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Use a standard phone triage process for clinic vs ED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68313" indent="-457200" algn="just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diagnostic examination: full symptom assessment, physical exam; take patient medical, developmental, social, emotional, school history into account</a:t>
            </a:r>
          </a:p>
          <a:p>
            <a:pPr marL="468313" indent="-457200" algn="just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initial management guidance, including patient/ family education and reassurance; guide early return to activity (physical, school, social)</a:t>
            </a:r>
          </a:p>
          <a:p>
            <a:pPr marL="467995" indent="-457200" algn="just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Track recovery progress with virtual or in-person f/u visits, updating recommendations for school, physical, social activity allowances</a:t>
            </a:r>
          </a:p>
          <a:p>
            <a:pPr marL="467995" indent="-457200" algn="just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Apply criteria for recovery/ medical clearance or specialty referral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5E6913C-F00D-42C6-A648-C6CDE484C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541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b="1">
                <a:latin typeface="Corbel" panose="020B0503020204020204" pitchFamily="34" charset="0"/>
              </a:rPr>
              <a:t>Concussion Academy Skills Training 2.0 Program 2019-2020</a:t>
            </a:r>
          </a:p>
        </p:txBody>
      </p:sp>
      <p:pic>
        <p:nvPicPr>
          <p:cNvPr id="3" name="Graphic 2" descr="Checklist RTL">
            <a:extLst>
              <a:ext uri="{FF2B5EF4-FFF2-40B4-BE49-F238E27FC236}">
                <a16:creationId xmlns:a16="http://schemas.microsoft.com/office/drawing/2014/main" id="{5547F6D2-F092-4636-9AC9-80371BD0A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6805" y="2506303"/>
            <a:ext cx="1945195" cy="1945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E309-ED85-4C7A-A363-CEC07A2E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Concussion Management in the Primary Care Setting: Capital Area Pediatrics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A6B5302-C535-418A-A8AC-09F69A026F8E}"/>
              </a:ext>
            </a:extLst>
          </p:cNvPr>
          <p:cNvSpPr txBox="1">
            <a:spLocks/>
          </p:cNvSpPr>
          <p:nvPr/>
        </p:nvSpPr>
        <p:spPr>
          <a:xfrm>
            <a:off x="3803032" y="4534939"/>
            <a:ext cx="2705779" cy="91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1800" b="0" i="0" kern="120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2000" b="0" i="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1800" b="1" i="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F586D1-D41F-4D70-A90D-DB9E6CEAE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Maya Nair, MD , FAAP </a:t>
            </a:r>
          </a:p>
        </p:txBody>
      </p:sp>
    </p:spTree>
    <p:extLst>
      <p:ext uri="{BB962C8B-B14F-4D97-AF65-F5344CB8AC3E}">
        <p14:creationId xmlns:p14="http://schemas.microsoft.com/office/powerpoint/2010/main" val="3307808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25EB91-0A09-401E-A84B-8DD80C7C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E9BEDD-9A5B-4BF2-A051-0F62B625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Patient Education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B17586-5E58-462C-A3F1-013C32E7B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787"/>
            <a:ext cx="10515600" cy="4351338"/>
          </a:xfrm>
        </p:spPr>
        <p:txBody>
          <a:bodyPr>
            <a:normAutofit/>
          </a:bodyPr>
          <a:lstStyle/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have information on our websites, blogs, and pulses </a:t>
            </a:r>
          </a:p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Concussion flyers which are posted in all the exam rooms.</a:t>
            </a:r>
          </a:p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Discuss our concussion care when patients come for their sports physical</a:t>
            </a:r>
          </a:p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created a triage protocol that will avoid unnecessary ER referrals.</a:t>
            </a:r>
          </a:p>
        </p:txBody>
      </p:sp>
    </p:spTree>
    <p:extLst>
      <p:ext uri="{BB962C8B-B14F-4D97-AF65-F5344CB8AC3E}">
        <p14:creationId xmlns:p14="http://schemas.microsoft.com/office/powerpoint/2010/main" val="3606396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1385A-65FD-4583-B746-0F70FBEA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8BC777-9107-4A17-B8FE-BA699F25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36" y="0"/>
            <a:ext cx="10515600" cy="1325563"/>
          </a:xfrm>
        </p:spPr>
        <p:txBody>
          <a:bodyPr/>
          <a:lstStyle/>
          <a:p>
            <a:r>
              <a:rPr lang="en-US" dirty="0"/>
              <a:t>Telephone Triage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3D654-05AF-4336-ACF2-263D6CDE2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6" y="1210251"/>
            <a:ext cx="97917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5AFE97-B5CE-4FE8-ADB7-F37267B0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34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95BC1C-FFF5-4290-A7D2-2BAD0331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Telephone Triage (continued)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7155D-8D53-419F-AB49-804B0870A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90757"/>
            <a:ext cx="97250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25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5AFE97-B5CE-4FE8-ADB7-F37267B0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35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95BC1C-FFF5-4290-A7D2-2BAD0331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Telephone Triage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AED5E-5063-4F1E-A0CD-B07E9C86E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16" y="1314521"/>
            <a:ext cx="86677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39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5AFE97-B5CE-4FE8-ADB7-F37267B0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36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95BC1C-FFF5-4290-A7D2-2BAD0331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Telephone Triage (continued)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83400-665F-4AAE-A447-EE845A24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82867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70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5AFE97-B5CE-4FE8-ADB7-F37267B0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37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95BC1C-FFF5-4290-A7D2-2BAD0331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Telephone Triage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F2E24-11ED-47BD-8F7E-53F40FF8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3530"/>
            <a:ext cx="77533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25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5AFE97-B5CE-4FE8-ADB7-F37267B0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38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95BC1C-FFF5-4290-A7D2-2BAD0331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Telephone Triage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F2E24-11ED-47BD-8F7E-53F40FF8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3530"/>
            <a:ext cx="77533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09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2B53DE-47B6-4CF9-8CC7-9BCEE0FD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39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DDD867-338E-4A50-A880-3037AEF7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80"/>
            <a:ext cx="10515600" cy="1029565"/>
          </a:xfrm>
        </p:spPr>
        <p:txBody>
          <a:bodyPr/>
          <a:lstStyle/>
          <a:p>
            <a:r>
              <a:rPr lang="en-US" dirty="0"/>
              <a:t>HPI Template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C48C0-AABF-41C1-A27D-766614516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"/>
          <a:stretch/>
        </p:blipFill>
        <p:spPr>
          <a:xfrm>
            <a:off x="838200" y="969817"/>
            <a:ext cx="10020300" cy="519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3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13259"/>
            <a:ext cx="10515600" cy="1325563"/>
          </a:xfrm>
        </p:spPr>
        <p:txBody>
          <a:bodyPr/>
          <a:lstStyle/>
          <a:p>
            <a:r>
              <a:rPr lang="en-US" b="1"/>
              <a:t>Speakers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98408" y="4430947"/>
            <a:ext cx="11388792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No conflicts to disclose:</a:t>
            </a:r>
          </a:p>
          <a:p>
            <a:pPr marL="296863" lvl="1" indent="-28575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No financial or business interest, arrangement or affiliation that could be perceived as a real or apparent conflict of interest in the subject (content) of their presentation.</a:t>
            </a:r>
          </a:p>
          <a:p>
            <a:pPr marL="296863" lvl="1" indent="-28575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No unapproved or investigational use of any drugs, commercial products or devices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090" y="3654790"/>
            <a:ext cx="34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Gerard Gioia, PhD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2098" y="3609581"/>
            <a:ext cx="3821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Jeffrey Strelzik, MD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4485" y="3556861"/>
            <a:ext cx="3821411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000" b="1" dirty="0"/>
              <a:t>Maya Nair, MD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1CACC5-7688-4008-B21E-F818ED8CC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48" y="1164992"/>
            <a:ext cx="2432304" cy="2413302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A51EE8-D4E9-4517-BE77-50024957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253" y="1124723"/>
            <a:ext cx="2428875" cy="2447925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C907D1-80C5-4B75-AAE0-31D2DB36CC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11" t="5589" r="8144" b="2685"/>
          <a:stretch/>
        </p:blipFill>
        <p:spPr>
          <a:xfrm>
            <a:off x="8797829" y="1122056"/>
            <a:ext cx="2428376" cy="24505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91199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2B53DE-47B6-4CF9-8CC7-9BCEE0FD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DDD867-338E-4A50-A880-3037AEF7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80"/>
            <a:ext cx="10515600" cy="1029565"/>
          </a:xfrm>
        </p:spPr>
        <p:txBody>
          <a:bodyPr/>
          <a:lstStyle/>
          <a:p>
            <a:pPr algn="ctr"/>
            <a:r>
              <a:rPr lang="en-US" dirty="0"/>
              <a:t>ROS Template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B612B-00E7-40BF-9E57-015C6CD6F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7" b="1"/>
          <a:stretch/>
        </p:blipFill>
        <p:spPr>
          <a:xfrm>
            <a:off x="4007528" y="932933"/>
            <a:ext cx="4838700" cy="49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03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2B53DE-47B6-4CF9-8CC7-9BCEE0FD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DDD867-338E-4A50-A880-3037AEF7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80"/>
            <a:ext cx="10515600" cy="1029565"/>
          </a:xfrm>
        </p:spPr>
        <p:txBody>
          <a:bodyPr/>
          <a:lstStyle/>
          <a:p>
            <a:r>
              <a:rPr lang="en-US" dirty="0"/>
              <a:t>Head Injury PE Template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20DCD-2781-4860-B998-E894E3ABF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00112"/>
            <a:ext cx="3838575" cy="505777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39EB7FB-FE85-4BC5-BDD4-C3A6F2906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575" y="1052945"/>
            <a:ext cx="3347625" cy="45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45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11235F-5E9B-4982-91E6-6E106070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75F5F9-3761-4F67-8AF7-F60F77E5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15"/>
            <a:ext cx="10515600" cy="1177347"/>
          </a:xfrm>
        </p:spPr>
        <p:txBody>
          <a:bodyPr/>
          <a:lstStyle/>
          <a:p>
            <a:r>
              <a:rPr lang="en-US" dirty="0"/>
              <a:t>A&amp;P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1E419-D83A-4B17-B8CB-B31E6ECCF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95965"/>
            <a:ext cx="98202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97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00D04F-6610-4587-BF95-C90B205F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C0FB2-599C-4D91-9CC5-C2457ED05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29" y="136525"/>
            <a:ext cx="8144741" cy="59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4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047D7D-C22F-4F28-9A7D-9ECCE35F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0B73C4-D07F-4FB9-9390-1E24995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9964"/>
          </a:xfrm>
        </p:spPr>
        <p:txBody>
          <a:bodyPr/>
          <a:lstStyle/>
          <a:p>
            <a:r>
              <a:rPr lang="en-US" dirty="0"/>
              <a:t>Return to School Letter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33C6F-ABD4-4D70-B2BA-1147751CA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34" y="962025"/>
            <a:ext cx="9201150" cy="4933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6AAF6A-1C8B-4AB4-884C-66C855A0FF29}"/>
              </a:ext>
            </a:extLst>
          </p:cNvPr>
          <p:cNvSpPr/>
          <p:nvPr/>
        </p:nvSpPr>
        <p:spPr>
          <a:xfrm>
            <a:off x="1025236" y="1958109"/>
            <a:ext cx="1265382" cy="332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04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D6775-A290-40D2-9521-17FE6877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A26673-0381-4B82-B656-997FA7E7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"/>
            <a:ext cx="10515600" cy="914400"/>
          </a:xfrm>
        </p:spPr>
        <p:txBody>
          <a:bodyPr/>
          <a:lstStyle/>
          <a:p>
            <a:r>
              <a:rPr lang="en-US" dirty="0"/>
              <a:t>Return to School Letter (continued)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8C0DB-96AF-4CE9-B513-21D5F4BC6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914401"/>
            <a:ext cx="7200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167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D6775-A290-40D2-9521-17FE6877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A26673-0381-4B82-B656-997FA7E7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"/>
            <a:ext cx="10515600" cy="914400"/>
          </a:xfrm>
        </p:spPr>
        <p:txBody>
          <a:bodyPr/>
          <a:lstStyle/>
          <a:p>
            <a:r>
              <a:rPr lang="en-US" dirty="0"/>
              <a:t>Return to School Letter (continued)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B4B01-693B-496C-A768-963B9F165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123517"/>
            <a:ext cx="94011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490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B8397B-CF56-4770-BD88-B1F03E9A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35FBC-91BA-497E-99A2-A43CAD141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93" y="244619"/>
            <a:ext cx="7460961" cy="586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C674E4-F670-46C0-A77A-CA4A47FF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1B4287-5BF9-47D3-8A4D-F9CFC65A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311780"/>
          </a:xfrm>
        </p:spPr>
        <p:txBody>
          <a:bodyPr/>
          <a:lstStyle/>
          <a:p>
            <a:pPr algn="ctr"/>
            <a:r>
              <a:rPr lang="en-US" dirty="0"/>
              <a:t>Referral Guidelines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C8BF7-6A87-4F13-8EC4-7B3ED1E61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339" y="1022062"/>
            <a:ext cx="4819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3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7CAAD9-9FB8-4F04-95A1-F1C682FC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5A0A0A-7E1C-41BA-BB2C-770973AB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Follow 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9FB40-C09A-4131-B79C-FD3DF7BC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907"/>
            <a:ext cx="10515600" cy="4351338"/>
          </a:xfrm>
        </p:spPr>
        <p:txBody>
          <a:bodyPr>
            <a:normAutofit/>
          </a:bodyPr>
          <a:lstStyle/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All concussion patients are brought in for follow up</a:t>
            </a:r>
          </a:p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Foll0w up appointment is based on severity of symptoms, but ideally in 2 days </a:t>
            </a:r>
          </a:p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Follow up appointment is made on the date of the visit</a:t>
            </a:r>
          </a:p>
        </p:txBody>
      </p:sp>
    </p:spTree>
    <p:extLst>
      <p:ext uri="{BB962C8B-B14F-4D97-AF65-F5344CB8AC3E}">
        <p14:creationId xmlns:p14="http://schemas.microsoft.com/office/powerpoint/2010/main" val="182660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A6F22-EEED-45BC-94E3-661CE8A6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A3163D-FDD3-4C08-827A-587D2E7C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Objectives 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FA095-CCFC-41A3-B3C3-607A4EDF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88"/>
            <a:ext cx="10696575" cy="4633913"/>
          </a:xfrm>
        </p:spPr>
        <p:txBody>
          <a:bodyPr>
            <a:normAutofit/>
          </a:bodyPr>
          <a:lstStyle/>
          <a:p>
            <a:pPr marL="354013" lvl="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Review data and lessons learned from our collaborative QI projects: CAST and CAST 2.0</a:t>
            </a:r>
          </a:p>
          <a:p>
            <a:pPr marL="354013" lvl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Understand targeted treatment approaches based on your symptom assessment</a:t>
            </a:r>
          </a:p>
          <a:p>
            <a:pPr marL="354013" lvl="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Highlight practical treatment interventions you can use for persisting problems such as headaches or vestibular issues</a:t>
            </a:r>
          </a:p>
          <a:p>
            <a:pPr marL="354013" lvl="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Review the Symptom Targeted Academic Management Plan (STAMP) and the CDC’s gradual return to activity materials</a:t>
            </a:r>
          </a:p>
          <a:p>
            <a:pPr marL="354013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1219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5A0A0A-7E1C-41BA-BB2C-770973AB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Future Goals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9FB40-C09A-4131-B79C-FD3DF7BC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757014"/>
            <a:ext cx="3852048" cy="4466806"/>
          </a:xfrm>
        </p:spPr>
        <p:txBody>
          <a:bodyPr vert="horz" lIns="91440" tIns="45720" rIns="91440" bIns="45720" rtlCol="0">
            <a:normAutofit/>
          </a:bodyPr>
          <a:lstStyle/>
          <a:p>
            <a:pPr marL="354013" indent="-228600">
              <a:lnSpc>
                <a:spcPct val="90000"/>
              </a:lnSpc>
              <a:spcAft>
                <a:spcPts val="1000"/>
              </a:spcAft>
              <a:buClr>
                <a:srgbClr val="42424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Start using the PCSI form</a:t>
            </a:r>
          </a:p>
          <a:p>
            <a:pPr marL="354013" indent="-228600">
              <a:spcAft>
                <a:spcPts val="1000"/>
              </a:spcAft>
              <a:buClr>
                <a:srgbClr val="42424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Train all providers to do the Concussion Neuro Exam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7CAAD9-9FB8-4F04-95A1-F1C682FC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2A5225-8D37-BA47-A180-7BD7248AF82A}" type="slidenum">
              <a:rPr lang="en-US" sz="1200">
                <a:solidFill>
                  <a:srgbClr val="303030"/>
                </a:solidFill>
                <a:latin typeface="+mn-lt"/>
              </a:rPr>
              <a:pPr>
                <a:spcAft>
                  <a:spcPts val="600"/>
                </a:spcAft>
              </a:pPr>
              <a:t>50</a:t>
            </a:fld>
            <a:endParaRPr lang="en-US" sz="1200">
              <a:solidFill>
                <a:srgbClr val="30303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D6D56B-7CC8-442C-9F75-B90054750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689" y="557783"/>
            <a:ext cx="6584098" cy="57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60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CC479-6721-4D49-8D7E-9AB0DF77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979156-2A27-4332-B88C-CA03A7A0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008590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0EFE64-1001-4A48-B403-5231D5BC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6" y="0"/>
            <a:ext cx="11244309" cy="1325563"/>
          </a:xfrm>
        </p:spPr>
        <p:txBody>
          <a:bodyPr>
            <a:noAutofit/>
          </a:bodyPr>
          <a:lstStyle/>
          <a:p>
            <a:r>
              <a:rPr lang="en-US" sz="3200" dirty="0"/>
              <a:t>Online Treatment Recovery Assistant for </a:t>
            </a:r>
            <a:r>
              <a:rPr lang="en-US" sz="2800" dirty="0"/>
              <a:t>Concussion in Kids (OnTRACK) </a:t>
            </a:r>
            <a:r>
              <a:rPr lang="en-US" sz="2000" dirty="0">
                <a:solidFill>
                  <a:schemeClr val="tx2"/>
                </a:solidFill>
              </a:rPr>
              <a:t>CDC SBIR PHS 2017-2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Technological Tools for Monitoring Children’s Symptoms after TBI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EB38C1-597F-4B56-911D-641BD9A3E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415480"/>
            <a:ext cx="10653205" cy="4499730"/>
          </a:xfrm>
        </p:spPr>
        <p:txBody>
          <a:bodyPr>
            <a:noAutofit/>
          </a:bodyPr>
          <a:lstStyle/>
          <a:p>
            <a:pPr marL="296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CDC funded study of the use of a concussion management decision support tool</a:t>
            </a:r>
          </a:p>
          <a:p>
            <a:pPr marL="296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Recruiting 22 primary care providers within the Pediatric Health Network practices to participate in a clinical trial examining the use of a smartphone system to assist  concussion management.</a:t>
            </a:r>
          </a:p>
          <a:p>
            <a:pPr marL="296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Education videos are provided to teach patient, parent &amp; school about concussions, gradual return to school and physical activity, other supports to recovery (sleep hygiene, headache management, stress management, exercise)</a:t>
            </a:r>
          </a:p>
          <a:p>
            <a:pPr marL="296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Provider directs/oversees OnTRACK app with weekly symptom ratings (Parent, Child)</a:t>
            </a:r>
          </a:p>
          <a:p>
            <a:pPr marL="296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Symptom scores are tracked, plotted over time, and evidence-based algorithms applied as to whether recovery is typical or atypical, assisting in clinical decision making regarding treatment, providing management recommendations</a:t>
            </a:r>
          </a:p>
          <a:p>
            <a:pPr marL="296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Provider is alerted via dashboard if symptom progress falls outside of “typical”</a:t>
            </a:r>
          </a:p>
          <a:p>
            <a:pPr marL="296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Symptom based recommendations are provided, and can be communicated to the patient, parent &amp; school</a:t>
            </a:r>
          </a:p>
        </p:txBody>
      </p:sp>
    </p:spTree>
    <p:extLst>
      <p:ext uri="{BB962C8B-B14F-4D97-AF65-F5344CB8AC3E}">
        <p14:creationId xmlns:p14="http://schemas.microsoft.com/office/powerpoint/2010/main" val="34670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8F55-53EB-4C76-BAF1-83773696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1142"/>
            <a:ext cx="10515600" cy="1052514"/>
          </a:xfrm>
        </p:spPr>
        <p:txBody>
          <a:bodyPr/>
          <a:lstStyle/>
          <a:p>
            <a:r>
              <a:rPr lang="en-US" dirty="0"/>
              <a:t>Interested in learning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FBCF-259B-40F6-B85E-68F7FB3B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3" y="1417639"/>
            <a:ext cx="9304022" cy="4525963"/>
          </a:xfrm>
        </p:spPr>
        <p:txBody>
          <a:bodyPr>
            <a:normAutofit/>
          </a:bodyPr>
          <a:lstStyle/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Contact Gerry Gioia, Principal Investigator:</a:t>
            </a:r>
          </a:p>
          <a:p>
            <a:pPr lvl="4" indent="0">
              <a:spcAft>
                <a:spcPts val="1000"/>
              </a:spcAft>
              <a:buNone/>
            </a:pPr>
            <a:r>
              <a:rPr lang="en-US" sz="1600" dirty="0"/>
              <a:t>	</a:t>
            </a:r>
            <a:r>
              <a:rPr lang="en-US" sz="2000" b="1" u="sng" dirty="0"/>
              <a:t>ggioia@childrensnational.org</a:t>
            </a:r>
          </a:p>
          <a:p>
            <a:pPr marL="231775" lvl="2" indent="0">
              <a:spcAft>
                <a:spcPts val="1000"/>
              </a:spcAft>
              <a:buNone/>
            </a:pPr>
            <a:r>
              <a:rPr lang="en-US" sz="2000" dirty="0"/>
              <a:t>			301-765-5430 (office)</a:t>
            </a:r>
          </a:p>
          <a:p>
            <a:pPr marL="231775" lvl="2" indent="0">
              <a:spcAft>
                <a:spcPts val="1000"/>
              </a:spcAft>
              <a:buNone/>
            </a:pPr>
            <a:r>
              <a:rPr lang="en-US" sz="2000" dirty="0"/>
              <a:t>			410-493-5799 (cell)</a:t>
            </a:r>
          </a:p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Study will start in Spring, 2021</a:t>
            </a:r>
          </a:p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Participants will receive further training in concussion management</a:t>
            </a:r>
          </a:p>
          <a:p>
            <a:pPr marL="354013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Recruit 10 patients (5 in control condition, 5 treatment condition</a:t>
            </a:r>
            <a:r>
              <a:rPr lang="en-US" sz="2200" dirty="0"/>
              <a:t>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673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E309-ED85-4C7A-A363-CEC07A2E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Review from CAST 2.0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A6B5302-C535-418A-A8AC-09F69A026F8E}"/>
              </a:ext>
            </a:extLst>
          </p:cNvPr>
          <p:cNvSpPr txBox="1">
            <a:spLocks/>
          </p:cNvSpPr>
          <p:nvPr/>
        </p:nvSpPr>
        <p:spPr>
          <a:xfrm>
            <a:off x="3803032" y="4534939"/>
            <a:ext cx="2705779" cy="91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1800" b="0" i="0" kern="120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2000" b="0" i="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1800" b="1" i="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5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D4963-3727-442D-A9C5-BEC81B310161}"/>
              </a:ext>
            </a:extLst>
          </p:cNvPr>
          <p:cNvSpPr/>
          <p:nvPr/>
        </p:nvSpPr>
        <p:spPr>
          <a:xfrm>
            <a:off x="0" y="-6801"/>
            <a:ext cx="3134678" cy="6160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25EB91-0A09-401E-A84B-8DD80C7C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E9BEDD-9A5B-4BF2-A051-0F62B625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9184"/>
            <a:ext cx="3134679" cy="110674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Demographics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D929C03-90C7-4B35-BAD6-9930EEE8A18F}"/>
              </a:ext>
            </a:extLst>
          </p:cNvPr>
          <p:cNvGraphicFramePr>
            <a:graphicFrameLocks noGrp="1"/>
          </p:cNvGraphicFramePr>
          <p:nvPr/>
        </p:nvGraphicFramePr>
        <p:xfrm>
          <a:off x="3566160" y="256032"/>
          <a:ext cx="3852101" cy="273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4820A73-DCF2-4C84-B028-661ED91A2B3E}"/>
              </a:ext>
            </a:extLst>
          </p:cNvPr>
          <p:cNvGraphicFramePr>
            <a:graphicFrameLocks noGrp="1"/>
          </p:cNvGraphicFramePr>
          <p:nvPr/>
        </p:nvGraphicFramePr>
        <p:xfrm>
          <a:off x="7717345" y="256032"/>
          <a:ext cx="3849624" cy="273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4BA62C3-B18D-4E03-81DA-ADDF93E4240D}"/>
              </a:ext>
            </a:extLst>
          </p:cNvPr>
          <p:cNvGraphicFramePr>
            <a:graphicFrameLocks noGrp="1"/>
          </p:cNvGraphicFramePr>
          <p:nvPr/>
        </p:nvGraphicFramePr>
        <p:xfrm>
          <a:off x="7717345" y="3419856"/>
          <a:ext cx="3849624" cy="273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329EFEE-777D-498D-9F9D-3808FCED4174}"/>
              </a:ext>
            </a:extLst>
          </p:cNvPr>
          <p:cNvGraphicFramePr>
            <a:graphicFrameLocks noGrp="1"/>
          </p:cNvGraphicFramePr>
          <p:nvPr/>
        </p:nvGraphicFramePr>
        <p:xfrm>
          <a:off x="3566160" y="3410711"/>
          <a:ext cx="3849624" cy="273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0598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8BA12F-006C-49A1-A08A-629C010A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2079D3-0AEF-4757-AA1F-8DE67B8F2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52" y="1"/>
            <a:ext cx="10515600" cy="117821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24243"/>
                </a:solidFill>
              </a:rPr>
              <a:t>Referral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B120E73-09F8-47EC-B0FF-F2C1CED0F9D3}"/>
              </a:ext>
            </a:extLst>
          </p:cNvPr>
          <p:cNvGraphicFramePr>
            <a:graphicFrameLocks noGrp="1"/>
          </p:cNvGraphicFramePr>
          <p:nvPr/>
        </p:nvGraphicFramePr>
        <p:xfrm>
          <a:off x="5952744" y="1178215"/>
          <a:ext cx="5918708" cy="488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0BEA39-EA77-46A7-B05E-F05D5BE7EAA6}"/>
              </a:ext>
            </a:extLst>
          </p:cNvPr>
          <p:cNvGraphicFramePr>
            <a:graphicFrameLocks noGrp="1"/>
          </p:cNvGraphicFramePr>
          <p:nvPr/>
        </p:nvGraphicFramePr>
        <p:xfrm>
          <a:off x="314452" y="1178215"/>
          <a:ext cx="5555996" cy="488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19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51E132-D6E8-4FB4-B8FF-E105842A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349808-11A6-42C5-B2A3-E17DCA24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0"/>
            <a:ext cx="10515600" cy="1325563"/>
          </a:xfrm>
        </p:spPr>
        <p:txBody>
          <a:bodyPr/>
          <a:lstStyle/>
          <a:p>
            <a:r>
              <a:rPr lang="en-US" dirty="0"/>
              <a:t>Triage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3645C2-4248-47CE-A4E0-80AF5DF732D6}"/>
              </a:ext>
            </a:extLst>
          </p:cNvPr>
          <p:cNvGraphicFramePr>
            <a:graphicFrameLocks noGrp="1"/>
          </p:cNvGraphicFramePr>
          <p:nvPr/>
        </p:nvGraphicFramePr>
        <p:xfrm>
          <a:off x="1" y="1387323"/>
          <a:ext cx="4334255" cy="355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A78016-0F7A-4367-BD3C-8FAECFBA3201}"/>
              </a:ext>
            </a:extLst>
          </p:cNvPr>
          <p:cNvGraphicFramePr>
            <a:graphicFrameLocks noGrp="1"/>
          </p:cNvGraphicFramePr>
          <p:nvPr/>
        </p:nvGraphicFramePr>
        <p:xfrm>
          <a:off x="3928872" y="1387323"/>
          <a:ext cx="4334255" cy="3566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D01C1D-DFE5-42F8-A79B-1832A032D743}"/>
              </a:ext>
            </a:extLst>
          </p:cNvPr>
          <p:cNvCxnSpPr/>
          <p:nvPr/>
        </p:nvCxnSpPr>
        <p:spPr>
          <a:xfrm>
            <a:off x="4215384" y="1387323"/>
            <a:ext cx="0" cy="34254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8BE90F-3A6B-4D05-B91F-014078A95380}"/>
              </a:ext>
            </a:extLst>
          </p:cNvPr>
          <p:cNvCxnSpPr/>
          <p:nvPr/>
        </p:nvCxnSpPr>
        <p:spPr>
          <a:xfrm>
            <a:off x="7988808" y="1387323"/>
            <a:ext cx="0" cy="34254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90DA8E2-2535-4739-8D42-21B2F65FF5D8}"/>
              </a:ext>
            </a:extLst>
          </p:cNvPr>
          <p:cNvGraphicFramePr>
            <a:graphicFrameLocks noGrp="1"/>
          </p:cNvGraphicFramePr>
          <p:nvPr/>
        </p:nvGraphicFramePr>
        <p:xfrm>
          <a:off x="7857747" y="1403045"/>
          <a:ext cx="4314612" cy="355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3560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1924</Words>
  <Application>Microsoft Office PowerPoint</Application>
  <PresentationFormat>Widescreen</PresentationFormat>
  <Paragraphs>294</Paragraphs>
  <Slides>53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Corbel</vt:lpstr>
      <vt:lpstr>Office Theme</vt:lpstr>
      <vt:lpstr>Concussion: Management Pearls and Practical Tools for Your Practice</vt:lpstr>
      <vt:lpstr>A few notes about today’s Grand Rounds</vt:lpstr>
      <vt:lpstr>Upcoming Grand Rounds: </vt:lpstr>
      <vt:lpstr>Speakers</vt:lpstr>
      <vt:lpstr>Objectives  </vt:lpstr>
      <vt:lpstr>Data Review from CAST 2.0</vt:lpstr>
      <vt:lpstr>Demographics </vt:lpstr>
      <vt:lpstr>Referral </vt:lpstr>
      <vt:lpstr>Triage</vt:lpstr>
      <vt:lpstr>Practice Resources </vt:lpstr>
      <vt:lpstr>How helpful or could be helpful is this resource?</vt:lpstr>
      <vt:lpstr>ACE Evaluation </vt:lpstr>
      <vt:lpstr>Symptom Tracking Tool </vt:lpstr>
      <vt:lpstr>Do you use specific guidelines or criteria in deciding when to return kids to: </vt:lpstr>
      <vt:lpstr>Minimal Or No Meaningful Changes </vt:lpstr>
      <vt:lpstr>Evaluation and Treatment</vt:lpstr>
      <vt:lpstr>Concussion Management</vt:lpstr>
      <vt:lpstr>Concussion Management: Key components (and tools)</vt:lpstr>
      <vt:lpstr>Clinical Pathway Primary Care</vt:lpstr>
      <vt:lpstr>Concussion’s Medical Neighborhood (of providers)</vt:lpstr>
      <vt:lpstr>Concussion’s Medical Neighborhood: Initial Contact</vt:lpstr>
      <vt:lpstr>Primary Care Clinical Pathway- First Office Visit</vt:lpstr>
      <vt:lpstr>PowerPoint Presentation</vt:lpstr>
      <vt:lpstr>Return to Activity: Progressive Activities of Controlled Exertion (PACE)</vt:lpstr>
      <vt:lpstr>Returning to School</vt:lpstr>
      <vt:lpstr>Recovery/ Medical clearance</vt:lpstr>
      <vt:lpstr>Graduated return-to-sport progression</vt:lpstr>
      <vt:lpstr>PowerPoint Presentation</vt:lpstr>
      <vt:lpstr>PowerPoint Presentation</vt:lpstr>
      <vt:lpstr>Summary: Six Steps to Primary Concussion Care</vt:lpstr>
      <vt:lpstr>Concussion Management in the Primary Care Setting: Capital Area Pediatrics</vt:lpstr>
      <vt:lpstr>Patient Education </vt:lpstr>
      <vt:lpstr>Telephone Triage </vt:lpstr>
      <vt:lpstr>Telephone Triage (continued)</vt:lpstr>
      <vt:lpstr>Telephone Triage (continued)</vt:lpstr>
      <vt:lpstr>Telephone Triage (continued)</vt:lpstr>
      <vt:lpstr>Telephone Triage (continued)</vt:lpstr>
      <vt:lpstr>Telephone Triage (continued)</vt:lpstr>
      <vt:lpstr>HPI Template</vt:lpstr>
      <vt:lpstr>ROS Template</vt:lpstr>
      <vt:lpstr>Head Injury PE Template </vt:lpstr>
      <vt:lpstr>A&amp;P</vt:lpstr>
      <vt:lpstr>PowerPoint Presentation</vt:lpstr>
      <vt:lpstr>Return to School Letter </vt:lpstr>
      <vt:lpstr>Return to School Letter (continued) </vt:lpstr>
      <vt:lpstr>Return to School Letter (continued) </vt:lpstr>
      <vt:lpstr>PowerPoint Presentation</vt:lpstr>
      <vt:lpstr>Referral Guidelines</vt:lpstr>
      <vt:lpstr>Follow Up</vt:lpstr>
      <vt:lpstr>Future Goals </vt:lpstr>
      <vt:lpstr>Thank you </vt:lpstr>
      <vt:lpstr>Online Treatment Recovery Assistant for Concussion in Kids (OnTRACK) CDC SBIR PHS 2017-2 Technological Tools for Monitoring Children’s Symptoms after TBI</vt:lpstr>
      <vt:lpstr>Interested in learning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Lewin-Smith, Megan</dc:creator>
  <cp:lastModifiedBy>Tran, Duyen</cp:lastModifiedBy>
  <cp:revision>278</cp:revision>
  <cp:lastPrinted>2019-03-07T18:00:53Z</cp:lastPrinted>
  <dcterms:created xsi:type="dcterms:W3CDTF">2018-12-20T20:42:22Z</dcterms:created>
  <dcterms:modified xsi:type="dcterms:W3CDTF">2021-01-21T18:00:56Z</dcterms:modified>
</cp:coreProperties>
</file>