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sldIdLst>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59" r:id="rId40"/>
    <p:sldId id="258" r:id="rId41"/>
    <p:sldId id="296"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6C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666" y="-9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3C8063-2991-49FD-A42F-379152D0D7DF}" type="datetimeFigureOut">
              <a:rPr lang="en-US" smtClean="0"/>
              <a:t>3/13/2020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D391D2-E99C-4C4B-AC4C-C13C0CCD31BF}" type="slidenum">
              <a:rPr lang="en-US" smtClean="0"/>
              <a:t>‹#›</a:t>
            </a:fld>
            <a:endParaRPr lang="en-US"/>
          </a:p>
        </p:txBody>
      </p:sp>
    </p:spTree>
    <p:extLst>
      <p:ext uri="{BB962C8B-B14F-4D97-AF65-F5344CB8AC3E}">
        <p14:creationId xmlns:p14="http://schemas.microsoft.com/office/powerpoint/2010/main" val="654186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699ECB-EEE7-7C44-9AF4-43FC7CAB08C5}" type="slidenum">
              <a:rPr lang="en-US" smtClean="0"/>
              <a:pPr/>
              <a:t>7</a:t>
            </a:fld>
            <a:endParaRPr lang="en-US"/>
          </a:p>
        </p:txBody>
      </p:sp>
    </p:spTree>
    <p:extLst>
      <p:ext uri="{BB962C8B-B14F-4D97-AF65-F5344CB8AC3E}">
        <p14:creationId xmlns:p14="http://schemas.microsoft.com/office/powerpoint/2010/main" val="1862451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699ECB-EEE7-7C44-9AF4-43FC7CAB08C5}" type="slidenum">
              <a:rPr lang="en-US" smtClean="0"/>
              <a:pPr/>
              <a:t>10</a:t>
            </a:fld>
            <a:endParaRPr lang="en-US"/>
          </a:p>
        </p:txBody>
      </p:sp>
    </p:spTree>
    <p:extLst>
      <p:ext uri="{BB962C8B-B14F-4D97-AF65-F5344CB8AC3E}">
        <p14:creationId xmlns:p14="http://schemas.microsoft.com/office/powerpoint/2010/main" val="744346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699ECB-EEE7-7C44-9AF4-43FC7CAB08C5}" type="slidenum">
              <a:rPr lang="en-US" smtClean="0"/>
              <a:pPr/>
              <a:t>13</a:t>
            </a:fld>
            <a:endParaRPr lang="en-US"/>
          </a:p>
        </p:txBody>
      </p:sp>
    </p:spTree>
    <p:extLst>
      <p:ext uri="{BB962C8B-B14F-4D97-AF65-F5344CB8AC3E}">
        <p14:creationId xmlns:p14="http://schemas.microsoft.com/office/powerpoint/2010/main" val="1045915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https://www.who.int/emergencies/diseases/novel-coronavirus-2019/situation-reports</a:t>
            </a:r>
            <a:endParaRPr lang="en-US" dirty="0"/>
          </a:p>
        </p:txBody>
      </p:sp>
      <p:sp>
        <p:nvSpPr>
          <p:cNvPr id="4" name="Slide Number Placeholder 3"/>
          <p:cNvSpPr>
            <a:spLocks noGrp="1"/>
          </p:cNvSpPr>
          <p:nvPr>
            <p:ph type="sldNum" sz="quarter" idx="10"/>
          </p:nvPr>
        </p:nvSpPr>
        <p:spPr/>
        <p:txBody>
          <a:bodyPr/>
          <a:lstStyle/>
          <a:p>
            <a:fld id="{62699ECB-EEE7-7C44-9AF4-43FC7CAB08C5}" type="slidenum">
              <a:rPr lang="en-US" smtClean="0"/>
              <a:pPr/>
              <a:t>14</a:t>
            </a:fld>
            <a:endParaRPr lang="en-US"/>
          </a:p>
        </p:txBody>
      </p:sp>
    </p:spTree>
    <p:extLst>
      <p:ext uri="{BB962C8B-B14F-4D97-AF65-F5344CB8AC3E}">
        <p14:creationId xmlns:p14="http://schemas.microsoft.com/office/powerpoint/2010/main" val="312064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699ECB-EEE7-7C44-9AF4-43FC7CAB08C5}" type="slidenum">
              <a:rPr lang="en-US" smtClean="0"/>
              <a:pPr/>
              <a:t>16</a:t>
            </a:fld>
            <a:endParaRPr lang="en-US"/>
          </a:p>
        </p:txBody>
      </p:sp>
    </p:spTree>
    <p:extLst>
      <p:ext uri="{BB962C8B-B14F-4D97-AF65-F5344CB8AC3E}">
        <p14:creationId xmlns:p14="http://schemas.microsoft.com/office/powerpoint/2010/main" val="2818249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https://www.cdc.gov/coronavirus/2019-ncov/downloads/community-mitigation-strategy.pdf</a:t>
            </a:r>
            <a:endParaRPr lang="en-US" dirty="0"/>
          </a:p>
        </p:txBody>
      </p:sp>
      <p:sp>
        <p:nvSpPr>
          <p:cNvPr id="4" name="Slide Number Placeholder 3"/>
          <p:cNvSpPr>
            <a:spLocks noGrp="1"/>
          </p:cNvSpPr>
          <p:nvPr>
            <p:ph type="sldNum" sz="quarter" idx="10"/>
          </p:nvPr>
        </p:nvSpPr>
        <p:spPr/>
        <p:txBody>
          <a:bodyPr/>
          <a:lstStyle/>
          <a:p>
            <a:fld id="{62699ECB-EEE7-7C44-9AF4-43FC7CAB08C5}" type="slidenum">
              <a:rPr lang="en-US" smtClean="0"/>
              <a:pPr/>
              <a:t>17</a:t>
            </a:fld>
            <a:endParaRPr lang="en-US"/>
          </a:p>
        </p:txBody>
      </p:sp>
    </p:spTree>
    <p:extLst>
      <p:ext uri="{BB962C8B-B14F-4D97-AF65-F5344CB8AC3E}">
        <p14:creationId xmlns:p14="http://schemas.microsoft.com/office/powerpoint/2010/main" val="3632358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Asmit</a:t>
            </a:r>
            <a:r>
              <a:rPr lang="en-US" dirty="0" smtClean="0"/>
              <a:t> to ICU, mechanical</a:t>
            </a:r>
            <a:r>
              <a:rPr lang="en-US" baseline="0" dirty="0" smtClean="0"/>
              <a:t> ventilation, or death</a:t>
            </a:r>
            <a:endParaRPr lang="en-US" dirty="0"/>
          </a:p>
        </p:txBody>
      </p:sp>
      <p:sp>
        <p:nvSpPr>
          <p:cNvPr id="4" name="Slide Number Placeholder 3"/>
          <p:cNvSpPr>
            <a:spLocks noGrp="1"/>
          </p:cNvSpPr>
          <p:nvPr>
            <p:ph type="sldNum" sz="quarter" idx="10"/>
          </p:nvPr>
        </p:nvSpPr>
        <p:spPr/>
        <p:txBody>
          <a:bodyPr/>
          <a:lstStyle/>
          <a:p>
            <a:fld id="{AC27434D-A571-4F64-9B91-5C029D391D14}" type="slidenum">
              <a:rPr lang="en-US" smtClean="0"/>
              <a:t>19</a:t>
            </a:fld>
            <a:endParaRPr lang="en-US"/>
          </a:p>
        </p:txBody>
      </p:sp>
    </p:spTree>
    <p:extLst>
      <p:ext uri="{BB962C8B-B14F-4D97-AF65-F5344CB8AC3E}">
        <p14:creationId xmlns:p14="http://schemas.microsoft.com/office/powerpoint/2010/main" val="1805761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699ECB-EEE7-7C44-9AF4-43FC7CAB08C5}" type="slidenum">
              <a:rPr lang="en-US" smtClean="0"/>
              <a:pPr/>
              <a:t>30</a:t>
            </a:fld>
            <a:endParaRPr lang="en-US"/>
          </a:p>
        </p:txBody>
      </p:sp>
    </p:spTree>
    <p:extLst>
      <p:ext uri="{BB962C8B-B14F-4D97-AF65-F5344CB8AC3E}">
        <p14:creationId xmlns:p14="http://schemas.microsoft.com/office/powerpoint/2010/main" val="2846223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https://www.cdc.gov/coronavirus/2019-ncov/lab/guidelines-clinical-specimens.html?CDC_AA_refVal=https%3A%2F%2Fwww.cdc.gov%2Fcoronavirus%2F2019-ncov%2Fguidelines-clinical-specimens.html</a:t>
            </a:r>
            <a:endParaRPr lang="en-US" dirty="0"/>
          </a:p>
        </p:txBody>
      </p:sp>
      <p:sp>
        <p:nvSpPr>
          <p:cNvPr id="4" name="Slide Number Placeholder 3"/>
          <p:cNvSpPr>
            <a:spLocks noGrp="1"/>
          </p:cNvSpPr>
          <p:nvPr>
            <p:ph type="sldNum" sz="quarter" idx="10"/>
          </p:nvPr>
        </p:nvSpPr>
        <p:spPr/>
        <p:txBody>
          <a:bodyPr/>
          <a:lstStyle/>
          <a:p>
            <a:fld id="{62699ECB-EEE7-7C44-9AF4-43FC7CAB08C5}" type="slidenum">
              <a:rPr lang="en-US" smtClean="0"/>
              <a:pPr/>
              <a:t>31</a:t>
            </a:fld>
            <a:endParaRPr lang="en-US"/>
          </a:p>
        </p:txBody>
      </p:sp>
    </p:spTree>
    <p:extLst>
      <p:ext uri="{BB962C8B-B14F-4D97-AF65-F5344CB8AC3E}">
        <p14:creationId xmlns:p14="http://schemas.microsoft.com/office/powerpoint/2010/main" val="2080719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innovationdistrict.childrensnational.org/" TargetMode="External"/><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Title_HD.jpg"/>
          <p:cNvPicPr>
            <a:picLocks noChangeAspect="1"/>
          </p:cNvPicPr>
          <p:nvPr userDrawn="1"/>
        </p:nvPicPr>
        <p:blipFill>
          <a:blip r:embed="rId2"/>
          <a:stretch>
            <a:fillRect/>
          </a:stretch>
        </p:blipFill>
        <p:spPr>
          <a:xfrm>
            <a:off x="4060" y="0"/>
            <a:ext cx="9135879" cy="5143500"/>
          </a:xfrm>
          <a:prstGeom prst="rect">
            <a:avLst/>
          </a:prstGeom>
        </p:spPr>
      </p:pic>
      <p:sp>
        <p:nvSpPr>
          <p:cNvPr id="4" name="Date Placeholder 3"/>
          <p:cNvSpPr>
            <a:spLocks noGrp="1"/>
          </p:cNvSpPr>
          <p:nvPr>
            <p:ph type="dt" sz="half" idx="10"/>
          </p:nvPr>
        </p:nvSpPr>
        <p:spPr/>
        <p:txBody>
          <a:bodyPr/>
          <a:lstStyle/>
          <a:p>
            <a:fld id="{C4D310C9-4F89-6640-B04F-5BBE30748352}" type="datetimeFigureOut">
              <a:rPr lang="en-US" smtClean="0"/>
              <a:t>3/13/2020</a:t>
            </a:fld>
            <a:endParaRPr lang="en-US"/>
          </a:p>
        </p:txBody>
      </p:sp>
      <p:sp>
        <p:nvSpPr>
          <p:cNvPr id="6" name="Slide Number Placeholder 5"/>
          <p:cNvSpPr>
            <a:spLocks noGrp="1"/>
          </p:cNvSpPr>
          <p:nvPr>
            <p:ph type="sldNum" sz="quarter" idx="12"/>
          </p:nvPr>
        </p:nvSpPr>
        <p:spPr>
          <a:xfrm>
            <a:off x="7099300" y="4767263"/>
            <a:ext cx="1524000" cy="273844"/>
          </a:xfrm>
        </p:spPr>
        <p:txBody>
          <a:bodyPr/>
          <a:lstStyle>
            <a:lvl1pPr>
              <a:defRPr>
                <a:solidFill>
                  <a:srgbClr val="FFFFFF"/>
                </a:solidFill>
              </a:defRPr>
            </a:lvl1pPr>
          </a:lstStyle>
          <a:p>
            <a:fld id="{7F61281D-9F8F-594E-B822-3F45196461E9}" type="slidenum">
              <a:rPr lang="en-US" smtClean="0"/>
              <a:pPr/>
              <a:t>‹#›</a:t>
            </a:fld>
            <a:endParaRPr lang="en-US"/>
          </a:p>
        </p:txBody>
      </p:sp>
      <p:sp>
        <p:nvSpPr>
          <p:cNvPr id="12" name="Text Placeholder 2"/>
          <p:cNvSpPr>
            <a:spLocks noGrp="1"/>
          </p:cNvSpPr>
          <p:nvPr>
            <p:ph type="body" idx="1"/>
          </p:nvPr>
        </p:nvSpPr>
        <p:spPr>
          <a:xfrm>
            <a:off x="3096456" y="1489366"/>
            <a:ext cx="7772400" cy="7620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2050" name="Picture 2" descr="J:\PR and Marketing 2.0\Marketing\Brand Creative Assets\All Logos\2019 Children's National Hospital Logos\Primary\Digital\Hi Res\CN_Primary_RGB_HiRes_L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9302" y="0"/>
            <a:ext cx="1964698" cy="1030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310C9-4F89-6640-B04F-5BBE30748352}" type="datetimeFigureOut">
              <a:rPr lang="en-US" smtClean="0"/>
              <a:t>3/13/2020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61281D-9F8F-594E-B822-3F45196461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December 19, 2013</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61281D-9F8F-594E-B822-3F45196461E9}" type="slidenum">
              <a:rPr lang="en-US" smtClean="0"/>
              <a:pPr/>
              <a:t>‹#›</a:t>
            </a:fld>
            <a:endParaRPr lang="en-US" dirty="0"/>
          </a:p>
        </p:txBody>
      </p:sp>
      <p:sp>
        <p:nvSpPr>
          <p:cNvPr id="6" name="Picture Placeholder 7"/>
          <p:cNvSpPr>
            <a:spLocks noGrp="1"/>
          </p:cNvSpPr>
          <p:nvPr>
            <p:ph type="pic" sz="quarter" idx="14"/>
          </p:nvPr>
        </p:nvSpPr>
        <p:spPr>
          <a:xfrm>
            <a:off x="0" y="983457"/>
            <a:ext cx="9144000" cy="3340894"/>
          </a:xfrm>
        </p:spPr>
        <p:txBody>
          <a:bodyPr/>
          <a:lstStyle/>
          <a:p>
            <a:r>
              <a:rPr lang="en-US" smtClean="0"/>
              <a:t>Click icon to add picture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December 19, 2013</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61281D-9F8F-594E-B822-3F45196461E9}" type="slidenum">
              <a:rPr lang="en-US" smtClean="0"/>
              <a:pPr/>
              <a:t>‹#›</a:t>
            </a:fld>
            <a:endParaRPr lang="en-US" dirty="0"/>
          </a:p>
        </p:txBody>
      </p:sp>
      <p:sp>
        <p:nvSpPr>
          <p:cNvPr id="6" name="Picture Placeholder 7"/>
          <p:cNvSpPr>
            <a:spLocks noGrp="1"/>
          </p:cNvSpPr>
          <p:nvPr>
            <p:ph type="pic" sz="quarter" idx="14"/>
          </p:nvPr>
        </p:nvSpPr>
        <p:spPr>
          <a:xfrm>
            <a:off x="7054885" y="1200151"/>
            <a:ext cx="2089116" cy="3124224"/>
          </a:xfrm>
        </p:spPr>
        <p:txBody>
          <a:bodyPr/>
          <a:lstStyle/>
          <a:p>
            <a:r>
              <a:rPr lang="en-US" smtClean="0"/>
              <a:t>Click icon to add picture</a:t>
            </a:r>
            <a:endParaRPr lang="en-US"/>
          </a:p>
        </p:txBody>
      </p:sp>
      <p:sp>
        <p:nvSpPr>
          <p:cNvPr id="7" name="Content Placeholder 2"/>
          <p:cNvSpPr>
            <a:spLocks noGrp="1"/>
          </p:cNvSpPr>
          <p:nvPr>
            <p:ph idx="1"/>
          </p:nvPr>
        </p:nvSpPr>
        <p:spPr>
          <a:xfrm>
            <a:off x="457200" y="1200151"/>
            <a:ext cx="6477000" cy="31242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D310C9-4F89-6640-B04F-5BBE30748352}" type="datetimeFigureOut">
              <a:rPr lang="en-US" smtClean="0"/>
              <a:t>3/13/2020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61281D-9F8F-594E-B822-3F45196461E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D310C9-4F89-6640-B04F-5BBE30748352}" type="datetimeFigureOut">
              <a:rPr lang="en-US" smtClean="0"/>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1281D-9F8F-594E-B822-3F45196461E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8" name="Picture 7" descr="Title-01.jpg"/>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2590800" y="1597819"/>
            <a:ext cx="5867400" cy="688181"/>
          </a:xfrm>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5F744E5-5B7F-1A44-AE86-FE88976AC375}" type="datetime4">
              <a:rPr lang="en-US" smtClean="0"/>
              <a:pPr/>
              <a:t>March 13, 2020</a:t>
            </a:fld>
            <a:endParaRPr lang="en-US"/>
          </a:p>
        </p:txBody>
      </p:sp>
      <p:sp>
        <p:nvSpPr>
          <p:cNvPr id="6" name="Slide Number Placeholder 5"/>
          <p:cNvSpPr>
            <a:spLocks noGrp="1"/>
          </p:cNvSpPr>
          <p:nvPr>
            <p:ph type="sldNum" sz="quarter" idx="12"/>
          </p:nvPr>
        </p:nvSpPr>
        <p:spPr>
          <a:xfrm>
            <a:off x="6934200" y="4767263"/>
            <a:ext cx="2133600" cy="273844"/>
          </a:xfrm>
        </p:spPr>
        <p:txBody>
          <a:bodyPr/>
          <a:lstStyle>
            <a:lvl1pPr>
              <a:defRPr>
                <a:solidFill>
                  <a:srgbClr val="FFFFFF"/>
                </a:solidFill>
              </a:defRPr>
            </a:lvl1pPr>
          </a:lstStyle>
          <a:p>
            <a:fld id="{D3F8C041-0C5D-2542-BA56-2F135B42574C}" type="slidenum">
              <a:rPr lang="en-US" smtClean="0"/>
              <a:pPr/>
              <a:t>‹#›</a:t>
            </a:fld>
            <a:endParaRPr lang="en-US" dirty="0"/>
          </a:p>
        </p:txBody>
      </p:sp>
      <p:pic>
        <p:nvPicPr>
          <p:cNvPr id="9" name="Picture 3" descr="J:\PR and Marketing 2.0\Marketing\Brand Creative Assets\All Logos\2019 Children's National Hospital Logos\Primary\Digital\Hi Res\CN_Primary_RGB_HiRes_L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07238" y="122469"/>
            <a:ext cx="2036763" cy="801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97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Title_HD_Watermark.jpg"/>
          <p:cNvPicPr>
            <a:picLocks noChangeAspect="1"/>
          </p:cNvPicPr>
          <p:nvPr userDrawn="1"/>
        </p:nvPicPr>
        <p:blipFill>
          <a:blip r:embed="rId2"/>
          <a:stretch>
            <a:fillRect/>
          </a:stretch>
        </p:blipFill>
        <p:spPr>
          <a:xfrm>
            <a:off x="4060" y="0"/>
            <a:ext cx="9135879" cy="5143500"/>
          </a:xfrm>
          <a:prstGeom prst="rect">
            <a:avLst/>
          </a:prstGeom>
        </p:spPr>
      </p:pic>
      <p:sp>
        <p:nvSpPr>
          <p:cNvPr id="2" name="Title 1"/>
          <p:cNvSpPr>
            <a:spLocks noGrp="1"/>
          </p:cNvSpPr>
          <p:nvPr>
            <p:ph type="title"/>
          </p:nvPr>
        </p:nvSpPr>
        <p:spPr>
          <a:xfrm>
            <a:off x="381000" y="1410891"/>
            <a:ext cx="7772400" cy="1021556"/>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648891"/>
            <a:ext cx="7772400" cy="762000"/>
          </a:xfrm>
        </p:spPr>
        <p:txBody>
          <a:bodyPr anchor="t">
            <a:normAutofit/>
          </a:bodyPr>
          <a:lstStyle>
            <a:lvl1pPr marL="0" indent="0">
              <a:buNone/>
              <a:defRPr sz="2800">
                <a:solidFill>
                  <a:srgbClr val="7F6C6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D310C9-4F89-6640-B04F-5BBE30748352}" type="datetimeFigureOut">
              <a:rPr lang="en-US" smtClean="0"/>
              <a:t>3/13/2020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1281D-9F8F-594E-B822-3F45196461E9}" type="slidenum">
              <a:rPr lang="en-US" smtClean="0"/>
              <a:t>‹#›</a:t>
            </a:fld>
            <a:endParaRPr lang="en-US"/>
          </a:p>
        </p:txBody>
      </p:sp>
      <p:pic>
        <p:nvPicPr>
          <p:cNvPr id="9" name="Picture 2" descr="J:\PR and Marketing 2.0\Marketing\Brand Creative Assets\All Logos\2019 Children's National Hospital Logos\Primary\Digital\Hi Res\CN_Primary_RGB_HiRes_L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9302" y="4085317"/>
            <a:ext cx="1964698" cy="1030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6" name="Picture 3" descr="O:\MAC-SERVER\Jobs\CNM_Childrens_National_Medical_Center\12495-08_Collateral_Templates\PPT\Links\CN_Red_DivBkg.jpg"/>
          <p:cNvPicPr>
            <a:picLocks noChangeAspect="1" noChangeArrowheads="1"/>
          </p:cNvPicPr>
          <p:nvPr userDrawn="1"/>
        </p:nvPicPr>
        <p:blipFill>
          <a:blip r:embed="rId2"/>
          <a:srcRect/>
          <a:stretch>
            <a:fillRect/>
          </a:stretch>
        </p:blipFill>
        <p:spPr bwMode="auto">
          <a:xfrm>
            <a:off x="1" y="133350"/>
            <a:ext cx="9144001" cy="3990976"/>
          </a:xfrm>
          <a:prstGeom prst="rect">
            <a:avLst/>
          </a:prstGeom>
          <a:noFill/>
        </p:spPr>
      </p:pic>
      <p:sp>
        <p:nvSpPr>
          <p:cNvPr id="2" name="Title 1"/>
          <p:cNvSpPr>
            <a:spLocks noGrp="1"/>
          </p:cNvSpPr>
          <p:nvPr>
            <p:ph type="title"/>
          </p:nvPr>
        </p:nvSpPr>
        <p:spPr>
          <a:xfrm>
            <a:off x="457200" y="1063229"/>
            <a:ext cx="8229600" cy="857250"/>
          </a:xfrm>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December 19, 2013</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61281D-9F8F-594E-B822-3F45196461E9}" type="slidenum">
              <a:rPr lang="en-US" smtClean="0"/>
              <a:pPr/>
              <a:t>‹#›</a:t>
            </a:fld>
            <a:endParaRPr lang="en-US" dirty="0"/>
          </a:p>
        </p:txBody>
      </p:sp>
      <p:pic>
        <p:nvPicPr>
          <p:cNvPr id="8" name="Picture 2" descr="J:\PR and Marketing 2.0\Marketing\Brand Creative Assets\All Logos\2019 Children's National Hospital Logos\Primary\Digital\Hi Res\CN_Primary_RGB_HiRes_L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9302" y="4112701"/>
            <a:ext cx="1964698" cy="1030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2" descr="O:\MAC-SERVER\Jobs\CNM_Childrens_National_Medical_Center\12495-08_Collateral_Templates\PPT\Links\CN_Taupe_DivBkg.jpg"/>
          <p:cNvPicPr>
            <a:picLocks noChangeAspect="1" noChangeArrowheads="1"/>
          </p:cNvPicPr>
          <p:nvPr userDrawn="1"/>
        </p:nvPicPr>
        <p:blipFill>
          <a:blip r:embed="rId2"/>
          <a:srcRect/>
          <a:stretch>
            <a:fillRect/>
          </a:stretch>
        </p:blipFill>
        <p:spPr bwMode="auto">
          <a:xfrm>
            <a:off x="1" y="133350"/>
            <a:ext cx="9144001" cy="3990975"/>
          </a:xfrm>
          <a:prstGeom prst="rect">
            <a:avLst/>
          </a:prstGeom>
          <a:noFill/>
        </p:spPr>
      </p:pic>
      <p:sp>
        <p:nvSpPr>
          <p:cNvPr id="3" name="Date Placeholder 2"/>
          <p:cNvSpPr>
            <a:spLocks noGrp="1"/>
          </p:cNvSpPr>
          <p:nvPr>
            <p:ph type="dt" sz="half" idx="10"/>
          </p:nvPr>
        </p:nvSpPr>
        <p:spPr/>
        <p:txBody>
          <a:bodyPr/>
          <a:lstStyle/>
          <a:p>
            <a:r>
              <a:rPr lang="en-US" smtClean="0"/>
              <a:t>December 19, 2013</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61281D-9F8F-594E-B822-3F45196461E9}" type="slidenum">
              <a:rPr lang="en-US" smtClean="0"/>
              <a:pPr/>
              <a:t>‹#›</a:t>
            </a:fld>
            <a:endParaRPr lang="en-US" dirty="0"/>
          </a:p>
        </p:txBody>
      </p:sp>
      <p:sp>
        <p:nvSpPr>
          <p:cNvPr id="9" name="Title 1"/>
          <p:cNvSpPr>
            <a:spLocks noGrp="1"/>
          </p:cNvSpPr>
          <p:nvPr>
            <p:ph type="title"/>
          </p:nvPr>
        </p:nvSpPr>
        <p:spPr>
          <a:xfrm>
            <a:off x="457200" y="1063229"/>
            <a:ext cx="8229600" cy="857250"/>
          </a:xfrm>
        </p:spPr>
        <p:txBody>
          <a:bodyPr/>
          <a:lstStyle>
            <a:lvl1pPr>
              <a:defRPr>
                <a:solidFill>
                  <a:schemeClr val="bg1"/>
                </a:solidFill>
              </a:defRPr>
            </a:lvl1pPr>
          </a:lstStyle>
          <a:p>
            <a:r>
              <a:rPr lang="en-US" smtClean="0"/>
              <a:t>Click to edit Master title style</a:t>
            </a:r>
            <a:endParaRPr lang="en-US" dirty="0"/>
          </a:p>
        </p:txBody>
      </p:sp>
      <p:pic>
        <p:nvPicPr>
          <p:cNvPr id="10" name="Picture 2" descr="J:\PR and Marketing 2.0\Marketing\Brand Creative Assets\All Logos\2019 Children's National Hospital Logos\Primary\Digital\Hi Res\CN_Primary_RGB_HiRes_L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9302" y="4112701"/>
            <a:ext cx="1964698" cy="1030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inical Excellence Recognitions">
    <p:spTree>
      <p:nvGrpSpPr>
        <p:cNvPr id="1" name=""/>
        <p:cNvGrpSpPr/>
        <p:nvPr/>
      </p:nvGrpSpPr>
      <p:grpSpPr>
        <a:xfrm>
          <a:off x="0" y="0"/>
          <a:ext cx="0" cy="0"/>
          <a:chOff x="0" y="0"/>
          <a:chExt cx="0" cy="0"/>
        </a:xfrm>
      </p:grpSpPr>
      <p:pic>
        <p:nvPicPr>
          <p:cNvPr id="1026" name="Picture 2" descr="C:\Users\mtran\Desktop\USNWR2019_CNBadges_Set3-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611" y="1200420"/>
            <a:ext cx="4579701" cy="29520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 xmlns:a16="http://schemas.microsoft.com/office/drawing/2014/main" id="{713BA20B-AA62-5B4E-99C3-50214001CD3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452441" y="2024546"/>
            <a:ext cx="1451757" cy="130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 xmlns:a16="http://schemas.microsoft.com/office/drawing/2014/main" id="{114F9673-7B5F-DC4B-8A22-6225D1607919}"/>
              </a:ext>
            </a:extLst>
          </p:cNvPr>
          <p:cNvSpPr txBox="1"/>
          <p:nvPr userDrawn="1"/>
        </p:nvSpPr>
        <p:spPr>
          <a:xfrm>
            <a:off x="217494" y="284806"/>
            <a:ext cx="8229600" cy="492443"/>
          </a:xfrm>
          <a:prstGeom prst="rect">
            <a:avLst/>
          </a:prstGeom>
          <a:noFill/>
        </p:spPr>
        <p:txBody>
          <a:bodyPr wrap="square" rtlCol="0">
            <a:spAutoFit/>
          </a:bodyPr>
          <a:lstStyle/>
          <a:p>
            <a:pPr algn="ctr"/>
            <a:r>
              <a:rPr lang="en-US" sz="2600" b="0" i="0" dirty="0">
                <a:solidFill>
                  <a:srgbClr val="FF0000"/>
                </a:solidFill>
                <a:latin typeface="Corbel" panose="020B0503020204020204" pitchFamily="34" charset="0"/>
              </a:rPr>
              <a:t>Clinical Excellence Recognitions</a:t>
            </a:r>
          </a:p>
        </p:txBody>
      </p:sp>
    </p:spTree>
    <p:extLst>
      <p:ext uri="{BB962C8B-B14F-4D97-AF65-F5344CB8AC3E}">
        <p14:creationId xmlns:p14="http://schemas.microsoft.com/office/powerpoint/2010/main" val="493099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ovation District">
    <p:spTree>
      <p:nvGrpSpPr>
        <p:cNvPr id="1" name=""/>
        <p:cNvGrpSpPr/>
        <p:nvPr/>
      </p:nvGrpSpPr>
      <p:grpSpPr>
        <a:xfrm>
          <a:off x="0" y="0"/>
          <a:ext cx="0" cy="0"/>
          <a:chOff x="0" y="0"/>
          <a:chExt cx="0" cy="0"/>
        </a:xfrm>
      </p:grpSpPr>
      <p:sp>
        <p:nvSpPr>
          <p:cNvPr id="6" name="Date Placeholder 2"/>
          <p:cNvSpPr>
            <a:spLocks noGrp="1"/>
          </p:cNvSpPr>
          <p:nvPr>
            <p:ph type="dt" sz="half" idx="10"/>
          </p:nvPr>
        </p:nvSpPr>
        <p:spPr>
          <a:xfrm>
            <a:off x="457200" y="6356350"/>
            <a:ext cx="2133600" cy="365125"/>
          </a:xfrm>
        </p:spPr>
        <p:txBody>
          <a:bodyPr/>
          <a:lstStyle/>
          <a:p>
            <a:fld id="{2E6FB912-7241-A94E-9456-8504F6FE9EA0}" type="datetime4">
              <a:rPr lang="en-US" smtClean="0"/>
              <a:pPr/>
              <a:t>March 13, 2020</a:t>
            </a:fld>
            <a:endParaRPr lang="en-US" dirty="0"/>
          </a:p>
        </p:txBody>
      </p:sp>
      <p:sp>
        <p:nvSpPr>
          <p:cNvPr id="7" name="Footer Placeholder 3"/>
          <p:cNvSpPr>
            <a:spLocks noGrp="1"/>
          </p:cNvSpPr>
          <p:nvPr>
            <p:ph type="ftr" sz="quarter" idx="11"/>
          </p:nvPr>
        </p:nvSpPr>
        <p:spPr>
          <a:xfrm>
            <a:off x="2590800" y="6356350"/>
            <a:ext cx="2209800" cy="365125"/>
          </a:xfrm>
        </p:spPr>
        <p:txBody>
          <a:bodyPr/>
          <a:lstStyle/>
          <a:p>
            <a:endParaRPr lang="en-US" dirty="0"/>
          </a:p>
        </p:txBody>
      </p:sp>
      <p:sp>
        <p:nvSpPr>
          <p:cNvPr id="8" name="Slide Number Placeholder 4"/>
          <p:cNvSpPr>
            <a:spLocks noGrp="1"/>
          </p:cNvSpPr>
          <p:nvPr>
            <p:ph type="sldNum" sz="quarter" idx="12"/>
          </p:nvPr>
        </p:nvSpPr>
        <p:spPr>
          <a:xfrm>
            <a:off x="4800600" y="6356350"/>
            <a:ext cx="2133600" cy="365125"/>
          </a:xfrm>
        </p:spPr>
        <p:txBody>
          <a:bodyPr/>
          <a:lstStyle/>
          <a:p>
            <a:fld id="{D3F8C041-0C5D-2542-BA56-2F135B42574C}" type="slidenum">
              <a:rPr lang="en-US" smtClean="0"/>
              <a:pPr/>
              <a:t>‹#›</a:t>
            </a:fld>
            <a:endParaRPr lang="en-US" dirty="0"/>
          </a:p>
        </p:txBody>
      </p:sp>
      <p:grpSp>
        <p:nvGrpSpPr>
          <p:cNvPr id="10" name="Group 9"/>
          <p:cNvGrpSpPr/>
          <p:nvPr userDrawn="1"/>
        </p:nvGrpSpPr>
        <p:grpSpPr>
          <a:xfrm>
            <a:off x="3071226" y="3666463"/>
            <a:ext cx="3001644" cy="1138773"/>
            <a:chOff x="2974668" y="3891052"/>
            <a:chExt cx="3001644" cy="1138773"/>
          </a:xfrm>
        </p:grpSpPr>
        <p:pic>
          <p:nvPicPr>
            <p:cNvPr id="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7221"/>
            <a:stretch/>
          </p:blipFill>
          <p:spPr bwMode="auto">
            <a:xfrm>
              <a:off x="4785723" y="3922723"/>
              <a:ext cx="1190589"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2974668" y="3891052"/>
              <a:ext cx="2643846" cy="1138773"/>
            </a:xfrm>
            <a:prstGeom prst="rect">
              <a:avLst/>
            </a:prstGeom>
          </p:spPr>
          <p:txBody>
            <a:bodyPr wrap="square">
              <a:spAutoFit/>
            </a:bodyPr>
            <a:lstStyle/>
            <a:p>
              <a:r>
                <a:rPr lang="en-US" sz="2000" b="1" dirty="0" smtClean="0"/>
                <a:t>Follow on Twitter</a:t>
              </a:r>
              <a:br>
                <a:rPr lang="en-US" sz="2000" b="1" dirty="0" smtClean="0"/>
              </a:br>
              <a:r>
                <a:rPr lang="en-US" sz="200" b="1" dirty="0" smtClean="0"/>
                <a:t/>
              </a:r>
              <a:br>
                <a:rPr lang="en-US" sz="200" b="1" dirty="0" smtClean="0"/>
              </a:br>
              <a:r>
                <a:rPr lang="en-US" sz="2000" b="1" dirty="0" smtClean="0"/>
                <a:t>@cn_innovation</a:t>
              </a:r>
              <a:br>
                <a:rPr lang="en-US" sz="2000" b="1" dirty="0" smtClean="0"/>
              </a:br>
              <a:r>
                <a:rPr lang="en-US" sz="600" b="1" dirty="0"/>
                <a:t/>
              </a:r>
              <a:br>
                <a:rPr lang="en-US" sz="600" b="1" dirty="0"/>
              </a:br>
              <a:r>
                <a:rPr lang="en-US" sz="2000" b="1" dirty="0" smtClean="0"/>
                <a:t>@</a:t>
              </a:r>
              <a:r>
                <a:rPr lang="en-US" sz="2000" b="1" dirty="0" err="1" smtClean="0"/>
                <a:t>ChildrensNatl</a:t>
              </a:r>
              <a:endParaRPr lang="en-US" sz="2000" b="1" dirty="0"/>
            </a:p>
          </p:txBody>
        </p:sp>
      </p:grpSp>
      <p:sp>
        <p:nvSpPr>
          <p:cNvPr id="13" name="Rectangle 12"/>
          <p:cNvSpPr/>
          <p:nvPr userDrawn="1"/>
        </p:nvSpPr>
        <p:spPr>
          <a:xfrm>
            <a:off x="705080" y="2490996"/>
            <a:ext cx="7733936" cy="1015663"/>
          </a:xfrm>
          <a:prstGeom prst="rect">
            <a:avLst/>
          </a:prstGeom>
        </p:spPr>
        <p:txBody>
          <a:bodyPr wrap="square">
            <a:spAutoFit/>
          </a:bodyPr>
          <a:lstStyle/>
          <a:p>
            <a:pPr algn="ctr"/>
            <a:r>
              <a:rPr lang="en-US" sz="2000" dirty="0"/>
              <a:t>Receive news about the world-class research conducted by </a:t>
            </a:r>
            <a:r>
              <a:rPr lang="en-US" sz="2000" dirty="0" smtClean="0"/>
              <a:t/>
            </a:r>
            <a:br>
              <a:rPr lang="en-US" sz="2000" dirty="0" smtClean="0"/>
            </a:br>
            <a:r>
              <a:rPr lang="en-US" sz="2000" dirty="0" smtClean="0"/>
              <a:t>Children’s </a:t>
            </a:r>
            <a:r>
              <a:rPr lang="en-US" sz="2000" dirty="0"/>
              <a:t>National </a:t>
            </a:r>
            <a:r>
              <a:rPr lang="en-US" sz="2000" dirty="0" smtClean="0"/>
              <a:t>Hospital staff </a:t>
            </a:r>
            <a:r>
              <a:rPr lang="en-US" sz="2000" dirty="0"/>
              <a:t>and upcoming </a:t>
            </a:r>
            <a:r>
              <a:rPr lang="en-US" sz="2000" dirty="0" smtClean="0"/>
              <a:t/>
            </a:r>
            <a:br>
              <a:rPr lang="en-US" sz="2000" dirty="0" smtClean="0"/>
            </a:br>
            <a:r>
              <a:rPr lang="en-US" sz="2000" dirty="0" smtClean="0"/>
              <a:t>research-related </a:t>
            </a:r>
            <a:r>
              <a:rPr lang="en-US" sz="2000" dirty="0"/>
              <a:t>events delivered to your mailbox</a:t>
            </a:r>
            <a:r>
              <a:rPr lang="en-US" sz="2000" dirty="0" smtClean="0"/>
              <a:t>.</a:t>
            </a:r>
            <a:endParaRPr lang="en-US" sz="2000" dirty="0"/>
          </a:p>
        </p:txBody>
      </p:sp>
      <p:pic>
        <p:nvPicPr>
          <p:cNvPr id="14" name="Picture 2" descr="C:\Users\mlaurent\Downloads\ID Logo - new.png">
            <a:hlinkClick r:id="rId3"/>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98288" y="873082"/>
            <a:ext cx="6068011" cy="142454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 xmlns:a16="http://schemas.microsoft.com/office/drawing/2014/main" id="{114F9673-7B5F-DC4B-8A22-6225D1607919}"/>
              </a:ext>
            </a:extLst>
          </p:cNvPr>
          <p:cNvSpPr txBox="1"/>
          <p:nvPr userDrawn="1"/>
        </p:nvSpPr>
        <p:spPr>
          <a:xfrm>
            <a:off x="217494" y="284806"/>
            <a:ext cx="8229600" cy="523220"/>
          </a:xfrm>
          <a:prstGeom prst="rect">
            <a:avLst/>
          </a:prstGeom>
          <a:noFill/>
        </p:spPr>
        <p:txBody>
          <a:bodyPr wrap="square" rtlCol="0">
            <a:spAutoFit/>
          </a:bodyPr>
          <a:lstStyle/>
          <a:p>
            <a:pPr algn="ctr"/>
            <a:r>
              <a:rPr lang="en-US" sz="2800" b="0" i="0" dirty="0" smtClean="0">
                <a:solidFill>
                  <a:srgbClr val="FF0000"/>
                </a:solidFill>
                <a:latin typeface="Corbel" panose="020B0503020204020204" pitchFamily="34" charset="0"/>
              </a:rPr>
              <a:t>Subscribe and Follow Us</a:t>
            </a:r>
            <a:endParaRPr lang="en-US" sz="2800" b="0" i="0" dirty="0">
              <a:solidFill>
                <a:srgbClr val="FF0000"/>
              </a:solidFill>
              <a:latin typeface="Corbel" panose="020B0503020204020204" pitchFamily="34" charset="0"/>
            </a:endParaRPr>
          </a:p>
        </p:txBody>
      </p:sp>
    </p:spTree>
    <p:extLst>
      <p:ext uri="{BB962C8B-B14F-4D97-AF65-F5344CB8AC3E}">
        <p14:creationId xmlns:p14="http://schemas.microsoft.com/office/powerpoint/2010/main" val="4186597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D310C9-4F89-6640-B04F-5BBE30748352}"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1281D-9F8F-594E-B822-3F45196461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33480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00112"/>
            <a:ext cx="4038600" cy="3348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D310C9-4F89-6640-B04F-5BBE30748352}" type="datetimeFigureOut">
              <a:rPr lang="en-US" smtClean="0"/>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1281D-9F8F-594E-B822-3F45196461E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D310C9-4F89-6640-B04F-5BBE30748352}" type="datetimeFigureOut">
              <a:rPr lang="en-US" smtClean="0"/>
              <a:t>3/13/2020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61281D-9F8F-594E-B822-3F45196461E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descr="O:\MAC-SERVER\Jobs\CNM_Childrens_National_Medical_Center\12495-08_Collateral_Templates\PPT\Links\CN_Color_bar.jpg"/>
          <p:cNvPicPr>
            <a:picLocks noChangeAspect="1" noChangeArrowheads="1"/>
          </p:cNvPicPr>
          <p:nvPr/>
        </p:nvPicPr>
        <p:blipFill>
          <a:blip r:embed="rId17"/>
          <a:srcRect/>
          <a:stretch>
            <a:fillRect/>
          </a:stretch>
        </p:blipFill>
        <p:spPr bwMode="auto">
          <a:xfrm>
            <a:off x="0" y="0"/>
            <a:ext cx="9144001" cy="171450"/>
          </a:xfrm>
          <a:prstGeom prst="rect">
            <a:avLst/>
          </a:prstGeom>
          <a:noFill/>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rgbClr val="7F6C68"/>
                </a:solidFill>
              </a:defRPr>
            </a:lvl1pPr>
          </a:lstStyle>
          <a:p>
            <a:r>
              <a:rPr lang="en-US" dirty="0" smtClean="0"/>
              <a:t>December 19, 2013</a:t>
            </a:r>
            <a:endParaRPr lang="en-US" dirty="0"/>
          </a:p>
        </p:txBody>
      </p:sp>
      <p:sp>
        <p:nvSpPr>
          <p:cNvPr id="5" name="Footer Placeholder 4"/>
          <p:cNvSpPr>
            <a:spLocks noGrp="1"/>
          </p:cNvSpPr>
          <p:nvPr>
            <p:ph type="ftr" sz="quarter" idx="3"/>
          </p:nvPr>
        </p:nvSpPr>
        <p:spPr>
          <a:xfrm>
            <a:off x="2590800" y="4767263"/>
            <a:ext cx="2895600" cy="273844"/>
          </a:xfrm>
          <a:prstGeom prst="rect">
            <a:avLst/>
          </a:prstGeom>
        </p:spPr>
        <p:txBody>
          <a:bodyPr vert="horz" lIns="91440" tIns="45720" rIns="91440" bIns="45720" rtlCol="0" anchor="ctr"/>
          <a:lstStyle>
            <a:lvl1pPr algn="ctr">
              <a:defRPr sz="1200">
                <a:solidFill>
                  <a:srgbClr val="7F6C68"/>
                </a:solidFill>
              </a:defRPr>
            </a:lvl1pPr>
          </a:lstStyle>
          <a:p>
            <a:endParaRPr lang="en-US" dirty="0"/>
          </a:p>
        </p:txBody>
      </p:sp>
      <p:sp>
        <p:nvSpPr>
          <p:cNvPr id="6" name="Slide Number Placeholder 5"/>
          <p:cNvSpPr>
            <a:spLocks noGrp="1"/>
          </p:cNvSpPr>
          <p:nvPr>
            <p:ph type="sldNum" sz="quarter" idx="4"/>
          </p:nvPr>
        </p:nvSpPr>
        <p:spPr>
          <a:xfrm>
            <a:off x="5486400" y="4767263"/>
            <a:ext cx="1524000" cy="273844"/>
          </a:xfrm>
          <a:prstGeom prst="rect">
            <a:avLst/>
          </a:prstGeom>
        </p:spPr>
        <p:txBody>
          <a:bodyPr vert="horz" lIns="91440" tIns="45720" rIns="91440" bIns="45720" rtlCol="0" anchor="ctr"/>
          <a:lstStyle>
            <a:lvl1pPr algn="r">
              <a:defRPr sz="1200">
                <a:solidFill>
                  <a:srgbClr val="7F6C68"/>
                </a:solidFill>
              </a:defRPr>
            </a:lvl1pPr>
          </a:lstStyle>
          <a:p>
            <a:fld id="{7F61281D-9F8F-594E-B822-3F45196461E9}" type="slidenum">
              <a:rPr lang="en-US" smtClean="0"/>
              <a:pPr/>
              <a:t>‹#›</a:t>
            </a:fld>
            <a:endParaRPr lang="en-US" dirty="0"/>
          </a:p>
        </p:txBody>
      </p:sp>
      <p:pic>
        <p:nvPicPr>
          <p:cNvPr id="1026" name="Picture 2" descr="J:\PR and Marketing 2.0\Marketing\Brand Creative Assets\All Logos\2019 Children's National Hospital Logos\Primary\Digital\Hi Res\CN_Primary_RGB_HiRes_Lg.pn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618413" y="4343085"/>
            <a:ext cx="1525588" cy="80041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1" r:id="rId4"/>
    <p:sldLayoutId id="2147483664" r:id="rId5"/>
    <p:sldLayoutId id="2147483665" r:id="rId6"/>
    <p:sldLayoutId id="2147483650" r:id="rId7"/>
    <p:sldLayoutId id="2147483652" r:id="rId8"/>
    <p:sldLayoutId id="2147483654" r:id="rId9"/>
    <p:sldLayoutId id="2147483655" r:id="rId10"/>
    <p:sldLayoutId id="2147483662" r:id="rId11"/>
    <p:sldLayoutId id="2147483663" r:id="rId12"/>
    <p:sldLayoutId id="2147483653" r:id="rId13"/>
    <p:sldLayoutId id="2147483656" r:id="rId14"/>
    <p:sldLayoutId id="2147483666" r:id="rId15"/>
  </p:sldLayoutIdLst>
  <p:txStyles>
    <p:titleStyle>
      <a:lvl1pPr algn="l" defTabSz="457200" rtl="0" eaLnBrk="1" latinLnBrk="0" hangingPunct="1">
        <a:spcBef>
          <a:spcPct val="0"/>
        </a:spcBef>
        <a:buNone/>
        <a:defRPr sz="2800" b="0" i="0" kern="1200">
          <a:solidFill>
            <a:srgbClr val="FF0000"/>
          </a:solidFill>
          <a:latin typeface="Century Gothic" panose="020B0502020202020204" pitchFamily="34" charset="0"/>
          <a:ea typeface="+mj-ea"/>
          <a:cs typeface="Century Gothic" panose="020B0502020202020204" pitchFamily="34" charset="0"/>
        </a:defRPr>
      </a:lvl1pPr>
    </p:titleStyle>
    <p:bodyStyle>
      <a:lvl1pPr marL="342900" indent="-342900" algn="l" defTabSz="457200" rtl="0" eaLnBrk="1" latinLnBrk="0" hangingPunct="1">
        <a:spcBef>
          <a:spcPct val="20000"/>
        </a:spcBef>
        <a:buFont typeface="Arial"/>
        <a:buChar char="•"/>
        <a:defRPr sz="2800" b="0" i="0" kern="1200">
          <a:solidFill>
            <a:schemeClr val="tx1"/>
          </a:solidFill>
          <a:latin typeface="Century Gothic" panose="020B0502020202020204" pitchFamily="34" charset="0"/>
          <a:ea typeface="+mn-ea"/>
          <a:cs typeface="Century Gothic" panose="020B0502020202020204" pitchFamily="34" charset="0"/>
        </a:defRPr>
      </a:lvl1pPr>
      <a:lvl2pPr marL="742950" indent="-285750" algn="l" defTabSz="457200" rtl="0" eaLnBrk="1" latinLnBrk="0" hangingPunct="1">
        <a:spcBef>
          <a:spcPct val="20000"/>
        </a:spcBef>
        <a:buFont typeface="Arial"/>
        <a:buChar char="–"/>
        <a:defRPr sz="2400" b="0" i="0" kern="1200">
          <a:solidFill>
            <a:schemeClr val="tx1"/>
          </a:solidFill>
          <a:latin typeface="Century Gothic" panose="020B0502020202020204" pitchFamily="34" charset="0"/>
          <a:ea typeface="+mn-ea"/>
          <a:cs typeface="Century Gothic" panose="020B0502020202020204" pitchFamily="34" charset="0"/>
        </a:defRPr>
      </a:lvl2pPr>
      <a:lvl3pPr marL="1143000" indent="-228600" algn="l" defTabSz="457200" rtl="0" eaLnBrk="1" latinLnBrk="0" hangingPunct="1">
        <a:spcBef>
          <a:spcPct val="20000"/>
        </a:spcBef>
        <a:buFont typeface="Arial"/>
        <a:buChar char="•"/>
        <a:defRPr sz="2000" b="0" i="0" kern="1200">
          <a:solidFill>
            <a:schemeClr val="tx1"/>
          </a:solidFill>
          <a:latin typeface="Century Gothic" panose="020B0502020202020204" pitchFamily="34" charset="0"/>
          <a:ea typeface="+mn-ea"/>
          <a:cs typeface="Century Gothic" panose="020B0502020202020204" pitchFamily="34" charset="0"/>
        </a:defRPr>
      </a:lvl3pPr>
      <a:lvl4pPr marL="1600200" indent="-228600" algn="l" defTabSz="457200" rtl="0" eaLnBrk="1" latinLnBrk="0" hangingPunct="1">
        <a:spcBef>
          <a:spcPct val="20000"/>
        </a:spcBef>
        <a:buFont typeface="Arial"/>
        <a:buChar char="–"/>
        <a:defRPr sz="1800" b="0" i="0" kern="1200">
          <a:solidFill>
            <a:schemeClr val="tx1"/>
          </a:solidFill>
          <a:latin typeface="Century Gothic" panose="020B0502020202020204" pitchFamily="34" charset="0"/>
          <a:ea typeface="+mn-ea"/>
          <a:cs typeface="Century Gothic" panose="020B0502020202020204" pitchFamily="34" charset="0"/>
        </a:defRPr>
      </a:lvl4pPr>
      <a:lvl5pPr marL="2057400" indent="-228600" algn="l" defTabSz="457200" rtl="0" eaLnBrk="1" latinLnBrk="0" hangingPunct="1">
        <a:spcBef>
          <a:spcPct val="20000"/>
        </a:spcBef>
        <a:buFont typeface="Arial"/>
        <a:buChar char="»"/>
        <a:defRPr sz="1600" b="0" i="0" kern="1200">
          <a:solidFill>
            <a:schemeClr val="tx1"/>
          </a:solidFill>
          <a:latin typeface="Century Gothic" panose="020B0502020202020204" pitchFamily="34" charset="0"/>
          <a:ea typeface="+mn-ea"/>
          <a:cs typeface="Century Gothic" panose="020B0502020202020204" pitchFamily="34" charset="0"/>
        </a:defRPr>
      </a:lvl5pPr>
      <a:lvl6pPr marL="2514600" indent="-228600" algn="l" defTabSz="457200" rtl="0" eaLnBrk="1" latinLnBrk="0" hangingPunct="1">
        <a:spcBef>
          <a:spcPct val="20000"/>
        </a:spcBef>
        <a:buFont typeface="Arial"/>
        <a:buChar char="•"/>
        <a:defRPr sz="1400" b="0" i="0" kern="1200">
          <a:solidFill>
            <a:schemeClr val="tx1"/>
          </a:solidFill>
          <a:latin typeface="Corbel"/>
          <a:ea typeface="+mn-ea"/>
          <a:cs typeface="Corbel"/>
        </a:defRPr>
      </a:lvl6pPr>
      <a:lvl7pPr marL="2971800" indent="-228600" algn="l" defTabSz="457200" rtl="0" eaLnBrk="1" latinLnBrk="0" hangingPunct="1">
        <a:spcBef>
          <a:spcPct val="20000"/>
        </a:spcBef>
        <a:buFont typeface="Arial"/>
        <a:buChar char="•"/>
        <a:defRPr sz="1200" b="0" i="0" kern="1200">
          <a:solidFill>
            <a:schemeClr val="tx1"/>
          </a:solidFill>
          <a:latin typeface="Corbel"/>
          <a:ea typeface="+mn-ea"/>
          <a:cs typeface="Corbel"/>
        </a:defRPr>
      </a:lvl7pPr>
      <a:lvl8pPr marL="3429000" indent="-228600" algn="l" defTabSz="457200" rtl="0" eaLnBrk="1" latinLnBrk="0" hangingPunct="1">
        <a:spcBef>
          <a:spcPct val="20000"/>
        </a:spcBef>
        <a:buFont typeface="Arial"/>
        <a:buChar char="•"/>
        <a:defRPr sz="1100" b="0" i="0" kern="1200">
          <a:solidFill>
            <a:schemeClr val="tx1"/>
          </a:solidFill>
          <a:latin typeface="Corbel"/>
          <a:ea typeface="+mn-ea"/>
          <a:cs typeface="Corbel"/>
        </a:defRPr>
      </a:lvl8pPr>
      <a:lvl9pPr marL="3886200" indent="-228600" algn="l" defTabSz="457200" rtl="0" eaLnBrk="1" latinLnBrk="0" hangingPunct="1">
        <a:spcBef>
          <a:spcPct val="20000"/>
        </a:spcBef>
        <a:buFont typeface="Arial"/>
        <a:buChar char="•"/>
        <a:defRPr sz="1000" b="0" i="0" kern="1200">
          <a:solidFill>
            <a:schemeClr val="tx1"/>
          </a:solidFill>
          <a:latin typeface="Corbel"/>
          <a:ea typeface="+mn-ea"/>
          <a:cs typeface="Corbel"/>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ww.cdc.gov/coronavirus/2019-ncov/infection-control/control-recommendations.html?CDC_AA_refVal=https://www.cdc.gov/coronavirus/2019-ncov/hcp/infection-control.html"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86999-E047-EE46-9369-65195B30223E}"/>
              </a:ext>
            </a:extLst>
          </p:cNvPr>
          <p:cNvSpPr>
            <a:spLocks noGrp="1"/>
          </p:cNvSpPr>
          <p:nvPr>
            <p:ph type="ctrTitle"/>
          </p:nvPr>
        </p:nvSpPr>
        <p:spPr>
          <a:xfrm>
            <a:off x="772886" y="430325"/>
            <a:ext cx="5867400" cy="688181"/>
          </a:xfrm>
        </p:spPr>
        <p:txBody>
          <a:bodyPr>
            <a:normAutofit fontScale="90000"/>
          </a:bodyPr>
          <a:lstStyle/>
          <a:p>
            <a:r>
              <a:rPr lang="en-US" b="1" dirty="0" smtClean="0">
                <a:solidFill>
                  <a:schemeClr val="tx1"/>
                </a:solidFill>
              </a:rPr>
              <a:t>Strategies for General Pediatric Office Practices in COVID-19 Pandemic Times</a:t>
            </a:r>
            <a:br>
              <a:rPr lang="en-US" b="1" dirty="0" smtClean="0">
                <a:solidFill>
                  <a:schemeClr val="tx1"/>
                </a:solidFill>
              </a:rPr>
            </a:br>
            <a:r>
              <a:rPr lang="en-US" b="1" dirty="0">
                <a:solidFill>
                  <a:schemeClr val="tx1"/>
                </a:solidFill>
              </a:rPr>
              <a:t/>
            </a:r>
            <a:br>
              <a:rPr lang="en-US" b="1" dirty="0">
                <a:solidFill>
                  <a:schemeClr val="tx1"/>
                </a:solidFill>
              </a:rPr>
            </a:br>
            <a:r>
              <a:rPr lang="en-US" b="1" dirty="0" smtClean="0">
                <a:solidFill>
                  <a:schemeClr val="tx1"/>
                </a:solidFill>
              </a:rPr>
              <a:t>Bud </a:t>
            </a:r>
            <a:r>
              <a:rPr lang="en-US" b="1" dirty="0" err="1" smtClean="0">
                <a:solidFill>
                  <a:schemeClr val="tx1"/>
                </a:solidFill>
              </a:rPr>
              <a:t>Wiedermann</a:t>
            </a:r>
            <a:r>
              <a:rPr lang="en-US" b="1" dirty="0" smtClean="0">
                <a:solidFill>
                  <a:schemeClr val="tx1"/>
                </a:solidFill>
              </a:rPr>
              <a:t>, MD, MA</a:t>
            </a:r>
            <a:br>
              <a:rPr lang="en-US" b="1" dirty="0" smtClean="0">
                <a:solidFill>
                  <a:schemeClr val="tx1"/>
                </a:solidFill>
              </a:rPr>
            </a:br>
            <a:r>
              <a:rPr lang="en-US" b="1" dirty="0" smtClean="0">
                <a:solidFill>
                  <a:schemeClr val="tx1"/>
                </a:solidFill>
              </a:rPr>
              <a:t>Attending in Infectious Diseases</a:t>
            </a:r>
            <a:br>
              <a:rPr lang="en-US" b="1" dirty="0" smtClean="0">
                <a:solidFill>
                  <a:schemeClr val="tx1"/>
                </a:solidFill>
              </a:rPr>
            </a:br>
            <a:r>
              <a:rPr lang="en-US" b="1" dirty="0" smtClean="0">
                <a:solidFill>
                  <a:schemeClr val="tx1"/>
                </a:solidFill>
              </a:rPr>
              <a:t>Children’s National Hospital </a:t>
            </a:r>
            <a:br>
              <a:rPr lang="en-US" b="1" dirty="0" smtClean="0">
                <a:solidFill>
                  <a:schemeClr val="tx1"/>
                </a:solidFill>
              </a:rPr>
            </a:br>
            <a:r>
              <a:rPr lang="en-US" b="1" dirty="0" smtClean="0">
                <a:solidFill>
                  <a:schemeClr val="tx1"/>
                </a:solidFill>
              </a:rPr>
              <a:t>Professor of Pediatrics, GWU School of Medicine and Health Sciences</a:t>
            </a:r>
            <a:br>
              <a:rPr lang="en-US" b="1" dirty="0" smtClean="0">
                <a:solidFill>
                  <a:schemeClr val="tx1"/>
                </a:solidFill>
              </a:rPr>
            </a:br>
            <a:r>
              <a:rPr lang="en-US" b="1" dirty="0">
                <a:solidFill>
                  <a:schemeClr val="tx1"/>
                </a:solidFill>
              </a:rPr>
              <a:t/>
            </a:r>
            <a:br>
              <a:rPr lang="en-US" b="1" dirty="0">
                <a:solidFill>
                  <a:schemeClr val="tx1"/>
                </a:solidFill>
              </a:rPr>
            </a:br>
            <a:r>
              <a:rPr lang="en-US" b="1" dirty="0" smtClean="0">
                <a:solidFill>
                  <a:schemeClr val="tx1"/>
                </a:solidFill>
              </a:rPr>
              <a:t>March 12, 2020</a:t>
            </a:r>
            <a:br>
              <a:rPr lang="en-US" b="1" dirty="0" smtClean="0">
                <a:solidFill>
                  <a:schemeClr val="tx1"/>
                </a:solidFill>
              </a:rPr>
            </a:br>
            <a:endParaRPr lang="en-US" b="1" dirty="0">
              <a:solidFill>
                <a:schemeClr val="tx1"/>
              </a:solidFill>
            </a:endParaRPr>
          </a:p>
        </p:txBody>
      </p:sp>
      <p:sp>
        <p:nvSpPr>
          <p:cNvPr id="3" name="Date Placeholder 2">
            <a:extLst>
              <a:ext uri="{FF2B5EF4-FFF2-40B4-BE49-F238E27FC236}">
                <a16:creationId xmlns="" xmlns:a16="http://schemas.microsoft.com/office/drawing/2014/main" id="{66EDC256-1491-2347-9902-39DF2DC2EE58}"/>
              </a:ext>
            </a:extLst>
          </p:cNvPr>
          <p:cNvSpPr>
            <a:spLocks noGrp="1"/>
          </p:cNvSpPr>
          <p:nvPr>
            <p:ph type="dt" sz="half" idx="10"/>
          </p:nvPr>
        </p:nvSpPr>
        <p:spPr/>
        <p:txBody>
          <a:bodyPr/>
          <a:lstStyle/>
          <a:p>
            <a:fld id="{45F744E5-5B7F-1A44-AE86-FE88976AC375}" type="datetime4">
              <a:rPr lang="en-US" smtClean="0"/>
              <a:pPr/>
              <a:t>March 13, 2020</a:t>
            </a:fld>
            <a:endParaRPr lang="en-US"/>
          </a:p>
        </p:txBody>
      </p:sp>
    </p:spTree>
    <p:extLst>
      <p:ext uri="{BB962C8B-B14F-4D97-AF65-F5344CB8AC3E}">
        <p14:creationId xmlns:p14="http://schemas.microsoft.com/office/powerpoint/2010/main" val="3864182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75820-01A4-FA45-B5CC-843AEFB83044}" type="datetime4">
              <a:rPr lang="en-US" smtClean="0"/>
              <a:pPr/>
              <a:t>March 13, 2020</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225"/>
            <a:ext cx="9144000" cy="3366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4999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75820-01A4-FA45-B5CC-843AEFB83044}" type="datetime4">
              <a:rPr lang="en-US" smtClean="0"/>
              <a:pPr/>
              <a:t>March 13, 2020</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 y="-1"/>
            <a:ext cx="9139874" cy="5145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2876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75820-01A4-FA45-B5CC-843AEFB83044}" type="datetime4">
              <a:rPr lang="en-US" smtClean="0"/>
              <a:pPr/>
              <a:t>March 13, 2020</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9" y="0"/>
            <a:ext cx="9123771" cy="5154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46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75820-01A4-FA45-B5CC-843AEFB83044}" type="datetime4">
              <a:rPr lang="en-US" smtClean="0"/>
              <a:pPr/>
              <a:t>March 13, 2020</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7393"/>
            <a:ext cx="9109340" cy="3159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4294415"/>
            <a:ext cx="9109340" cy="646331"/>
          </a:xfrm>
          <a:prstGeom prst="rect">
            <a:avLst/>
          </a:prstGeom>
          <a:noFill/>
        </p:spPr>
        <p:txBody>
          <a:bodyPr wrap="square" rtlCol="0">
            <a:spAutoFit/>
          </a:bodyPr>
          <a:lstStyle/>
          <a:p>
            <a:r>
              <a:rPr lang="en-US" dirty="0"/>
              <a:t>https://gisanddata.maps.arcgis.com/apps/opsdashboard/index.html#/bda7594740fd40299423467b48e9ecf6</a:t>
            </a:r>
          </a:p>
        </p:txBody>
      </p:sp>
    </p:spTree>
    <p:extLst>
      <p:ext uri="{BB962C8B-B14F-4D97-AF65-F5344CB8AC3E}">
        <p14:creationId xmlns:p14="http://schemas.microsoft.com/office/powerpoint/2010/main" val="1734328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75820-01A4-FA45-B5CC-843AEFB83044}" type="datetime4">
              <a:rPr lang="en-US" smtClean="0"/>
              <a:pPr/>
              <a:t>March 13, 2020</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5" y="0"/>
            <a:ext cx="8817429"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14501" y="1075459"/>
            <a:ext cx="4488873" cy="646331"/>
          </a:xfrm>
          <a:prstGeom prst="rect">
            <a:avLst/>
          </a:prstGeom>
          <a:solidFill>
            <a:srgbClr val="FFFF00">
              <a:alpha val="20000"/>
            </a:srgbClr>
          </a:solidFill>
        </p:spPr>
        <p:txBody>
          <a:bodyPr wrap="square" rtlCol="0">
            <a:spAutoFit/>
          </a:bodyPr>
          <a:lstStyle/>
          <a:p>
            <a:r>
              <a:rPr lang="en-US" dirty="0"/>
              <a:t>https://</a:t>
            </a:r>
            <a:r>
              <a:rPr lang="en-US" dirty="0" smtClean="0"/>
              <a:t>www.who.int/emergencies/diseases/novel-coronavirus-2019/situation-reports</a:t>
            </a:r>
            <a:endParaRPr lang="en-US" dirty="0"/>
          </a:p>
        </p:txBody>
      </p:sp>
    </p:spTree>
    <p:extLst>
      <p:ext uri="{BB962C8B-B14F-4D97-AF65-F5344CB8AC3E}">
        <p14:creationId xmlns:p14="http://schemas.microsoft.com/office/powerpoint/2010/main" val="3856684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75820-01A4-FA45-B5CC-843AEFB83044}" type="datetime4">
              <a:rPr lang="en-US" smtClean="0"/>
              <a:pPr/>
              <a:t>March 13, 2020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28" y="0"/>
            <a:ext cx="8065698"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90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75820-01A4-FA45-B5CC-843AEFB83044}" type="datetime4">
              <a:rPr lang="en-US" smtClean="0"/>
              <a:pPr/>
              <a:t>March 13, 2020</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7244"/>
            <a:ext cx="9096146" cy="3424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631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AAP List of Resources</a:t>
            </a:r>
            <a:endParaRPr lang="en-US" dirty="0"/>
          </a:p>
        </p:txBody>
      </p:sp>
      <p:sp>
        <p:nvSpPr>
          <p:cNvPr id="2" name="Date Placeholder 1"/>
          <p:cNvSpPr>
            <a:spLocks noGrp="1"/>
          </p:cNvSpPr>
          <p:nvPr>
            <p:ph type="dt" sz="half" idx="10"/>
          </p:nvPr>
        </p:nvSpPr>
        <p:spPr/>
        <p:txBody>
          <a:bodyPr/>
          <a:lstStyle/>
          <a:p>
            <a:fld id="{E0875820-01A4-FA45-B5CC-843AEFB83044}" type="datetime4">
              <a:rPr lang="en-US" smtClean="0"/>
              <a:pPr/>
              <a:t>March 13, 2020</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45" y="862445"/>
            <a:ext cx="8932719" cy="392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521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11" t="1361" r="15033" b="52168"/>
          <a:stretch/>
        </p:blipFill>
        <p:spPr bwMode="auto">
          <a:xfrm>
            <a:off x="14870" y="971550"/>
            <a:ext cx="4404731"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0" y="4352151"/>
            <a:ext cx="2743200" cy="369332"/>
          </a:xfrm>
          <a:prstGeom prst="rect">
            <a:avLst/>
          </a:prstGeom>
          <a:noFill/>
        </p:spPr>
        <p:txBody>
          <a:bodyPr wrap="square" rtlCol="0">
            <a:spAutoFit/>
          </a:bodyPr>
          <a:lstStyle/>
          <a:p>
            <a:r>
              <a:rPr lang="en-US" dirty="0" smtClean="0"/>
              <a:t>JAMA online 2/24/20</a:t>
            </a:r>
            <a:endParaRPr lang="en-US" dirty="0"/>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8227"/>
          <a:stretch/>
        </p:blipFill>
        <p:spPr bwMode="auto">
          <a:xfrm>
            <a:off x="4191001" y="971550"/>
            <a:ext cx="496339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2400" y="3657600"/>
            <a:ext cx="2819400" cy="514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3768" y="114300"/>
            <a:ext cx="8610600" cy="857250"/>
          </a:xfrm>
        </p:spPr>
        <p:txBody>
          <a:bodyPr>
            <a:normAutofit/>
          </a:bodyPr>
          <a:lstStyle/>
          <a:p>
            <a:r>
              <a:rPr lang="en-US" dirty="0" smtClean="0"/>
              <a:t>The 1st 72,314 Chinese Cases</a:t>
            </a:r>
            <a:endParaRPr lang="en-US" dirty="0"/>
          </a:p>
        </p:txBody>
      </p:sp>
    </p:spTree>
    <p:extLst>
      <p:ext uri="{BB962C8B-B14F-4D97-AF65-F5344CB8AC3E}">
        <p14:creationId xmlns:p14="http://schemas.microsoft.com/office/powerpoint/2010/main" val="3174085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458200" cy="857250"/>
          </a:xfrm>
        </p:spPr>
        <p:txBody>
          <a:bodyPr>
            <a:normAutofit fontScale="90000"/>
          </a:bodyPr>
          <a:lstStyle/>
          <a:p>
            <a:r>
              <a:rPr lang="en-US" dirty="0" smtClean="0"/>
              <a:t>China – Children Under-represented in Illness Groups</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32452" y="-2189452"/>
            <a:ext cx="2457451" cy="9122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33600" y="4057650"/>
            <a:ext cx="5410200" cy="369332"/>
          </a:xfrm>
          <a:prstGeom prst="rect">
            <a:avLst/>
          </a:prstGeom>
          <a:noFill/>
        </p:spPr>
        <p:txBody>
          <a:bodyPr wrap="square" rtlCol="0">
            <a:spAutoFit/>
          </a:bodyPr>
          <a:lstStyle/>
          <a:p>
            <a:r>
              <a:rPr lang="en-US" b="1" dirty="0" smtClean="0"/>
              <a:t>NEJM 2/28/20; DOI</a:t>
            </a:r>
            <a:r>
              <a:rPr lang="en-US" b="1" dirty="0"/>
              <a:t>: 10.1056/NEJMoa2002032</a:t>
            </a:r>
            <a:r>
              <a:rPr lang="en-US" dirty="0" smtClean="0"/>
              <a:t> </a:t>
            </a:r>
            <a:endParaRPr lang="en-US" dirty="0"/>
          </a:p>
        </p:txBody>
      </p:sp>
      <p:sp>
        <p:nvSpPr>
          <p:cNvPr id="4" name="Rectangle 3"/>
          <p:cNvSpPr/>
          <p:nvPr/>
        </p:nvSpPr>
        <p:spPr>
          <a:xfrm>
            <a:off x="457200" y="2371726"/>
            <a:ext cx="8305800" cy="1428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299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75820-01A4-FA45-B5CC-843AEFB83044}" type="datetime4">
              <a:rPr lang="en-US" smtClean="0"/>
              <a:pPr/>
              <a:t>March 13, 2020</a:t>
            </a:fld>
            <a:endParaRPr lang="en-US"/>
          </a:p>
        </p:txBody>
      </p:sp>
      <p:pic>
        <p:nvPicPr>
          <p:cNvPr id="1026" name="Picture 2" descr="C:\Users\bwiederm\AppData\Local\Microsoft\Windows\Temporary Internet Files\Content.Outlook\T7Z0WIMA\IMG_0014.jpg"/>
          <p:cNvPicPr>
            <a:picLocks noChangeAspect="1" noChangeArrowheads="1"/>
          </p:cNvPicPr>
          <p:nvPr/>
        </p:nvPicPr>
        <p:blipFill rotWithShape="1">
          <a:blip r:embed="rId2">
            <a:extLst>
              <a:ext uri="{28A0092B-C50C-407E-A947-70E740481C1C}">
                <a14:useLocalDpi xmlns:a14="http://schemas.microsoft.com/office/drawing/2010/main" val="0"/>
              </a:ext>
            </a:extLst>
          </a:blip>
          <a:srcRect l="3637"/>
          <a:stretch/>
        </p:blipFill>
        <p:spPr bwMode="auto">
          <a:xfrm>
            <a:off x="155862" y="0"/>
            <a:ext cx="881149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779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the Health Department!</a:t>
            </a:r>
            <a:endParaRPr lang="en-US" dirty="0"/>
          </a:p>
        </p:txBody>
      </p:sp>
      <p:sp>
        <p:nvSpPr>
          <p:cNvPr id="3" name="Content Placeholder 2"/>
          <p:cNvSpPr>
            <a:spLocks noGrp="1"/>
          </p:cNvSpPr>
          <p:nvPr>
            <p:ph idx="1"/>
          </p:nvPr>
        </p:nvSpPr>
        <p:spPr/>
        <p:txBody>
          <a:bodyPr>
            <a:normAutofit lnSpcReduction="10000"/>
          </a:bodyPr>
          <a:lstStyle/>
          <a:p>
            <a:r>
              <a:rPr lang="en-US" dirty="0" smtClean="0"/>
              <a:t>Maryland</a:t>
            </a:r>
          </a:p>
          <a:p>
            <a:pPr marL="0" indent="0">
              <a:buNone/>
            </a:pPr>
            <a:r>
              <a:rPr lang="en-US" sz="2800" dirty="0" smtClean="0"/>
              <a:t>https</a:t>
            </a:r>
            <a:r>
              <a:rPr lang="en-US" sz="2800" dirty="0"/>
              <a:t>://</a:t>
            </a:r>
            <a:r>
              <a:rPr lang="en-US" sz="2800" dirty="0" smtClean="0"/>
              <a:t>health.maryland.gov/coronavirus</a:t>
            </a:r>
            <a:endParaRPr lang="en-US" dirty="0" smtClean="0"/>
          </a:p>
          <a:p>
            <a:r>
              <a:rPr lang="en-US" dirty="0" smtClean="0"/>
              <a:t>Virginia</a:t>
            </a:r>
          </a:p>
          <a:p>
            <a:pPr marL="0" indent="0">
              <a:buNone/>
            </a:pPr>
            <a:r>
              <a:rPr lang="en-US" sz="2800" dirty="0" smtClean="0"/>
              <a:t>http</a:t>
            </a:r>
            <a:r>
              <a:rPr lang="en-US" sz="2800" dirty="0"/>
              <a:t>://www.vdh.virginia.gov/surveillance-and-investigation/novel-coronavirus</a:t>
            </a:r>
            <a:r>
              <a:rPr lang="en-US" sz="2800" dirty="0" smtClean="0"/>
              <a:t>/</a:t>
            </a:r>
          </a:p>
          <a:p>
            <a:r>
              <a:rPr lang="en-US" dirty="0" smtClean="0"/>
              <a:t>DC</a:t>
            </a:r>
          </a:p>
          <a:p>
            <a:pPr marL="0" indent="0">
              <a:buNone/>
            </a:pPr>
            <a:r>
              <a:rPr lang="en-US" sz="2800" dirty="0"/>
              <a:t>https://dchealth.dc.gov/coronavirus</a:t>
            </a:r>
            <a:endParaRPr lang="en-US" sz="2800" dirty="0" smtClean="0"/>
          </a:p>
          <a:p>
            <a:pPr lvl="1"/>
            <a:endParaRPr lang="en-US" dirty="0"/>
          </a:p>
        </p:txBody>
      </p:sp>
    </p:spTree>
    <p:extLst>
      <p:ext uri="{BB962C8B-B14F-4D97-AF65-F5344CB8AC3E}">
        <p14:creationId xmlns:p14="http://schemas.microsoft.com/office/powerpoint/2010/main" val="900368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CDC Mitigation Strategies for Healthcare Settings (Minimal to moderate community transmission)</a:t>
            </a:r>
            <a:endParaRPr lang="en-US" dirty="0"/>
          </a:p>
        </p:txBody>
      </p:sp>
      <p:sp>
        <p:nvSpPr>
          <p:cNvPr id="3" name="Content Placeholder 2"/>
          <p:cNvSpPr>
            <a:spLocks noGrp="1"/>
          </p:cNvSpPr>
          <p:nvPr>
            <p:ph idx="1"/>
          </p:nvPr>
        </p:nvSpPr>
        <p:spPr>
          <a:xfrm>
            <a:off x="457200" y="889908"/>
            <a:ext cx="8229600" cy="3546090"/>
          </a:xfrm>
        </p:spPr>
        <p:txBody>
          <a:bodyPr>
            <a:normAutofit fontScale="85000" lnSpcReduction="20000"/>
          </a:bodyPr>
          <a:lstStyle/>
          <a:p>
            <a:r>
              <a:rPr lang="en-US" dirty="0" smtClean="0"/>
              <a:t>Implement changes to visitor policies</a:t>
            </a:r>
          </a:p>
          <a:p>
            <a:pPr lvl="1"/>
            <a:r>
              <a:rPr lang="en-US" dirty="0" smtClean="0"/>
              <a:t>E.g. temperature/symptom checks for visitors</a:t>
            </a:r>
          </a:p>
          <a:p>
            <a:r>
              <a:rPr lang="en-US" dirty="0" smtClean="0"/>
              <a:t>Implement triage before entering facilities</a:t>
            </a:r>
          </a:p>
          <a:p>
            <a:r>
              <a:rPr lang="en-US" dirty="0" smtClean="0"/>
              <a:t>Actively monitor absenteeism and respiratory illness among HCP and patients</a:t>
            </a:r>
          </a:p>
          <a:p>
            <a:r>
              <a:rPr lang="en-US" dirty="0" smtClean="0"/>
              <a:t>Actively monitor PPE supplies</a:t>
            </a:r>
          </a:p>
          <a:p>
            <a:r>
              <a:rPr lang="en-US" dirty="0" smtClean="0"/>
              <a:t>Establish process to evaluate and test</a:t>
            </a:r>
          </a:p>
          <a:p>
            <a:r>
              <a:rPr lang="en-US" dirty="0" smtClean="0"/>
              <a:t>Consider allowing asymptomatic exposed HCW to work while wearing facemask</a:t>
            </a:r>
          </a:p>
          <a:p>
            <a:r>
              <a:rPr lang="en-US" dirty="0" smtClean="0"/>
              <a:t>Begin to cross train HCP for working in other units</a:t>
            </a:r>
            <a:endParaRPr lang="en-US" dirty="0"/>
          </a:p>
        </p:txBody>
      </p:sp>
      <p:sp>
        <p:nvSpPr>
          <p:cNvPr id="4" name="Date Placeholder 3"/>
          <p:cNvSpPr>
            <a:spLocks noGrp="1"/>
          </p:cNvSpPr>
          <p:nvPr>
            <p:ph type="dt" sz="half" idx="10"/>
          </p:nvPr>
        </p:nvSpPr>
        <p:spPr/>
        <p:txBody>
          <a:bodyPr/>
          <a:lstStyle/>
          <a:p>
            <a:fld id="{997B8069-F4FB-4C4A-A299-D8D1A1D280E9}" type="datetime4">
              <a:rPr lang="en-US" smtClean="0"/>
              <a:pPr/>
              <a:t>March 13, 2020</a:t>
            </a:fld>
            <a:endParaRPr lang="en-US"/>
          </a:p>
        </p:txBody>
      </p:sp>
      <p:sp>
        <p:nvSpPr>
          <p:cNvPr id="5" name="TextBox 4"/>
          <p:cNvSpPr txBox="1"/>
          <p:nvPr/>
        </p:nvSpPr>
        <p:spPr>
          <a:xfrm>
            <a:off x="587829" y="4261756"/>
            <a:ext cx="7957457" cy="646331"/>
          </a:xfrm>
          <a:prstGeom prst="rect">
            <a:avLst/>
          </a:prstGeom>
          <a:noFill/>
        </p:spPr>
        <p:txBody>
          <a:bodyPr wrap="square" rtlCol="0">
            <a:spAutoFit/>
          </a:bodyPr>
          <a:lstStyle/>
          <a:p>
            <a:r>
              <a:rPr lang="en-US" dirty="0"/>
              <a:t>https://www.cdc.gov/coronavirus/2019-ncov/downloads/community-mitigation-strategy.pdf</a:t>
            </a:r>
          </a:p>
        </p:txBody>
      </p:sp>
    </p:spTree>
    <p:extLst>
      <p:ext uri="{BB962C8B-B14F-4D97-AF65-F5344CB8AC3E}">
        <p14:creationId xmlns:p14="http://schemas.microsoft.com/office/powerpoint/2010/main" val="1490800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Office Plan</a:t>
            </a:r>
            <a:endParaRPr lang="en-US" dirty="0"/>
          </a:p>
        </p:txBody>
      </p:sp>
      <p:sp>
        <p:nvSpPr>
          <p:cNvPr id="4" name="Content Placeholder 3"/>
          <p:cNvSpPr>
            <a:spLocks noGrp="1"/>
          </p:cNvSpPr>
          <p:nvPr>
            <p:ph idx="1"/>
          </p:nvPr>
        </p:nvSpPr>
        <p:spPr>
          <a:xfrm>
            <a:off x="304800" y="1028701"/>
            <a:ext cx="8229600" cy="3394472"/>
          </a:xfrm>
        </p:spPr>
        <p:txBody>
          <a:bodyPr>
            <a:normAutofit/>
          </a:bodyPr>
          <a:lstStyle/>
          <a:p>
            <a:pPr marL="514350" indent="-514350">
              <a:buFont typeface="+mj-lt"/>
              <a:buAutoNum type="arabicPeriod"/>
            </a:pPr>
            <a:r>
              <a:rPr lang="en-US" dirty="0" smtClean="0"/>
              <a:t>Facility Issues</a:t>
            </a:r>
          </a:p>
          <a:p>
            <a:pPr marL="514350" indent="-514350">
              <a:buFont typeface="+mj-lt"/>
              <a:buAutoNum type="arabicPeriod"/>
            </a:pPr>
            <a:r>
              <a:rPr lang="en-US" dirty="0" smtClean="0"/>
              <a:t>Phone and office screening and triage</a:t>
            </a:r>
          </a:p>
          <a:p>
            <a:pPr marL="514350" indent="-514350">
              <a:buFont typeface="+mj-lt"/>
              <a:buAutoNum type="arabicPeriod"/>
            </a:pPr>
            <a:r>
              <a:rPr lang="en-US" dirty="0" smtClean="0"/>
              <a:t>Supplies/Equipment</a:t>
            </a:r>
          </a:p>
          <a:p>
            <a:pPr marL="514350" indent="-514350">
              <a:buFont typeface="+mj-lt"/>
              <a:buAutoNum type="arabicPeriod"/>
            </a:pPr>
            <a:r>
              <a:rPr lang="en-US" dirty="0" smtClean="0"/>
              <a:t>Human Resources</a:t>
            </a:r>
          </a:p>
          <a:p>
            <a:pPr marL="514350" indent="-514350">
              <a:buFont typeface="+mj-lt"/>
              <a:buAutoNum type="arabicPeriod"/>
            </a:pPr>
            <a:r>
              <a:rPr lang="en-US" dirty="0" smtClean="0"/>
              <a:t>Appoint a Czar</a:t>
            </a:r>
          </a:p>
          <a:p>
            <a:pPr lvl="1">
              <a:buFont typeface="Wingdings" panose="05000000000000000000" pitchFamily="2" charset="2"/>
              <a:buChar char="q"/>
            </a:pPr>
            <a:r>
              <a:rPr lang="en-US" dirty="0" smtClean="0"/>
              <a:t>AKA </a:t>
            </a:r>
            <a:r>
              <a:rPr lang="en-US" dirty="0" err="1" smtClean="0"/>
              <a:t>Kovid</a:t>
            </a:r>
            <a:r>
              <a:rPr lang="en-US" dirty="0" smtClean="0"/>
              <a:t> Kid (with attribution to Mark Weissman)</a:t>
            </a:r>
          </a:p>
        </p:txBody>
      </p:sp>
    </p:spTree>
    <p:extLst>
      <p:ext uri="{BB962C8B-B14F-4D97-AF65-F5344CB8AC3E}">
        <p14:creationId xmlns:p14="http://schemas.microsoft.com/office/powerpoint/2010/main" val="2673728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Facility Plan</a:t>
            </a:r>
            <a:endParaRPr lang="en-US" dirty="0"/>
          </a:p>
        </p:txBody>
      </p:sp>
      <p:sp>
        <p:nvSpPr>
          <p:cNvPr id="3" name="Content Placeholder 2"/>
          <p:cNvSpPr>
            <a:spLocks noGrp="1"/>
          </p:cNvSpPr>
          <p:nvPr>
            <p:ph idx="1"/>
          </p:nvPr>
        </p:nvSpPr>
        <p:spPr>
          <a:xfrm>
            <a:off x="457200" y="911799"/>
            <a:ext cx="8229600" cy="3857627"/>
          </a:xfrm>
        </p:spPr>
        <p:txBody>
          <a:bodyPr>
            <a:normAutofit fontScale="92500" lnSpcReduction="20000"/>
          </a:bodyPr>
          <a:lstStyle/>
          <a:p>
            <a:r>
              <a:rPr lang="en-US" dirty="0" smtClean="0"/>
              <a:t>Signage</a:t>
            </a:r>
          </a:p>
          <a:p>
            <a:pPr lvl="1"/>
            <a:r>
              <a:rPr lang="en-US" dirty="0" smtClean="0"/>
              <a:t>Outside door</a:t>
            </a:r>
          </a:p>
          <a:p>
            <a:pPr lvl="1"/>
            <a:r>
              <a:rPr lang="en-US" dirty="0" smtClean="0"/>
              <a:t>Reception desk</a:t>
            </a:r>
          </a:p>
          <a:p>
            <a:pPr lvl="1"/>
            <a:r>
              <a:rPr lang="en-US" dirty="0" smtClean="0"/>
              <a:t>Specific rooms (e.g. “Special Isolation”)</a:t>
            </a:r>
          </a:p>
          <a:p>
            <a:r>
              <a:rPr lang="en-US" dirty="0" smtClean="0"/>
              <a:t>Waiting Room</a:t>
            </a:r>
          </a:p>
          <a:p>
            <a:pPr lvl="1"/>
            <a:r>
              <a:rPr lang="en-US" dirty="0" smtClean="0"/>
              <a:t>Are you able to separate sick from well, respiratory from others?</a:t>
            </a:r>
          </a:p>
          <a:p>
            <a:r>
              <a:rPr lang="en-US" dirty="0" smtClean="0"/>
              <a:t>Telemedicine capabilities?</a:t>
            </a:r>
          </a:p>
          <a:p>
            <a:pPr lvl="1"/>
            <a:r>
              <a:rPr lang="en-US" dirty="0" smtClean="0"/>
              <a:t>Will you charge for this?</a:t>
            </a:r>
          </a:p>
          <a:p>
            <a:pPr lvl="2"/>
            <a:r>
              <a:rPr lang="en-US" dirty="0" smtClean="0"/>
              <a:t>GT modifier for coding</a:t>
            </a:r>
          </a:p>
          <a:p>
            <a:pPr lvl="2"/>
            <a:r>
              <a:rPr lang="en-US" dirty="0" smtClean="0"/>
              <a:t>Need medical license in state where patient is</a:t>
            </a:r>
          </a:p>
          <a:p>
            <a:endParaRPr lang="en-US" dirty="0"/>
          </a:p>
        </p:txBody>
      </p:sp>
      <p:sp>
        <p:nvSpPr>
          <p:cNvPr id="4" name="Date Placeholder 3"/>
          <p:cNvSpPr>
            <a:spLocks noGrp="1"/>
          </p:cNvSpPr>
          <p:nvPr>
            <p:ph type="dt" sz="half" idx="10"/>
          </p:nvPr>
        </p:nvSpPr>
        <p:spPr/>
        <p:txBody>
          <a:bodyPr/>
          <a:lstStyle/>
          <a:p>
            <a:fld id="{997B8069-F4FB-4C4A-A299-D8D1A1D280E9}" type="datetime4">
              <a:rPr lang="en-US" smtClean="0"/>
              <a:pPr/>
              <a:t>March 13, 2020</a:t>
            </a:fld>
            <a:endParaRPr lang="en-US"/>
          </a:p>
        </p:txBody>
      </p:sp>
    </p:spTree>
    <p:extLst>
      <p:ext uri="{BB962C8B-B14F-4D97-AF65-F5344CB8AC3E}">
        <p14:creationId xmlns:p14="http://schemas.microsoft.com/office/powerpoint/2010/main" val="3961599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Phone and office screening and </a:t>
            </a:r>
            <a:r>
              <a:rPr lang="en-US" dirty="0" smtClean="0"/>
              <a:t>triage</a:t>
            </a:r>
            <a:endParaRPr lang="en-US" dirty="0"/>
          </a:p>
        </p:txBody>
      </p:sp>
      <p:sp>
        <p:nvSpPr>
          <p:cNvPr id="3" name="Content Placeholder 2"/>
          <p:cNvSpPr>
            <a:spLocks noGrp="1"/>
          </p:cNvSpPr>
          <p:nvPr>
            <p:ph idx="1"/>
          </p:nvPr>
        </p:nvSpPr>
        <p:spPr>
          <a:xfrm>
            <a:off x="457200" y="833868"/>
            <a:ext cx="8229600" cy="3639419"/>
          </a:xfrm>
        </p:spPr>
        <p:txBody>
          <a:bodyPr>
            <a:normAutofit fontScale="85000" lnSpcReduction="20000"/>
          </a:bodyPr>
          <a:lstStyle/>
          <a:p>
            <a:r>
              <a:rPr lang="en-US" dirty="0" smtClean="0"/>
              <a:t>Aim to keep children with mild acute respiratory problems out of the office</a:t>
            </a:r>
          </a:p>
          <a:p>
            <a:pPr lvl="1"/>
            <a:r>
              <a:rPr lang="en-US" dirty="0" smtClean="0"/>
              <a:t>If they show up, what will you do?</a:t>
            </a:r>
          </a:p>
          <a:p>
            <a:pPr lvl="2"/>
            <a:r>
              <a:rPr lang="en-US" dirty="0" smtClean="0"/>
              <a:t>Masks on patient and family recommended</a:t>
            </a:r>
          </a:p>
          <a:p>
            <a:pPr lvl="2"/>
            <a:r>
              <a:rPr lang="en-US" dirty="0" smtClean="0"/>
              <a:t>Separate, prioritize </a:t>
            </a:r>
          </a:p>
          <a:p>
            <a:pPr lvl="2"/>
            <a:r>
              <a:rPr lang="en-US" dirty="0" smtClean="0"/>
              <a:t>Is this even feasible?</a:t>
            </a:r>
          </a:p>
          <a:p>
            <a:r>
              <a:rPr lang="en-US" dirty="0" smtClean="0"/>
              <a:t>If you do need to see patient (e.g. story sounds like AOM as well)?</a:t>
            </a:r>
          </a:p>
          <a:p>
            <a:pPr lvl="1"/>
            <a:r>
              <a:rPr lang="en-US" dirty="0" smtClean="0"/>
              <a:t>Call you from the parking lot</a:t>
            </a:r>
          </a:p>
          <a:p>
            <a:pPr lvl="1"/>
            <a:r>
              <a:rPr lang="en-US" dirty="0" smtClean="0"/>
              <a:t>Exam in the car?</a:t>
            </a:r>
          </a:p>
          <a:p>
            <a:r>
              <a:rPr lang="en-US" dirty="0" smtClean="0"/>
              <a:t>Specific plan(s) for high risk patients</a:t>
            </a:r>
          </a:p>
        </p:txBody>
      </p:sp>
      <p:sp>
        <p:nvSpPr>
          <p:cNvPr id="4" name="Date Placeholder 3"/>
          <p:cNvSpPr>
            <a:spLocks noGrp="1"/>
          </p:cNvSpPr>
          <p:nvPr>
            <p:ph type="dt" sz="half" idx="10"/>
          </p:nvPr>
        </p:nvSpPr>
        <p:spPr/>
        <p:txBody>
          <a:bodyPr/>
          <a:lstStyle/>
          <a:p>
            <a:fld id="{997B8069-F4FB-4C4A-A299-D8D1A1D280E9}" type="datetime4">
              <a:rPr lang="en-US" smtClean="0"/>
              <a:pPr/>
              <a:t>March 13, 2020</a:t>
            </a:fld>
            <a:endParaRPr lang="en-US"/>
          </a:p>
        </p:txBody>
      </p:sp>
    </p:spTree>
    <p:extLst>
      <p:ext uri="{BB962C8B-B14F-4D97-AF65-F5344CB8AC3E}">
        <p14:creationId xmlns:p14="http://schemas.microsoft.com/office/powerpoint/2010/main" val="2236305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Supplies/Equipment</a:t>
            </a:r>
            <a:endParaRPr lang="en-US" dirty="0"/>
          </a:p>
        </p:txBody>
      </p:sp>
      <p:sp>
        <p:nvSpPr>
          <p:cNvPr id="3" name="Content Placeholder 2"/>
          <p:cNvSpPr>
            <a:spLocks noGrp="1"/>
          </p:cNvSpPr>
          <p:nvPr>
            <p:ph idx="1"/>
          </p:nvPr>
        </p:nvSpPr>
        <p:spPr/>
        <p:txBody>
          <a:bodyPr>
            <a:normAutofit lnSpcReduction="10000"/>
          </a:bodyPr>
          <a:lstStyle/>
          <a:p>
            <a:r>
              <a:rPr lang="en-US" dirty="0" smtClean="0"/>
              <a:t>PPE</a:t>
            </a:r>
          </a:p>
          <a:p>
            <a:pPr lvl="1"/>
            <a:r>
              <a:rPr lang="en-US" dirty="0" smtClean="0"/>
              <a:t>Need to keep careful track of inventory and supplier</a:t>
            </a:r>
          </a:p>
          <a:p>
            <a:pPr lvl="1"/>
            <a:r>
              <a:rPr lang="en-US" dirty="0" smtClean="0"/>
              <a:t>Note N95 recommendations changing rapidly</a:t>
            </a:r>
          </a:p>
          <a:p>
            <a:pPr lvl="1"/>
            <a:r>
              <a:rPr lang="en-US" dirty="0" smtClean="0"/>
              <a:t>WHO has never recommended N95 for routine COVID-19 care</a:t>
            </a:r>
          </a:p>
          <a:p>
            <a:r>
              <a:rPr lang="en-US" dirty="0" smtClean="0"/>
              <a:t>Soap, water, sanitizer</a:t>
            </a:r>
          </a:p>
          <a:p>
            <a:r>
              <a:rPr lang="en-US" dirty="0" smtClean="0"/>
              <a:t>Nasal swabs and transport medium</a:t>
            </a:r>
            <a:endParaRPr lang="en-US" dirty="0"/>
          </a:p>
        </p:txBody>
      </p:sp>
      <p:sp>
        <p:nvSpPr>
          <p:cNvPr id="4" name="Date Placeholder 3"/>
          <p:cNvSpPr>
            <a:spLocks noGrp="1"/>
          </p:cNvSpPr>
          <p:nvPr>
            <p:ph type="dt" sz="half" idx="10"/>
          </p:nvPr>
        </p:nvSpPr>
        <p:spPr/>
        <p:txBody>
          <a:bodyPr/>
          <a:lstStyle/>
          <a:p>
            <a:fld id="{997B8069-F4FB-4C4A-A299-D8D1A1D280E9}" type="datetime4">
              <a:rPr lang="en-US" smtClean="0"/>
              <a:pPr/>
              <a:t>March 13, 2020</a:t>
            </a:fld>
            <a:endParaRPr lang="en-US"/>
          </a:p>
        </p:txBody>
      </p:sp>
    </p:spTree>
    <p:extLst>
      <p:ext uri="{BB962C8B-B14F-4D97-AF65-F5344CB8AC3E}">
        <p14:creationId xmlns:p14="http://schemas.microsoft.com/office/powerpoint/2010/main" val="3425253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a:t>
            </a:r>
            <a:r>
              <a:rPr lang="en-US" dirty="0" smtClean="0"/>
              <a:t>Resources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want to be safe, for our loved ones as well as for our patients who are counting on us to help them through this.</a:t>
            </a:r>
          </a:p>
          <a:p>
            <a:r>
              <a:rPr lang="en-US" dirty="0" smtClean="0"/>
              <a:t>Policy for work</a:t>
            </a:r>
          </a:p>
          <a:p>
            <a:pPr lvl="1"/>
            <a:r>
              <a:rPr lang="en-US" dirty="0" smtClean="0"/>
              <a:t>During illness</a:t>
            </a:r>
          </a:p>
          <a:p>
            <a:pPr lvl="1"/>
            <a:r>
              <a:rPr lang="en-US" dirty="0" smtClean="0"/>
              <a:t>Exposed but asymptomatic</a:t>
            </a:r>
          </a:p>
          <a:p>
            <a:pPr lvl="1"/>
            <a:r>
              <a:rPr lang="en-US" dirty="0" smtClean="0"/>
              <a:t>Any high-risk individuals who should not see acute respiratory patients?</a:t>
            </a:r>
          </a:p>
          <a:p>
            <a:pPr lvl="1"/>
            <a:r>
              <a:rPr lang="en-US" dirty="0" smtClean="0"/>
              <a:t>Dedicated team?</a:t>
            </a:r>
          </a:p>
          <a:p>
            <a:pPr lvl="1"/>
            <a:r>
              <a:rPr lang="en-US" dirty="0" smtClean="0"/>
              <a:t>Travel policy</a:t>
            </a:r>
            <a:endParaRPr lang="en-US" dirty="0"/>
          </a:p>
        </p:txBody>
      </p:sp>
      <p:sp>
        <p:nvSpPr>
          <p:cNvPr id="4" name="Date Placeholder 3"/>
          <p:cNvSpPr>
            <a:spLocks noGrp="1"/>
          </p:cNvSpPr>
          <p:nvPr>
            <p:ph type="dt" sz="half" idx="10"/>
          </p:nvPr>
        </p:nvSpPr>
        <p:spPr/>
        <p:txBody>
          <a:bodyPr/>
          <a:lstStyle/>
          <a:p>
            <a:fld id="{997B8069-F4FB-4C4A-A299-D8D1A1D280E9}" type="datetime4">
              <a:rPr lang="en-US" smtClean="0"/>
              <a:pPr/>
              <a:t>March 13, 2020</a:t>
            </a:fld>
            <a:endParaRPr lang="en-US"/>
          </a:p>
        </p:txBody>
      </p:sp>
    </p:spTree>
    <p:extLst>
      <p:ext uri="{BB962C8B-B14F-4D97-AF65-F5344CB8AC3E}">
        <p14:creationId xmlns:p14="http://schemas.microsoft.com/office/powerpoint/2010/main" val="1597576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KOVID Kid (or COVID Children)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Someone needs to be in charge of keeping updated</a:t>
            </a:r>
          </a:p>
          <a:p>
            <a:pPr lvl="1"/>
            <a:r>
              <a:rPr lang="en-US" dirty="0" smtClean="0"/>
              <a:t>Could be rotating position</a:t>
            </a:r>
          </a:p>
          <a:p>
            <a:r>
              <a:rPr lang="en-US" dirty="0" smtClean="0"/>
              <a:t>Checking all those key web links at least daily</a:t>
            </a:r>
          </a:p>
          <a:p>
            <a:pPr lvl="1"/>
            <a:r>
              <a:rPr lang="en-US" dirty="0" smtClean="0"/>
              <a:t>Subscribe to email alerts</a:t>
            </a:r>
          </a:p>
          <a:p>
            <a:pPr lvl="1"/>
            <a:r>
              <a:rPr lang="en-US" dirty="0" smtClean="0"/>
              <a:t>Health department</a:t>
            </a:r>
          </a:p>
          <a:p>
            <a:pPr lvl="1"/>
            <a:r>
              <a:rPr lang="en-US" dirty="0" smtClean="0"/>
              <a:t>CDC</a:t>
            </a:r>
          </a:p>
          <a:p>
            <a:r>
              <a:rPr lang="en-US" dirty="0" smtClean="0"/>
              <a:t>Chain of communication</a:t>
            </a:r>
          </a:p>
          <a:p>
            <a:pPr lvl="1"/>
            <a:r>
              <a:rPr lang="en-US" dirty="0" smtClean="0"/>
              <a:t>You probably all have phone trees for snow days, </a:t>
            </a:r>
            <a:r>
              <a:rPr lang="en-US" dirty="0" err="1" smtClean="0"/>
              <a:t>etc</a:t>
            </a:r>
            <a:r>
              <a:rPr lang="en-US" dirty="0" smtClean="0"/>
              <a:t>, just expand that use</a:t>
            </a:r>
            <a:endParaRPr lang="en-US" dirty="0"/>
          </a:p>
        </p:txBody>
      </p:sp>
      <p:sp>
        <p:nvSpPr>
          <p:cNvPr id="4" name="Date Placeholder 3"/>
          <p:cNvSpPr>
            <a:spLocks noGrp="1"/>
          </p:cNvSpPr>
          <p:nvPr>
            <p:ph type="dt" sz="half" idx="10"/>
          </p:nvPr>
        </p:nvSpPr>
        <p:spPr/>
        <p:txBody>
          <a:bodyPr/>
          <a:lstStyle/>
          <a:p>
            <a:fld id="{997B8069-F4FB-4C4A-A299-D8D1A1D280E9}" type="datetime4">
              <a:rPr lang="en-US" smtClean="0"/>
              <a:pPr/>
              <a:t>March 13, 2020</a:t>
            </a:fld>
            <a:endParaRPr lang="en-US"/>
          </a:p>
        </p:txBody>
      </p:sp>
    </p:spTree>
    <p:extLst>
      <p:ext uri="{BB962C8B-B14F-4D97-AF65-F5344CB8AC3E}">
        <p14:creationId xmlns:p14="http://schemas.microsoft.com/office/powerpoint/2010/main" val="1566743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PPE Good News CDC 3/10/20</a:t>
            </a:r>
            <a:endParaRPr lang="en-US" dirty="0"/>
          </a:p>
        </p:txBody>
      </p:sp>
      <p:sp>
        <p:nvSpPr>
          <p:cNvPr id="3" name="Content Placeholder 2"/>
          <p:cNvSpPr>
            <a:spLocks noGrp="1"/>
          </p:cNvSpPr>
          <p:nvPr>
            <p:ph idx="1"/>
          </p:nvPr>
        </p:nvSpPr>
        <p:spPr>
          <a:xfrm>
            <a:off x="426027" y="537724"/>
            <a:ext cx="8229600" cy="3444587"/>
          </a:xfrm>
        </p:spPr>
        <p:txBody>
          <a:bodyPr>
            <a:noAutofit/>
          </a:bodyPr>
          <a:lstStyle/>
          <a:p>
            <a:r>
              <a:rPr lang="en-US" sz="1600" dirty="0"/>
              <a:t>Updated PPE recommendations for the care of patients with known or suspected COVID-19</a:t>
            </a:r>
            <a:r>
              <a:rPr lang="en-US" sz="1600" dirty="0" smtClean="0"/>
              <a:t>: Based </a:t>
            </a:r>
            <a:r>
              <a:rPr lang="en-US" sz="1600" dirty="0"/>
              <a:t>on local and regional situational analysis of PPE supplies, </a:t>
            </a:r>
            <a:r>
              <a:rPr lang="en-US" sz="1600" dirty="0">
                <a:solidFill>
                  <a:srgbClr val="FF0000"/>
                </a:solidFill>
              </a:rPr>
              <a:t>facemasks are an acceptable alternative when the supply chain of respirators cannot meet the demand.</a:t>
            </a:r>
            <a:r>
              <a:rPr lang="en-US" sz="1600" dirty="0"/>
              <a:t>  During this time, available respirators should be prioritized for procedures that are likely to generate respiratory aerosols, which would pose the highest exposure risk to HCP.</a:t>
            </a:r>
          </a:p>
          <a:p>
            <a:pPr lvl="1"/>
            <a:r>
              <a:rPr lang="en-US" sz="1600" dirty="0"/>
              <a:t>Facemasks protect the wearer from splashes and sprays.</a:t>
            </a:r>
          </a:p>
          <a:p>
            <a:pPr lvl="1"/>
            <a:r>
              <a:rPr lang="en-US" sz="1600" dirty="0"/>
              <a:t>Respirators, which filter inspired air, offer respiratory protection.</a:t>
            </a:r>
          </a:p>
          <a:p>
            <a:r>
              <a:rPr lang="en-US" sz="1600" dirty="0"/>
              <a:t>When the supply chain is restored, facilities with a respiratory protection program should return to use of respirators for patients with known or suspected COVID-19. </a:t>
            </a:r>
            <a:r>
              <a:rPr lang="en-US" sz="1600" dirty="0">
                <a:solidFill>
                  <a:srgbClr val="FF0000"/>
                </a:solidFill>
              </a:rPr>
              <a:t>Facilities that do not currently have a respiratory protection program, but care for patients infected with pathogens for which a respirator is recommended, should implement a respiratory protection program</a:t>
            </a:r>
            <a:r>
              <a:rPr lang="en-US" sz="1600" dirty="0" smtClean="0">
                <a:solidFill>
                  <a:srgbClr val="FF0000"/>
                </a:solidFill>
              </a:rPr>
              <a:t>.</a:t>
            </a:r>
          </a:p>
          <a:p>
            <a:r>
              <a:rPr lang="en-US" sz="1600" dirty="0">
                <a:solidFill>
                  <a:srgbClr val="FF0000"/>
                </a:solidFill>
              </a:rPr>
              <a:t>Eye protection, gown, and gloves continue to be recommended</a:t>
            </a:r>
            <a:r>
              <a:rPr lang="en-US" sz="1600" dirty="0" smtClean="0">
                <a:solidFill>
                  <a:srgbClr val="FF0000"/>
                </a:solidFill>
              </a:rPr>
              <a:t>. </a:t>
            </a:r>
            <a:r>
              <a:rPr lang="en-US" sz="1600" dirty="0" smtClean="0"/>
              <a:t>If </a:t>
            </a:r>
            <a:r>
              <a:rPr lang="en-US" sz="1600" dirty="0"/>
              <a:t>there are shortages of gowns, they should be prioritized for aerosol-generating procedures, care activities where splashes and sprays are anticipated, and high-contact patient care activities that provide opportunities for transfer of pathogens to the hands and clothing of HCP</a:t>
            </a:r>
            <a:r>
              <a:rPr lang="en-US" sz="1600" dirty="0" smtClean="0"/>
              <a:t>.</a:t>
            </a:r>
            <a:endParaRPr lang="en-US" sz="1600" dirty="0"/>
          </a:p>
        </p:txBody>
      </p:sp>
      <p:sp>
        <p:nvSpPr>
          <p:cNvPr id="4" name="Date Placeholder 3"/>
          <p:cNvSpPr>
            <a:spLocks noGrp="1"/>
          </p:cNvSpPr>
          <p:nvPr>
            <p:ph type="dt" sz="half" idx="10"/>
          </p:nvPr>
        </p:nvSpPr>
        <p:spPr/>
        <p:txBody>
          <a:bodyPr/>
          <a:lstStyle/>
          <a:p>
            <a:fld id="{997B8069-F4FB-4C4A-A299-D8D1A1D280E9}" type="datetime4">
              <a:rPr lang="en-US" smtClean="0"/>
              <a:pPr/>
              <a:t>March 13, 2020</a:t>
            </a:fld>
            <a:endParaRPr lang="en-US"/>
          </a:p>
        </p:txBody>
      </p:sp>
      <p:sp>
        <p:nvSpPr>
          <p:cNvPr id="5" name="TextBox 4"/>
          <p:cNvSpPr txBox="1"/>
          <p:nvPr/>
        </p:nvSpPr>
        <p:spPr>
          <a:xfrm>
            <a:off x="633848" y="4286248"/>
            <a:ext cx="7917873" cy="923330"/>
          </a:xfrm>
          <a:prstGeom prst="rect">
            <a:avLst/>
          </a:prstGeom>
          <a:solidFill>
            <a:srgbClr val="FFFF00"/>
          </a:solidFill>
        </p:spPr>
        <p:txBody>
          <a:bodyPr wrap="square" rtlCol="0">
            <a:spAutoFit/>
          </a:bodyPr>
          <a:lstStyle/>
          <a:p>
            <a:r>
              <a:rPr lang="en-US" dirty="0">
                <a:hlinkClick r:id="rId2"/>
              </a:rPr>
              <a:t>https://www.cdc.gov/coronavirus/2019-ncov/infection-control/control-recommendations.html?CDC_AA_refVal=https%3A%2F%2Fwww.cdc.gov%2Fcoronavirus%2F2019-ncov%2Fhcp%2Finfection-control.html</a:t>
            </a:r>
            <a:endParaRPr lang="en-US" dirty="0"/>
          </a:p>
        </p:txBody>
      </p:sp>
    </p:spTree>
    <p:extLst>
      <p:ext uri="{BB962C8B-B14F-4D97-AF65-F5344CB8AC3E}">
        <p14:creationId xmlns:p14="http://schemas.microsoft.com/office/powerpoint/2010/main" val="3723233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 DOH Guidance </a:t>
            </a:r>
            <a:r>
              <a:rPr lang="en-US" dirty="0"/>
              <a:t>3</a:t>
            </a:r>
            <a:r>
              <a:rPr lang="en-US" dirty="0" smtClean="0"/>
              <a:t>/11/20</a:t>
            </a:r>
            <a:endParaRPr lang="en-US" dirty="0"/>
          </a:p>
        </p:txBody>
      </p:sp>
      <p:sp>
        <p:nvSpPr>
          <p:cNvPr id="3" name="Rectangle 2"/>
          <p:cNvSpPr/>
          <p:nvPr/>
        </p:nvSpPr>
        <p:spPr>
          <a:xfrm>
            <a:off x="280556" y="878226"/>
            <a:ext cx="8520545" cy="4247317"/>
          </a:xfrm>
          <a:prstGeom prst="rect">
            <a:avLst/>
          </a:prstGeom>
        </p:spPr>
        <p:txBody>
          <a:bodyPr wrap="square">
            <a:spAutoFit/>
          </a:bodyPr>
          <a:lstStyle/>
          <a:p>
            <a:r>
              <a:rPr lang="en-US" dirty="0"/>
              <a:t>To the extent possible, providers should use telemedicine or telephonic communications to evaluate patients and avoid unnecessary visits to healthcare facilities.</a:t>
            </a:r>
          </a:p>
          <a:p>
            <a:r>
              <a:rPr lang="en-US" dirty="0"/>
              <a:t>• Based on the scientific evidence to date about how COVID-19 is transmitted, newly released infection prevention guidance from CDC, and given shortages of N95 respirators, MDH advises that collection of nasopharyngeal (NP) and oropharyngeal (OP) swab specimens for COVID-19 testing using </a:t>
            </a:r>
            <a:r>
              <a:rPr lang="en-US" dirty="0">
                <a:solidFill>
                  <a:srgbClr val="FF0000"/>
                </a:solidFill>
              </a:rPr>
              <a:t>contact and droplet precautions with a surgical mask is appropriate. Eye protection should always be used</a:t>
            </a:r>
            <a:r>
              <a:rPr lang="en-US" dirty="0"/>
              <a:t>. Specimen collection may be performed in an examination room with the door closed. Severely ill patients who will be transferred to a higher level of care should not be tested in an outpatient setting. It is critical that outpatient providers continue to ensure that any patients presenting with respiratory symptoms are immediately given a facemask for source control.</a:t>
            </a:r>
          </a:p>
          <a:p>
            <a:r>
              <a:rPr lang="en-US" dirty="0"/>
              <a:t>• </a:t>
            </a:r>
            <a:r>
              <a:rPr lang="en-US" dirty="0">
                <a:solidFill>
                  <a:srgbClr val="FF0000"/>
                </a:solidFill>
              </a:rPr>
              <a:t>Now that COVID-19 testing is available at commercial and hospital labs, providers should send specimens to these laboratories for testing.</a:t>
            </a:r>
          </a:p>
          <a:p>
            <a:r>
              <a:rPr lang="en-US" dirty="0"/>
              <a:t>• Advise any patients tested for COVID-19 to isolate themselves at home until results are back. Report any positive results immediately to the health department.</a:t>
            </a:r>
          </a:p>
        </p:txBody>
      </p:sp>
      <p:sp>
        <p:nvSpPr>
          <p:cNvPr id="4" name="TextBox 3"/>
          <p:cNvSpPr txBox="1"/>
          <p:nvPr/>
        </p:nvSpPr>
        <p:spPr>
          <a:xfrm>
            <a:off x="353291" y="4239492"/>
            <a:ext cx="6982691" cy="646331"/>
          </a:xfrm>
          <a:prstGeom prst="rect">
            <a:avLst/>
          </a:prstGeom>
          <a:noFill/>
        </p:spPr>
        <p:txBody>
          <a:bodyPr wrap="square" rtlCol="0">
            <a:spAutoFit/>
          </a:bodyPr>
          <a:lstStyle/>
          <a:p>
            <a:r>
              <a:rPr lang="en-US" dirty="0"/>
              <a:t>https://content.govdelivery.com/attachments/MDMBP/2020/03/11/file_attachments/1398605/COVID-19ClinicianLetter_3.11.20_FINAL.pdf</a:t>
            </a:r>
          </a:p>
        </p:txBody>
      </p:sp>
    </p:spTree>
    <p:extLst>
      <p:ext uri="{BB962C8B-B14F-4D97-AF65-F5344CB8AC3E}">
        <p14:creationId xmlns:p14="http://schemas.microsoft.com/office/powerpoint/2010/main" val="3277815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Activity</a:t>
            </a:r>
            <a:endParaRPr lang="en-US" dirty="0"/>
          </a:p>
        </p:txBody>
      </p:sp>
      <p:sp>
        <p:nvSpPr>
          <p:cNvPr id="3" name="Content Placeholder 2"/>
          <p:cNvSpPr>
            <a:spLocks noGrp="1"/>
          </p:cNvSpPr>
          <p:nvPr>
            <p:ph idx="1"/>
          </p:nvPr>
        </p:nvSpPr>
        <p:spPr/>
        <p:txBody>
          <a:bodyPr/>
          <a:lstStyle/>
          <a:p>
            <a:r>
              <a:rPr lang="en-US" dirty="0" smtClean="0"/>
              <a:t>Measure your pulse rate now</a:t>
            </a:r>
          </a:p>
          <a:p>
            <a:r>
              <a:rPr lang="en-US" dirty="0" smtClean="0"/>
              <a:t>If we are panicked, how do you think that makes our patients feel?</a:t>
            </a:r>
            <a:endParaRPr lang="en-US" dirty="0"/>
          </a:p>
        </p:txBody>
      </p:sp>
      <p:sp>
        <p:nvSpPr>
          <p:cNvPr id="4" name="Date Placeholder 3"/>
          <p:cNvSpPr>
            <a:spLocks noGrp="1"/>
          </p:cNvSpPr>
          <p:nvPr>
            <p:ph type="dt" sz="half" idx="10"/>
          </p:nvPr>
        </p:nvSpPr>
        <p:spPr/>
        <p:txBody>
          <a:bodyPr/>
          <a:lstStyle/>
          <a:p>
            <a:fld id="{997B8069-F4FB-4C4A-A299-D8D1A1D280E9}" type="datetime4">
              <a:rPr lang="en-US" smtClean="0"/>
              <a:pPr/>
              <a:t>March 13, 2020</a:t>
            </a:fld>
            <a:endParaRPr lang="en-US"/>
          </a:p>
        </p:txBody>
      </p:sp>
    </p:spTree>
    <p:extLst>
      <p:ext uri="{BB962C8B-B14F-4D97-AF65-F5344CB8AC3E}">
        <p14:creationId xmlns:p14="http://schemas.microsoft.com/office/powerpoint/2010/main" val="3817600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DC Health Information Brief for Physicians and NPs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Good Morning, District Healthcare Providers:</a:t>
            </a:r>
          </a:p>
          <a:p>
            <a:pPr marL="0" indent="0">
              <a:buNone/>
            </a:pPr>
            <a:r>
              <a:rPr lang="en-US" dirty="0"/>
              <a:t>DC Health is hosting a COVID-19 Information Brief for the District’s healthcare providers on Friday, March 13, 2020 from 12:00pm – 1:00pm.  Physicians, Nurse Practitioners and Doctors of Osteopathy are requested to participate.</a:t>
            </a:r>
          </a:p>
          <a:p>
            <a:pPr marL="0" indent="0">
              <a:buNone/>
            </a:pPr>
            <a:r>
              <a:rPr lang="en-US" b="1" dirty="0"/>
              <a:t>Call-in Information</a:t>
            </a:r>
            <a:endParaRPr lang="en-US" dirty="0"/>
          </a:p>
          <a:p>
            <a:pPr marL="0" indent="0">
              <a:buNone/>
            </a:pPr>
            <a:r>
              <a:rPr lang="en-US" dirty="0"/>
              <a:t>1-650-479-3208</a:t>
            </a:r>
          </a:p>
          <a:p>
            <a:pPr marL="0" indent="0">
              <a:buNone/>
            </a:pPr>
            <a:r>
              <a:rPr lang="en-US" dirty="0"/>
              <a:t>Meeting number (access code): 733 605 450</a:t>
            </a:r>
          </a:p>
          <a:p>
            <a:pPr marL="0" indent="0">
              <a:buNone/>
            </a:pPr>
            <a:endParaRPr lang="en-US" dirty="0"/>
          </a:p>
        </p:txBody>
      </p:sp>
      <p:sp>
        <p:nvSpPr>
          <p:cNvPr id="4" name="Date Placeholder 3"/>
          <p:cNvSpPr>
            <a:spLocks noGrp="1"/>
          </p:cNvSpPr>
          <p:nvPr>
            <p:ph type="dt" sz="half" idx="10"/>
          </p:nvPr>
        </p:nvSpPr>
        <p:spPr/>
        <p:txBody>
          <a:bodyPr/>
          <a:lstStyle/>
          <a:p>
            <a:fld id="{997B8069-F4FB-4C4A-A299-D8D1A1D280E9}" type="datetime4">
              <a:rPr lang="en-US" smtClean="0"/>
              <a:pPr/>
              <a:t>March 13, 2020</a:t>
            </a:fld>
            <a:endParaRPr lang="en-US"/>
          </a:p>
        </p:txBody>
      </p:sp>
    </p:spTree>
    <p:extLst>
      <p:ext uri="{BB962C8B-B14F-4D97-AF65-F5344CB8AC3E}">
        <p14:creationId xmlns:p14="http://schemas.microsoft.com/office/powerpoint/2010/main" val="9406863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NP and OP Swabs (CDC)</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Synthetic fiber swabs with plastic shafts</a:t>
            </a:r>
          </a:p>
          <a:p>
            <a:pPr lvl="1"/>
            <a:r>
              <a:rPr lang="en-US" dirty="0" smtClean="0"/>
              <a:t>Not Ca alginate or wooden shaft swabs</a:t>
            </a:r>
          </a:p>
          <a:p>
            <a:r>
              <a:rPr lang="en-US" dirty="0" smtClean="0"/>
              <a:t>Place swabs into sterile tubes with 2-3 mL viral transport media</a:t>
            </a:r>
          </a:p>
          <a:p>
            <a:r>
              <a:rPr lang="en-US" dirty="0" smtClean="0"/>
              <a:t>NP: insert swab into nostril parallel to palate, leave in place a few seconds</a:t>
            </a:r>
          </a:p>
          <a:p>
            <a:r>
              <a:rPr lang="en-US" dirty="0" smtClean="0"/>
              <a:t>OP: swab posterior pharynx, avoiding </a:t>
            </a:r>
            <a:r>
              <a:rPr lang="en-US" smtClean="0"/>
              <a:t>the tongue</a:t>
            </a:r>
            <a:endParaRPr lang="en-US"/>
          </a:p>
        </p:txBody>
      </p:sp>
      <p:sp>
        <p:nvSpPr>
          <p:cNvPr id="2" name="Date Placeholder 1"/>
          <p:cNvSpPr>
            <a:spLocks noGrp="1"/>
          </p:cNvSpPr>
          <p:nvPr>
            <p:ph type="dt" sz="half" idx="10"/>
          </p:nvPr>
        </p:nvSpPr>
        <p:spPr/>
        <p:txBody>
          <a:bodyPr/>
          <a:lstStyle/>
          <a:p>
            <a:fld id="{2E6FB912-7241-A94E-9456-8504F6FE9EA0}" type="datetime4">
              <a:rPr lang="en-US" smtClean="0"/>
              <a:pPr/>
              <a:t>March 13, 2020</a:t>
            </a:fld>
            <a:endParaRPr lang="en-US" dirty="0"/>
          </a:p>
        </p:txBody>
      </p:sp>
    </p:spTree>
    <p:extLst>
      <p:ext uri="{BB962C8B-B14F-4D97-AF65-F5344CB8AC3E}">
        <p14:creationId xmlns:p14="http://schemas.microsoft.com/office/powerpoint/2010/main" val="1265143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ctrTitle" idx="4294967295"/>
          </p:nvPr>
        </p:nvPicPr>
        <p:blipFill>
          <a:blip r:embed="rId2">
            <a:extLst>
              <a:ext uri="{28A0092B-C50C-407E-A947-70E740481C1C}">
                <a14:useLocalDpi xmlns:a14="http://schemas.microsoft.com/office/drawing/2010/main" val="0"/>
              </a:ext>
            </a:extLst>
          </a:blip>
          <a:srcRect/>
          <a:stretch>
            <a:fillRect/>
          </a:stretch>
        </p:blipFill>
        <p:spPr>
          <a:xfrm>
            <a:off x="530226" y="941785"/>
            <a:ext cx="8455025" cy="1508522"/>
          </a:xfrm>
        </p:spPr>
      </p:pic>
      <p:sp>
        <p:nvSpPr>
          <p:cNvPr id="35843" name="Subtitle 2"/>
          <p:cNvSpPr>
            <a:spLocks noGrp="1"/>
          </p:cNvSpPr>
          <p:nvPr>
            <p:ph type="subTitle" idx="4294967295"/>
          </p:nvPr>
        </p:nvSpPr>
        <p:spPr>
          <a:xfrm>
            <a:off x="533400" y="2421731"/>
            <a:ext cx="7854950" cy="1314450"/>
          </a:xfrm>
        </p:spPr>
        <p:txBody>
          <a:bodyPr lIns="0" rIns="18288">
            <a:normAutofit fontScale="85000" lnSpcReduction="20000"/>
          </a:bodyPr>
          <a:lstStyle/>
          <a:p>
            <a:pPr marL="0" indent="0" algn="r">
              <a:buFont typeface="Wingdings 2" pitchFamily="18" charset="2"/>
              <a:buNone/>
            </a:pPr>
            <a:r>
              <a:rPr lang="en-US" altLang="en-US"/>
              <a:t>Designing and Assessing Reflective Exercises for Mentoring, Feedback Delivery and Promoting Lifelong Learning Across the Continuum of Medical Education</a:t>
            </a:r>
          </a:p>
        </p:txBody>
      </p:sp>
      <p:grpSp>
        <p:nvGrpSpPr>
          <p:cNvPr id="5" name="Group 4"/>
          <p:cNvGrpSpPr/>
          <p:nvPr/>
        </p:nvGrpSpPr>
        <p:grpSpPr>
          <a:xfrm>
            <a:off x="72739" y="62345"/>
            <a:ext cx="2421082" cy="1812434"/>
            <a:chOff x="-197427" y="124690"/>
            <a:chExt cx="2421082" cy="2416578"/>
          </a:xfrm>
        </p:grpSpPr>
        <p:sp>
          <p:nvSpPr>
            <p:cNvPr id="3" name="Oval 2"/>
            <p:cNvSpPr/>
            <p:nvPr/>
          </p:nvSpPr>
          <p:spPr>
            <a:xfrm>
              <a:off x="-197427" y="124690"/>
              <a:ext cx="2421082" cy="2317173"/>
            </a:xfrm>
            <a:prstGeom prst="ellipse">
              <a:avLst/>
            </a:prstGeom>
            <a:solidFill>
              <a:schemeClr val="tx2">
                <a:lumMod val="40000"/>
                <a:lumOff val="60000"/>
                <a:alpha val="16000"/>
              </a:scheme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87035" y="571498"/>
              <a:ext cx="1631373" cy="1969770"/>
            </a:xfrm>
            <a:prstGeom prst="rect">
              <a:avLst/>
            </a:prstGeom>
            <a:noFill/>
          </p:spPr>
          <p:txBody>
            <a:bodyPr wrap="square" rtlCol="0">
              <a:spAutoFit/>
            </a:bodyPr>
            <a:lstStyle/>
            <a:p>
              <a:pPr algn="ctr"/>
              <a:r>
                <a:rPr lang="en-US" dirty="0" smtClean="0">
                  <a:solidFill>
                    <a:srgbClr val="FF0000"/>
                  </a:solidFill>
                  <a:latin typeface="Berlin Sans FB Demi" panose="020E0802020502020306" pitchFamily="34" charset="0"/>
                </a:rPr>
                <a:t>Pediatric Academic Societies 2010 Mindfulness Workshop</a:t>
              </a:r>
              <a:endParaRPr lang="en-US" dirty="0">
                <a:solidFill>
                  <a:srgbClr val="FF0000"/>
                </a:solidFill>
                <a:latin typeface="Berlin Sans FB Demi" panose="020E0802020502020306" pitchFamily="34" charset="0"/>
              </a:endParaRPr>
            </a:p>
          </p:txBody>
        </p:sp>
      </p:grpSp>
    </p:spTree>
    <p:extLst>
      <p:ext uri="{BB962C8B-B14F-4D97-AF65-F5344CB8AC3E}">
        <p14:creationId xmlns:p14="http://schemas.microsoft.com/office/powerpoint/2010/main" val="2954722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p:txBody>
          <a:bodyPr/>
          <a:lstStyle/>
          <a:p>
            <a:r>
              <a:rPr lang="en-US" altLang="en-US"/>
              <a:t>A Toolbox in Reflective Practice</a:t>
            </a:r>
          </a:p>
        </p:txBody>
      </p:sp>
      <p:sp>
        <p:nvSpPr>
          <p:cNvPr id="3" name="Content Placeholder 2"/>
          <p:cNvSpPr>
            <a:spLocks noGrp="1"/>
          </p:cNvSpPr>
          <p:nvPr>
            <p:ph idx="4294967295"/>
          </p:nvPr>
        </p:nvSpPr>
        <p:spPr/>
        <p:txBody>
          <a:bodyPr>
            <a:normAutofit fontScale="92500" lnSpcReduction="20000"/>
          </a:bodyPr>
          <a:lstStyle/>
          <a:p>
            <a:r>
              <a:rPr lang="en-US" altLang="en-US" sz="2400"/>
              <a:t>Deborah T. Rana, M.D., Preventive Medicine Residency, University of California San Diego Medical School</a:t>
            </a:r>
          </a:p>
          <a:p>
            <a:r>
              <a:rPr lang="en-US" altLang="en-US" sz="2400"/>
              <a:t>Bernhard L. Wiedermann, M.D., M.A., Children’s National Medical Center, GWU School of Medicine, Washington, D.C.</a:t>
            </a:r>
          </a:p>
          <a:p>
            <a:r>
              <a:rPr lang="en-US" altLang="en-US" sz="2400"/>
              <a:t>Andrew Mutnick, M.D., Department of Pediatrics, Columbia University College of Physicians and Surgeons, New York, New York</a:t>
            </a:r>
          </a:p>
          <a:p>
            <a:r>
              <a:rPr lang="en-US" altLang="en-US" sz="2400"/>
              <a:t>Doreen Balmer, Ph.D., Center for Education Research and Evaluation, Columbia University Medical Center, New York, New York</a:t>
            </a:r>
          </a:p>
        </p:txBody>
      </p:sp>
    </p:spTree>
    <p:extLst>
      <p:ext uri="{BB962C8B-B14F-4D97-AF65-F5344CB8AC3E}">
        <p14:creationId xmlns:p14="http://schemas.microsoft.com/office/powerpoint/2010/main" val="1928324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fontAlgn="auto">
              <a:spcAft>
                <a:spcPts val="0"/>
              </a:spcAft>
              <a:defRPr/>
            </a:pPr>
            <a:r>
              <a:rPr lang="en-US" kern="1200" dirty="0">
                <a:latin typeface="+mj-lt"/>
                <a:ea typeface="+mj-ea"/>
                <a:cs typeface="+mj-cs"/>
              </a:rPr>
              <a:t>Characteristics of Mindful Practice</a:t>
            </a:r>
          </a:p>
        </p:txBody>
      </p:sp>
      <p:sp>
        <p:nvSpPr>
          <p:cNvPr id="3" name="Content Placeholder 2"/>
          <p:cNvSpPr>
            <a:spLocks noGrp="1"/>
          </p:cNvSpPr>
          <p:nvPr>
            <p:ph idx="4294967295"/>
          </p:nvPr>
        </p:nvSpPr>
        <p:spPr/>
        <p:txBody>
          <a:bodyPr>
            <a:normAutofit fontScale="70000" lnSpcReduction="20000"/>
          </a:bodyPr>
          <a:lstStyle/>
          <a:p>
            <a:pPr marL="274320" indent="-274320" fontAlgn="auto">
              <a:spcAft>
                <a:spcPts val="0"/>
              </a:spcAft>
              <a:buClr>
                <a:schemeClr val="accent3"/>
              </a:buClr>
              <a:buFont typeface="Wingdings 2"/>
              <a:buChar char=""/>
              <a:defRPr/>
            </a:pPr>
            <a:r>
              <a:rPr lang="en-US" kern="1200" dirty="0">
                <a:latin typeface="+mn-lt"/>
                <a:ea typeface="+mn-ea"/>
                <a:cs typeface="+mn-cs"/>
              </a:rPr>
              <a:t>Active observation of oneself, the patient and the problem</a:t>
            </a:r>
          </a:p>
          <a:p>
            <a:pPr marL="274320" indent="-274320" fontAlgn="auto">
              <a:spcAft>
                <a:spcPts val="0"/>
              </a:spcAft>
              <a:buClr>
                <a:schemeClr val="accent3"/>
              </a:buClr>
              <a:buFont typeface="Wingdings 2"/>
              <a:buChar char=""/>
              <a:defRPr/>
            </a:pPr>
            <a:r>
              <a:rPr lang="en-US" kern="1200" dirty="0">
                <a:latin typeface="+mn-lt"/>
                <a:ea typeface="+mn-ea"/>
                <a:cs typeface="+mn-cs"/>
              </a:rPr>
              <a:t>Critical curiosity</a:t>
            </a:r>
          </a:p>
          <a:p>
            <a:pPr marL="274320" indent="-274320" fontAlgn="auto">
              <a:spcAft>
                <a:spcPts val="0"/>
              </a:spcAft>
              <a:buClr>
                <a:schemeClr val="accent3"/>
              </a:buClr>
              <a:buFont typeface="Wingdings 2"/>
              <a:buChar char=""/>
              <a:defRPr/>
            </a:pPr>
            <a:r>
              <a:rPr lang="en-US" kern="1200" dirty="0">
                <a:latin typeface="+mn-lt"/>
                <a:ea typeface="+mn-ea"/>
                <a:cs typeface="+mn-cs"/>
              </a:rPr>
              <a:t>Courage to see the world as it is rather than as one would have it be</a:t>
            </a:r>
          </a:p>
          <a:p>
            <a:pPr marL="274320" indent="-274320" fontAlgn="auto">
              <a:spcAft>
                <a:spcPts val="0"/>
              </a:spcAft>
              <a:buClr>
                <a:schemeClr val="accent3"/>
              </a:buClr>
              <a:buFont typeface="Wingdings 2"/>
              <a:buChar char=""/>
              <a:defRPr/>
            </a:pPr>
            <a:r>
              <a:rPr lang="en-US" kern="1200" dirty="0">
                <a:latin typeface="+mn-lt"/>
                <a:ea typeface="+mn-ea"/>
                <a:cs typeface="+mn-cs"/>
              </a:rPr>
              <a:t>Willing to examine prejudices</a:t>
            </a:r>
          </a:p>
          <a:p>
            <a:pPr marL="274320" indent="-274320" fontAlgn="auto">
              <a:spcAft>
                <a:spcPts val="0"/>
              </a:spcAft>
              <a:buClr>
                <a:schemeClr val="accent3"/>
              </a:buClr>
              <a:buFont typeface="Wingdings 2"/>
              <a:buChar char=""/>
              <a:defRPr/>
            </a:pPr>
            <a:r>
              <a:rPr lang="en-US" kern="1200" dirty="0">
                <a:latin typeface="+mn-lt"/>
                <a:ea typeface="+mn-ea"/>
                <a:cs typeface="+mn-cs"/>
              </a:rPr>
              <a:t>Adoption of a beginner’s mind</a:t>
            </a:r>
          </a:p>
          <a:p>
            <a:pPr marL="274320" indent="-274320" fontAlgn="auto">
              <a:spcAft>
                <a:spcPts val="0"/>
              </a:spcAft>
              <a:buClr>
                <a:schemeClr val="accent3"/>
              </a:buClr>
              <a:buFont typeface="Wingdings 2"/>
              <a:buChar char=""/>
              <a:defRPr/>
            </a:pPr>
            <a:r>
              <a:rPr lang="en-US" kern="1200" dirty="0">
                <a:latin typeface="+mn-lt"/>
                <a:ea typeface="+mn-ea"/>
                <a:cs typeface="+mn-cs"/>
              </a:rPr>
              <a:t>Humility to tolerate awareness of one’s areas of incompetence</a:t>
            </a:r>
          </a:p>
          <a:p>
            <a:pPr marL="274320" indent="-274320" fontAlgn="auto">
              <a:spcAft>
                <a:spcPts val="0"/>
              </a:spcAft>
              <a:buClr>
                <a:schemeClr val="accent3"/>
              </a:buClr>
              <a:buFont typeface="Wingdings 2"/>
              <a:buChar char=""/>
              <a:defRPr/>
            </a:pPr>
            <a:r>
              <a:rPr lang="en-US" kern="1200" dirty="0">
                <a:latin typeface="+mn-lt"/>
                <a:ea typeface="+mn-ea"/>
                <a:cs typeface="+mn-cs"/>
              </a:rPr>
              <a:t>Connection between knower and the known</a:t>
            </a:r>
          </a:p>
          <a:p>
            <a:pPr marL="274320" indent="-274320" fontAlgn="auto">
              <a:spcAft>
                <a:spcPts val="0"/>
              </a:spcAft>
              <a:buClr>
                <a:schemeClr val="accent3"/>
              </a:buClr>
              <a:buFont typeface="Wingdings 2"/>
              <a:buChar char=""/>
              <a:defRPr/>
            </a:pPr>
            <a:r>
              <a:rPr lang="en-US" kern="1200" dirty="0">
                <a:latin typeface="+mn-lt"/>
                <a:ea typeface="+mn-ea"/>
                <a:cs typeface="+mn-cs"/>
              </a:rPr>
              <a:t>Compassion based on insight</a:t>
            </a:r>
          </a:p>
          <a:p>
            <a:pPr marL="274320" indent="-274320" fontAlgn="auto">
              <a:spcAft>
                <a:spcPts val="0"/>
              </a:spcAft>
              <a:buClr>
                <a:schemeClr val="accent3"/>
              </a:buClr>
              <a:buFont typeface="Wingdings 2"/>
              <a:buChar char=""/>
              <a:defRPr/>
            </a:pPr>
            <a:r>
              <a:rPr lang="en-US" kern="1200" dirty="0">
                <a:latin typeface="+mn-lt"/>
                <a:ea typeface="+mn-ea"/>
                <a:cs typeface="+mn-cs"/>
              </a:rPr>
              <a:t>Presence</a:t>
            </a:r>
          </a:p>
          <a:p>
            <a:pPr marL="274320" indent="-274320" fontAlgn="auto">
              <a:spcAft>
                <a:spcPts val="0"/>
              </a:spcAft>
              <a:buClr>
                <a:schemeClr val="accent3"/>
              </a:buClr>
              <a:buFont typeface="Wingdings 2"/>
              <a:buChar char=""/>
              <a:defRPr/>
            </a:pPr>
            <a:endParaRPr lang="en-US" kern="1200" dirty="0">
              <a:latin typeface="+mn-lt"/>
              <a:ea typeface="+mn-ea"/>
              <a:cs typeface="+mn-cs"/>
            </a:endParaRPr>
          </a:p>
          <a:p>
            <a:pPr marL="274320" indent="-274320" fontAlgn="auto">
              <a:spcAft>
                <a:spcPts val="0"/>
              </a:spcAft>
              <a:buClr>
                <a:schemeClr val="accent3"/>
              </a:buClr>
              <a:buFont typeface="Wingdings 2"/>
              <a:buChar char=""/>
              <a:defRPr/>
            </a:pPr>
            <a:r>
              <a:rPr lang="en-US" b="1" kern="1200" dirty="0">
                <a:latin typeface="+mn-lt"/>
                <a:ea typeface="+mn-ea"/>
                <a:cs typeface="+mn-cs"/>
              </a:rPr>
              <a:t>Ronald M. Epstein, 1999</a:t>
            </a:r>
          </a:p>
        </p:txBody>
      </p:sp>
    </p:spTree>
    <p:extLst>
      <p:ext uri="{BB962C8B-B14F-4D97-AF65-F5344CB8AC3E}">
        <p14:creationId xmlns:p14="http://schemas.microsoft.com/office/powerpoint/2010/main" val="1685317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2076342"/>
            <a:ext cx="8229600" cy="857250"/>
          </a:xfrm>
        </p:spPr>
        <p:txBody>
          <a:bodyPr/>
          <a:lstStyle/>
          <a:p>
            <a:pPr algn="ctr"/>
            <a:r>
              <a:rPr lang="en-US" dirty="0" smtClean="0"/>
              <a:t>Now, Take Your Pulse Again</a:t>
            </a:r>
            <a:endParaRPr lang="en-US" dirty="0"/>
          </a:p>
        </p:txBody>
      </p:sp>
      <p:sp>
        <p:nvSpPr>
          <p:cNvPr id="4" name="Date Placeholder 3"/>
          <p:cNvSpPr>
            <a:spLocks noGrp="1"/>
          </p:cNvSpPr>
          <p:nvPr>
            <p:ph type="dt" sz="half" idx="10"/>
          </p:nvPr>
        </p:nvSpPr>
        <p:spPr/>
        <p:txBody>
          <a:bodyPr/>
          <a:lstStyle/>
          <a:p>
            <a:fld id="{997B8069-F4FB-4C4A-A299-D8D1A1D280E9}" type="datetime4">
              <a:rPr lang="en-US" smtClean="0"/>
              <a:pPr/>
              <a:t>March 13, 2020</a:t>
            </a:fld>
            <a:endParaRPr lang="en-US"/>
          </a:p>
        </p:txBody>
      </p:sp>
    </p:spTree>
    <p:extLst>
      <p:ext uri="{BB962C8B-B14F-4D97-AF65-F5344CB8AC3E}">
        <p14:creationId xmlns:p14="http://schemas.microsoft.com/office/powerpoint/2010/main" val="1889117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73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422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463" y="2076343"/>
            <a:ext cx="8229600" cy="857250"/>
          </a:xfrm>
        </p:spPr>
        <p:txBody>
          <a:bodyPr>
            <a:normAutofit/>
          </a:bodyPr>
          <a:lstStyle/>
          <a:p>
            <a:pPr algn="ctr"/>
            <a:r>
              <a:rPr lang="en-US" sz="4400" b="1" dirty="0" smtClean="0"/>
              <a:t>Q&amp;A Via Chat Box</a:t>
            </a:r>
            <a:endParaRPr lang="en-US" sz="4400" b="1" dirty="0"/>
          </a:p>
        </p:txBody>
      </p:sp>
      <p:sp>
        <p:nvSpPr>
          <p:cNvPr id="3" name="Date Placeholder 2"/>
          <p:cNvSpPr>
            <a:spLocks noGrp="1"/>
          </p:cNvSpPr>
          <p:nvPr>
            <p:ph type="dt" sz="half" idx="10"/>
          </p:nvPr>
        </p:nvSpPr>
        <p:spPr/>
        <p:txBody>
          <a:bodyPr/>
          <a:lstStyle/>
          <a:p>
            <a:fld id="{179D3EF1-CCF7-EA41-97FF-C0CE9D3F6FD4}" type="datetime4">
              <a:rPr lang="en-US" smtClean="0"/>
              <a:pPr/>
              <a:t>March 13, 2020</a:t>
            </a:fld>
            <a:endParaRPr lang="en-US"/>
          </a:p>
        </p:txBody>
      </p:sp>
    </p:spTree>
    <p:extLst>
      <p:ext uri="{BB962C8B-B14F-4D97-AF65-F5344CB8AC3E}">
        <p14:creationId xmlns:p14="http://schemas.microsoft.com/office/powerpoint/2010/main" val="2812101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rapidly becoming a cliché, but…..</a:t>
            </a:r>
            <a:endParaRPr lang="en-US" dirty="0"/>
          </a:p>
        </p:txBody>
      </p:sp>
      <p:sp>
        <p:nvSpPr>
          <p:cNvPr id="3" name="Content Placeholder 2"/>
          <p:cNvSpPr>
            <a:spLocks noGrp="1"/>
          </p:cNvSpPr>
          <p:nvPr>
            <p:ph idx="1"/>
          </p:nvPr>
        </p:nvSpPr>
        <p:spPr/>
        <p:txBody>
          <a:bodyPr/>
          <a:lstStyle/>
          <a:p>
            <a:r>
              <a:rPr lang="en-US" dirty="0" smtClean="0"/>
              <a:t>The situation is changing rapidly!</a:t>
            </a:r>
          </a:p>
          <a:p>
            <a:r>
              <a:rPr lang="en-US" dirty="0" smtClean="0"/>
              <a:t>Most important take-home points today:</a:t>
            </a:r>
          </a:p>
          <a:p>
            <a:pPr lvl="1"/>
            <a:r>
              <a:rPr lang="en-US" dirty="0" smtClean="0"/>
              <a:t>Don’t panic</a:t>
            </a:r>
          </a:p>
          <a:p>
            <a:pPr lvl="1"/>
            <a:r>
              <a:rPr lang="en-US" dirty="0" smtClean="0"/>
              <a:t>Be safe</a:t>
            </a:r>
          </a:p>
          <a:p>
            <a:pPr lvl="1"/>
            <a:r>
              <a:rPr lang="en-US" dirty="0" smtClean="0"/>
              <a:t>Develop a plan</a:t>
            </a:r>
          </a:p>
          <a:p>
            <a:pPr lvl="1"/>
            <a:r>
              <a:rPr lang="en-US" dirty="0" smtClean="0"/>
              <a:t>Check at least daily for updates</a:t>
            </a:r>
            <a:endParaRPr lang="en-US" dirty="0"/>
          </a:p>
        </p:txBody>
      </p:sp>
      <p:sp>
        <p:nvSpPr>
          <p:cNvPr id="4" name="Date Placeholder 3"/>
          <p:cNvSpPr>
            <a:spLocks noGrp="1"/>
          </p:cNvSpPr>
          <p:nvPr>
            <p:ph type="dt" sz="half" idx="10"/>
          </p:nvPr>
        </p:nvSpPr>
        <p:spPr/>
        <p:txBody>
          <a:bodyPr/>
          <a:lstStyle/>
          <a:p>
            <a:fld id="{997B8069-F4FB-4C4A-A299-D8D1A1D280E9}" type="datetime4">
              <a:rPr lang="en-US" smtClean="0"/>
              <a:pPr/>
              <a:t>March 13, 2020</a:t>
            </a:fld>
            <a:endParaRPr lang="en-US"/>
          </a:p>
        </p:txBody>
      </p:sp>
    </p:spTree>
    <p:extLst>
      <p:ext uri="{BB962C8B-B14F-4D97-AF65-F5344CB8AC3E}">
        <p14:creationId xmlns:p14="http://schemas.microsoft.com/office/powerpoint/2010/main" val="376369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News (Really!)</a:t>
            </a:r>
            <a:endParaRPr lang="en-US" dirty="0"/>
          </a:p>
        </p:txBody>
      </p:sp>
      <p:sp>
        <p:nvSpPr>
          <p:cNvPr id="3" name="Content Placeholder 2"/>
          <p:cNvSpPr>
            <a:spLocks noGrp="1"/>
          </p:cNvSpPr>
          <p:nvPr>
            <p:ph idx="1"/>
          </p:nvPr>
        </p:nvSpPr>
        <p:spPr/>
        <p:txBody>
          <a:bodyPr/>
          <a:lstStyle/>
          <a:p>
            <a:r>
              <a:rPr lang="en-US" dirty="0" smtClean="0"/>
              <a:t>Pediatric providers have it (relatively) easy</a:t>
            </a:r>
          </a:p>
          <a:p>
            <a:r>
              <a:rPr lang="en-US" dirty="0" smtClean="0"/>
              <a:t>Children seem to have milder disease</a:t>
            </a:r>
          </a:p>
          <a:p>
            <a:r>
              <a:rPr lang="en-US" dirty="0" smtClean="0"/>
              <a:t>Children seem not to be strong drivers of spread of COVID-19 (few family studies)</a:t>
            </a:r>
          </a:p>
          <a:p>
            <a:r>
              <a:rPr lang="en-US" dirty="0" smtClean="0"/>
              <a:t>Very few outpatient children will even need testing (at the moment)</a:t>
            </a:r>
            <a:endParaRPr lang="en-US" dirty="0"/>
          </a:p>
        </p:txBody>
      </p:sp>
      <p:sp>
        <p:nvSpPr>
          <p:cNvPr id="4" name="Date Placeholder 3"/>
          <p:cNvSpPr>
            <a:spLocks noGrp="1"/>
          </p:cNvSpPr>
          <p:nvPr>
            <p:ph type="dt" sz="half" idx="10"/>
          </p:nvPr>
        </p:nvSpPr>
        <p:spPr/>
        <p:txBody>
          <a:bodyPr/>
          <a:lstStyle/>
          <a:p>
            <a:fld id="{997B8069-F4FB-4C4A-A299-D8D1A1D280E9}" type="datetime4">
              <a:rPr lang="en-US" smtClean="0"/>
              <a:pPr/>
              <a:t>March 13, 2020</a:t>
            </a:fld>
            <a:endParaRPr lang="en-US"/>
          </a:p>
        </p:txBody>
      </p:sp>
    </p:spTree>
    <p:extLst>
      <p:ext uri="{BB962C8B-B14F-4D97-AF65-F5344CB8AC3E}">
        <p14:creationId xmlns:p14="http://schemas.microsoft.com/office/powerpoint/2010/main" val="4087775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Terms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COVID-19 = the disease</a:t>
            </a:r>
          </a:p>
          <a:p>
            <a:pPr lvl="1"/>
            <a:r>
              <a:rPr lang="en-US" dirty="0" smtClean="0"/>
              <a:t>Fever, cough, other respiratory symptoms</a:t>
            </a:r>
          </a:p>
          <a:p>
            <a:r>
              <a:rPr lang="en-US" dirty="0" smtClean="0"/>
              <a:t>SARS-CoV-2 = the virus causing COVID-19</a:t>
            </a:r>
          </a:p>
          <a:p>
            <a:pPr lvl="1"/>
            <a:r>
              <a:rPr lang="en-US" dirty="0" smtClean="0"/>
              <a:t>A coronavirus</a:t>
            </a:r>
          </a:p>
          <a:p>
            <a:pPr lvl="2"/>
            <a:r>
              <a:rPr lang="en-US" dirty="0" smtClean="0"/>
              <a:t>Several cause the common cold, currently active in our community as usual</a:t>
            </a:r>
          </a:p>
          <a:p>
            <a:pPr lvl="1"/>
            <a:r>
              <a:rPr lang="en-US" dirty="0" smtClean="0"/>
              <a:t>SARS 2003 6 month epidemic</a:t>
            </a:r>
          </a:p>
          <a:p>
            <a:pPr lvl="1"/>
            <a:r>
              <a:rPr lang="en-US" dirty="0" smtClean="0"/>
              <a:t>MERS 2012 – present</a:t>
            </a:r>
          </a:p>
          <a:p>
            <a:pPr lvl="2"/>
            <a:r>
              <a:rPr lang="en-US" dirty="0" smtClean="0"/>
              <a:t>Mostly in Middle Eastern countries</a:t>
            </a:r>
          </a:p>
          <a:p>
            <a:pPr lvl="2"/>
            <a:r>
              <a:rPr lang="en-US" dirty="0" smtClean="0"/>
              <a:t>Travel-associated cases in many countries, including US</a:t>
            </a:r>
            <a:endParaRPr lang="en-US" dirty="0"/>
          </a:p>
        </p:txBody>
      </p:sp>
      <p:sp>
        <p:nvSpPr>
          <p:cNvPr id="4" name="Date Placeholder 3"/>
          <p:cNvSpPr>
            <a:spLocks noGrp="1"/>
          </p:cNvSpPr>
          <p:nvPr>
            <p:ph type="dt" sz="half" idx="10"/>
          </p:nvPr>
        </p:nvSpPr>
        <p:spPr/>
        <p:txBody>
          <a:bodyPr/>
          <a:lstStyle/>
          <a:p>
            <a:fld id="{997B8069-F4FB-4C4A-A299-D8D1A1D280E9}" type="datetime4">
              <a:rPr lang="en-US" smtClean="0"/>
              <a:pPr/>
              <a:t>March 13, 2020</a:t>
            </a:fld>
            <a:endParaRPr lang="en-US"/>
          </a:p>
        </p:txBody>
      </p:sp>
    </p:spTree>
    <p:extLst>
      <p:ext uri="{BB962C8B-B14F-4D97-AF65-F5344CB8AC3E}">
        <p14:creationId xmlns:p14="http://schemas.microsoft.com/office/powerpoint/2010/main" val="1971995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And don’t forget the flu!</a:t>
            </a:r>
            <a:endParaRPr lang="en-US" sz="4000" dirty="0"/>
          </a:p>
        </p:txBody>
      </p:sp>
      <p:sp>
        <p:nvSpPr>
          <p:cNvPr id="3" name="Content Placeholder 2"/>
          <p:cNvSpPr>
            <a:spLocks noGrp="1"/>
          </p:cNvSpPr>
          <p:nvPr>
            <p:ph idx="1"/>
          </p:nvPr>
        </p:nvSpPr>
        <p:spPr/>
        <p:txBody>
          <a:bodyPr>
            <a:normAutofit fontScale="92500" lnSpcReduction="20000"/>
          </a:bodyPr>
          <a:lstStyle/>
          <a:p>
            <a:r>
              <a:rPr lang="en-US" sz="4000" dirty="0" smtClean="0"/>
              <a:t>CDC estimates for US as of week ending 2/29/20</a:t>
            </a:r>
          </a:p>
          <a:p>
            <a:endParaRPr lang="en-US" dirty="0"/>
          </a:p>
          <a:p>
            <a:pPr lvl="1"/>
            <a:r>
              <a:rPr lang="en-US" sz="4000" dirty="0" smtClean="0"/>
              <a:t>34 million illnesses</a:t>
            </a:r>
          </a:p>
          <a:p>
            <a:pPr lvl="1"/>
            <a:r>
              <a:rPr lang="en-US" sz="4000" dirty="0" smtClean="0"/>
              <a:t>350,000 hospitalizations</a:t>
            </a:r>
          </a:p>
          <a:p>
            <a:pPr lvl="1"/>
            <a:r>
              <a:rPr lang="en-US" sz="4000" dirty="0" smtClean="0"/>
              <a:t>20,000 deaths</a:t>
            </a:r>
            <a:endParaRPr lang="en-US" sz="4000" dirty="0"/>
          </a:p>
        </p:txBody>
      </p:sp>
      <p:sp>
        <p:nvSpPr>
          <p:cNvPr id="4" name="Date Placeholder 3"/>
          <p:cNvSpPr>
            <a:spLocks noGrp="1"/>
          </p:cNvSpPr>
          <p:nvPr>
            <p:ph type="dt" sz="half" idx="10"/>
          </p:nvPr>
        </p:nvSpPr>
        <p:spPr/>
        <p:txBody>
          <a:bodyPr/>
          <a:lstStyle/>
          <a:p>
            <a:fld id="{997B8069-F4FB-4C4A-A299-D8D1A1D280E9}" type="datetime4">
              <a:rPr lang="en-US" smtClean="0"/>
              <a:pPr/>
              <a:t>March 13, 2020</a:t>
            </a:fld>
            <a:endParaRPr lang="en-US"/>
          </a:p>
        </p:txBody>
      </p:sp>
      <p:sp>
        <p:nvSpPr>
          <p:cNvPr id="7" name="TextBox 6"/>
          <p:cNvSpPr txBox="1"/>
          <p:nvPr/>
        </p:nvSpPr>
        <p:spPr>
          <a:xfrm>
            <a:off x="1295401" y="4474024"/>
            <a:ext cx="5377543" cy="369332"/>
          </a:xfrm>
          <a:prstGeom prst="rect">
            <a:avLst/>
          </a:prstGeom>
          <a:noFill/>
        </p:spPr>
        <p:txBody>
          <a:bodyPr wrap="square" rtlCol="0">
            <a:spAutoFit/>
          </a:bodyPr>
          <a:lstStyle/>
          <a:p>
            <a:r>
              <a:rPr lang="en-US" dirty="0"/>
              <a:t>https://www.cdc.gov/flu/weekly/index.htm</a:t>
            </a:r>
          </a:p>
        </p:txBody>
      </p:sp>
    </p:spTree>
    <p:extLst>
      <p:ext uri="{BB962C8B-B14F-4D97-AF65-F5344CB8AC3E}">
        <p14:creationId xmlns:p14="http://schemas.microsoft.com/office/powerpoint/2010/main" val="1269951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75820-01A4-FA45-B5CC-843AEFB83044}" type="datetime4">
              <a:rPr lang="en-US" smtClean="0"/>
              <a:pPr/>
              <a:t>March 13, 2020</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3" y="1"/>
            <a:ext cx="9215045"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657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75820-01A4-FA45-B5CC-843AEFB83044}" type="datetime4">
              <a:rPr lang="en-US" smtClean="0"/>
              <a:pPr/>
              <a:t>March 13, 2020</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6" y="0"/>
            <a:ext cx="9121305" cy="5156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2705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cn_powerpoint_white_hd-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cn_powerpoint_white_hd.potx" id="{F89CCA9E-ACBF-481A-BCB9-76842D0BB02A}" vid="{5F112DF6-44F3-414E-AFE0-E2C59173C8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FED1CA9AA0EE49A76F65746710F0B1" ma:contentTypeVersion="9" ma:contentTypeDescription="Create a new document." ma:contentTypeScope="" ma:versionID="df976e1770deafb378df925d78124f02">
  <xsd:schema xmlns:xsd="http://www.w3.org/2001/XMLSchema" xmlns:xs="http://www.w3.org/2001/XMLSchema" xmlns:p="http://schemas.microsoft.com/office/2006/metadata/properties" xmlns:ns1="http://schemas.microsoft.com/sharepoint/v3" targetNamespace="http://schemas.microsoft.com/office/2006/metadata/properties" ma:root="true" ma:fieldsID="b83d5a1733a62cb4e2b19bcc5da9081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179CD0-11FA-4090-BA2E-2B57FE0F4797}">
  <ds:schemaRefs>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elements/1.1/"/>
    <ds:schemaRef ds:uri="http://purl.org/dc/dcmitype/"/>
    <ds:schemaRef ds:uri="http://schemas.microsoft.com/office/infopath/2007/PartnerControl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9BBB65E9-4217-4622-9483-9345022694F2}">
  <ds:schemaRefs>
    <ds:schemaRef ds:uri="http://schemas.microsoft.com/sharepoint/v3/contenttype/forms"/>
  </ds:schemaRefs>
</ds:datastoreItem>
</file>

<file path=customXml/itemProps3.xml><?xml version="1.0" encoding="utf-8"?>
<ds:datastoreItem xmlns:ds="http://schemas.openxmlformats.org/officeDocument/2006/customXml" ds:itemID="{9DDDB9B6-A341-4045-ADF6-DB1E0BF9B2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cn_powerpoint_white_hd-1</Template>
  <TotalTime>19</TotalTime>
  <Words>1220</Words>
  <Application>Microsoft Office PowerPoint</Application>
  <PresentationFormat>On-screen Show (16:9)</PresentationFormat>
  <Paragraphs>196</Paragraphs>
  <Slides>38</Slides>
  <Notes>9</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cn_powerpoint_white_hd-1</vt:lpstr>
      <vt:lpstr>Strategies for General Pediatric Office Practices in COVID-19 Pandemic Times  Bud Wiedermann, MD, MA Attending in Infectious Diseases Children’s National Hospital  Professor of Pediatrics, GWU School of Medicine and Health Sciences  March 12, 2020 </vt:lpstr>
      <vt:lpstr>PowerPoint Presentation</vt:lpstr>
      <vt:lpstr>Participant Activity</vt:lpstr>
      <vt:lpstr>It is rapidly becoming a cliché, but…..</vt:lpstr>
      <vt:lpstr>The Good News (Really!)</vt:lpstr>
      <vt:lpstr>Some Terms</vt:lpstr>
      <vt:lpstr>And don’t forget the flu!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AAP List of Resources</vt:lpstr>
      <vt:lpstr>The 1st 72,314 Chinese Cases</vt:lpstr>
      <vt:lpstr>China – Children Under-represented in Illness Groups</vt:lpstr>
      <vt:lpstr>Use the Health Department!</vt:lpstr>
      <vt:lpstr>CDC Mitigation Strategies for Healthcare Settings (Minimal to moderate community transmission)</vt:lpstr>
      <vt:lpstr>Office Plan</vt:lpstr>
      <vt:lpstr>Facility Plan</vt:lpstr>
      <vt:lpstr>Phone and office screening and triage</vt:lpstr>
      <vt:lpstr>Supplies/Equipment</vt:lpstr>
      <vt:lpstr>Human Resources</vt:lpstr>
      <vt:lpstr>The KOVID Kid (or COVID Children)</vt:lpstr>
      <vt:lpstr>PPE Good News CDC 3/10/20</vt:lpstr>
      <vt:lpstr>MD DOH Guidance 3/11/20</vt:lpstr>
      <vt:lpstr>DC Health Information Brief for Physicians and NPs</vt:lpstr>
      <vt:lpstr>NP and OP Swabs (CDC)</vt:lpstr>
      <vt:lpstr>PowerPoint Presentation</vt:lpstr>
      <vt:lpstr>A Toolbox in Reflective Practice</vt:lpstr>
      <vt:lpstr>Characteristics of Mindful Practice</vt:lpstr>
      <vt:lpstr>Now, Take Your Pulse Again</vt:lpstr>
      <vt:lpstr>PowerPoint Presentation</vt:lpstr>
      <vt:lpstr>PowerPoint Presentation</vt:lpstr>
      <vt:lpstr>Q&amp;A Via Chat Box</vt:lpstr>
    </vt:vector>
  </TitlesOfParts>
  <Company>Children's National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Michelle</dc:creator>
  <cp:lastModifiedBy>Vincent, Taylor M..</cp:lastModifiedBy>
  <cp:revision>12</cp:revision>
  <dcterms:created xsi:type="dcterms:W3CDTF">2018-04-03T14:23:13Z</dcterms:created>
  <dcterms:modified xsi:type="dcterms:W3CDTF">2020-03-13T16:28:10Z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0x01010004FED1CA9AA0EE49A76F65746710F0B1</vt:lpwstr>
  </property>
</Properties>
</file>