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4" r:id="rId3"/>
    <p:sldId id="258" r:id="rId4"/>
    <p:sldId id="266" r:id="rId5"/>
    <p:sldId id="268" r:id="rId6"/>
    <p:sldId id="270" r:id="rId7"/>
    <p:sldId id="272" r:id="rId8"/>
    <p:sldId id="275" r:id="rId9"/>
    <p:sldId id="277" r:id="rId10"/>
    <p:sldId id="279" r:id="rId11"/>
    <p:sldId id="262" r:id="rId12"/>
    <p:sldId id="259" r:id="rId13"/>
    <p:sldId id="257" r:id="rId14"/>
    <p:sldId id="273" r:id="rId15"/>
    <p:sldId id="291" r:id="rId16"/>
    <p:sldId id="280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A8AA-1B56-4357-9BCD-FAAADA41793E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8E10-703F-4BB7-A19A-0CAED4C88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7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5924-E267-4D33-A872-501A31F02E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35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78131-96CD-4B99-8E2C-730275F3C8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6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78131-96CD-4B99-8E2C-730275F3C8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5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78131-96CD-4B99-8E2C-730275F3C8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the same format as before</a:t>
            </a:r>
          </a:p>
          <a:p>
            <a:endParaRPr lang="en-US" dirty="0"/>
          </a:p>
          <a:p>
            <a:r>
              <a:rPr lang="en-US" dirty="0"/>
              <a:t>In the distribution plot – each circle now shows one location</a:t>
            </a:r>
          </a:p>
          <a:p>
            <a:endParaRPr lang="en-US" dirty="0"/>
          </a:p>
          <a:p>
            <a:r>
              <a:rPr lang="en-US" dirty="0"/>
              <a:t>Size shows volume – so we can focus on the larger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78131-96CD-4B99-8E2C-730275F3C8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7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Same </a:t>
            </a:r>
            <a:r>
              <a:rPr lang="en-US" sz="1200" dirty="0"/>
              <a:t>format as the # Achievement plot in center above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One row per location – sorted by total shortfall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One column per measure – sorted alphabetically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	Useful to spot pockets of poor performance hidden by aggregate figures</a:t>
            </a:r>
          </a:p>
          <a:p>
            <a:endParaRPr lang="en-US" dirty="0"/>
          </a:p>
          <a:p>
            <a:r>
              <a:rPr lang="en-US" dirty="0"/>
              <a:t>Can drill in to provider – but unlikely to go to the fine detail in most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78131-96CD-4B99-8E2C-730275F3C8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3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location to see the providers’ details</a:t>
            </a:r>
          </a:p>
          <a:p>
            <a:endParaRPr lang="en-US" dirty="0"/>
          </a:p>
          <a:p>
            <a:r>
              <a:rPr lang="en-US" dirty="0"/>
              <a:t>Sorting is as above – with rows sorted by shortfall &amp; measures </a:t>
            </a:r>
            <a:r>
              <a:rPr lang="en-US" dirty="0" smtClean="0"/>
              <a:t>alphabetically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78131-96CD-4B99-8E2C-730275F3C8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(&lt;2 min)</a:t>
            </a:r>
          </a:p>
          <a:p>
            <a:r>
              <a:rPr lang="en-US" dirty="0" smtClean="0"/>
              <a:t>Did you know</a:t>
            </a:r>
            <a:r>
              <a:rPr lang="en-US" baseline="0" dirty="0" smtClean="0"/>
              <a:t> that Children’s National uses 4 different EHR‘s?</a:t>
            </a:r>
          </a:p>
          <a:p>
            <a:r>
              <a:rPr lang="en-US" baseline="0" dirty="0" smtClean="0"/>
              <a:t>Cerner Millenium is used for inpatient care and outpatient specialists.</a:t>
            </a:r>
          </a:p>
          <a:p>
            <a:r>
              <a:rPr lang="en-US" baseline="0" dirty="0" smtClean="0"/>
              <a:t>eClinicalWorks is used by Goldberg Center as well as the 60 community practices in CIQN.</a:t>
            </a:r>
          </a:p>
          <a:p>
            <a:r>
              <a:rPr lang="en-US" baseline="0" dirty="0" smtClean="0"/>
              <a:t>EPIC is used by Physician Specialists of Virginia.</a:t>
            </a:r>
          </a:p>
          <a:p>
            <a:r>
              <a:rPr lang="en-US" baseline="0" dirty="0" smtClean="0"/>
              <a:t>In addition, there are dozens of other information systems, including billing, HR, financial, lab, pharmacy, and others.</a:t>
            </a:r>
          </a:p>
          <a:p>
            <a:r>
              <a:rPr lang="en-US" baseline="0" dirty="0" smtClean="0"/>
              <a:t>A patient may exist in some or all of these systems. How can we view the complete record for a patient or population across many information systems? </a:t>
            </a:r>
          </a:p>
          <a:p>
            <a:r>
              <a:rPr lang="en-US" baseline="0" dirty="0" smtClean="0"/>
              <a:t>We turn to the cloud! Our information systems feed data into an Enterprise Data Warehouse. </a:t>
            </a:r>
          </a:p>
          <a:p>
            <a:r>
              <a:rPr lang="en-US" baseline="0" dirty="0" smtClean="0"/>
              <a:t>This way, all of the data from all of the systems is in one place.</a:t>
            </a:r>
          </a:p>
          <a:p>
            <a:r>
              <a:rPr lang="en-US" baseline="0" dirty="0" smtClean="0"/>
              <a:t>But that’s a lot of data! How can we keep it all straight?</a:t>
            </a:r>
          </a:p>
          <a:p>
            <a:r>
              <a:rPr lang="en-US" baseline="0" dirty="0" smtClean="0"/>
              <a:t>On top of the data warehouse, there are a several tools that we can use to analyze this collection of data.</a:t>
            </a:r>
          </a:p>
          <a:p>
            <a:r>
              <a:rPr lang="en-US" baseline="0" dirty="0" smtClean="0"/>
              <a:t>One of these tools is HealtheRegistries, which Dr. Jacobs shared with you earlier.</a:t>
            </a:r>
          </a:p>
          <a:p>
            <a:r>
              <a:rPr lang="en-US" baseline="0" dirty="0" smtClean="0"/>
              <a:t>Let’s take a look at how to use some of these tools.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581DD-982F-4B4D-93C9-81C2EAEE7E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041F-175A-4032-AE7F-A3D369738D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041F-175A-4032-AE7F-A3D369738D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041F-175A-4032-AE7F-A3D369738D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041F-175A-4032-AE7F-A3D369738D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041F-175A-4032-AE7F-A3D369738D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041F-175A-4032-AE7F-A3D369738D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83A6-51C7-4684-B488-61CA32A873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9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1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1311276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621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FF0AAC-CDC4-4D04-8867-8286224CD1C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42AF42-3AC5-4D9E-89C1-8F9E1F03E1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national.record.healtheint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childrensnational.registries.healtheintent.com/registries/populations/c812dbed-0058-492b-80f4-22ab295e931b/organiza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066800"/>
            <a:ext cx="7772400" cy="2438399"/>
          </a:xfrm>
        </p:spPr>
        <p:txBody>
          <a:bodyPr/>
          <a:lstStyle/>
          <a:p>
            <a:r>
              <a:rPr lang="en-US" sz="4400" dirty="0" smtClean="0"/>
              <a:t>The New Right Chart Panel, HEDIS and Registries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4568042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Sonya Burroughs, Director CIQN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Stacey Gregory, Quality Assurance Coordinator CIQN</a:t>
            </a:r>
          </a:p>
        </p:txBody>
      </p:sp>
    </p:spTree>
    <p:extLst>
      <p:ext uri="{BB962C8B-B14F-4D97-AF65-F5344CB8AC3E}">
        <p14:creationId xmlns:p14="http://schemas.microsoft.com/office/powerpoint/2010/main" val="30553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17" y="5715001"/>
            <a:ext cx="2049483" cy="1138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Pediatric Registries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27151"/>
              </p:ext>
            </p:extLst>
          </p:nvPr>
        </p:nvGraphicFramePr>
        <p:xfrm>
          <a:off x="152400" y="1371600"/>
          <a:ext cx="8534400" cy="420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811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Autism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80987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Well-Child Visits in the First 18 Months of Life</a:t>
                      </a:r>
                      <a:r>
                        <a:rPr lang="en-US" sz="1500" dirty="0" smtClean="0">
                          <a:latin typeface="+mn-lt"/>
                        </a:rPr>
                        <a:t> 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Well-Child Visits in the 2nd, 3rd,4th, 5th, and 6th Years of Life 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3. Vision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4.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Hearing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5.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Childhood Immunizations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6.  Meningococcal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7. Influenza Vaccination - Full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8. Influenza Vaccination - Partial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9. Influenza Vaccination - Current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10. Human Papillomavirus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11. Physical Activity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12. Depression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13. Depression Follow Up Plan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14. Genetic Counseling-New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15. Nutrition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16. Contraceptive Education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17.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Dental Care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18. Individualized Education Program (IEP)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19. Speech Therapy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20.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ED Visits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21.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Hospitalization Stay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22.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Neuro Cognitive Assessment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23.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Autism Intervention Plan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7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Pediatric Registries: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1905000" y="2653430"/>
            <a:ext cx="1926044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Scoliosis</a:t>
            </a:r>
            <a:endParaRPr lang="en-US" sz="2400" b="1" dirty="0"/>
          </a:p>
        </p:txBody>
      </p:sp>
      <p:sp>
        <p:nvSpPr>
          <p:cNvPr id="5" name="Hexagon 4"/>
          <p:cNvSpPr/>
          <p:nvPr/>
        </p:nvSpPr>
        <p:spPr>
          <a:xfrm>
            <a:off x="3581400" y="3110630"/>
            <a:ext cx="2590800" cy="94154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Down Syndrome</a:t>
            </a:r>
            <a:endParaRPr lang="en-US" sz="2400" b="1" dirty="0"/>
          </a:p>
        </p:txBody>
      </p:sp>
      <p:sp>
        <p:nvSpPr>
          <p:cNvPr id="6" name="Hexagon 5"/>
          <p:cNvSpPr/>
          <p:nvPr/>
        </p:nvSpPr>
        <p:spPr>
          <a:xfrm>
            <a:off x="1924833" y="3594970"/>
            <a:ext cx="1926044" cy="91440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Cystic Fibrosis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399"/>
            <a:ext cx="1524000" cy="10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help improve pediatric outcomes in our region, Pediatric Population Health Registry information is now available in eCW</a:t>
            </a:r>
          </a:p>
          <a:p>
            <a:r>
              <a:rPr lang="en-US" dirty="0" smtClean="0"/>
              <a:t>Information from eCW is captured in data warehouse, HealtheIntent, validated and registry data now visible in right chart panel of eCW</a:t>
            </a:r>
          </a:p>
          <a:p>
            <a:pPr lvl="1"/>
            <a:r>
              <a:rPr lang="en-US" b="1" dirty="0" smtClean="0"/>
              <a:t>New “PopHealth tab” will display information if patient qualifies for registry</a:t>
            </a:r>
          </a:p>
          <a:p>
            <a:pPr lvl="1"/>
            <a:r>
              <a:rPr lang="en-US" b="1" dirty="0" smtClean="0"/>
              <a:t>Providers able to see if patient achieved or did not achieve measures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Chart Panel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HEDIS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Well – Child Visits in the First 15 Months of Life 6</a:t>
            </a:r>
          </a:p>
          <a:p>
            <a:r>
              <a:rPr lang="en-US" dirty="0" smtClean="0"/>
              <a:t>Well – Child Visits 3-6 Years of Life</a:t>
            </a:r>
          </a:p>
          <a:p>
            <a:r>
              <a:rPr lang="en-US" dirty="0" err="1" smtClean="0"/>
              <a:t>ChildHood</a:t>
            </a:r>
            <a:r>
              <a:rPr lang="en-US" dirty="0" smtClean="0"/>
              <a:t> Immunization Status Combination 7</a:t>
            </a:r>
          </a:p>
          <a:p>
            <a:r>
              <a:rPr lang="en-US" dirty="0" err="1" smtClean="0"/>
              <a:t>ChildHood</a:t>
            </a:r>
            <a:r>
              <a:rPr lang="en-US" dirty="0" smtClean="0"/>
              <a:t> Immunization Status Combination 10</a:t>
            </a:r>
          </a:p>
          <a:p>
            <a:r>
              <a:rPr lang="en-US" dirty="0" smtClean="0"/>
              <a:t>Immunizations for Adolescents: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Meningococcal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Tetanus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HPV</a:t>
            </a:r>
          </a:p>
          <a:p>
            <a:r>
              <a:rPr lang="en-US" dirty="0" smtClean="0"/>
              <a:t>Adolescent Well – Care Visits</a:t>
            </a:r>
          </a:p>
          <a:p>
            <a:r>
              <a:rPr lang="en-US" dirty="0" smtClean="0"/>
              <a:t>Depression Screening</a:t>
            </a:r>
          </a:p>
          <a:p>
            <a:r>
              <a:rPr lang="en-US" dirty="0" smtClean="0"/>
              <a:t>Depression Follow – 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96D29-3739-4419-BF52-13D5669D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483A4F-BD19-477E-9CF7-19F4B9C25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 &amp; Attribution model to be validated</a:t>
            </a:r>
          </a:p>
          <a:p>
            <a:r>
              <a:rPr lang="en-US" dirty="0"/>
              <a:t>Practice, Location &amp; Provider names are masked pending validation</a:t>
            </a:r>
          </a:p>
          <a:p>
            <a:r>
              <a:rPr lang="en-US" dirty="0"/>
              <a:t>Goals shown are placeholders – to be updated once established</a:t>
            </a:r>
          </a:p>
          <a:p>
            <a:r>
              <a:rPr lang="en-US" dirty="0"/>
              <a:t>Report performance tuning – to improve responsiveness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BBDD15-E091-4DF2-B63B-0FA04555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391"/>
          </a:xfrm>
        </p:spPr>
        <p:txBody>
          <a:bodyPr/>
          <a:lstStyle/>
          <a:p>
            <a:r>
              <a:rPr lang="en-US" dirty="0"/>
              <a:t>User Stories /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584DBF9-AC08-42C7-AA6F-E516B3EC781B}"/>
              </a:ext>
            </a:extLst>
          </p:cNvPr>
          <p:cNvSpPr txBox="1">
            <a:spLocks/>
          </p:cNvSpPr>
          <p:nvPr/>
        </p:nvSpPr>
        <p:spPr>
          <a:xfrm>
            <a:off x="628650" y="1492678"/>
            <a:ext cx="7779854" cy="26221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rgbClr val="7030A0"/>
                </a:solidFill>
              </a:rPr>
              <a:t>M</a:t>
            </a:r>
            <a:r>
              <a:rPr lang="en-US" sz="2900" b="1" dirty="0" smtClean="0">
                <a:solidFill>
                  <a:srgbClr val="7030A0"/>
                </a:solidFill>
              </a:rPr>
              <a:t>anager</a:t>
            </a:r>
            <a:endParaRPr lang="en-US" sz="29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dirty="0"/>
              <a:t>Wants to:</a:t>
            </a:r>
          </a:p>
          <a:p>
            <a:r>
              <a:rPr lang="en-US" sz="2900" dirty="0"/>
              <a:t>See data for their locations – to check on delivery &amp; progress</a:t>
            </a:r>
          </a:p>
          <a:p>
            <a:r>
              <a:rPr lang="en-US" sz="2900" dirty="0"/>
              <a:t>Identify &amp; prioritize exceptions (good and bad) – to spot what works &amp; target support</a:t>
            </a:r>
          </a:p>
          <a:p>
            <a:r>
              <a:rPr lang="en-US" sz="2900" dirty="0"/>
              <a:t>See how their area compares to others –to set expectations &amp; find model practice</a:t>
            </a:r>
          </a:p>
          <a:p>
            <a:r>
              <a:rPr lang="en-US" sz="2900" dirty="0"/>
              <a:t>Drill-in to provider &amp; patient level details – to investigate issues &amp; target action</a:t>
            </a:r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 [patient view not implemented yet]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8376D38-5C32-4B9C-99C6-A40A17ACF85C}"/>
              </a:ext>
            </a:extLst>
          </p:cNvPr>
          <p:cNvSpPr txBox="1">
            <a:spLocks/>
          </p:cNvSpPr>
          <p:nvPr/>
        </p:nvSpPr>
        <p:spPr>
          <a:xfrm>
            <a:off x="628650" y="4495799"/>
            <a:ext cx="7779854" cy="17966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e.g. Practice 5580 which has 10 locations:</a:t>
            </a:r>
          </a:p>
          <a:p>
            <a:r>
              <a:rPr lang="en-US" sz="1800" dirty="0"/>
              <a:t>Filter by practice</a:t>
            </a:r>
          </a:p>
          <a:p>
            <a:r>
              <a:rPr lang="en-US" sz="1800" dirty="0"/>
              <a:t>View by Location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Settings can be saved as default and shared with other users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mage002">
            <a:extLst>
              <a:ext uri="{FF2B5EF4-FFF2-40B4-BE49-F238E27FC236}">
                <a16:creationId xmlns="" xmlns:a16="http://schemas.microsoft.com/office/drawing/2014/main" id="{3AFC5DCA-2710-4755-953D-9F994956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3" y="674370"/>
            <a:ext cx="35462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1B0D09-0114-41B8-9456-932316973FB2}"/>
              </a:ext>
            </a:extLst>
          </p:cNvPr>
          <p:cNvSpPr txBox="1"/>
          <p:nvPr/>
        </p:nvSpPr>
        <p:spPr>
          <a:xfrm>
            <a:off x="4729165" y="976492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Filters to set scope of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CFBCF56-AC1A-4901-AD68-585D9C79DDE3}"/>
              </a:ext>
            </a:extLst>
          </p:cNvPr>
          <p:cNvCxnSpPr/>
          <p:nvPr/>
        </p:nvCxnSpPr>
        <p:spPr>
          <a:xfrm flipH="1">
            <a:off x="4457700" y="1144786"/>
            <a:ext cx="282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D4C932-BFEC-429A-B82D-A593C895CBAE}"/>
              </a:ext>
            </a:extLst>
          </p:cNvPr>
          <p:cNvSpPr txBox="1"/>
          <p:nvPr/>
        </p:nvSpPr>
        <p:spPr>
          <a:xfrm>
            <a:off x="4729164" y="1546861"/>
            <a:ext cx="43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Overview showing:</a:t>
            </a:r>
          </a:p>
          <a:p>
            <a:r>
              <a:rPr lang="en-US" dirty="0"/>
              <a:t>% Performance by measure</a:t>
            </a:r>
          </a:p>
          <a:p>
            <a:r>
              <a:rPr lang="en-US" dirty="0"/>
              <a:t>Numerator/Denominator </a:t>
            </a:r>
            <a:r>
              <a:rPr lang="en-US" dirty="0" smtClean="0"/>
              <a:t> volume </a:t>
            </a:r>
            <a:r>
              <a:rPr lang="en-US" dirty="0"/>
              <a:t>by measure</a:t>
            </a:r>
          </a:p>
          <a:p>
            <a:r>
              <a:rPr lang="en-US" dirty="0"/>
              <a:t>Performance distribution between practices or locations</a:t>
            </a:r>
            <a:r>
              <a:rPr lang="en-US" sz="1200" dirty="0"/>
              <a:t> (as selected above)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B658D43-E3B6-4AFF-80B3-89D2BFB227E5}"/>
              </a:ext>
            </a:extLst>
          </p:cNvPr>
          <p:cNvCxnSpPr/>
          <p:nvPr/>
        </p:nvCxnSpPr>
        <p:spPr>
          <a:xfrm flipH="1">
            <a:off x="4457700" y="1731526"/>
            <a:ext cx="282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EE7522-B8B9-482B-9B17-C0E16F736B04}"/>
              </a:ext>
            </a:extLst>
          </p:cNvPr>
          <p:cNvSpPr txBox="1"/>
          <p:nvPr/>
        </p:nvSpPr>
        <p:spPr>
          <a:xfrm>
            <a:off x="4740593" y="3503205"/>
            <a:ext cx="4327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Practice / Location detail:</a:t>
            </a:r>
          </a:p>
          <a:p>
            <a:r>
              <a:rPr lang="en-US" dirty="0"/>
              <a:t>Shows data for all practices or locations </a:t>
            </a:r>
            <a:r>
              <a:rPr lang="en-US" sz="1200" dirty="0"/>
              <a:t>(as selected above)</a:t>
            </a:r>
          </a:p>
          <a:p>
            <a:r>
              <a:rPr lang="en-US" dirty="0"/>
              <a:t>Numerator/Denominator volume by measure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BCACA7F-6C1B-4EE8-8AAD-E2F02EB26429}"/>
              </a:ext>
            </a:extLst>
          </p:cNvPr>
          <p:cNvCxnSpPr/>
          <p:nvPr/>
        </p:nvCxnSpPr>
        <p:spPr>
          <a:xfrm flipH="1">
            <a:off x="4469128" y="3687871"/>
            <a:ext cx="282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890E59-7021-4BF6-9F2F-8C1FBC973F6A}"/>
              </a:ext>
            </a:extLst>
          </p:cNvPr>
          <p:cNvSpPr txBox="1"/>
          <p:nvPr/>
        </p:nvSpPr>
        <p:spPr>
          <a:xfrm>
            <a:off x="4729164" y="5551885"/>
            <a:ext cx="4338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 detail:</a:t>
            </a:r>
          </a:p>
          <a:p>
            <a:r>
              <a:rPr lang="en-US" dirty="0"/>
              <a:t>Not shown until a practice or location is selected above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1A14C9B-2618-4CC8-A7E0-01C84184AC8F}"/>
              </a:ext>
            </a:extLst>
          </p:cNvPr>
          <p:cNvCxnSpPr/>
          <p:nvPr/>
        </p:nvCxnSpPr>
        <p:spPr>
          <a:xfrm flipH="1">
            <a:off x="4457700" y="5736550"/>
            <a:ext cx="282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A4811053-8364-41C0-AEF3-570D6B47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2185"/>
            <a:ext cx="7886700" cy="62558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Report Overview</a:t>
            </a:r>
          </a:p>
        </p:txBody>
      </p:sp>
    </p:spTree>
    <p:extLst>
      <p:ext uri="{BB962C8B-B14F-4D97-AF65-F5344CB8AC3E}">
        <p14:creationId xmlns:p14="http://schemas.microsoft.com/office/powerpoint/2010/main" val="7200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88AE8-42FD-49BF-83CD-71B34CE4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Manager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B54EB7-F2F8-4BB0-A18E-FBB788E17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1"/>
          <a:stretch/>
        </p:blipFill>
        <p:spPr>
          <a:xfrm>
            <a:off x="727740" y="581025"/>
            <a:ext cx="7424317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Goals of CIQN’s Population Health </a:t>
            </a:r>
            <a:r>
              <a:rPr lang="en-US" sz="4400" dirty="0"/>
              <a:t>I</a:t>
            </a:r>
            <a:r>
              <a:rPr lang="en-US" sz="4400" dirty="0" smtClean="0"/>
              <a:t>nitiative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sz="2000" dirty="0" smtClean="0"/>
              <a:t>Improved health of pediatric population through information sharing, data analytics and registry implementation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Facilitation of improvements in patient care and experience through interoperability tools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Reduced costs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9" y="5712811"/>
            <a:ext cx="1748051" cy="1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88AE8-42FD-49BF-83CD-71B34CE4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Practices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image002">
            <a:extLst>
              <a:ext uri="{FF2B5EF4-FFF2-40B4-BE49-F238E27FC236}">
                <a16:creationId xmlns="" xmlns:a16="http://schemas.microsoft.com/office/drawing/2014/main" id="{321F71C5-C6F5-4221-BCF7-66C290AE6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8" b="23183"/>
          <a:stretch/>
        </p:blipFill>
        <p:spPr bwMode="auto">
          <a:xfrm>
            <a:off x="628650" y="704850"/>
            <a:ext cx="799282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88AE8-42FD-49BF-83CD-71B34CE4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10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Manager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FC5783-BAE1-4779-855E-E04132FF9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2"/>
          <a:stretch/>
        </p:blipFill>
        <p:spPr>
          <a:xfrm>
            <a:off x="1152945" y="809624"/>
            <a:ext cx="5233568" cy="60297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 (Healthe Intent)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Large Pediatric Essential Health </a:t>
            </a:r>
            <a:r>
              <a:rPr lang="en-US" sz="2000" dirty="0" smtClean="0"/>
              <a:t>Database</a:t>
            </a:r>
          </a:p>
          <a:p>
            <a:endParaRPr lang="en-US" sz="2000" dirty="0" smtClean="0"/>
          </a:p>
          <a:p>
            <a:r>
              <a:rPr lang="en-US" sz="2000" dirty="0" smtClean="0"/>
              <a:t>670,000 Unique </a:t>
            </a:r>
            <a:r>
              <a:rPr lang="en-US" sz="2000" dirty="0" smtClean="0"/>
              <a:t>Patients/Year  </a:t>
            </a:r>
            <a:r>
              <a:rPr lang="en-US" sz="2000" i="1" dirty="0" smtClean="0"/>
              <a:t>(22% of all children residing in DC, MD, VA</a:t>
            </a:r>
            <a:r>
              <a:rPr lang="en-US" sz="2000" i="1" dirty="0" smtClean="0"/>
              <a:t>)</a:t>
            </a:r>
          </a:p>
          <a:p>
            <a:endParaRPr lang="en-US" sz="2000" i="1" dirty="0" smtClean="0"/>
          </a:p>
          <a:p>
            <a:r>
              <a:rPr lang="en-US" sz="2000" dirty="0" smtClean="0"/>
              <a:t>3,000,000 </a:t>
            </a:r>
            <a:r>
              <a:rPr lang="en-US" sz="2000" dirty="0" smtClean="0"/>
              <a:t>Encounters/Year</a:t>
            </a:r>
          </a:p>
          <a:p>
            <a:endParaRPr lang="en-US" sz="2000" dirty="0" smtClean="0"/>
          </a:p>
          <a:p>
            <a:r>
              <a:rPr lang="en-US" sz="2000" dirty="0" smtClean="0"/>
              <a:t>Cerner, eCW Goldberg, Greenway CP&amp;A, eCW CIQN Community, &amp; McKesson Financials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9" y="5712811"/>
            <a:ext cx="1748051" cy="1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40583" y="3631169"/>
            <a:ext cx="4139565" cy="1644571"/>
            <a:chOff x="4640580" y="2723376"/>
            <a:chExt cx="4139565" cy="1233428"/>
          </a:xfrm>
        </p:grpSpPr>
        <p:sp>
          <p:nvSpPr>
            <p:cNvPr id="27" name="Bent Arrow 26"/>
            <p:cNvSpPr/>
            <p:nvPr/>
          </p:nvSpPr>
          <p:spPr>
            <a:xfrm flipV="1">
              <a:off x="4640580" y="2723376"/>
              <a:ext cx="2482216" cy="1233428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122795" y="3398014"/>
              <a:ext cx="1657350" cy="4399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96789" y="3117059"/>
            <a:ext cx="3983356" cy="1282148"/>
            <a:chOff x="4796789" y="2337793"/>
            <a:chExt cx="3983356" cy="961611"/>
          </a:xfrm>
        </p:grpSpPr>
        <p:sp>
          <p:nvSpPr>
            <p:cNvPr id="30" name="Bent Arrow 29"/>
            <p:cNvSpPr/>
            <p:nvPr/>
          </p:nvSpPr>
          <p:spPr>
            <a:xfrm flipV="1">
              <a:off x="4796789" y="2337793"/>
              <a:ext cx="2326006" cy="961611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22795" y="2855954"/>
              <a:ext cx="1657350" cy="4399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HealtheCare</a:t>
              </a:r>
              <a:endParaRPr lang="en-US" sz="1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54883" y="3127221"/>
            <a:ext cx="4025265" cy="974009"/>
            <a:chOff x="4754880" y="2345414"/>
            <a:chExt cx="4025265" cy="730507"/>
          </a:xfrm>
        </p:grpSpPr>
        <p:sp>
          <p:nvSpPr>
            <p:cNvPr id="29" name="Bent Arrow 28"/>
            <p:cNvSpPr/>
            <p:nvPr/>
          </p:nvSpPr>
          <p:spPr>
            <a:xfrm>
              <a:off x="4754880" y="2369553"/>
              <a:ext cx="2367916" cy="706368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>
              <a:hlinkClick r:id="rId3"/>
            </p:cNvPr>
            <p:cNvSpPr/>
            <p:nvPr/>
          </p:nvSpPr>
          <p:spPr>
            <a:xfrm>
              <a:off x="7122795" y="2345414"/>
              <a:ext cx="1657350" cy="4399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HealtheRecord</a:t>
              </a:r>
              <a:endParaRPr lang="en-US" sz="14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97783" y="2372681"/>
            <a:ext cx="3682365" cy="1258489"/>
            <a:chOff x="5097780" y="1779509"/>
            <a:chExt cx="3682365" cy="943867"/>
          </a:xfrm>
        </p:grpSpPr>
        <p:sp>
          <p:nvSpPr>
            <p:cNvPr id="28" name="Bent Arrow 27"/>
            <p:cNvSpPr/>
            <p:nvPr/>
          </p:nvSpPr>
          <p:spPr>
            <a:xfrm>
              <a:off x="5097780" y="1891783"/>
              <a:ext cx="2025016" cy="831593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>
              <a:hlinkClick r:id="rId4"/>
            </p:cNvPr>
            <p:cNvSpPr/>
            <p:nvPr/>
          </p:nvSpPr>
          <p:spPr>
            <a:xfrm>
              <a:off x="7122795" y="1779509"/>
              <a:ext cx="1657350" cy="4399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HealtheRegistries</a:t>
              </a:r>
              <a:endParaRPr lang="en-US" sz="14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53003" y="1641159"/>
            <a:ext cx="3827145" cy="1486060"/>
            <a:chOff x="4953000" y="1230869"/>
            <a:chExt cx="3827145" cy="1114545"/>
          </a:xfrm>
        </p:grpSpPr>
        <p:sp>
          <p:nvSpPr>
            <p:cNvPr id="26" name="Bent Arrow 25"/>
            <p:cNvSpPr/>
            <p:nvPr/>
          </p:nvSpPr>
          <p:spPr>
            <a:xfrm>
              <a:off x="4953000" y="1230869"/>
              <a:ext cx="2169795" cy="1114545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122795" y="1230869"/>
              <a:ext cx="1657350" cy="4399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HealtheAnalytics</a:t>
              </a:r>
              <a:endParaRPr lang="en-US" sz="14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820" y="1107437"/>
            <a:ext cx="3215640" cy="5750563"/>
            <a:chOff x="83820" y="830578"/>
            <a:chExt cx="3215640" cy="4312922"/>
          </a:xfrm>
        </p:grpSpPr>
        <p:sp>
          <p:nvSpPr>
            <p:cNvPr id="31" name="Bent Arrow 30"/>
            <p:cNvSpPr/>
            <p:nvPr/>
          </p:nvSpPr>
          <p:spPr>
            <a:xfrm>
              <a:off x="1447800" y="2103120"/>
              <a:ext cx="1851660" cy="3040379"/>
            </a:xfrm>
            <a:prstGeom prst="bentArrow">
              <a:avLst/>
            </a:prstGeom>
            <a:gradFill>
              <a:gsLst>
                <a:gs pos="59000">
                  <a:schemeClr val="accent1">
                    <a:tint val="100000"/>
                    <a:shade val="100000"/>
                    <a:satMod val="130000"/>
                  </a:schemeClr>
                </a:gs>
                <a:gs pos="12000">
                  <a:srgbClr val="9BC1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 flipV="1">
              <a:off x="1447800" y="830578"/>
              <a:ext cx="1851660" cy="2183369"/>
            </a:xfrm>
            <a:prstGeom prst="bentArrow">
              <a:avLst/>
            </a:prstGeom>
            <a:gradFill>
              <a:gsLst>
                <a:gs pos="59000">
                  <a:schemeClr val="accent1">
                    <a:tint val="100000"/>
                    <a:shade val="100000"/>
                    <a:satMod val="130000"/>
                  </a:schemeClr>
                </a:gs>
                <a:gs pos="12000">
                  <a:srgbClr val="9BC1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0" y="830578"/>
              <a:ext cx="1615440" cy="431292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9BC1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" y="117917"/>
            <a:ext cx="1882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 Systems </a:t>
            </a:r>
            <a:r>
              <a:rPr lang="en-US" sz="1400" b="1" dirty="0" smtClean="0"/>
              <a:t>from </a:t>
            </a:r>
          </a:p>
          <a:p>
            <a:pPr algn="ctr"/>
            <a:r>
              <a:rPr lang="en-US" sz="1600" b="1" dirty="0" smtClean="0"/>
              <a:t>Many Vendors</a:t>
            </a:r>
            <a:endParaRPr lang="en-US" sz="1600" b="1" dirty="0"/>
          </a:p>
        </p:txBody>
      </p:sp>
      <p:sp>
        <p:nvSpPr>
          <p:cNvPr id="13" name="Cloud 12"/>
          <p:cNvSpPr/>
          <p:nvPr/>
        </p:nvSpPr>
        <p:spPr>
          <a:xfrm>
            <a:off x="3299460" y="2456660"/>
            <a:ext cx="2385060" cy="1997473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Enterprise Data Warehouse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3315" y="282063"/>
            <a:ext cx="16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Cloud-based </a:t>
            </a:r>
          </a:p>
          <a:p>
            <a:pPr algn="ctr"/>
            <a:r>
              <a:rPr lang="en-US" sz="1600" b="1" dirty="0" smtClean="0"/>
              <a:t>Platform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2795" y="282062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Applications for Consuming Data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220" y="126523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Cerner Millennium</a:t>
            </a:r>
            <a:endParaRPr lang="en-US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6220" y="193579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eClinicalWorks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36220" y="261651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Greenway</a:t>
            </a:r>
            <a:endParaRPr lang="en-US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36220" y="333787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EPIC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36220" y="401859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Dentrix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36220" y="468915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Billing Systems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36220" y="542067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HR Systems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" y="6121719"/>
            <a:ext cx="1386840" cy="586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…</a:t>
            </a:r>
            <a:endParaRPr lang="en-US" sz="2400" b="1" dirty="0"/>
          </a:p>
        </p:txBody>
      </p:sp>
      <p:pic>
        <p:nvPicPr>
          <p:cNvPr id="40" name="Picture 3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9" y="5712811"/>
            <a:ext cx="1748051" cy="1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7" grpId="0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Pediatric Registries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92119"/>
              </p:ext>
            </p:extLst>
          </p:nvPr>
        </p:nvGraphicFramePr>
        <p:xfrm>
          <a:off x="457200" y="1447800"/>
          <a:ext cx="81534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Asthma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Cardiomyopathy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Diabetes</a:t>
                      </a:r>
                      <a:endParaRPr lang="en-US" sz="2000" dirty="0"/>
                    </a:p>
                  </a:txBody>
                  <a:tcPr/>
                </a:tc>
              </a:tr>
              <a:tr h="3505200">
                <a:tc>
                  <a:txBody>
                    <a:bodyPr/>
                    <a:lstStyle/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Action Plan Complete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Medication Management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Lung Function Testing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Asthma Control Test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Influenza Vaccination—Current Season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Tobacco Use Screening and Cessation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Tobacco Exposure Screening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Outpatient Visit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Emergency Department Visit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Hospital Visit 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Echocardiogram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Outpatient Vital Signs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Outpatient Electrocardiogram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Routine Holter Monitor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Routine Labs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Blood Pressure Control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Blood Pressure </a:t>
                      </a:r>
                      <a:r>
                        <a:rPr lang="en-US" sz="1500" b="0" i="0" u="sng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 130/90 mm Hg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Body Mass Index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Outpatient Visit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Emergency Department Visit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Hospital Visit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HbA1C</a:t>
                      </a:r>
                      <a:r>
                        <a:rPr lang="en-US" sz="1500" b="1" i="0" baseline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 Screening</a:t>
                      </a: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HbA1C &lt; 7.5%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HbA1C &lt; 9.0%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HbA1C </a:t>
                      </a:r>
                      <a:r>
                        <a:rPr lang="en-US" sz="1500" b="0" i="0" u="sng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 10.0%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Lipid Panel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LDL &lt; 100 mg/dL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LDL </a:t>
                      </a:r>
                      <a:r>
                        <a:rPr lang="en-US" sz="1500" b="0" i="0" u="sng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 130 mg/dL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Microalbumin Screening </a:t>
                      </a:r>
                      <a:endParaRPr lang="en-US" sz="1500" b="1" dirty="0" smtClean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Thyroid Function Screening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Celiac Screening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Blood Pressure Measurement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Blood Pressure </a:t>
                      </a:r>
                      <a:r>
                        <a:rPr lang="en-US" sz="1500" b="0" i="0" u="sng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 130/90 mm Hg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Body Mass Index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dirty="0" smtClean="0">
                          <a:latin typeface="Corbel" panose="020B0503020204020204" pitchFamily="34" charset="0"/>
                        </a:rPr>
                        <a:t>Pneumonia Vaccination</a:t>
                      </a:r>
                      <a:endParaRPr lang="en-US" sz="1500" dirty="0" smtClean="0">
                        <a:latin typeface="Corbel" panose="020B050302020402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699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Pediatric Registries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15908"/>
              </p:ext>
            </p:extLst>
          </p:nvPr>
        </p:nvGraphicFramePr>
        <p:xfrm>
          <a:off x="381000" y="1143000"/>
          <a:ext cx="5943602" cy="552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474"/>
                <a:gridCol w="1888001"/>
                <a:gridCol w="2209127"/>
              </a:tblGrid>
              <a:tr h="31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IBD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Epilepsy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Sickle Cell</a:t>
                      </a:r>
                      <a:endParaRPr lang="en-US" sz="2000" dirty="0"/>
                    </a:p>
                  </a:txBody>
                  <a:tcPr/>
                </a:tc>
              </a:tr>
              <a:tr h="5127721">
                <a:tc>
                  <a:txBody>
                    <a:bodyPr/>
                    <a:lstStyle/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Nutrition Assessment/Counseling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Tuberculosis (TB) Testing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Hepatitis B Vaccination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Varicella Vaccination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Eye Exam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Adolescent Depression Screening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Blood Pressure Measurement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Routine Labs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Body Mass Index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Routine Urinalysis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6 MP and Imuran Labs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Methotrexate Labs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1" i="0" kern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Contraceptive Education</a:t>
                      </a:r>
                      <a:endParaRPr lang="en-US" sz="1000" b="1" kern="12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1" i="0" kern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Outpatient Visit High Risk</a:t>
                      </a:r>
                      <a:endParaRPr lang="en-US" sz="1000" b="1" kern="12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Outpatient Visit Low Risk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Emergency Department Visit</a:t>
                      </a:r>
                      <a:endParaRPr lang="en-US" sz="1000" kern="1200" dirty="0" smtClean="0">
                        <a:latin typeface="+mn-lt"/>
                      </a:endParaRP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0" i="0" kern="1200" dirty="0" smtClean="0">
                          <a:latin typeface="+mn-lt"/>
                        </a:rPr>
                        <a:t>Hospital Visit</a:t>
                      </a:r>
                    </a:p>
                    <a:p>
                      <a:pPr marL="114300" lvl="1" indent="-114300" algn="l" defTabSz="533400" rtl="0"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000" b="1" i="0" kern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Bone Mineral</a:t>
                      </a:r>
                      <a:r>
                        <a:rPr lang="en-US" sz="1000" b="1" i="0" kern="120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Testing</a:t>
                      </a:r>
                      <a:endParaRPr lang="en-US" sz="1000" b="1" kern="12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Brain MRI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DMV Notification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Diastat Prescription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Electroencephalogram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Emergency Department Visit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Emergency Seizure Action Plan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Felbamate Labs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Hospital Visit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Motor Vehicle Education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Outpatient Visit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Reproductive Education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Routine Labs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Surgical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Referral</a:t>
                      </a:r>
                    </a:p>
                    <a:p>
                      <a:pPr algn="ctr"/>
                      <a:endParaRPr 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Antibiotic Prophylaxis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Blood Pressure &lt; 140/90 mm Hg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Chronic Transfusions – Audiology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Chronic Transfusions – Ferritin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Chronic Transfusions – Labs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Chronic Transfusions – Neuro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Chronic Transfusions – T2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Chronic Transfusions – Viral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Eye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Genetic Counseling – 12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Genetic Counseling – New Condition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Hydroxyurea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Hydroxyurea Treatment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Meningococcal Vaccination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Pain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Pain Assessment Follow 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Pneumococcal Vaccination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Proteinuria Screening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RBC Phenotyping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Spirometry Evaluation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Stroke Prevention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Well Visit </a:t>
                      </a:r>
                      <a:endParaRPr lang="en-US" sz="1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5712811"/>
            <a:ext cx="2026722" cy="1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Pediatric Registries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70169"/>
              </p:ext>
            </p:extLst>
          </p:nvPr>
        </p:nvGraphicFramePr>
        <p:xfrm>
          <a:off x="609600" y="1524000"/>
          <a:ext cx="4953000" cy="345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</a:tblGrid>
              <a:tr h="3685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Children with Medical Complexity</a:t>
                      </a:r>
                      <a:endParaRPr lang="en-US" sz="2000" dirty="0"/>
                    </a:p>
                  </a:txBody>
                  <a:tcPr/>
                </a:tc>
              </a:tr>
              <a:tr h="306046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1. Critical Medication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2. Care Coordination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3. Transition of Care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4. Advance Directive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5. Durable DNR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6.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Pain Intervention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7. Social Determinants of Health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8. Locus of Care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9.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Appointment Adherence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10. Home Nursing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11.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Emergency Visit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12.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Hospital Visit</a:t>
                      </a:r>
                      <a:endParaRPr lang="en-US" sz="15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93" y="5606143"/>
            <a:ext cx="1905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Pediatric Registries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01334"/>
              </p:ext>
            </p:extLst>
          </p:nvPr>
        </p:nvGraphicFramePr>
        <p:xfrm>
          <a:off x="228600" y="1346200"/>
          <a:ext cx="8534400" cy="437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887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Well Child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98002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1. Outpatient Blood Pressure Measurement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2. Body Mass Index Percentile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3. Nutrition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4. Physical Activity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5. Screen Time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6. Tobacco Exposure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7. Childhood Immunizations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8. Meningococcal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9. Influenza Vaccination - Full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10. Influenza Vaccination - Partial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11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. Influenza Vaccination - Current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12. Well-Child Visits in the First 15 Months of Life Well-Child Visits in the First 18 Months of Life (Name and Age Change to Display Name, NOT a New Measure) </a:t>
                      </a:r>
                    </a:p>
                    <a:p>
                      <a:pPr algn="l"/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13.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Well-Child Visits in the 2nd, 3rd, 4th, 5th, and 6th Years of Life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14. Developmental Questionnaire Assessment Age 1-3 Years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15. Vision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16. Hearing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17.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Lead Testing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18. Routine Hemoglobin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19. Domestic Abuse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20.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Autism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21. Tdap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22. Human Papillomavirus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23. Annual Office Visit 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24. Adverse Childhood Events (ACE)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25. Dental Care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26. Meningococcal B Vaccination - NEW MEASURE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5766250"/>
            <a:ext cx="1905000" cy="1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Pediatric Registries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78586"/>
              </p:ext>
            </p:extLst>
          </p:nvPr>
        </p:nvGraphicFramePr>
        <p:xfrm>
          <a:off x="228600" y="1447799"/>
          <a:ext cx="8077200" cy="437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56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Well Adolescent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982812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Depression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2. Depression Follow Up Plan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3. Outpatient Blood Pressure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4. Body Mass Index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5. Nutrition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6. Physical Activity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7. Screen Time Assessment or Counseling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8. Tobacco Exposure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9. Tobacco Use Screening and Cessation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10. Meningococcal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11. Tdap Vaccination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12.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Influenza Vaccination - Full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13. Influenza Vaccination - Partial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14.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Influenza Vaccination - Current Season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15.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Human Papillomavirus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16. Vision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17. Alcohol Screening and Follow Up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18. Domestic Abuse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19. Illicit Drug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20. STI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21. Chlamydia Screening in Women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22. Hearing Screening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23. </a:t>
                      </a:r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Annual Office Visit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24. Adverse Childhood Events (ACE)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25. Dental Care</a:t>
                      </a:r>
                    </a:p>
                    <a:p>
                      <a:pPr algn="l"/>
                      <a:r>
                        <a:rPr lang="en-US" sz="1500" dirty="0" smtClean="0">
                          <a:latin typeface="+mn-lt"/>
                        </a:rPr>
                        <a:t>26. Meningococcal B Vaccination - NEW MEASURE</a:t>
                      </a:r>
                    </a:p>
                    <a:p>
                      <a:pPr algn="l"/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8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547</TotalTime>
  <Words>1449</Words>
  <Application>Microsoft Office PowerPoint</Application>
  <PresentationFormat>On-screen Show (4:3)</PresentationFormat>
  <Paragraphs>328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The New Right Chart Panel, HEDIS and Registries</vt:lpstr>
      <vt:lpstr>Goals of CIQN’s Population Health Initiative</vt:lpstr>
      <vt:lpstr>EDW (Healthe Intent)</vt:lpstr>
      <vt:lpstr>PowerPoint Presentation</vt:lpstr>
      <vt:lpstr>Pediatric Registries</vt:lpstr>
      <vt:lpstr>Pediatric Registries</vt:lpstr>
      <vt:lpstr>Pediatric Registries</vt:lpstr>
      <vt:lpstr>Pediatric Registries</vt:lpstr>
      <vt:lpstr>Pediatric Registries</vt:lpstr>
      <vt:lpstr>Pediatric Registries</vt:lpstr>
      <vt:lpstr>Future Pediatric Registries:</vt:lpstr>
      <vt:lpstr>Pediatric Registries</vt:lpstr>
      <vt:lpstr>Right Chart Panel Demo</vt:lpstr>
      <vt:lpstr>HEDIS Dashboard</vt:lpstr>
      <vt:lpstr>Measures</vt:lpstr>
      <vt:lpstr>Work in progress</vt:lpstr>
      <vt:lpstr>User Stories / Goals</vt:lpstr>
      <vt:lpstr>Report Overview</vt:lpstr>
      <vt:lpstr> Manager</vt:lpstr>
      <vt:lpstr>Practices</vt:lpstr>
      <vt:lpstr>Manager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Right Chart Panel, HEDIS and Registries</dc:title>
  <dc:creator>Burroughs, Sonya</dc:creator>
  <cp:lastModifiedBy>Barmada, Carlin Grace.</cp:lastModifiedBy>
  <cp:revision>32</cp:revision>
  <dcterms:created xsi:type="dcterms:W3CDTF">2019-06-11T11:43:07Z</dcterms:created>
  <dcterms:modified xsi:type="dcterms:W3CDTF">2019-06-18T17:51:13Z</dcterms:modified>
</cp:coreProperties>
</file>