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3" r:id="rId3"/>
    <p:sldMasterId id="2147483665" r:id="rId4"/>
  </p:sldMasterIdLst>
  <p:notesMasterIdLst>
    <p:notesMasterId r:id="rId30"/>
  </p:notesMasterIdLst>
  <p:sldIdLst>
    <p:sldId id="259" r:id="rId5"/>
    <p:sldId id="368" r:id="rId6"/>
    <p:sldId id="2761" r:id="rId7"/>
    <p:sldId id="2758" r:id="rId8"/>
    <p:sldId id="1296" r:id="rId9"/>
    <p:sldId id="2759" r:id="rId10"/>
    <p:sldId id="329" r:id="rId11"/>
    <p:sldId id="2766" r:id="rId12"/>
    <p:sldId id="257" r:id="rId13"/>
    <p:sldId id="337" r:id="rId14"/>
    <p:sldId id="338" r:id="rId15"/>
    <p:sldId id="339" r:id="rId16"/>
    <p:sldId id="340" r:id="rId17"/>
    <p:sldId id="2768" r:id="rId18"/>
    <p:sldId id="341" r:id="rId19"/>
    <p:sldId id="2767" r:id="rId20"/>
    <p:sldId id="2762" r:id="rId21"/>
    <p:sldId id="2763" r:id="rId22"/>
    <p:sldId id="2764" r:id="rId23"/>
    <p:sldId id="2765" r:id="rId24"/>
    <p:sldId id="344" r:id="rId25"/>
    <p:sldId id="342" r:id="rId26"/>
    <p:sldId id="2769" r:id="rId27"/>
    <p:sldId id="269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841A2"/>
    <a:srgbClr val="EB8A23"/>
    <a:srgbClr val="021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7" autoAdjust="0"/>
    <p:restoredTop sz="74899" autoAdjust="0"/>
  </p:normalViewPr>
  <p:slideViewPr>
    <p:cSldViewPr snapToObjects="1">
      <p:cViewPr varScale="1">
        <p:scale>
          <a:sx n="114" d="100"/>
          <a:sy n="114" d="100"/>
        </p:scale>
        <p:origin x="6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72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5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8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0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8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8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92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4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7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8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749-A28D-4854-8356-45B935B85B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4772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76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96806"/>
            <a:ext cx="10515600" cy="646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dark blue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081475"/>
            <a:ext cx="10515599" cy="646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005"/>
            <a:ext cx="10515600" cy="3923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dark blue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BD52BA6-9074-4DD8-A307-14D4A472A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LEF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024" y="273128"/>
            <a:ext cx="4639056" cy="12630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3024" y="1536192"/>
            <a:ext cx="4639056" cy="1077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0352" y="2916936"/>
            <a:ext cx="4846320" cy="2949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white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6928347-6855-4C76-A3A4-FFCAF9131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5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96806"/>
            <a:ext cx="10515600" cy="646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dark blue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071040"/>
            <a:ext cx="10515599" cy="646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005"/>
            <a:ext cx="10515600" cy="3923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white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33406AF-6A58-4ACC-9C6F-CAC959CCB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21" y="3943483"/>
            <a:ext cx="1338882" cy="117560"/>
          </a:xfrm>
          <a:prstGeom prst="rect">
            <a:avLst/>
          </a:prstGeom>
        </p:spPr>
      </p:pic>
      <p:pic>
        <p:nvPicPr>
          <p:cNvPr id="13" name="Picture 3" descr="S:\SHAREVOL01\Pediatric_Health_Network\09. Marketing\Logos - Do Not Edit\PHN Horizontal\Horizontal Digital\150 ppi Horizontal\All White OL\PHN_Hz_OL_Wht_2020_RGB_150ppi_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" y="6234614"/>
            <a:ext cx="3657298" cy="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1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D72FA3-9127-3542-BEAD-91CEFFFC1AAA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50168"/>
            <a:ext cx="1636833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3" descr="S:\SHAREVOL01\Pediatric_Health_Network\09. Marketing\Logos - Do Not Edit\PHN Horizontal\Horizontal Digital\150 ppi Horizontal\All White OL\PHN_Hz_OL_Wht_2020_RGB_150ppi_S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" y="6234614"/>
            <a:ext cx="3657298" cy="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318CA-73C5-DF41-A8D3-350FDA8ACD8C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50168"/>
            <a:ext cx="1636833" cy="0"/>
          </a:xfrm>
          <a:prstGeom prst="line">
            <a:avLst/>
          </a:prstGeom>
          <a:ln w="3175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S:\SHAREVOL01\Pediatric_Health_Network\09. Marketing\Logos - Do Not Edit\PHN Horizontal\Horizontal Digital\150 ppi Horizontal\Master\PHN_Hz_TaupeRed_2020_RGB_150ppi_Sm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" y="6238293"/>
            <a:ext cx="3657298" cy="6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9" r:id="rId4"/>
    <p:sldLayoutId id="2147483660" r:id="rId5"/>
    <p:sldLayoutId id="2147483651" r:id="rId6"/>
    <p:sldLayoutId id="2147483657" r:id="rId7"/>
    <p:sldLayoutId id="2147483658" r:id="rId8"/>
    <p:sldLayoutId id="2147483654" r:id="rId9"/>
    <p:sldLayoutId id="2147483655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0" i="0" kern="1200">
          <a:solidFill>
            <a:srgbClr val="0841A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orbel" panose="020B0503020204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37A19F-2F51-7240-80C3-908A752FB173}"/>
              </a:ext>
            </a:extLst>
          </p:cNvPr>
          <p:cNvSpPr txBox="1"/>
          <p:nvPr userDrawn="1"/>
        </p:nvSpPr>
        <p:spPr>
          <a:xfrm>
            <a:off x="1666959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6995A-5445-9D4B-8073-9612EE7A0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F356A48-DAC7-4BE8-8CAF-0CC3D57D3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97274-5772-6B44-8F93-1AD9B6FAA885}"/>
              </a:ext>
            </a:extLst>
          </p:cNvPr>
          <p:cNvSpPr/>
          <p:nvPr userDrawn="1"/>
        </p:nvSpPr>
        <p:spPr>
          <a:xfrm>
            <a:off x="1" y="0"/>
            <a:ext cx="5879591" cy="6928163"/>
          </a:xfrm>
          <a:prstGeom prst="rect">
            <a:avLst/>
          </a:prstGeom>
          <a:solidFill>
            <a:srgbClr val="F7C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265CB-D31F-FD42-9DA8-EF43CF463E7C}"/>
              </a:ext>
            </a:extLst>
          </p:cNvPr>
          <p:cNvSpPr/>
          <p:nvPr userDrawn="1"/>
        </p:nvSpPr>
        <p:spPr>
          <a:xfrm>
            <a:off x="1" y="0"/>
            <a:ext cx="5669964" cy="6928164"/>
          </a:xfrm>
          <a:prstGeom prst="rect">
            <a:avLst/>
          </a:prstGeom>
          <a:solidFill>
            <a:srgbClr val="00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58DE7-D2EE-D843-A791-40ACFC7C2558}"/>
              </a:ext>
            </a:extLst>
          </p:cNvPr>
          <p:cNvSpPr txBox="1"/>
          <p:nvPr userDrawn="1"/>
        </p:nvSpPr>
        <p:spPr>
          <a:xfrm>
            <a:off x="169849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rgbClr val="00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D8670-76F2-7748-AE21-7DB57706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6613426"/>
            <a:ext cx="1083893" cy="1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9D8AD-7430-E840-BD31-67FFB98D90E1}"/>
              </a:ext>
            </a:extLst>
          </p:cNvPr>
          <p:cNvSpPr txBox="1"/>
          <p:nvPr userDrawn="1"/>
        </p:nvSpPr>
        <p:spPr>
          <a:xfrm>
            <a:off x="166696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FFAF6-FBAE-7F40-A4C4-A02C5F746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E8592FC-17ED-4246-ADE7-4E643967F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97274-5772-6B44-8F93-1AD9B6FAA885}"/>
              </a:ext>
            </a:extLst>
          </p:cNvPr>
          <p:cNvSpPr/>
          <p:nvPr userDrawn="1"/>
        </p:nvSpPr>
        <p:spPr>
          <a:xfrm>
            <a:off x="1" y="1719517"/>
            <a:ext cx="12192000" cy="5208646"/>
          </a:xfrm>
          <a:prstGeom prst="rect">
            <a:avLst/>
          </a:prstGeom>
          <a:solidFill>
            <a:srgbClr val="F7C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265CB-D31F-FD42-9DA8-EF43CF463E7C}"/>
              </a:ext>
            </a:extLst>
          </p:cNvPr>
          <p:cNvSpPr/>
          <p:nvPr userDrawn="1"/>
        </p:nvSpPr>
        <p:spPr>
          <a:xfrm>
            <a:off x="0" y="1859280"/>
            <a:ext cx="12192000" cy="5068883"/>
          </a:xfrm>
          <a:prstGeom prst="rect">
            <a:avLst/>
          </a:prstGeom>
          <a:solidFill>
            <a:srgbClr val="00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58DE7-D2EE-D843-A791-40ACFC7C2558}"/>
              </a:ext>
            </a:extLst>
          </p:cNvPr>
          <p:cNvSpPr txBox="1"/>
          <p:nvPr userDrawn="1"/>
        </p:nvSpPr>
        <p:spPr>
          <a:xfrm>
            <a:off x="169849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rgbClr val="00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D8670-76F2-7748-AE21-7DB57706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6613426"/>
            <a:ext cx="1083893" cy="1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9D8AD-7430-E840-BD31-67FFB98D90E1}"/>
              </a:ext>
            </a:extLst>
          </p:cNvPr>
          <p:cNvSpPr txBox="1"/>
          <p:nvPr userDrawn="1"/>
        </p:nvSpPr>
        <p:spPr>
          <a:xfrm>
            <a:off x="166696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FFAF6-FBAE-7F40-A4C4-A02C5F746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D1EB406-2B74-4ECE-BC0B-56DFE3069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iatrichealthnetwork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healthnetwork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hn@childrensnational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HNservices@childrensnational.or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ediatrichealthnetwork.org/phn-servi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BDD4E7D-AC20-314C-A852-E3273BB4A3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576" r="19576"/>
          <a:stretch/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1D0DD-A069-9D46-B5E5-54797A9B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690" y="0"/>
            <a:ext cx="171831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8206F1-0241-4671-8550-50F0A0C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6" y="461010"/>
            <a:ext cx="5781688" cy="2679182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4000" dirty="0">
                <a:solidFill>
                  <a:srgbClr val="0841A2"/>
                </a:solidFill>
              </a:rPr>
            </a:br>
            <a:r>
              <a:rPr lang="en-US" sz="4000" dirty="0">
                <a:solidFill>
                  <a:srgbClr val="0841A2"/>
                </a:solidFill>
              </a:rPr>
              <a:t>PHN</a:t>
            </a:r>
            <a:r>
              <a:rPr lang="en-US" sz="4000" dirty="0"/>
              <a:t> EHR Services </a:t>
            </a:r>
            <a:r>
              <a:rPr lang="en-US" sz="4000" dirty="0">
                <a:solidFill>
                  <a:srgbClr val="0841A2"/>
                </a:solidFill>
              </a:rPr>
              <a:t> User Group:</a:t>
            </a:r>
            <a:br>
              <a:rPr lang="en-US" sz="4000" dirty="0">
                <a:solidFill>
                  <a:srgbClr val="0841A2"/>
                </a:solidFill>
              </a:rPr>
            </a:br>
            <a:r>
              <a:rPr lang="en-US" sz="4000" dirty="0"/>
              <a:t>PRISMA – Interoperability Search Engine </a:t>
            </a:r>
            <a:endParaRPr lang="en-US" sz="2800" b="0" dirty="0">
              <a:solidFill>
                <a:srgbClr val="0841A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2EEFC-15BE-41E4-8E1A-D276ED4CABDB}"/>
              </a:ext>
            </a:extLst>
          </p:cNvPr>
          <p:cNvSpPr/>
          <p:nvPr/>
        </p:nvSpPr>
        <p:spPr>
          <a:xfrm>
            <a:off x="387847" y="3802380"/>
            <a:ext cx="4835563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aseline="30000" dirty="0">
                <a:latin typeface="Corbel" panose="020B0503020204020204" pitchFamily="34" charset="0"/>
              </a:rPr>
              <a:t>Thursday. June 17th</a:t>
            </a:r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12:00pm  –  12:45 pm </a:t>
            </a: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i="1" dirty="0">
                <a:latin typeface="Corbel" panose="020B0503020204020204" pitchFamily="34" charset="0"/>
              </a:rPr>
              <a:t>A collaboration between </a:t>
            </a:r>
            <a:r>
              <a:rPr lang="en-US" sz="2000" i="1" dirty="0"/>
              <a:t>PHN, eClinicalWorks and PHN</a:t>
            </a:r>
            <a:r>
              <a:rPr lang="en-US" sz="2000" i="1" baseline="30000" dirty="0"/>
              <a:t> </a:t>
            </a:r>
            <a:r>
              <a:rPr lang="en-US" sz="2000" i="1" dirty="0"/>
              <a:t>practices </a:t>
            </a:r>
            <a:endParaRPr lang="en-US" sz="2000" i="1" dirty="0">
              <a:latin typeface="Corbel" panose="020B0503020204020204" pitchFamily="34" charset="0"/>
            </a:endParaRPr>
          </a:p>
          <a:p>
            <a:pPr algn="ctr"/>
            <a:endParaRPr lang="en-US" sz="2400" dirty="0">
              <a:solidFill>
                <a:srgbClr val="0841A2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841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700" baseline="30000" dirty="0">
                <a:solidFill>
                  <a:srgbClr val="0841A2"/>
                </a:solidFill>
                <a:latin typeface="Corbel" panose="020B0503020204020204" pitchFamily="34" charset="0"/>
              </a:rPr>
              <a:t> </a:t>
            </a:r>
            <a:r>
              <a:rPr lang="en-US" sz="2700" dirty="0">
                <a:solidFill>
                  <a:srgbClr val="0841A2"/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542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490104"/>
            <a:ext cx="8461664" cy="990600"/>
          </a:xfrm>
        </p:spPr>
        <p:txBody>
          <a:bodyPr/>
          <a:lstStyle/>
          <a:p>
            <a:pPr algn="ctr"/>
            <a:r>
              <a:rPr lang="en-US" b="1" dirty="0"/>
              <a:t>What can we do with PRISMA?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714" y="1471180"/>
            <a:ext cx="8229600" cy="4525963"/>
          </a:xfrm>
        </p:spPr>
        <p:txBody>
          <a:bodyPr>
            <a:normAutofit lnSpcReduction="10000"/>
          </a:bodyPr>
          <a:lstStyle/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Search if the patient was hospitalized.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Get to know if the patient had an EKG outside the practice or any common tests done at the point of care ( Mammogram, Eye Exam, Colonoscopy, other DI’s). 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Get to know if the patient had a COVID shot, flu shot, or any other vaccinations. 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Search for internal &amp; external medical records in reverse chronological order.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Import external medical records with one button.</a:t>
            </a:r>
          </a:p>
        </p:txBody>
      </p:sp>
    </p:spTree>
    <p:extLst>
      <p:ext uri="{BB962C8B-B14F-4D97-AF65-F5344CB8AC3E}">
        <p14:creationId xmlns:p14="http://schemas.microsoft.com/office/powerpoint/2010/main" val="172090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490104"/>
            <a:ext cx="8461664" cy="990600"/>
          </a:xfrm>
        </p:spPr>
        <p:txBody>
          <a:bodyPr/>
          <a:lstStyle/>
          <a:p>
            <a:pPr algn="ctr"/>
            <a:r>
              <a:rPr lang="en-US" dirty="0"/>
              <a:t>Requirements to use PRISMA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V11.52.93.22 or higher version- Improved performance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PRISMA is only available in the browser version at this time.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CommonWell and/or Carequality needs to be activated from Product Activation</a:t>
            </a:r>
            <a:r>
              <a:rPr lang="en-US" sz="2800" dirty="0">
                <a:sym typeface="Wingdings" panose="05000000000000000000" pitchFamily="2" charset="2"/>
              </a:rPr>
              <a:t> Interoperability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52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490104"/>
            <a:ext cx="8461664" cy="995796"/>
          </a:xfrm>
        </p:spPr>
        <p:txBody>
          <a:bodyPr/>
          <a:lstStyle/>
          <a:p>
            <a:pPr algn="ctr"/>
            <a:r>
              <a:rPr lang="en-US" dirty="0"/>
              <a:t>Interoperability 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E78DE-262F-4FC9-8C8B-CB173FB2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1"/>
            <a:ext cx="8610600" cy="37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490104"/>
            <a:ext cx="8461664" cy="990600"/>
          </a:xfrm>
        </p:spPr>
        <p:txBody>
          <a:bodyPr/>
          <a:lstStyle/>
          <a:p>
            <a:pPr algn="ctr"/>
            <a:r>
              <a:rPr lang="en-US" dirty="0"/>
              <a:t>CommonWell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2337C-3BDE-47E0-B0E7-616BB10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76400"/>
            <a:ext cx="8839200" cy="4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CommonWell Members</a:t>
            </a:r>
            <a:endParaRPr lang="en-US" kern="1200" dirty="0">
              <a:solidFill>
                <a:schemeClr val="tx1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3ED4BD-9AE3-491B-9935-CD80CAC2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23778"/>
            <a:ext cx="76200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1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490104"/>
            <a:ext cx="8461664" cy="990600"/>
          </a:xfrm>
        </p:spPr>
        <p:txBody>
          <a:bodyPr/>
          <a:lstStyle/>
          <a:p>
            <a:pPr algn="ctr"/>
            <a:r>
              <a:rPr lang="en-US" dirty="0"/>
              <a:t>Carequality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2E1D6-64CA-4CC8-B50E-F372C2F4C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605396"/>
            <a:ext cx="8896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Carequality Members</a:t>
            </a:r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039EEBC-2772-4477-99F1-86F96943E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25" y="1371600"/>
            <a:ext cx="906274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 Interoperability Solution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0FBDC85-0476-4803-8E33-166EA2AC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0" y="1524000"/>
            <a:ext cx="1015027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Patient Consent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03008-3F4E-418C-95FB-27D5E04F6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1762125"/>
            <a:ext cx="112490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3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Managing Patient Consent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C2C6A-0FA2-448E-B241-4A26D1441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6687"/>
            <a:ext cx="9601200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2424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Notes About Today’s  User Group: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All lines are muted throughout the presentation.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Please use the </a:t>
            </a:r>
            <a:r>
              <a:rPr lang="en-US" sz="3200" b="1" dirty="0"/>
              <a:t>CHAT </a:t>
            </a:r>
            <a:r>
              <a:rPr lang="en-US" sz="3200" dirty="0"/>
              <a:t> box to ask questions or make comments.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During the Q&amp;A , please unmute yourself or use the CHAT box 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We will be recording the session.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Please turn on your webcam if you have the functionality. 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Today’s recordings and materials will be posted to the PHN website following the presentation. </a:t>
            </a:r>
          </a:p>
          <a:p>
            <a:pPr algn="ctr">
              <a:buSzPct val="85000"/>
            </a:pPr>
            <a:r>
              <a:rPr lang="en-US" sz="3200" b="1" dirty="0">
                <a:hlinkClick r:id="rId3"/>
              </a:rPr>
              <a:t>https://pediatrichealthnetwork.org</a:t>
            </a:r>
            <a:r>
              <a:rPr lang="en-US" sz="3200" dirty="0">
                <a:hlinkClick r:id="rId3"/>
              </a:rPr>
              <a:t>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7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C0DDFE-73EF-4422-8BB2-FDC4CA178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latin typeface="Myriad Pro" pitchFamily="34" charset="0"/>
                <a:ea typeface="+mj-ea"/>
                <a:cs typeface="+mj-cs"/>
              </a:rPr>
              <a:t>eHX</a:t>
            </a:r>
            <a:endParaRPr lang="en-US" kern="1200" dirty="0"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" name="Picture 5" descr="Graphical user interface, application, email, website&#10;&#10;Description automatically generated">
            <a:extLst>
              <a:ext uri="{FF2B5EF4-FFF2-40B4-BE49-F238E27FC236}">
                <a16:creationId xmlns:a16="http://schemas.microsoft.com/office/drawing/2014/main" id="{49135653-B6D6-479D-88B4-405E6878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0"/>
            <a:ext cx="4038600" cy="28194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AD6690-AC07-4FC4-9D1F-7D22BF1E0114}"/>
              </a:ext>
            </a:extLst>
          </p:cNvPr>
          <p:cNvSpPr txBox="1"/>
          <p:nvPr/>
        </p:nvSpPr>
        <p:spPr>
          <a:xfrm>
            <a:off x="6172200" y="160020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The eClinicalWorks Electronic Health eXchange (eEHX</a:t>
            </a:r>
            <a:r>
              <a:rPr lang="en-US" sz="24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®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is a comprehensive Health Information Exchange (HIE) solution that facilitates interoperability between clinical systems in a community-wide setting. eEHX provides real-time access to a patient’s longitudinal health record, enhancing clinical decision-making across care settings.</a:t>
            </a:r>
          </a:p>
        </p:txBody>
      </p:sp>
    </p:spTree>
    <p:extLst>
      <p:ext uri="{BB962C8B-B14F-4D97-AF65-F5344CB8AC3E}">
        <p14:creationId xmlns:p14="http://schemas.microsoft.com/office/powerpoint/2010/main" val="349219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PRISMA- Longitudinal View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1A4037-9184-4EED-A7D6-A8AEE634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1"/>
            <a:ext cx="8229600" cy="4011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75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How to get PRISMA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62324F-CE7E-4EE9-9020-07857CA0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algn="ctr"/>
            <a:endParaRPr lang="en-US" sz="2800" dirty="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dirty="0" err="1"/>
              <a:t>eCW</a:t>
            </a:r>
            <a:r>
              <a:rPr lang="en-US" dirty="0"/>
              <a:t> will deploy a patch for practices interested.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dirty="0"/>
              <a:t>ODA Activation for PRISMA after receiving confirmation of this patch.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dirty="0" err="1"/>
              <a:t>Admin</a:t>
            </a:r>
            <a:r>
              <a:rPr lang="en-US" dirty="0" err="1">
                <a:sym typeface="Wingdings" panose="05000000000000000000" pitchFamily="2" charset="2"/>
              </a:rPr>
              <a:t>Product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ActivationInteroperability</a:t>
            </a:r>
            <a:r>
              <a:rPr lang="en-US" dirty="0">
                <a:sym typeface="Wingdings" panose="05000000000000000000" pitchFamily="2" charset="2"/>
              </a:rPr>
              <a:t> needs to be activated. eClinicalWorks Support can help setup Commonwell and Carequality via a support case if practice needs assistance. No cost associated with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8300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4CC5C-558F-0C4E-B565-5940425D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542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orbel" panose="020B0503020204020204" pitchFamily="34" charset="0"/>
              </a:rPr>
              <a:t>Thank you for your participation!</a:t>
            </a:r>
            <a:br>
              <a:rPr lang="en-US" sz="2800" dirty="0">
                <a:latin typeface="Corbel" panose="020B0503020204020204" pitchFamily="34" charset="0"/>
              </a:rPr>
            </a:b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dirty="0">
                <a:latin typeface="Corbel" panose="020B0503020204020204" pitchFamily="34" charset="0"/>
              </a:rPr>
              <a:t>To find this webinar recording and more information, visit our website: </a:t>
            </a:r>
            <a:r>
              <a:rPr lang="en-US" sz="2800" b="1" dirty="0">
                <a:latin typeface="Corbel" panose="020B0503020204020204" pitchFamily="34" charset="0"/>
                <a:hlinkClick r:id="rId3"/>
              </a:rPr>
              <a:t>http://pediatrichealthnetwork.org</a:t>
            </a:r>
            <a:br>
              <a:rPr lang="en-US" sz="2800" dirty="0">
                <a:latin typeface="Corbel" panose="020B0503020204020204" pitchFamily="34" charset="0"/>
              </a:rPr>
            </a:b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dirty="0">
                <a:latin typeface="Corbel" panose="020B0503020204020204" pitchFamily="34" charset="0"/>
              </a:rPr>
              <a:t>Email us at:</a:t>
            </a: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b="1" dirty="0">
                <a:latin typeface="Corbel" panose="020B0503020204020204" pitchFamily="34" charset="0"/>
                <a:hlinkClick r:id="rId4"/>
              </a:rPr>
              <a:t>phnservices@childrensnational.org</a:t>
            </a:r>
            <a:endParaRPr lang="en-US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C9C3D-A356-4538-AEC7-A74E1014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410D69-B758-4C2F-AD41-F09AD692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Future User Groups: We Want to Hear From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A2A46-9912-4CDD-8B96-37958D2A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Our User Group series is focused on collaborative learning, strengthening and optimizing practices success with eClinicalWorks. If you have topics you would like to see this Fall, please email </a:t>
            </a:r>
            <a:r>
              <a:rPr lang="en-US" sz="2800" dirty="0">
                <a:hlinkClick r:id="rId2"/>
              </a:rPr>
              <a:t>PHNservices@childrensnational.org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Dates will be announced late summer.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8AF0A-E555-43B4-86F5-ADEE1BE0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7FA30-07C4-4CFC-AA80-59B31EB5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Find PHN</a:t>
            </a:r>
            <a:r>
              <a:rPr lang="en-US" b="1" baseline="30000" dirty="0"/>
              <a:t>IQ</a:t>
            </a:r>
            <a:r>
              <a:rPr lang="en-US" b="1" dirty="0"/>
              <a:t>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49D771-83F1-4A51-A2A0-9D4F4E31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04533"/>
            <a:ext cx="5935134" cy="3772430"/>
          </a:xfrm>
        </p:spPr>
        <p:txBody>
          <a:bodyPr/>
          <a:lstStyle/>
          <a:p>
            <a:pPr algn="ctr"/>
            <a:r>
              <a:rPr lang="en-US" dirty="0"/>
              <a:t>Visit </a:t>
            </a:r>
            <a:r>
              <a:rPr lang="en-US" dirty="0">
                <a:hlinkClick r:id="rId2"/>
              </a:rPr>
              <a:t>https://pediatrichealthnetwork.org/phn-services/</a:t>
            </a:r>
            <a:r>
              <a:rPr lang="en-US" dirty="0"/>
              <a:t> to find all the information you need on PHN</a:t>
            </a:r>
            <a:r>
              <a:rPr lang="en-US" baseline="30000" dirty="0"/>
              <a:t> </a:t>
            </a:r>
            <a:r>
              <a:rPr lang="en-US"/>
              <a:t>EHR Services  </a:t>
            </a:r>
            <a:r>
              <a:rPr lang="en-US" dirty="0"/>
              <a:t>User Group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B0F0E-09E3-448F-BF57-691F93B29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9"/>
          <a:stretch/>
        </p:blipFill>
        <p:spPr>
          <a:xfrm>
            <a:off x="7059168" y="-35660"/>
            <a:ext cx="5132832" cy="3882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FEA56-2260-4AFD-81D9-A49FE025F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47" y="3858845"/>
            <a:ext cx="4906297" cy="30955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966FBF-7823-49B0-AA82-FF2FF06F00CF}"/>
              </a:ext>
            </a:extLst>
          </p:cNvPr>
          <p:cNvSpPr/>
          <p:nvPr/>
        </p:nvSpPr>
        <p:spPr>
          <a:xfrm>
            <a:off x="7070457" y="4866057"/>
            <a:ext cx="1937348" cy="19467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4DE319-64AB-4AC4-9680-7A1745101372}"/>
              </a:ext>
            </a:extLst>
          </p:cNvPr>
          <p:cNvCxnSpPr/>
          <p:nvPr/>
        </p:nvCxnSpPr>
        <p:spPr>
          <a:xfrm>
            <a:off x="4086578" y="3104444"/>
            <a:ext cx="2799644" cy="23593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3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9DFF8-4E2D-4439-947E-ADF28A8B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96443-7EA2-41C1-A48B-B65EA95A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Agenda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DD3E33-EC1E-4121-A00E-9C29D254C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09489"/>
              </p:ext>
            </p:extLst>
          </p:nvPr>
        </p:nvGraphicFramePr>
        <p:xfrm>
          <a:off x="838200" y="1825625"/>
          <a:ext cx="1007356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92">
                  <a:extLst>
                    <a:ext uri="{9D8B030D-6E8A-4147-A177-3AD203B41FA5}">
                      <a16:colId xmlns:a16="http://schemas.microsoft.com/office/drawing/2014/main" val="503280932"/>
                    </a:ext>
                  </a:extLst>
                </a:gridCol>
                <a:gridCol w="6048962">
                  <a:extLst>
                    <a:ext uri="{9D8B030D-6E8A-4147-A177-3AD203B41FA5}">
                      <a16:colId xmlns:a16="http://schemas.microsoft.com/office/drawing/2014/main" val="3227174783"/>
                    </a:ext>
                  </a:extLst>
                </a:gridCol>
                <a:gridCol w="2658310">
                  <a:extLst>
                    <a:ext uri="{9D8B030D-6E8A-4147-A177-3AD203B41FA5}">
                      <a16:colId xmlns:a16="http://schemas.microsoft.com/office/drawing/2014/main" val="2552353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bel" panose="020B050302020402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bel" panose="020B050302020402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orbel" panose="020B0503020204020204" pitchFamily="34" charset="0"/>
                        </a:rPr>
                        <a:t>Speakers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0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5 mins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Introductions, Updates and Overview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Caroline S. Brozak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87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25 mins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Prisma Demonstration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841A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Prasad K. Patankar</a:t>
                      </a:r>
                    </a:p>
                    <a:p>
                      <a:endParaRPr lang="en-US" sz="2000" i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7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Q&amp;A and Next Steps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4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9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2424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9B244F-A6F9-47B5-8219-D50D543BC6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b="0" i="0" kern="1200">
                <a:solidFill>
                  <a:srgbClr val="0841A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Meet Our Presenter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D00E9-87FB-44E5-894F-820416ED7741}"/>
              </a:ext>
            </a:extLst>
          </p:cNvPr>
          <p:cNvSpPr txBox="1"/>
          <p:nvPr/>
        </p:nvSpPr>
        <p:spPr>
          <a:xfrm>
            <a:off x="2590800" y="3816952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841A1"/>
                </a:solidFill>
                <a:latin typeface="Corbel" panose="020B0503020204020204" pitchFamily="34" charset="0"/>
              </a:rPr>
              <a:t> Prasad K. Patankar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Manager- Business Development</a:t>
            </a:r>
            <a:r>
              <a:rPr lang="en-US" sz="2800" dirty="0">
                <a:solidFill>
                  <a:srgbClr val="414142"/>
                </a:solidFill>
                <a:latin typeface="Corbel" panose="020B0503020204020204" pitchFamily="34" charset="0"/>
              </a:rPr>
              <a:t> &amp; Enterprise Strategy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14142"/>
                </a:solidFill>
                <a:latin typeface="Corbel" panose="020B0503020204020204" pitchFamily="34" charset="0"/>
              </a:rPr>
              <a:t>eClinicalWorks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Profile photo of Prasad K. P.">
            <a:extLst>
              <a:ext uri="{FF2B5EF4-FFF2-40B4-BE49-F238E27FC236}">
                <a16:creationId xmlns:a16="http://schemas.microsoft.com/office/drawing/2014/main" id="{DEB238F0-5B38-46B0-853D-EBEAC7C5B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2895600" cy="20420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6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8372-3D17-3C48-A526-35F90F75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69" y="1022938"/>
            <a:ext cx="10938736" cy="2444407"/>
          </a:xfrm>
        </p:spPr>
        <p:txBody>
          <a:bodyPr/>
          <a:lstStyle/>
          <a:p>
            <a:r>
              <a:rPr lang="en-US" b="0" dirty="0"/>
              <a:t>PRISMA Demonstration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28B6A-672A-5145-8CB4-81EA2762F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/>
              <a:t>Prasad Patankar</a:t>
            </a:r>
          </a:p>
          <a:p>
            <a:r>
              <a:rPr lang="en-US" dirty="0"/>
              <a:t>Manager- Business Development</a:t>
            </a:r>
          </a:p>
          <a:p>
            <a:r>
              <a:rPr lang="en-US" dirty="0" err="1"/>
              <a:t>eClincialWorks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3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490104"/>
            <a:ext cx="8461664" cy="990600"/>
          </a:xfrm>
        </p:spPr>
        <p:txBody>
          <a:bodyPr/>
          <a:lstStyle/>
          <a:p>
            <a:pPr algn="ctr"/>
            <a:r>
              <a:rPr lang="en-US" b="1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664" y="1761261"/>
            <a:ext cx="8229600" cy="4221163"/>
          </a:xfrm>
        </p:spPr>
        <p:txBody>
          <a:bodyPr>
            <a:normAutofit/>
          </a:bodyPr>
          <a:lstStyle/>
          <a:p>
            <a:pPr marL="468313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All screenshots in this slide deck are from dummy(fake) patients.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eCW</a:t>
            </a:r>
            <a:r>
              <a:rPr lang="en-US" sz="2800" dirty="0"/>
              <a:t> environment being used for this demonstration is a test environment containing fake patients. No PHI information is being shared. </a:t>
            </a:r>
          </a:p>
        </p:txBody>
      </p:sp>
    </p:spTree>
    <p:extLst>
      <p:ext uri="{BB962C8B-B14F-4D97-AF65-F5344CB8AC3E}">
        <p14:creationId xmlns:p14="http://schemas.microsoft.com/office/powerpoint/2010/main" val="77014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490104"/>
            <a:ext cx="8461664" cy="990600"/>
          </a:xfrm>
        </p:spPr>
        <p:txBody>
          <a:bodyPr/>
          <a:lstStyle/>
          <a:p>
            <a:pPr algn="ctr"/>
            <a:r>
              <a:rPr lang="en-US" b="1" dirty="0"/>
              <a:t>What is Healow Insights PRISMA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664" y="1761261"/>
            <a:ext cx="8229600" cy="4221163"/>
          </a:xfrm>
        </p:spPr>
        <p:txBody>
          <a:bodyPr>
            <a:normAutofit/>
          </a:bodyPr>
          <a:lstStyle/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‘One patient, one record’ for more effective clinical practice.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Get access to the full spectrum of a patient’s health history available and searchable by providers.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Combines records from specialists, urgent care facilities, hospitals, and PCP’s- whether they use </a:t>
            </a:r>
            <a:r>
              <a:rPr lang="en-US" sz="2800" dirty="0" err="1"/>
              <a:t>eCW</a:t>
            </a:r>
            <a:r>
              <a:rPr lang="en-US" sz="2800" dirty="0"/>
              <a:t>, Cerner, EPIC, or other systems.</a:t>
            </a:r>
          </a:p>
        </p:txBody>
      </p:sp>
    </p:spTree>
    <p:extLst>
      <p:ext uri="{BB962C8B-B14F-4D97-AF65-F5344CB8AC3E}">
        <p14:creationId xmlns:p14="http://schemas.microsoft.com/office/powerpoint/2010/main" val="181460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CANV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ELLOW - LEFT COL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2" ma:contentTypeDescription="Create a new document." ma:contentTypeScope="" ma:versionID="6ae2f780a3654cf7d140284988208c22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d2d684a5042339178bbb6d3c3b96700a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4CE04B-954E-4B08-827F-070B6C31C6BA}"/>
</file>

<file path=customXml/itemProps2.xml><?xml version="1.0" encoding="utf-8"?>
<ds:datastoreItem xmlns:ds="http://schemas.openxmlformats.org/officeDocument/2006/customXml" ds:itemID="{F4D65ADD-0185-4F4F-91F4-C9E16CE0BA15}"/>
</file>

<file path=customXml/itemProps3.xml><?xml version="1.0" encoding="utf-8"?>
<ds:datastoreItem xmlns:ds="http://schemas.openxmlformats.org/officeDocument/2006/customXml" ds:itemID="{7CA1AAC2-EBD8-4C84-8B48-EAB77BCC65FC}"/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664</Words>
  <Application>Microsoft Office PowerPoint</Application>
  <PresentationFormat>Widescreen</PresentationFormat>
  <Paragraphs>108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Myriad Pro</vt:lpstr>
      <vt:lpstr>Office Theme</vt:lpstr>
      <vt:lpstr>2_BLANK CANVAS</vt:lpstr>
      <vt:lpstr>YELLOW - LEFT COLOR</vt:lpstr>
      <vt:lpstr>YELLOW</vt:lpstr>
      <vt:lpstr> PHN EHR Services  User Group: PRISMA – Interoperability Search Engine </vt:lpstr>
      <vt:lpstr>Notes About Today’s  User Group:</vt:lpstr>
      <vt:lpstr>Future User Groups: We Want to Hear From You!</vt:lpstr>
      <vt:lpstr>Where to Find PHNIQ Online</vt:lpstr>
      <vt:lpstr>Agenda </vt:lpstr>
      <vt:lpstr>PowerPoint Presentation</vt:lpstr>
      <vt:lpstr>PRISMA Demonstration  </vt:lpstr>
      <vt:lpstr>Disclaimer</vt:lpstr>
      <vt:lpstr>What is Healow Insights PRISMA</vt:lpstr>
      <vt:lpstr>What can we do with PRISMA?</vt:lpstr>
      <vt:lpstr>Requirements to use PRISMA</vt:lpstr>
      <vt:lpstr>Interoperability Solutions</vt:lpstr>
      <vt:lpstr>CommonWell Members</vt:lpstr>
      <vt:lpstr>CommonWell Members</vt:lpstr>
      <vt:lpstr>Carequality Members</vt:lpstr>
      <vt:lpstr>Carequality Members</vt:lpstr>
      <vt:lpstr>Free Interoperability Solution</vt:lpstr>
      <vt:lpstr>Patient Consent</vt:lpstr>
      <vt:lpstr>Managing Patient Consent</vt:lpstr>
      <vt:lpstr>PowerPoint Presentation</vt:lpstr>
      <vt:lpstr>eHX</vt:lpstr>
      <vt:lpstr>PRISMA- Longitudinal View</vt:lpstr>
      <vt:lpstr>How to get PRISMA</vt:lpstr>
      <vt:lpstr>Q&amp;A</vt:lpstr>
      <vt:lpstr>Thank you for your participation!  To find this webinar recording and more information, visit our website: http://pediatrichealthnetwork.org  Email us at: phnservices@childrensnational.org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Lewin-Smith, Megan</dc:creator>
  <cp:lastModifiedBy>Brozak, Caroline</cp:lastModifiedBy>
  <cp:revision>309</cp:revision>
  <cp:lastPrinted>2019-03-07T18:00:53Z</cp:lastPrinted>
  <dcterms:created xsi:type="dcterms:W3CDTF">2018-12-20T20:42:22Z</dcterms:created>
  <dcterms:modified xsi:type="dcterms:W3CDTF">2021-10-28T18:25:09Z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</Properties>
</file>