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3" r:id="rId3"/>
    <p:sldMasterId id="2147483665" r:id="rId4"/>
  </p:sldMasterIdLst>
  <p:notesMasterIdLst>
    <p:notesMasterId r:id="rId16"/>
  </p:notesMasterIdLst>
  <p:sldIdLst>
    <p:sldId id="259" r:id="rId5"/>
    <p:sldId id="368" r:id="rId6"/>
    <p:sldId id="2758" r:id="rId7"/>
    <p:sldId id="2774" r:id="rId8"/>
    <p:sldId id="1296" r:id="rId9"/>
    <p:sldId id="2759" r:id="rId10"/>
    <p:sldId id="2773" r:id="rId11"/>
    <p:sldId id="329" r:id="rId12"/>
    <p:sldId id="2775" r:id="rId13"/>
    <p:sldId id="269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d Patankar" initials="PP" lastIdx="1" clrIdx="0">
    <p:extLst>
      <p:ext uri="{19B8F6BF-5375-455C-9EA6-DF929625EA0E}">
        <p15:presenceInfo xmlns:p15="http://schemas.microsoft.com/office/powerpoint/2012/main" userId="S::prasad.patankar@eclinicalworks.com::4877c417-00e6-4e0b-a2c7-f9b4ff6c5f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55E"/>
    <a:srgbClr val="424243"/>
    <a:srgbClr val="0841A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7" autoAdjust="0"/>
    <p:restoredTop sz="93792" autoAdjust="0"/>
  </p:normalViewPr>
  <p:slideViewPr>
    <p:cSldViewPr snapToObjects="1">
      <p:cViewPr varScale="1">
        <p:scale>
          <a:sx n="52" d="100"/>
          <a:sy n="52" d="100"/>
        </p:scale>
        <p:origin x="85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7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9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4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7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7671-F5CC-1748-89BC-B8D418D83BB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20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7671-F5CC-1748-89BC-B8D418D83BB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4772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96806"/>
            <a:ext cx="10515600" cy="6468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dark blue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081475"/>
            <a:ext cx="10515599" cy="646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253005"/>
            <a:ext cx="10515600" cy="3923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dark blue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BD52BA6-9074-4DD8-A307-14D4A472A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LEF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024" y="273128"/>
            <a:ext cx="4639056" cy="12630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3024" y="1536192"/>
            <a:ext cx="4639056" cy="1077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30352" y="2916936"/>
            <a:ext cx="4846320" cy="2949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white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6928347-6855-4C76-A3A4-FFCAF9131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96B2-CDA3-A54E-B9B4-7FAA9F8CE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96806"/>
            <a:ext cx="10515600" cy="6468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– 36-44pt, Arial/Bold, dark blue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CCC7-2C87-6940-9A13-42657F0D3F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071040"/>
            <a:ext cx="10515599" cy="6468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>
                <a:solidFill>
                  <a:srgbClr val="4EC3E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– 28-32pt, Arial/Bold, </a:t>
            </a:r>
            <a:r>
              <a:rPr lang="en-US" err="1"/>
              <a:t>healow</a:t>
            </a:r>
            <a:r>
              <a:rPr lang="en-US"/>
              <a:t> Blue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30ECFB-1C81-0449-9E5A-C4C7B58071D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253005"/>
            <a:ext cx="10515600" cy="3923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Body – 18-28pt, Arial/Regular, white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33406AF-6A58-4ACC-9C6F-CAC959CCB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21" y="3943483"/>
            <a:ext cx="1338882" cy="117560"/>
          </a:xfrm>
          <a:prstGeom prst="rect">
            <a:avLst/>
          </a:prstGeom>
        </p:spPr>
      </p:pic>
      <p:pic>
        <p:nvPicPr>
          <p:cNvPr id="13" name="Picture 3" descr="S:\SHAREVOL01\Pediatric_Health_Network\09. Marketing\Logos - Do Not Edit\PHN Horizontal\Horizontal Digital\150 ppi Horizontal\All White OL\PHN_Hz_OL_Wht_2020_RGB_150ppi_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" y="6234614"/>
            <a:ext cx="3657298" cy="6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1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D72FA3-9127-3542-BEAD-91CEFFFC1AAA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50168"/>
            <a:ext cx="1636833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3" descr="S:\SHAREVOL01\Pediatric_Health_Network\09. Marketing\Logos - Do Not Edit\PHN Horizontal\Horizontal Digital\150 ppi Horizontal\All White OL\PHN_Hz_OL_Wht_2020_RGB_150ppi_S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" y="6234614"/>
            <a:ext cx="3657298" cy="6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318CA-73C5-DF41-A8D3-350FDA8ACD8C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50168"/>
            <a:ext cx="1636833" cy="0"/>
          </a:xfrm>
          <a:prstGeom prst="line">
            <a:avLst/>
          </a:prstGeom>
          <a:ln w="3175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 descr="S:\SHAREVOL01\Pediatric_Health_Network\09. Marketing\Logos - Do Not Edit\PHN Horizontal\Horizontal Digital\150 ppi Horizontal\Master\PHN_Hz_TaupeRed_2020_RGB_150ppi_Sm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" y="6238293"/>
            <a:ext cx="3657298" cy="6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9" r:id="rId4"/>
    <p:sldLayoutId id="2147483660" r:id="rId5"/>
    <p:sldLayoutId id="2147483651" r:id="rId6"/>
    <p:sldLayoutId id="2147483657" r:id="rId7"/>
    <p:sldLayoutId id="2147483658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0" i="0" kern="1200">
          <a:solidFill>
            <a:srgbClr val="0841A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orbel" panose="020B0503020204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37A19F-2F51-7240-80C3-908A752FB173}"/>
              </a:ext>
            </a:extLst>
          </p:cNvPr>
          <p:cNvSpPr txBox="1"/>
          <p:nvPr userDrawn="1"/>
        </p:nvSpPr>
        <p:spPr>
          <a:xfrm>
            <a:off x="1666959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6995A-5445-9D4B-8073-9612EE7A0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F356A48-DAC7-4BE8-8CAF-0CC3D57D3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9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97274-5772-6B44-8F93-1AD9B6FAA885}"/>
              </a:ext>
            </a:extLst>
          </p:cNvPr>
          <p:cNvSpPr/>
          <p:nvPr userDrawn="1"/>
        </p:nvSpPr>
        <p:spPr>
          <a:xfrm>
            <a:off x="1" y="0"/>
            <a:ext cx="5879591" cy="6928163"/>
          </a:xfrm>
          <a:prstGeom prst="rect">
            <a:avLst/>
          </a:prstGeom>
          <a:solidFill>
            <a:srgbClr val="F7C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265CB-D31F-FD42-9DA8-EF43CF463E7C}"/>
              </a:ext>
            </a:extLst>
          </p:cNvPr>
          <p:cNvSpPr/>
          <p:nvPr userDrawn="1"/>
        </p:nvSpPr>
        <p:spPr>
          <a:xfrm>
            <a:off x="1" y="0"/>
            <a:ext cx="5669964" cy="6928164"/>
          </a:xfrm>
          <a:prstGeom prst="rect">
            <a:avLst/>
          </a:prstGeom>
          <a:solidFill>
            <a:srgbClr val="00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58DE7-D2EE-D843-A791-40ACFC7C2558}"/>
              </a:ext>
            </a:extLst>
          </p:cNvPr>
          <p:cNvSpPr txBox="1"/>
          <p:nvPr userDrawn="1"/>
        </p:nvSpPr>
        <p:spPr>
          <a:xfrm>
            <a:off x="169849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rgbClr val="00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D8670-76F2-7748-AE21-7DB57706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6613426"/>
            <a:ext cx="1083893" cy="13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9D8AD-7430-E840-BD31-67FFB98D90E1}"/>
              </a:ext>
            </a:extLst>
          </p:cNvPr>
          <p:cNvSpPr txBox="1"/>
          <p:nvPr userDrawn="1"/>
        </p:nvSpPr>
        <p:spPr>
          <a:xfrm>
            <a:off x="166696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FFAF6-FBAE-7F40-A4C4-A02C5F746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E8592FC-17ED-4246-ADE7-4E643967F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97274-5772-6B44-8F93-1AD9B6FAA885}"/>
              </a:ext>
            </a:extLst>
          </p:cNvPr>
          <p:cNvSpPr/>
          <p:nvPr userDrawn="1"/>
        </p:nvSpPr>
        <p:spPr>
          <a:xfrm>
            <a:off x="1" y="1719517"/>
            <a:ext cx="12192000" cy="5208646"/>
          </a:xfrm>
          <a:prstGeom prst="rect">
            <a:avLst/>
          </a:prstGeom>
          <a:solidFill>
            <a:srgbClr val="F7C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265CB-D31F-FD42-9DA8-EF43CF463E7C}"/>
              </a:ext>
            </a:extLst>
          </p:cNvPr>
          <p:cNvSpPr/>
          <p:nvPr userDrawn="1"/>
        </p:nvSpPr>
        <p:spPr>
          <a:xfrm>
            <a:off x="0" y="1859280"/>
            <a:ext cx="12192000" cy="5068883"/>
          </a:xfrm>
          <a:prstGeom prst="rect">
            <a:avLst/>
          </a:prstGeom>
          <a:solidFill>
            <a:srgbClr val="003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58DE7-D2EE-D843-A791-40ACFC7C2558}"/>
              </a:ext>
            </a:extLst>
          </p:cNvPr>
          <p:cNvSpPr txBox="1"/>
          <p:nvPr userDrawn="1"/>
        </p:nvSpPr>
        <p:spPr>
          <a:xfrm>
            <a:off x="169849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rgbClr val="00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rgbClr val="00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3D8670-76F2-7748-AE21-7DB57706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7" y="6613426"/>
            <a:ext cx="1083893" cy="13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9D8AD-7430-E840-BD31-67FFB98D90E1}"/>
              </a:ext>
            </a:extLst>
          </p:cNvPr>
          <p:cNvSpPr txBox="1"/>
          <p:nvPr userDrawn="1"/>
        </p:nvSpPr>
        <p:spPr>
          <a:xfrm>
            <a:off x="1666960" y="657635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FFAF6-FBAE-7F40-A4C4-A02C5F746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596" y="6604575"/>
            <a:ext cx="1083893" cy="13580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D1EB406-2B74-4ECE-BC0B-56DFE3069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4970" y="6513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48C5E0-3210-4CC2-BD28-DE9BFFD52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trichealthnetwork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hn@childrensnational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iatrichealthnetwork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ediatrichealthnetwork.org/phn-servic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tunstall@childrensnational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BDD4E7D-AC20-314C-A852-E3273BB4A3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576" r="19576"/>
          <a:stretch/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A1D0DD-A069-9D46-B5E5-54797A9B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690" y="0"/>
            <a:ext cx="171831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8206F1-0241-4671-8550-50F0A0C7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6" y="461010"/>
            <a:ext cx="5781688" cy="3958590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en-US" sz="4000" dirty="0">
                <a:solidFill>
                  <a:srgbClr val="0841A2"/>
                </a:solidFill>
              </a:rPr>
            </a:br>
            <a:r>
              <a:rPr lang="en-US" sz="3600" dirty="0">
                <a:solidFill>
                  <a:srgbClr val="0841A2"/>
                </a:solidFill>
              </a:rPr>
              <a:t>User Group:</a:t>
            </a:r>
            <a:br>
              <a:rPr lang="en-US" sz="3600" dirty="0">
                <a:solidFill>
                  <a:srgbClr val="0841A2"/>
                </a:solidFill>
              </a:rPr>
            </a:br>
            <a:br>
              <a:rPr lang="en-US" sz="3600" dirty="0"/>
            </a:b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Successful Strategies to Improve Patient Engagement Including Healow Text and Healow Pay</a:t>
            </a:r>
            <a:endParaRPr lang="en-US" sz="3200" b="0" dirty="0">
              <a:solidFill>
                <a:srgbClr val="0841A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C2EEFC-15BE-41E4-8E1A-D276ED4CABDB}"/>
              </a:ext>
            </a:extLst>
          </p:cNvPr>
          <p:cNvSpPr/>
          <p:nvPr/>
        </p:nvSpPr>
        <p:spPr>
          <a:xfrm>
            <a:off x="609600" y="4267200"/>
            <a:ext cx="5159928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aseline="30000" dirty="0">
                <a:latin typeface="Corbel" panose="020B0503020204020204" pitchFamily="34" charset="0"/>
              </a:rPr>
              <a:t>Thursday. November 18th, 2021</a:t>
            </a:r>
            <a:endParaRPr lang="en-US" sz="2000" dirty="0"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12:00pm  –  12:45 pm</a:t>
            </a:r>
          </a:p>
          <a:p>
            <a:pPr algn="ctr"/>
            <a:endParaRPr lang="en-US" sz="2000" dirty="0">
              <a:latin typeface="Corbel" panose="020B0503020204020204" pitchFamily="34" charset="0"/>
            </a:endParaRPr>
          </a:p>
          <a:p>
            <a:pPr algn="ctr"/>
            <a:r>
              <a:rPr lang="en-US" sz="2000" i="1" dirty="0">
                <a:latin typeface="Corbel" panose="020B0503020204020204" pitchFamily="34" charset="0"/>
              </a:rPr>
              <a:t>A collaboration between </a:t>
            </a:r>
            <a:r>
              <a:rPr lang="en-US" sz="2000" i="1" dirty="0"/>
              <a:t>PHN</a:t>
            </a:r>
            <a:r>
              <a:rPr lang="en-US" sz="2000" i="1" baseline="30000" dirty="0"/>
              <a:t>IQ</a:t>
            </a:r>
            <a:r>
              <a:rPr lang="en-US" sz="2000" i="1" dirty="0"/>
              <a:t>, eClinicalWorks and PHN</a:t>
            </a:r>
            <a:r>
              <a:rPr lang="en-US" sz="2000" i="1" baseline="30000" dirty="0"/>
              <a:t>IQ</a:t>
            </a:r>
            <a:r>
              <a:rPr lang="en-US" sz="2000" i="1" dirty="0"/>
              <a:t> practices </a:t>
            </a:r>
            <a:endParaRPr lang="en-US" sz="2000" i="1" dirty="0">
              <a:latin typeface="Corbel" panose="020B0503020204020204" pitchFamily="34" charset="0"/>
            </a:endParaRPr>
          </a:p>
          <a:p>
            <a:pPr algn="ctr"/>
            <a:endParaRPr lang="en-US" sz="2400" dirty="0">
              <a:solidFill>
                <a:srgbClr val="0841A2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841A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700" baseline="30000" dirty="0">
                <a:solidFill>
                  <a:srgbClr val="0841A2"/>
                </a:solidFill>
                <a:latin typeface="Corbel" panose="020B0503020204020204" pitchFamily="34" charset="0"/>
              </a:rPr>
              <a:t> </a:t>
            </a:r>
            <a:r>
              <a:rPr lang="en-US" sz="2700" dirty="0">
                <a:solidFill>
                  <a:srgbClr val="0841A2"/>
                </a:solidFill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542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8300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4CC5C-558F-0C4E-B565-5940425D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542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orbel" panose="020B0503020204020204" pitchFamily="34" charset="0"/>
              </a:rPr>
              <a:t>Thank you for your participation!</a:t>
            </a:r>
            <a:br>
              <a:rPr lang="en-US" sz="2800" dirty="0">
                <a:latin typeface="Corbel" panose="020B0503020204020204" pitchFamily="34" charset="0"/>
              </a:rPr>
            </a:b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dirty="0">
                <a:latin typeface="Corbel" panose="020B0503020204020204" pitchFamily="34" charset="0"/>
              </a:rPr>
              <a:t>To find this webinar recording and more information, visit our website: </a:t>
            </a:r>
            <a:r>
              <a:rPr lang="en-US" sz="2800" b="1" dirty="0">
                <a:latin typeface="Corbel" panose="020B0503020204020204" pitchFamily="34" charset="0"/>
                <a:hlinkClick r:id="rId3"/>
              </a:rPr>
              <a:t>http://pediatrichealthnetwork.org</a:t>
            </a:r>
            <a:br>
              <a:rPr lang="en-US" sz="2800" dirty="0">
                <a:latin typeface="Corbel" panose="020B0503020204020204" pitchFamily="34" charset="0"/>
              </a:rPr>
            </a:b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dirty="0">
                <a:latin typeface="Corbel" panose="020B0503020204020204" pitchFamily="34" charset="0"/>
              </a:rPr>
              <a:t>Email us at:</a:t>
            </a:r>
            <a:br>
              <a:rPr lang="en-US" sz="2800" dirty="0">
                <a:latin typeface="Corbel" panose="020B0503020204020204" pitchFamily="34" charset="0"/>
              </a:rPr>
            </a:br>
            <a:r>
              <a:rPr lang="en-US" sz="2800" b="1" dirty="0">
                <a:latin typeface="Corbel" panose="020B0503020204020204" pitchFamily="34" charset="0"/>
                <a:hlinkClick r:id="rId4"/>
              </a:rPr>
              <a:t>phnservices@childrensnational.org</a:t>
            </a:r>
            <a:endParaRPr lang="en-US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2424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Notes About Today’s  User Group: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All lines are muted throughout the presentation.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Please use the </a:t>
            </a:r>
            <a:r>
              <a:rPr lang="en-US" sz="3200" b="1" dirty="0"/>
              <a:t>CHAT </a:t>
            </a:r>
            <a:r>
              <a:rPr lang="en-US" sz="3200" dirty="0"/>
              <a:t> box to ask questions or make comments.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During the Q&amp;A , please unmute yourself or use the CHAT box 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We will be recording the session.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Please turn on your webcam if you have the functionality. </a:t>
            </a:r>
          </a:p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dirty="0"/>
              <a:t>Today’s recordings and materials will be posted to the PHN website following the presentation. </a:t>
            </a:r>
          </a:p>
          <a:p>
            <a:pPr algn="ctr">
              <a:buSzPct val="85000"/>
            </a:pPr>
            <a:r>
              <a:rPr lang="en-US" sz="3200" b="1" dirty="0">
                <a:hlinkClick r:id="rId3"/>
              </a:rPr>
              <a:t>https://pediatrichealthnetwork.org</a:t>
            </a:r>
            <a:r>
              <a:rPr lang="en-US" sz="3200" dirty="0">
                <a:hlinkClick r:id="rId3"/>
              </a:rPr>
              <a:t>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7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8AF0A-E555-43B4-86F5-ADEE1BE0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7FA30-07C4-4CFC-AA80-59B31EB5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Find Us  Online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49D771-83F1-4A51-A2A0-9D4F4E31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04533"/>
            <a:ext cx="5935134" cy="3772430"/>
          </a:xfrm>
        </p:spPr>
        <p:txBody>
          <a:bodyPr/>
          <a:lstStyle/>
          <a:p>
            <a:pPr algn="ctr"/>
            <a:r>
              <a:rPr lang="en-US" dirty="0"/>
              <a:t>Visit </a:t>
            </a:r>
            <a:r>
              <a:rPr lang="en-US" dirty="0">
                <a:hlinkClick r:id="rId2"/>
              </a:rPr>
              <a:t>https://pediatrichealthnetwork.org/phn-services/</a:t>
            </a:r>
            <a:r>
              <a:rPr lang="en-US" dirty="0"/>
              <a:t> to find all the information you need on PHN</a:t>
            </a:r>
            <a:r>
              <a:rPr lang="en-US" baseline="30000" dirty="0"/>
              <a:t>IQ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B0F0E-09E3-448F-BF57-691F93B29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9"/>
          <a:stretch/>
        </p:blipFill>
        <p:spPr>
          <a:xfrm>
            <a:off x="7059168" y="-35660"/>
            <a:ext cx="5132832" cy="3882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FEA56-2260-4AFD-81D9-A49FE025F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47" y="3858845"/>
            <a:ext cx="4906297" cy="30955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966FBF-7823-49B0-AA82-FF2FF06F00CF}"/>
              </a:ext>
            </a:extLst>
          </p:cNvPr>
          <p:cNvSpPr/>
          <p:nvPr/>
        </p:nvSpPr>
        <p:spPr>
          <a:xfrm>
            <a:off x="7070457" y="4866057"/>
            <a:ext cx="1937348" cy="19467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4DE319-64AB-4AC4-9680-7A1745101372}"/>
              </a:ext>
            </a:extLst>
          </p:cNvPr>
          <p:cNvCxnSpPr/>
          <p:nvPr/>
        </p:nvCxnSpPr>
        <p:spPr>
          <a:xfrm>
            <a:off x="4086578" y="3104444"/>
            <a:ext cx="2799644" cy="23593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3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2424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Upcoming User Groups 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SzPct val="85000"/>
              <a:buFont typeface="Arial" panose="020B0604020202020204" pitchFamily="34" charset="0"/>
              <a:buChar char="•"/>
            </a:pPr>
            <a:r>
              <a:rPr lang="en-US" sz="3200" b="1" dirty="0"/>
              <a:t>We would like your feedback!  </a:t>
            </a:r>
          </a:p>
          <a:p>
            <a:pPr>
              <a:buSzPct val="85000"/>
            </a:pPr>
            <a:r>
              <a:rPr lang="en-US" sz="3200" dirty="0"/>
              <a:t>	Please contact </a:t>
            </a:r>
            <a:r>
              <a:rPr lang="en-US" sz="3200"/>
              <a:t>Jodi Tunstall - Business </a:t>
            </a:r>
            <a:r>
              <a:rPr lang="en-US" sz="3200" dirty="0"/>
              <a:t>Manager for PHN at 	</a:t>
            </a:r>
            <a:r>
              <a:rPr lang="en-US" sz="3200" dirty="0">
                <a:hlinkClick r:id="rId3"/>
              </a:rPr>
              <a:t>jtunstall@childrensnational.org</a:t>
            </a:r>
            <a:r>
              <a:rPr lang="en-US" sz="3200" dirty="0"/>
              <a:t> with any suggestions or 	request for next years user group series.</a:t>
            </a:r>
          </a:p>
          <a:p>
            <a:pPr marL="468313" indent="-457200">
              <a:buSzPct val="85000"/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68313" indent="-457200">
              <a:buSzPct val="85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593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9DFF8-4E2D-4439-947E-ADF28A8B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96443-7EA2-41C1-A48B-B65EA95A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Agenda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DD3E33-EC1E-4121-A00E-9C29D254C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38380"/>
              </p:ext>
            </p:extLst>
          </p:nvPr>
        </p:nvGraphicFramePr>
        <p:xfrm>
          <a:off x="838200" y="1825625"/>
          <a:ext cx="1007356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292">
                  <a:extLst>
                    <a:ext uri="{9D8B030D-6E8A-4147-A177-3AD203B41FA5}">
                      <a16:colId xmlns:a16="http://schemas.microsoft.com/office/drawing/2014/main" val="503280932"/>
                    </a:ext>
                  </a:extLst>
                </a:gridCol>
                <a:gridCol w="6048962">
                  <a:extLst>
                    <a:ext uri="{9D8B030D-6E8A-4147-A177-3AD203B41FA5}">
                      <a16:colId xmlns:a16="http://schemas.microsoft.com/office/drawing/2014/main" val="3227174783"/>
                    </a:ext>
                  </a:extLst>
                </a:gridCol>
                <a:gridCol w="2658310">
                  <a:extLst>
                    <a:ext uri="{9D8B030D-6E8A-4147-A177-3AD203B41FA5}">
                      <a16:colId xmlns:a16="http://schemas.microsoft.com/office/drawing/2014/main" val="2552353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bel" panose="020B0503020204020204" pitchFamily="34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rbel" panose="020B0503020204020204" pitchFamily="34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orbel" panose="020B0503020204020204" pitchFamily="34" charset="0"/>
                        </a:rPr>
                        <a:t>Speakers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0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5 mins</a:t>
                      </a:r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Introductions and Overview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Jodi Tunstall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87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5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Complimentary EMR Optimization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Prasad Patankar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4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15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Practical Tools to Maximize Patient Engagement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           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healow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check-in/secure lab text/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healow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Pay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 Neha </a:t>
                      </a:r>
                      <a:r>
                        <a:rPr lang="en-US" sz="2000" i="0" dirty="0" err="1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Kankanala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83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10 mins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Q&amp;A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4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9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2424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49B244F-A6F9-47B5-8219-D50D543BC63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b="0" i="0" kern="1200">
                <a:solidFill>
                  <a:srgbClr val="0841A2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Meet Our Presenters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D00E9-87FB-44E5-894F-820416ED7741}"/>
              </a:ext>
            </a:extLst>
          </p:cNvPr>
          <p:cNvSpPr txBox="1"/>
          <p:nvPr/>
        </p:nvSpPr>
        <p:spPr>
          <a:xfrm flipH="1">
            <a:off x="342899" y="3973033"/>
            <a:ext cx="495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841A1"/>
                </a:solidFill>
                <a:latin typeface="Corbel" panose="020B0503020204020204" pitchFamily="34" charset="0"/>
              </a:rPr>
              <a:t> </a:t>
            </a:r>
            <a:r>
              <a:rPr lang="en-US" b="1" dirty="0">
                <a:solidFill>
                  <a:srgbClr val="0841A1"/>
                </a:solidFill>
                <a:latin typeface="Corbel" panose="020B0503020204020204" pitchFamily="34" charset="0"/>
              </a:rPr>
              <a:t>Prasad K. Patankar</a:t>
            </a:r>
          </a:p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2155E"/>
                </a:solidFill>
                <a:latin typeface="Corbel" panose="020B0503020204020204" pitchFamily="34" charset="0"/>
              </a:rPr>
              <a:t>Manager- Business Development &amp; Enterprise Strategy </a:t>
            </a:r>
          </a:p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2155E"/>
                </a:solidFill>
                <a:latin typeface="Corbel" panose="020B0503020204020204" pitchFamily="34" charset="0"/>
              </a:rPr>
              <a:t>eClinicalWorks</a:t>
            </a:r>
            <a:r>
              <a:rPr lang="en-US" dirty="0">
                <a:solidFill>
                  <a:srgbClr val="0841A1"/>
                </a:solidFill>
                <a:latin typeface="Corbel" panose="020B0503020204020204" pitchFamily="34" charset="0"/>
              </a:rPr>
              <a:t>  </a:t>
            </a:r>
          </a:p>
        </p:txBody>
      </p:sp>
      <p:pic>
        <p:nvPicPr>
          <p:cNvPr id="1026" name="Picture 2" descr="Profile photo of Prasad K. P.">
            <a:extLst>
              <a:ext uri="{FF2B5EF4-FFF2-40B4-BE49-F238E27FC236}">
                <a16:creationId xmlns:a16="http://schemas.microsoft.com/office/drawing/2014/main" id="{DEB238F0-5B38-46B0-853D-EBEAC7C5B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1298509"/>
            <a:ext cx="2971801" cy="26499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EA0CD5-20CE-4E15-B2E0-22EEC01C14B1}"/>
              </a:ext>
            </a:extLst>
          </p:cNvPr>
          <p:cNvSpPr txBox="1"/>
          <p:nvPr/>
        </p:nvSpPr>
        <p:spPr>
          <a:xfrm flipH="1">
            <a:off x="6532605" y="3948499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841A1"/>
                </a:solidFill>
                <a:latin typeface="Corbel" panose="020B0503020204020204" pitchFamily="34" charset="0"/>
              </a:rPr>
              <a:t> </a:t>
            </a:r>
            <a:r>
              <a:rPr lang="en-US" sz="1800" b="1" i="0" dirty="0">
                <a:solidFill>
                  <a:schemeClr val="accent1"/>
                </a:solidFill>
                <a:latin typeface="Corbel" panose="020B0503020204020204" pitchFamily="34" charset="0"/>
              </a:rPr>
              <a:t>Neha </a:t>
            </a:r>
            <a:r>
              <a:rPr lang="en-US" sz="1800" b="1" i="0" dirty="0" err="1">
                <a:solidFill>
                  <a:schemeClr val="accent1"/>
                </a:solidFill>
                <a:latin typeface="Corbel" panose="020B0503020204020204" pitchFamily="34" charset="0"/>
              </a:rPr>
              <a:t>Kankanala</a:t>
            </a:r>
            <a:endParaRPr lang="en-US" sz="1800" b="1" i="0" dirty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 Patient Engagement Team</a:t>
            </a:r>
          </a:p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eClinicalWorks /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healow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0FBA4C8-0E34-40B8-A10B-D4E65D450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298509"/>
            <a:ext cx="2667001" cy="26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A4E118-6B47-44DA-AA04-2D2AEEA22F7F}"/>
              </a:ext>
            </a:extLst>
          </p:cNvPr>
          <p:cNvSpPr txBox="1">
            <a:spLocks/>
          </p:cNvSpPr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11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rgbClr val="0841A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800" b="0" i="0" kern="1200">
                <a:solidFill>
                  <a:srgbClr val="424243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4016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b="1" i="0" kern="1200">
                <a:solidFill>
                  <a:srgbClr val="424243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69532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kern="1200">
                <a:solidFill>
                  <a:srgbClr val="424243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914400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200" kern="1200">
                <a:solidFill>
                  <a:srgbClr val="424243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>
              <a:lnSpc>
                <a:spcPct val="90000"/>
              </a:lnSpc>
            </a:pPr>
            <a:endParaRPr lang="en-US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582613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accent1"/>
                </a:solidFill>
                <a:latin typeface="+mn-lt"/>
              </a:rPr>
              <a:t>Complimentary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4 Hour optimization discovery call focused on</a:t>
            </a:r>
          </a:p>
          <a:p>
            <a:pPr marL="803275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Clinical Workflows</a:t>
            </a:r>
          </a:p>
          <a:p>
            <a:pPr marL="803275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Front Office Workflows</a:t>
            </a:r>
          </a:p>
          <a:p>
            <a:pPr marL="803275" lvl="1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/>
              </a:solidFill>
              <a:latin typeface="+mn-lt"/>
            </a:endParaRPr>
          </a:p>
          <a:p>
            <a:pPr marL="460375" lvl="1" indent="0">
              <a:lnSpc>
                <a:spcPct val="90000"/>
              </a:lnSpc>
              <a:buNone/>
            </a:pPr>
            <a:endParaRPr lang="en-US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239713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7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8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C22A567-74FD-4FBA-A2A3-EC763085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454" y="1989373"/>
            <a:ext cx="7238999" cy="3013584"/>
          </a:xfrm>
          <a:prstGeom prst="rect">
            <a:avLst/>
          </a:prstGeom>
        </p:spPr>
      </p:pic>
      <p:grpSp>
        <p:nvGrpSpPr>
          <p:cNvPr id="50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640150-1FF8-4973-A768-E7C5FEE9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2A5225-8D37-BA47-A180-7BD7248AF82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C6D41E49-846F-4AC8-8200-66AA3605682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74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b="0" i="0" kern="1200">
                <a:solidFill>
                  <a:srgbClr val="0841A2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                 Complimentary EMR Optimization Services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D81C57-7319-4CA0-BC82-14718984B607}"/>
              </a:ext>
            </a:extLst>
          </p:cNvPr>
          <p:cNvSpPr/>
          <p:nvPr/>
        </p:nvSpPr>
        <p:spPr>
          <a:xfrm>
            <a:off x="1142711" y="4377010"/>
            <a:ext cx="3009900" cy="156659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Contact your SAM or Business Development Manager</a:t>
            </a:r>
          </a:p>
        </p:txBody>
      </p:sp>
    </p:spTree>
    <p:extLst>
      <p:ext uri="{BB962C8B-B14F-4D97-AF65-F5344CB8AC3E}">
        <p14:creationId xmlns:p14="http://schemas.microsoft.com/office/powerpoint/2010/main" val="1096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C8372-3D17-3C48-A526-35F90F75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69" y="1022938"/>
            <a:ext cx="10938736" cy="2444407"/>
          </a:xfrm>
        </p:spPr>
        <p:txBody>
          <a:bodyPr/>
          <a:lstStyle/>
          <a:p>
            <a:r>
              <a:rPr lang="en-US" b="0" dirty="0"/>
              <a:t>Practical Tools to Increase Patient Engagement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28B6A-672A-5145-8CB4-81EA2762F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/>
              <a:t>										 </a:t>
            </a:r>
            <a:r>
              <a:rPr lang="en-US" sz="1800" b="1" i="0" dirty="0">
                <a:latin typeface="Corbel" panose="020B0503020204020204" pitchFamily="34" charset="0"/>
              </a:rPr>
              <a:t>Neha </a:t>
            </a:r>
            <a:r>
              <a:rPr lang="en-US" sz="1800" b="1" i="0" dirty="0" err="1">
                <a:latin typeface="Corbel" panose="020B0503020204020204" pitchFamily="34" charset="0"/>
              </a:rPr>
              <a:t>Kankanala</a:t>
            </a:r>
            <a:endParaRPr lang="en-US" sz="1800" b="1" i="0" dirty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en-US" dirty="0">
                <a:latin typeface="Corbel" panose="020B0503020204020204" pitchFamily="34" charset="0"/>
              </a:rPr>
              <a:t>Patient Engagement Team</a:t>
            </a:r>
          </a:p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rbel" panose="020B0503020204020204" pitchFamily="34" charset="0"/>
              </a:rPr>
              <a:t>eClinicalWorks  / </a:t>
            </a:r>
            <a:r>
              <a:rPr lang="en-US" dirty="0" err="1">
                <a:latin typeface="Corbel" panose="020B0503020204020204" pitchFamily="34" charset="0"/>
              </a:rPr>
              <a:t>healow</a:t>
            </a:r>
            <a:endParaRPr lang="en-US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0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2424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2424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49B244F-A6F9-47B5-8219-D50D543BC63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b="0" i="0" kern="1200">
                <a:solidFill>
                  <a:srgbClr val="0841A2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/>
              <a:t>healow</a:t>
            </a:r>
            <a:r>
              <a:rPr lang="en-US" b="1" dirty="0"/>
              <a:t> check-in/secure lab text/</a:t>
            </a:r>
            <a:r>
              <a:rPr lang="en-US" b="1" dirty="0" err="1"/>
              <a:t>healow</a:t>
            </a:r>
            <a:r>
              <a:rPr lang="en-US" b="1" dirty="0"/>
              <a:t> Pay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0113BA89-428C-4044-A18E-820B2E26F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32448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8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 CANV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ELLOW - LEFT COL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5890</TotalTime>
  <Words>369</Words>
  <Application>Microsoft Office PowerPoint</Application>
  <PresentationFormat>Widescreen</PresentationFormat>
  <Paragraphs>74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Wingdings</vt:lpstr>
      <vt:lpstr>Office Theme</vt:lpstr>
      <vt:lpstr>2_BLANK CANVAS</vt:lpstr>
      <vt:lpstr>YELLOW - LEFT COLOR</vt:lpstr>
      <vt:lpstr>YELLOW</vt:lpstr>
      <vt:lpstr> User Group:  Successful Strategies to Improve Patient Engagement Including Healow Text and Healow Pay</vt:lpstr>
      <vt:lpstr>Notes About Today’s  User Group:</vt:lpstr>
      <vt:lpstr>Where to Find Us  Online</vt:lpstr>
      <vt:lpstr>Upcoming User Groups :</vt:lpstr>
      <vt:lpstr>Agenda </vt:lpstr>
      <vt:lpstr>PowerPoint Presentation</vt:lpstr>
      <vt:lpstr>PowerPoint Presentation</vt:lpstr>
      <vt:lpstr>Practical Tools to Increase Patient Engagement </vt:lpstr>
      <vt:lpstr>PowerPoint Presentation</vt:lpstr>
      <vt:lpstr>Q&amp;A</vt:lpstr>
      <vt:lpstr>Thank you for your participation!  To find this webinar recording and more information, visit our website: http://pediatrichealthnetwork.org  Email us at: phnservices@childrensnational.org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Lewin-Smith, Megan</dc:creator>
  <cp:lastModifiedBy>Tunstall, Jodi</cp:lastModifiedBy>
  <cp:revision>352</cp:revision>
  <cp:lastPrinted>2019-03-07T18:00:53Z</cp:lastPrinted>
  <dcterms:created xsi:type="dcterms:W3CDTF">2018-12-20T20:42:22Z</dcterms:created>
  <dcterms:modified xsi:type="dcterms:W3CDTF">2021-11-26T21:14:31Z</dcterms:modified>
</cp:coreProperties>
</file>