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3" r:id="rId3"/>
    <p:sldMasterId id="2147483665" r:id="rId4"/>
  </p:sldMasterIdLst>
  <p:notesMasterIdLst>
    <p:notesMasterId r:id="rId49"/>
  </p:notesMasterIdLst>
  <p:sldIdLst>
    <p:sldId id="259" r:id="rId5"/>
    <p:sldId id="368" r:id="rId6"/>
    <p:sldId id="2784" r:id="rId7"/>
    <p:sldId id="2774" r:id="rId8"/>
    <p:sldId id="1296" r:id="rId9"/>
    <p:sldId id="2759" r:id="rId10"/>
    <p:sldId id="329" r:id="rId11"/>
    <p:sldId id="2791" r:id="rId12"/>
    <p:sldId id="2792" r:id="rId13"/>
    <p:sldId id="2793" r:id="rId14"/>
    <p:sldId id="2794" r:id="rId15"/>
    <p:sldId id="2795" r:id="rId16"/>
    <p:sldId id="2797" r:id="rId17"/>
    <p:sldId id="2796" r:id="rId18"/>
    <p:sldId id="2798" r:id="rId19"/>
    <p:sldId id="2799" r:id="rId20"/>
    <p:sldId id="2800" r:id="rId21"/>
    <p:sldId id="2801" r:id="rId22"/>
    <p:sldId id="2802" r:id="rId23"/>
    <p:sldId id="2803" r:id="rId24"/>
    <p:sldId id="2804" r:id="rId25"/>
    <p:sldId id="2805" r:id="rId26"/>
    <p:sldId id="2806" r:id="rId27"/>
    <p:sldId id="2807" r:id="rId28"/>
    <p:sldId id="2808" r:id="rId29"/>
    <p:sldId id="2809" r:id="rId30"/>
    <p:sldId id="2810" r:id="rId31"/>
    <p:sldId id="2811" r:id="rId32"/>
    <p:sldId id="2812" r:id="rId33"/>
    <p:sldId id="2813" r:id="rId34"/>
    <p:sldId id="2820" r:id="rId35"/>
    <p:sldId id="2821" r:id="rId36"/>
    <p:sldId id="2822" r:id="rId37"/>
    <p:sldId id="2814" r:id="rId38"/>
    <p:sldId id="2815" r:id="rId39"/>
    <p:sldId id="2816" r:id="rId40"/>
    <p:sldId id="2817" r:id="rId41"/>
    <p:sldId id="2818" r:id="rId42"/>
    <p:sldId id="2819" r:id="rId43"/>
    <p:sldId id="2823" r:id="rId44"/>
    <p:sldId id="2776" r:id="rId45"/>
    <p:sldId id="2773" r:id="rId46"/>
    <p:sldId id="291" r:id="rId47"/>
    <p:sldId id="26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asad Patankar" initials="PP" lastIdx="1" clrIdx="0">
    <p:extLst>
      <p:ext uri="{19B8F6BF-5375-455C-9EA6-DF929625EA0E}">
        <p15:presenceInfo xmlns:p15="http://schemas.microsoft.com/office/powerpoint/2012/main" userId="S::prasad.patankar@eclinicalworks.com::4877c417-00e6-4e0b-a2c7-f9b4ff6c5f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1A2"/>
    <a:srgbClr val="02155E"/>
    <a:srgbClr val="424243"/>
    <a:srgbClr val="EB8A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7" autoAdjust="0"/>
    <p:restoredTop sz="93792" autoAdjust="0"/>
  </p:normalViewPr>
  <p:slideViewPr>
    <p:cSldViewPr snapToObjects="1">
      <p:cViewPr varScale="1">
        <p:scale>
          <a:sx n="57" d="100"/>
          <a:sy n="57" d="100"/>
        </p:scale>
        <p:origin x="492"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FC2F7A-C085-2042-B576-C6963672ED63}" type="datetimeFigureOut">
              <a:rPr lang="en-US" smtClean="0"/>
              <a:t>6/27/2022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77671-F5CC-1748-89BC-B8D418D83BB4}" type="slidenum">
              <a:rPr lang="en-US" smtClean="0"/>
              <a:t>‹#›</a:t>
            </a:fld>
            <a:endParaRPr lang="en-US"/>
          </a:p>
        </p:txBody>
      </p:sp>
    </p:spTree>
    <p:extLst>
      <p:ext uri="{BB962C8B-B14F-4D97-AF65-F5344CB8AC3E}">
        <p14:creationId xmlns:p14="http://schemas.microsoft.com/office/powerpoint/2010/main" val="251886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77671-F5CC-1748-89BC-B8D418D83BB4}" type="slidenum">
              <a:rPr lang="en-US" smtClean="0"/>
              <a:t>1</a:t>
            </a:fld>
            <a:endParaRPr lang="en-US" dirty="0"/>
          </a:p>
        </p:txBody>
      </p:sp>
    </p:spTree>
    <p:extLst>
      <p:ext uri="{BB962C8B-B14F-4D97-AF65-F5344CB8AC3E}">
        <p14:creationId xmlns:p14="http://schemas.microsoft.com/office/powerpoint/2010/main" val="1017772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 Enter in your Criteria</a:t>
            </a:r>
          </a:p>
          <a:p>
            <a:r>
              <a:rPr lang="en-US" dirty="0"/>
              <a:t>Name: Name of your Criteria</a:t>
            </a:r>
          </a:p>
          <a:p>
            <a:r>
              <a:rPr lang="en-US" dirty="0"/>
              <a:t>Category: Drop Down Menu – Choose BMI</a:t>
            </a:r>
          </a:p>
          <a:p>
            <a:r>
              <a:rPr lang="en-US" dirty="0"/>
              <a:t>Master File: Drop Down Menu – Choose Vitals</a:t>
            </a:r>
          </a:p>
          <a:p>
            <a:r>
              <a:rPr lang="en-US" dirty="0"/>
              <a:t>Data Element: Drop Down Menu – Choose BMI %</a:t>
            </a:r>
          </a:p>
          <a:p>
            <a:r>
              <a:rPr lang="en-US" dirty="0"/>
              <a:t>Operator: Drop Down Menu – Choose = / &lt; / &lt; or = / &gt; / &gt; or =</a:t>
            </a:r>
          </a:p>
          <a:p>
            <a:r>
              <a:rPr lang="en-US" dirty="0"/>
              <a:t>Value: Type in Appropriate Value</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55342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Choosing the Master File value will adjust what values populate in the Data Element. </a:t>
            </a:r>
          </a:p>
          <a:p>
            <a:r>
              <a:rPr lang="en-US" dirty="0"/>
              <a:t>e.g. Under Demographics, the Data Elements would be all demographic fields</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82198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Build our first Criteria for our Rule of BMI less than the 5</a:t>
            </a:r>
            <a:r>
              <a:rPr lang="en-US" baseline="30000" dirty="0"/>
              <a:t>th</a:t>
            </a:r>
            <a:r>
              <a:rPr lang="en-US" dirty="0"/>
              <a:t> Percentile – we need to focus on the BMI Percentile. </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50996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need our second Criteria  of Demographics (Ages between 3-20)</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0361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need our Criteria of Visit Type – this may be multiple criteria depending on how you have your Visit Types Set. We have an Established Patient Well and New Patient Well so this means we need to Create 2 Criteria for each visit type. </a:t>
            </a:r>
          </a:p>
          <a:p>
            <a:r>
              <a:rPr lang="en-US" dirty="0"/>
              <a:t>Value pulls from your Visit Type List</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77783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your list may look like for Clinical Criteria </a:t>
            </a:r>
          </a:p>
          <a:p>
            <a:r>
              <a:rPr lang="en-US" dirty="0"/>
              <a:t>I’ve covered my others so you can see the 4 we need for this one Rule. </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18661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 is to choose Setup Clinical Rule</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93469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 is to choose Setup Clinical Rule</a:t>
            </a:r>
          </a:p>
          <a:p>
            <a:endParaRPr lang="en-US" dirty="0"/>
          </a:p>
          <a:p>
            <a:r>
              <a:rPr lang="en-US" dirty="0"/>
              <a:t>Category is a Drop Down – I first chose Vitals for my Category but with others I chose Assessment, it doesn’t seem to matter except if you were to filter for Available Clinical Rules, so use what makes sense to you.</a:t>
            </a:r>
          </a:p>
          <a:p>
            <a:r>
              <a:rPr lang="en-US" dirty="0"/>
              <a:t>Start Date / End Date – you can leave blank</a:t>
            </a:r>
          </a:p>
          <a:p>
            <a:r>
              <a:rPr lang="en-US" dirty="0"/>
              <a:t>Description – Add what makes sense for you</a:t>
            </a:r>
          </a:p>
          <a:p>
            <a:endParaRPr lang="en-US" dirty="0"/>
          </a:p>
          <a:p>
            <a:r>
              <a:rPr lang="en-US" dirty="0"/>
              <a:t>Fill out and click Next:</a:t>
            </a:r>
          </a:p>
          <a:p>
            <a:endParaRPr lang="en-US" dirty="0"/>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80122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Blank Rule Engine where you will Add Criteria that we built under “Clinical Criteria”</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93552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Blank Rule Engine where you will Add Criteria that we built under “Clinical Criteria”</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143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477671-F5CC-1748-89BC-B8D418D83B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92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can see we’ve added our first Criteria, and can add a second or Add a Block</a:t>
            </a:r>
          </a:p>
          <a:p>
            <a:r>
              <a:rPr lang="en-US" dirty="0"/>
              <a:t>We’re going to add a second Criteria for Age</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32964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Clicked “Add Criteria” Choose your Patient Age and this Pop Up comes into view – Choose AND</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55085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our 2 Criteria Added. </a:t>
            </a:r>
          </a:p>
          <a:p>
            <a:r>
              <a:rPr lang="en-US" dirty="0"/>
              <a:t>Because we’re switching to Visit Type, I click Add Block which brings up the Operator Selection Box </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2365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chose our first visit type “Well Est” and then added another Criteria for our second Visit Type with an “Or” Operator. </a:t>
            </a:r>
          </a:p>
          <a:p>
            <a:r>
              <a:rPr lang="en-US" dirty="0"/>
              <a:t>Hit Next</a:t>
            </a:r>
          </a:p>
          <a:p>
            <a:endParaRPr lang="en-US" dirty="0"/>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95782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screen you are going to choose and Event Type to occur once your rule is running. </a:t>
            </a:r>
          </a:p>
          <a:p>
            <a:r>
              <a:rPr lang="en-US" dirty="0"/>
              <a:t>Choose the last one – Add to Assessment</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86654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adding to the assessment? The BMI Z-Code. So Choose your Z68.51 (BMI, Less than 5</a:t>
            </a:r>
            <a:r>
              <a:rPr lang="en-US" baseline="30000" dirty="0"/>
              <a:t>th</a:t>
            </a:r>
            <a:r>
              <a:rPr lang="en-US" dirty="0"/>
              <a:t> percentile) </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90325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rule status is on if you want it to run right away or Off if you want to wait until you have a chance to test it one evening or over a lunch break because once it is on, it will affect all visit types selected. </a:t>
            </a:r>
          </a:p>
          <a:p>
            <a:r>
              <a:rPr lang="en-US" dirty="0"/>
              <a:t>Hit Finish. </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7785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99667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on our test patient with the vitals of 3.86 percentile BMI. Provider can add their template and finish their note. </a:t>
            </a:r>
          </a:p>
          <a:p>
            <a:endParaRPr lang="en-US" dirty="0"/>
          </a:p>
          <a:p>
            <a:r>
              <a:rPr lang="en-US" dirty="0"/>
              <a:t>NOTHING happens until your provider hits Done in the Billing Screen</a:t>
            </a:r>
          </a:p>
          <a:p>
            <a:endParaRPr lang="en-US" dirty="0"/>
          </a:p>
          <a:p>
            <a:pPr defTabSz="931774">
              <a:defRPr/>
            </a:pPr>
            <a:r>
              <a:rPr lang="en-US" dirty="0"/>
              <a:t>The rule does not show until the provider clicks DONE.</a:t>
            </a:r>
          </a:p>
          <a:p>
            <a:endParaRPr lang="en-US" dirty="0"/>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44893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on our test patient with the vitals of 3.86 percentile BMI. Provider can add their template and finish their note. </a:t>
            </a:r>
          </a:p>
          <a:p>
            <a:endParaRPr lang="en-US" dirty="0"/>
          </a:p>
          <a:p>
            <a:r>
              <a:rPr lang="en-US" dirty="0"/>
              <a:t>NOTHING happens until your provider hits Done in the Billing Screen</a:t>
            </a:r>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27267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477671-F5CC-1748-89BC-B8D418D83B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849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they click DONE this Pop Up will show.  They need to click OK</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11083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populate the BMI under the assessment. </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58960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 NOT assign the BMI to your WCC Code. </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19310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this was a sick office visit. Provider hit “Lock” and this will pop up. Doesn’t matter if you hit yes or no, b/c there’s no Clinical Rule assigned to this visit type, it doesn’t do anything and will immediately bring up the box for locking the note. </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03270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Alternately, if you finish your day and want to lock all of your notes at once, the CRE will not run. </a:t>
            </a:r>
          </a:p>
          <a:p>
            <a:endParaRPr lang="en-US" dirty="0"/>
          </a:p>
          <a:p>
            <a:r>
              <a:rPr lang="en-US" dirty="0"/>
              <a:t>That’s really it. The next 3 slides are template for the other BMI Clinical Rules we’ve created. We have yet to tackle the adult BMI codes b/c there are so many and they aren’t percentiles, but the same steps apply. </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19896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BMI 5</a:t>
            </a:r>
            <a:r>
              <a:rPr lang="en-US" baseline="30000" dirty="0"/>
              <a:t>th</a:t>
            </a:r>
            <a:r>
              <a:rPr lang="en-US" dirty="0"/>
              <a:t> to Less than 85</a:t>
            </a:r>
            <a:r>
              <a:rPr lang="en-US" baseline="30000" dirty="0"/>
              <a:t>th</a:t>
            </a:r>
            <a:r>
              <a:rPr lang="en-US" dirty="0"/>
              <a:t> </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41470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BMI 85</a:t>
            </a:r>
            <a:r>
              <a:rPr lang="en-US" baseline="30000" dirty="0"/>
              <a:t>th</a:t>
            </a:r>
            <a:r>
              <a:rPr lang="en-US" dirty="0"/>
              <a:t> to 95</a:t>
            </a:r>
            <a:r>
              <a:rPr lang="en-US" baseline="30000" dirty="0"/>
              <a:t>th</a:t>
            </a:r>
            <a:r>
              <a:rPr lang="en-US" dirty="0"/>
              <a:t> </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53760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BMI greater than 95</a:t>
            </a:r>
            <a:r>
              <a:rPr lang="en-US" baseline="30000" dirty="0"/>
              <a:t>th</a:t>
            </a:r>
            <a:r>
              <a:rPr lang="en-US" dirty="0"/>
              <a:t> </a:t>
            </a:r>
          </a:p>
          <a:p>
            <a:endParaRPr lang="en-US" dirty="0"/>
          </a:p>
          <a:p>
            <a:r>
              <a:rPr lang="en-US" dirty="0"/>
              <a:t>That’s it! If you start playing around with the Clinical Rule Engine and find other good uses for it, please let the PHN know or shoot me an email. </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89979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looks like the Clinical Rules Engine has a lot more to it than just BMI coding. However, there are zero documents on </a:t>
            </a:r>
            <a:r>
              <a:rPr lang="en-US" dirty="0" err="1"/>
              <a:t>eCW’s</a:t>
            </a:r>
            <a:r>
              <a:rPr lang="en-US" dirty="0"/>
              <a:t> helpdesk or university websites (it’s like a super secret feature) so we’re doing this on our own. If you find any other automation uses for the Clinical Rules Engine, please let me or the PHN know!</a:t>
            </a:r>
          </a:p>
        </p:txBody>
      </p:sp>
      <p:sp>
        <p:nvSpPr>
          <p:cNvPr id="4" name="Slide Number Placeholder 3"/>
          <p:cNvSpPr>
            <a:spLocks noGrp="1"/>
          </p:cNvSpPr>
          <p:nvPr>
            <p:ph type="sldNum" sz="quarter" idx="10"/>
          </p:nvPr>
        </p:nvSpPr>
        <p:spPr/>
        <p:txBody>
          <a:bodyPr/>
          <a:lstStyle/>
          <a:p>
            <a:fld id="{F5477671-F5CC-1748-89BC-B8D418D83BB4}" type="slidenum">
              <a:rPr lang="en-US" smtClean="0"/>
              <a:t>40</a:t>
            </a:fld>
            <a:endParaRPr lang="en-US"/>
          </a:p>
        </p:txBody>
      </p:sp>
    </p:spTree>
    <p:extLst>
      <p:ext uri="{BB962C8B-B14F-4D97-AF65-F5344CB8AC3E}">
        <p14:creationId xmlns:p14="http://schemas.microsoft.com/office/powerpoint/2010/main" val="9973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477671-F5CC-1748-89BC-B8D418D83BB4}"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4070220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477671-F5CC-1748-89BC-B8D418D83B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971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477671-F5CC-1748-89BC-B8D418D83BB4}"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697239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477671-F5CC-1748-89BC-B8D418D83BB4}" type="slidenum">
              <a:rPr lang="en-US" smtClean="0"/>
              <a:t>44</a:t>
            </a:fld>
            <a:endParaRPr lang="en-US"/>
          </a:p>
        </p:txBody>
      </p:sp>
    </p:spTree>
    <p:extLst>
      <p:ext uri="{BB962C8B-B14F-4D97-AF65-F5344CB8AC3E}">
        <p14:creationId xmlns:p14="http://schemas.microsoft.com/office/powerpoint/2010/main" val="1180034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477671-F5CC-1748-89BC-B8D418D83BB4}"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917787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68571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27791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Steps:</a:t>
            </a:r>
          </a:p>
          <a:p>
            <a:r>
              <a:rPr lang="en-US" dirty="0"/>
              <a:t>Clinical Criteria</a:t>
            </a:r>
          </a:p>
          <a:p>
            <a:r>
              <a:rPr lang="en-US" dirty="0"/>
              <a:t>Setup Clinical Rule</a:t>
            </a:r>
          </a:p>
          <a:p>
            <a:r>
              <a:rPr lang="en-US" dirty="0"/>
              <a:t>Available Clinical Rules</a:t>
            </a:r>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60543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5477671-F5CC-1748-89BC-B8D418D83BB4}" type="slidenum">
              <a:rPr lang="en-US">
                <a:solidFill>
                  <a:prstClr val="black"/>
                </a:solidFill>
                <a:latin typeface="Calibri" panose="020F0502020204030204"/>
              </a:rPr>
              <a:pPr defTabSz="931774">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50957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A2DF6-2D33-3349-A4AC-8903468F7337}"/>
              </a:ext>
            </a:extLst>
          </p:cNvPr>
          <p:cNvPicPr>
            <a:picLocks noChangeAspect="1"/>
          </p:cNvPicPr>
          <p:nvPr userDrawn="1"/>
        </p:nvPicPr>
        <p:blipFill>
          <a:blip r:embed="rId2"/>
          <a:stretch>
            <a:fillRect/>
          </a:stretch>
        </p:blipFill>
        <p:spPr>
          <a:xfrm>
            <a:off x="4404772" y="0"/>
            <a:ext cx="2318542" cy="6858000"/>
          </a:xfrm>
          <a:prstGeom prst="rect">
            <a:avLst/>
          </a:prstGeom>
        </p:spPr>
      </p:pic>
      <p:sp>
        <p:nvSpPr>
          <p:cNvPr id="7" name="Title 1">
            <a:extLst>
              <a:ext uri="{FF2B5EF4-FFF2-40B4-BE49-F238E27FC236}">
                <a16:creationId xmlns:a16="http://schemas.microsoft.com/office/drawing/2014/main" id="{1AECC548-E9A1-174D-A362-B458E4721FA6}"/>
              </a:ext>
            </a:extLst>
          </p:cNvPr>
          <p:cNvSpPr>
            <a:spLocks noGrp="1"/>
          </p:cNvSpPr>
          <p:nvPr>
            <p:ph type="title" hasCustomPrompt="1"/>
          </p:nvPr>
        </p:nvSpPr>
        <p:spPr>
          <a:xfrm>
            <a:off x="837254" y="1334530"/>
            <a:ext cx="4513224" cy="2679182"/>
          </a:xfrm>
        </p:spPr>
        <p:txBody>
          <a:bodyPr anchor="b">
            <a:normAutofit/>
          </a:bodyPr>
          <a:lstStyle>
            <a:lvl1pPr>
              <a:lnSpc>
                <a:spcPts val="5800"/>
              </a:lnSpc>
              <a:defRPr sz="4800" b="1" i="0">
                <a:latin typeface="Corbel" panose="020B0503020204020204" pitchFamily="34" charset="0"/>
              </a:defRPr>
            </a:lvl1pPr>
          </a:lstStyle>
          <a:p>
            <a:r>
              <a:rPr lang="en-US" dirty="0"/>
              <a:t>Click to exit Master title style</a:t>
            </a:r>
          </a:p>
        </p:txBody>
      </p:sp>
      <p:sp>
        <p:nvSpPr>
          <p:cNvPr id="8" name="Text Placeholder 2">
            <a:extLst>
              <a:ext uri="{FF2B5EF4-FFF2-40B4-BE49-F238E27FC236}">
                <a16:creationId xmlns:a16="http://schemas.microsoft.com/office/drawing/2014/main" id="{54D6C92D-274C-354C-BC8E-9219ADCD8404}"/>
              </a:ext>
            </a:extLst>
          </p:cNvPr>
          <p:cNvSpPr>
            <a:spLocks noGrp="1"/>
          </p:cNvSpPr>
          <p:nvPr>
            <p:ph type="body" idx="1"/>
          </p:nvPr>
        </p:nvSpPr>
        <p:spPr>
          <a:xfrm>
            <a:off x="837253" y="4238369"/>
            <a:ext cx="4513225" cy="1334530"/>
          </a:xfrm>
        </p:spPr>
        <p:txBody>
          <a:bodyPr>
            <a:normAutofit/>
          </a:bodyPr>
          <a:lstStyle>
            <a:lvl1pPr marL="0" indent="0">
              <a:lnSpc>
                <a:spcPct val="120000"/>
              </a:lnSpc>
              <a:spcBef>
                <a:spcPts val="800"/>
              </a:spcBef>
              <a:buNone/>
              <a:defRPr sz="1800" b="0" i="0">
                <a:solidFill>
                  <a:srgbClr val="424243"/>
                </a:solidFill>
                <a:latin typeface="Corbel"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Picture Placeholder 3">
            <a:extLst>
              <a:ext uri="{FF2B5EF4-FFF2-40B4-BE49-F238E27FC236}">
                <a16:creationId xmlns:a16="http://schemas.microsoft.com/office/drawing/2014/main" id="{B6390695-51AB-8445-84C1-B88781FAE951}"/>
              </a:ext>
            </a:extLst>
          </p:cNvPr>
          <p:cNvSpPr>
            <a:spLocks noGrp="1"/>
          </p:cNvSpPr>
          <p:nvPr>
            <p:ph type="pic" sz="quarter" idx="13"/>
          </p:nvPr>
        </p:nvSpPr>
        <p:spPr>
          <a:xfrm>
            <a:off x="5932764" y="0"/>
            <a:ext cx="6259236" cy="6858000"/>
          </a:xfrm>
        </p:spPr>
        <p:txBody>
          <a:bodyPr/>
          <a:lstStyle/>
          <a:p>
            <a:endParaRPr lang="en-US" dirty="0"/>
          </a:p>
        </p:txBody>
      </p:sp>
    </p:spTree>
    <p:extLst>
      <p:ext uri="{BB962C8B-B14F-4D97-AF65-F5344CB8AC3E}">
        <p14:creationId xmlns:p14="http://schemas.microsoft.com/office/powerpoint/2010/main" val="864877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D49767-1D81-F140-A58F-768C79AF1A85}"/>
              </a:ext>
            </a:extLst>
          </p:cNvPr>
          <p:cNvSpPr>
            <a:spLocks noGrp="1"/>
          </p:cNvSpPr>
          <p:nvPr>
            <p:ph type="sldNum" sz="quarter" idx="12"/>
          </p:nvPr>
        </p:nvSpPr>
        <p:spPr/>
        <p:txBody>
          <a:bodyPr/>
          <a:lstStyle/>
          <a:p>
            <a:fld id="{C02A5225-8D37-BA47-A180-7BD7248AF82A}" type="slidenum">
              <a:rPr lang="en-US" smtClean="0"/>
              <a:t>‹#›</a:t>
            </a:fld>
            <a:endParaRPr lang="en-US"/>
          </a:p>
        </p:txBody>
      </p:sp>
    </p:spTree>
    <p:extLst>
      <p:ext uri="{BB962C8B-B14F-4D97-AF65-F5344CB8AC3E}">
        <p14:creationId xmlns:p14="http://schemas.microsoft.com/office/powerpoint/2010/main" val="1040931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CANV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696B2-CDA3-A54E-B9B4-7FAA9F8CEE00}"/>
              </a:ext>
            </a:extLst>
          </p:cNvPr>
          <p:cNvSpPr>
            <a:spLocks noGrp="1"/>
          </p:cNvSpPr>
          <p:nvPr>
            <p:ph type="ctrTitle" hasCustomPrompt="1"/>
          </p:nvPr>
        </p:nvSpPr>
        <p:spPr>
          <a:xfrm>
            <a:off x="838200" y="396806"/>
            <a:ext cx="10515600" cy="646802"/>
          </a:xfrm>
          <a:prstGeom prst="rect">
            <a:avLst/>
          </a:prstGeom>
        </p:spPr>
        <p:txBody>
          <a:bodyPr anchor="b">
            <a:normAutofit/>
          </a:bodyPr>
          <a:lstStyle>
            <a:lvl1pPr algn="l">
              <a:defRPr sz="4400" b="1" i="0">
                <a:solidFill>
                  <a:srgbClr val="00334F"/>
                </a:solidFill>
                <a:latin typeface="Arial" panose="020B0604020202020204" pitchFamily="34" charset="0"/>
                <a:cs typeface="Arial" panose="020B0604020202020204" pitchFamily="34" charset="0"/>
              </a:defRPr>
            </a:lvl1pPr>
          </a:lstStyle>
          <a:p>
            <a:r>
              <a:rPr lang="en-US"/>
              <a:t>Title – 36-44pt, Arial/Bold, dark blue</a:t>
            </a:r>
          </a:p>
        </p:txBody>
      </p:sp>
      <p:sp>
        <p:nvSpPr>
          <p:cNvPr id="3" name="Subtitle 2">
            <a:extLst>
              <a:ext uri="{FF2B5EF4-FFF2-40B4-BE49-F238E27FC236}">
                <a16:creationId xmlns:a16="http://schemas.microsoft.com/office/drawing/2014/main" id="{3A39CCC7-2C87-6940-9A13-42657F0D3F48}"/>
              </a:ext>
            </a:extLst>
          </p:cNvPr>
          <p:cNvSpPr>
            <a:spLocks noGrp="1"/>
          </p:cNvSpPr>
          <p:nvPr>
            <p:ph type="subTitle" idx="1" hasCustomPrompt="1"/>
          </p:nvPr>
        </p:nvSpPr>
        <p:spPr>
          <a:xfrm>
            <a:off x="838199" y="1081475"/>
            <a:ext cx="10515599" cy="646802"/>
          </a:xfrm>
          <a:prstGeom prst="rect">
            <a:avLst/>
          </a:prstGeom>
        </p:spPr>
        <p:txBody>
          <a:bodyPr/>
          <a:lstStyle>
            <a:lvl1pPr marL="0" indent="0" algn="l">
              <a:buNone/>
              <a:defRPr sz="3200" b="1" i="0">
                <a:solidFill>
                  <a:srgbClr val="4EC3E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 28-32pt, Arial/Bold, </a:t>
            </a:r>
            <a:r>
              <a:rPr lang="en-US" err="1"/>
              <a:t>healow</a:t>
            </a:r>
            <a:r>
              <a:rPr lang="en-US"/>
              <a:t> Blue</a:t>
            </a:r>
          </a:p>
        </p:txBody>
      </p:sp>
      <p:sp>
        <p:nvSpPr>
          <p:cNvPr id="9" name="Content Placeholder 2">
            <a:extLst>
              <a:ext uri="{FF2B5EF4-FFF2-40B4-BE49-F238E27FC236}">
                <a16:creationId xmlns:a16="http://schemas.microsoft.com/office/drawing/2014/main" id="{3330ECFB-1C81-0449-9E5A-C4C7B58071DD}"/>
              </a:ext>
            </a:extLst>
          </p:cNvPr>
          <p:cNvSpPr>
            <a:spLocks noGrp="1"/>
          </p:cNvSpPr>
          <p:nvPr>
            <p:ph idx="10" hasCustomPrompt="1"/>
          </p:nvPr>
        </p:nvSpPr>
        <p:spPr>
          <a:xfrm>
            <a:off x="838200" y="2253005"/>
            <a:ext cx="10515600" cy="3923957"/>
          </a:xfrm>
          <a:prstGeom prst="rect">
            <a:avLst/>
          </a:prstGeom>
        </p:spPr>
        <p:txBody>
          <a:bodyPr/>
          <a:lstStyle>
            <a:lvl1pPr marL="0" indent="0">
              <a:buNone/>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Body – 18-28pt, Arial/Regular, dark blue</a:t>
            </a:r>
          </a:p>
        </p:txBody>
      </p:sp>
      <p:sp>
        <p:nvSpPr>
          <p:cNvPr id="5" name="Slide Number Placeholder 2">
            <a:extLst>
              <a:ext uri="{FF2B5EF4-FFF2-40B4-BE49-F238E27FC236}">
                <a16:creationId xmlns:a16="http://schemas.microsoft.com/office/drawing/2014/main" id="{8BD52BA6-9074-4DD8-A307-14D4A472A303}"/>
              </a:ext>
            </a:extLst>
          </p:cNvPr>
          <p:cNvSpPr>
            <a:spLocks noGrp="1"/>
          </p:cNvSpPr>
          <p:nvPr>
            <p:ph type="sldNum" sz="quarter" idx="4"/>
          </p:nvPr>
        </p:nvSpPr>
        <p:spPr>
          <a:xfrm>
            <a:off x="8834970" y="6513378"/>
            <a:ext cx="2743200" cy="365125"/>
          </a:xfrm>
          <a:prstGeom prst="rect">
            <a:avLst/>
          </a:prstGeom>
        </p:spPr>
        <p:txBody>
          <a:bodyPr vert="horz" lIns="91440" tIns="45720" rIns="91440" bIns="45720" rtlCol="0" anchor="ctr"/>
          <a:lstStyle>
            <a:lvl1pPr algn="r">
              <a:defRPr sz="1200">
                <a:solidFill>
                  <a:schemeClr val="bg1"/>
                </a:solidFill>
              </a:defRPr>
            </a:lvl1pPr>
          </a:lstStyle>
          <a:p>
            <a:fld id="{8B48C5E0-3210-4CC2-BD28-DE9BFFD5280B}" type="slidenum">
              <a:rPr lang="en-US" smtClean="0"/>
              <a:pPr/>
              <a:t>‹#›</a:t>
            </a:fld>
            <a:endParaRPr lang="en-US"/>
          </a:p>
        </p:txBody>
      </p:sp>
    </p:spTree>
    <p:extLst>
      <p:ext uri="{BB962C8B-B14F-4D97-AF65-F5344CB8AC3E}">
        <p14:creationId xmlns:p14="http://schemas.microsoft.com/office/powerpoint/2010/main" val="3408460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ELLOW - LEFT COL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696B2-CDA3-A54E-B9B4-7FAA9F8CEE00}"/>
              </a:ext>
            </a:extLst>
          </p:cNvPr>
          <p:cNvSpPr>
            <a:spLocks noGrp="1"/>
          </p:cNvSpPr>
          <p:nvPr>
            <p:ph type="ctrTitle" hasCustomPrompt="1"/>
          </p:nvPr>
        </p:nvSpPr>
        <p:spPr>
          <a:xfrm>
            <a:off x="573024" y="273128"/>
            <a:ext cx="4639056" cy="1263064"/>
          </a:xfrm>
          <a:prstGeom prst="rect">
            <a:avLst/>
          </a:prstGeom>
        </p:spPr>
        <p:txBody>
          <a:bodyPr anchor="t" anchorCtr="0">
            <a:norm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a:t>Title – 36-44pt, Arial/Bold, White</a:t>
            </a:r>
          </a:p>
        </p:txBody>
      </p:sp>
      <p:sp>
        <p:nvSpPr>
          <p:cNvPr id="3" name="Subtitle 2">
            <a:extLst>
              <a:ext uri="{FF2B5EF4-FFF2-40B4-BE49-F238E27FC236}">
                <a16:creationId xmlns:a16="http://schemas.microsoft.com/office/drawing/2014/main" id="{3A39CCC7-2C87-6940-9A13-42657F0D3F48}"/>
              </a:ext>
            </a:extLst>
          </p:cNvPr>
          <p:cNvSpPr>
            <a:spLocks noGrp="1"/>
          </p:cNvSpPr>
          <p:nvPr>
            <p:ph type="subTitle" idx="1" hasCustomPrompt="1"/>
          </p:nvPr>
        </p:nvSpPr>
        <p:spPr>
          <a:xfrm>
            <a:off x="573024" y="1536192"/>
            <a:ext cx="4639056" cy="1077800"/>
          </a:xfrm>
          <a:prstGeom prst="rect">
            <a:avLst/>
          </a:prstGeom>
        </p:spPr>
        <p:txBody>
          <a:bodyPr/>
          <a:lstStyle>
            <a:lvl1pPr marL="0" indent="0" algn="l">
              <a:buNone/>
              <a:defRPr sz="2800" b="1" i="0">
                <a:solidFill>
                  <a:srgbClr val="4EC3E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 28-32pt, Arial/Bold, </a:t>
            </a:r>
            <a:r>
              <a:rPr lang="en-US" err="1"/>
              <a:t>healow</a:t>
            </a:r>
            <a:r>
              <a:rPr lang="en-US"/>
              <a:t> Blue</a:t>
            </a:r>
          </a:p>
        </p:txBody>
      </p:sp>
      <p:sp>
        <p:nvSpPr>
          <p:cNvPr id="9" name="Content Placeholder 2">
            <a:extLst>
              <a:ext uri="{FF2B5EF4-FFF2-40B4-BE49-F238E27FC236}">
                <a16:creationId xmlns:a16="http://schemas.microsoft.com/office/drawing/2014/main" id="{3330ECFB-1C81-0449-9E5A-C4C7B58071DD}"/>
              </a:ext>
            </a:extLst>
          </p:cNvPr>
          <p:cNvSpPr>
            <a:spLocks noGrp="1"/>
          </p:cNvSpPr>
          <p:nvPr>
            <p:ph idx="10" hasCustomPrompt="1"/>
          </p:nvPr>
        </p:nvSpPr>
        <p:spPr>
          <a:xfrm>
            <a:off x="530352" y="2916936"/>
            <a:ext cx="4846320" cy="294913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Body – 18-28pt, Arial/Regular, white</a:t>
            </a:r>
          </a:p>
        </p:txBody>
      </p:sp>
      <p:sp>
        <p:nvSpPr>
          <p:cNvPr id="5" name="Slide Number Placeholder 2">
            <a:extLst>
              <a:ext uri="{FF2B5EF4-FFF2-40B4-BE49-F238E27FC236}">
                <a16:creationId xmlns:a16="http://schemas.microsoft.com/office/drawing/2014/main" id="{E6928347-6855-4C76-A3A4-FFCAF9131DF2}"/>
              </a:ext>
            </a:extLst>
          </p:cNvPr>
          <p:cNvSpPr>
            <a:spLocks noGrp="1"/>
          </p:cNvSpPr>
          <p:nvPr>
            <p:ph type="sldNum" sz="quarter" idx="4"/>
          </p:nvPr>
        </p:nvSpPr>
        <p:spPr>
          <a:xfrm>
            <a:off x="8834970" y="6513378"/>
            <a:ext cx="2743200" cy="365125"/>
          </a:xfrm>
          <a:prstGeom prst="rect">
            <a:avLst/>
          </a:prstGeom>
        </p:spPr>
        <p:txBody>
          <a:bodyPr vert="horz" lIns="91440" tIns="45720" rIns="91440" bIns="45720" rtlCol="0" anchor="ctr"/>
          <a:lstStyle>
            <a:lvl1pPr algn="r">
              <a:defRPr sz="1200">
                <a:solidFill>
                  <a:schemeClr val="tx1"/>
                </a:solidFill>
              </a:defRPr>
            </a:lvl1pPr>
          </a:lstStyle>
          <a:p>
            <a:fld id="{8B48C5E0-3210-4CC2-BD28-DE9BFFD5280B}" type="slidenum">
              <a:rPr lang="en-US" smtClean="0"/>
              <a:pPr/>
              <a:t>‹#›</a:t>
            </a:fld>
            <a:endParaRPr lang="en-US"/>
          </a:p>
        </p:txBody>
      </p:sp>
    </p:spTree>
    <p:extLst>
      <p:ext uri="{BB962C8B-B14F-4D97-AF65-F5344CB8AC3E}">
        <p14:creationId xmlns:p14="http://schemas.microsoft.com/office/powerpoint/2010/main" val="136507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696B2-CDA3-A54E-B9B4-7FAA9F8CEE00}"/>
              </a:ext>
            </a:extLst>
          </p:cNvPr>
          <p:cNvSpPr>
            <a:spLocks noGrp="1"/>
          </p:cNvSpPr>
          <p:nvPr>
            <p:ph type="ctrTitle" hasCustomPrompt="1"/>
          </p:nvPr>
        </p:nvSpPr>
        <p:spPr>
          <a:xfrm>
            <a:off x="838200" y="396806"/>
            <a:ext cx="10515600" cy="646802"/>
          </a:xfrm>
          <a:prstGeom prst="rect">
            <a:avLst/>
          </a:prstGeom>
        </p:spPr>
        <p:txBody>
          <a:bodyPr anchor="b">
            <a:normAutofit/>
          </a:bodyPr>
          <a:lstStyle>
            <a:lvl1pPr algn="l">
              <a:defRPr sz="4400" b="1" i="0">
                <a:solidFill>
                  <a:srgbClr val="00334F"/>
                </a:solidFill>
                <a:latin typeface="Arial" panose="020B0604020202020204" pitchFamily="34" charset="0"/>
                <a:cs typeface="Arial" panose="020B0604020202020204" pitchFamily="34" charset="0"/>
              </a:defRPr>
            </a:lvl1pPr>
          </a:lstStyle>
          <a:p>
            <a:r>
              <a:rPr lang="en-US"/>
              <a:t>Title – 36-44pt, Arial/Bold, dark blue</a:t>
            </a:r>
          </a:p>
        </p:txBody>
      </p:sp>
      <p:sp>
        <p:nvSpPr>
          <p:cNvPr id="3" name="Subtitle 2">
            <a:extLst>
              <a:ext uri="{FF2B5EF4-FFF2-40B4-BE49-F238E27FC236}">
                <a16:creationId xmlns:a16="http://schemas.microsoft.com/office/drawing/2014/main" id="{3A39CCC7-2C87-6940-9A13-42657F0D3F48}"/>
              </a:ext>
            </a:extLst>
          </p:cNvPr>
          <p:cNvSpPr>
            <a:spLocks noGrp="1"/>
          </p:cNvSpPr>
          <p:nvPr>
            <p:ph type="subTitle" idx="1" hasCustomPrompt="1"/>
          </p:nvPr>
        </p:nvSpPr>
        <p:spPr>
          <a:xfrm>
            <a:off x="838199" y="1071040"/>
            <a:ext cx="10515599" cy="646802"/>
          </a:xfrm>
          <a:prstGeom prst="rect">
            <a:avLst/>
          </a:prstGeom>
        </p:spPr>
        <p:txBody>
          <a:bodyPr/>
          <a:lstStyle>
            <a:lvl1pPr marL="0" indent="0" algn="l">
              <a:buNone/>
              <a:defRPr sz="3200" b="1" i="0">
                <a:solidFill>
                  <a:srgbClr val="4EC3E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 28-32pt, Arial/Bold, </a:t>
            </a:r>
            <a:r>
              <a:rPr lang="en-US" err="1"/>
              <a:t>healow</a:t>
            </a:r>
            <a:r>
              <a:rPr lang="en-US"/>
              <a:t> Blue</a:t>
            </a:r>
          </a:p>
        </p:txBody>
      </p:sp>
      <p:sp>
        <p:nvSpPr>
          <p:cNvPr id="9" name="Content Placeholder 2">
            <a:extLst>
              <a:ext uri="{FF2B5EF4-FFF2-40B4-BE49-F238E27FC236}">
                <a16:creationId xmlns:a16="http://schemas.microsoft.com/office/drawing/2014/main" id="{3330ECFB-1C81-0449-9E5A-C4C7B58071DD}"/>
              </a:ext>
            </a:extLst>
          </p:cNvPr>
          <p:cNvSpPr>
            <a:spLocks noGrp="1"/>
          </p:cNvSpPr>
          <p:nvPr>
            <p:ph idx="10" hasCustomPrompt="1"/>
          </p:nvPr>
        </p:nvSpPr>
        <p:spPr>
          <a:xfrm>
            <a:off x="838200" y="2253005"/>
            <a:ext cx="10515600" cy="3923957"/>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Body – 18-28pt, Arial/Regular, white</a:t>
            </a:r>
          </a:p>
        </p:txBody>
      </p:sp>
      <p:sp>
        <p:nvSpPr>
          <p:cNvPr id="5" name="Slide Number Placeholder 2">
            <a:extLst>
              <a:ext uri="{FF2B5EF4-FFF2-40B4-BE49-F238E27FC236}">
                <a16:creationId xmlns:a16="http://schemas.microsoft.com/office/drawing/2014/main" id="{333406AF-6A58-4ACC-9C6F-CAC959CCB4CE}"/>
              </a:ext>
            </a:extLst>
          </p:cNvPr>
          <p:cNvSpPr>
            <a:spLocks noGrp="1"/>
          </p:cNvSpPr>
          <p:nvPr>
            <p:ph type="sldNum" sz="quarter" idx="4"/>
          </p:nvPr>
        </p:nvSpPr>
        <p:spPr>
          <a:xfrm>
            <a:off x="8834970" y="6513378"/>
            <a:ext cx="2743200" cy="365125"/>
          </a:xfrm>
          <a:prstGeom prst="rect">
            <a:avLst/>
          </a:prstGeom>
        </p:spPr>
        <p:txBody>
          <a:bodyPr vert="horz" lIns="91440" tIns="45720" rIns="91440" bIns="45720" rtlCol="0" anchor="ctr"/>
          <a:lstStyle>
            <a:lvl1pPr algn="r">
              <a:defRPr sz="1200">
                <a:solidFill>
                  <a:schemeClr val="bg1"/>
                </a:solidFill>
              </a:defRPr>
            </a:lvl1pPr>
          </a:lstStyle>
          <a:p>
            <a:fld id="{8B48C5E0-3210-4CC2-BD28-DE9BFFD5280B}" type="slidenum">
              <a:rPr lang="en-US" smtClean="0"/>
              <a:pPr/>
              <a:t>‹#›</a:t>
            </a:fld>
            <a:endParaRPr lang="en-US"/>
          </a:p>
        </p:txBody>
      </p:sp>
    </p:spTree>
    <p:extLst>
      <p:ext uri="{BB962C8B-B14F-4D97-AF65-F5344CB8AC3E}">
        <p14:creationId xmlns:p14="http://schemas.microsoft.com/office/powerpoint/2010/main" val="1361245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no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E5ABBC-4224-FF4C-A0DD-0E02AE2E9347}"/>
              </a:ext>
            </a:extLst>
          </p:cNvPr>
          <p:cNvSpPr/>
          <p:nvPr userDrawn="1"/>
        </p:nvSpPr>
        <p:spPr>
          <a:xfrm>
            <a:off x="0" y="0"/>
            <a:ext cx="12192000" cy="6858000"/>
          </a:xfrm>
          <a:prstGeom prst="rect">
            <a:avLst/>
          </a:prstGeom>
          <a:solidFill>
            <a:srgbClr val="084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AECC548-E9A1-174D-A362-B458E4721FA6}"/>
              </a:ext>
            </a:extLst>
          </p:cNvPr>
          <p:cNvSpPr>
            <a:spLocks noGrp="1"/>
          </p:cNvSpPr>
          <p:nvPr>
            <p:ph type="title"/>
          </p:nvPr>
        </p:nvSpPr>
        <p:spPr>
          <a:xfrm>
            <a:off x="676613" y="1022938"/>
            <a:ext cx="10382681" cy="2444407"/>
          </a:xfrm>
        </p:spPr>
        <p:txBody>
          <a:bodyPr anchor="b">
            <a:normAutofit/>
          </a:bodyPr>
          <a:lstStyle>
            <a:lvl1pPr>
              <a:lnSpc>
                <a:spcPts val="5800"/>
              </a:lnSpc>
              <a:defRPr sz="4800" b="1" i="0">
                <a:solidFill>
                  <a:schemeClr val="bg1"/>
                </a:solidFill>
                <a:latin typeface="Corbel" panose="020B0503020204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54D6C92D-274C-354C-BC8E-9219ADCD8404}"/>
              </a:ext>
            </a:extLst>
          </p:cNvPr>
          <p:cNvSpPr>
            <a:spLocks noGrp="1"/>
          </p:cNvSpPr>
          <p:nvPr>
            <p:ph type="body" idx="1"/>
          </p:nvPr>
        </p:nvSpPr>
        <p:spPr>
          <a:xfrm>
            <a:off x="676613" y="4534939"/>
            <a:ext cx="8615664" cy="914392"/>
          </a:xfrm>
        </p:spPr>
        <p:txBody>
          <a:bodyPr>
            <a:normAutofit/>
          </a:bodyPr>
          <a:lstStyle>
            <a:lvl1pPr marL="0" indent="0">
              <a:buNone/>
              <a:defRPr sz="1800" b="0" i="0">
                <a:solidFill>
                  <a:schemeClr val="bg1"/>
                </a:solidFill>
                <a:latin typeface="Corbel"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4" name="Picture 3">
            <a:extLst>
              <a:ext uri="{FF2B5EF4-FFF2-40B4-BE49-F238E27FC236}">
                <a16:creationId xmlns:a16="http://schemas.microsoft.com/office/drawing/2014/main" id="{7D01A02D-D76B-E94E-9C28-C01F63F08908}"/>
              </a:ext>
            </a:extLst>
          </p:cNvPr>
          <p:cNvPicPr>
            <a:picLocks noChangeAspect="1"/>
          </p:cNvPicPr>
          <p:nvPr userDrawn="1"/>
        </p:nvPicPr>
        <p:blipFill>
          <a:blip r:embed="rId2"/>
          <a:stretch>
            <a:fillRect/>
          </a:stretch>
        </p:blipFill>
        <p:spPr>
          <a:xfrm>
            <a:off x="667421" y="3943483"/>
            <a:ext cx="1338882" cy="117560"/>
          </a:xfrm>
          <a:prstGeom prst="rect">
            <a:avLst/>
          </a:prstGeom>
        </p:spPr>
      </p:pic>
      <p:pic>
        <p:nvPicPr>
          <p:cNvPr id="13" name="Picture 3" descr="S:\SHAREVOL01\Pediatric_Health_Network\09. Marketing\Logos - Do Not Edit\PHN Horizontal\Horizontal Digital\150 ppi Horizontal\All White OL\PHN_Hz_OL_Wht_2020_RGB_150ppi_Sm.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349" y="6234614"/>
            <a:ext cx="3657298" cy="68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0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7B3A10-E5FB-EC40-8B96-78B179F41D39}"/>
              </a:ext>
            </a:extLst>
          </p:cNvPr>
          <p:cNvSpPr>
            <a:spLocks noGrp="1"/>
          </p:cNvSpPr>
          <p:nvPr>
            <p:ph type="sldNum" sz="quarter" idx="12"/>
          </p:nvPr>
        </p:nvSpPr>
        <p:spPr>
          <a:xfrm>
            <a:off x="8610600" y="6356350"/>
            <a:ext cx="2743200" cy="365125"/>
          </a:xfrm>
        </p:spPr>
        <p:txBody>
          <a:bodyPr/>
          <a:lstStyle/>
          <a:p>
            <a:fld id="{C02A5225-8D37-BA47-A180-7BD7248AF82A}" type="slidenum">
              <a:rPr lang="en-US" smtClean="0"/>
              <a:t>‹#›</a:t>
            </a:fld>
            <a:endParaRPr lang="en-US"/>
          </a:p>
        </p:txBody>
      </p:sp>
      <p:sp>
        <p:nvSpPr>
          <p:cNvPr id="5" name="Title Placeholder 1">
            <a:extLst>
              <a:ext uri="{FF2B5EF4-FFF2-40B4-BE49-F238E27FC236}">
                <a16:creationId xmlns:a16="http://schemas.microsoft.com/office/drawing/2014/main" id="{E165EEAC-0BB9-3044-B8E1-A198003F2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0BB8CE21-2CB1-5247-A5B0-6804EB110FCE}"/>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2109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_2colum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7B3A10-E5FB-EC40-8B96-78B179F41D39}"/>
              </a:ext>
            </a:extLst>
          </p:cNvPr>
          <p:cNvSpPr>
            <a:spLocks noGrp="1"/>
          </p:cNvSpPr>
          <p:nvPr>
            <p:ph type="sldNum" sz="quarter" idx="12"/>
          </p:nvPr>
        </p:nvSpPr>
        <p:spPr>
          <a:xfrm>
            <a:off x="8610600" y="6356350"/>
            <a:ext cx="2743200" cy="365125"/>
          </a:xfrm>
        </p:spPr>
        <p:txBody>
          <a:bodyPr/>
          <a:lstStyle/>
          <a:p>
            <a:fld id="{C02A5225-8D37-BA47-A180-7BD7248AF82A}" type="slidenum">
              <a:rPr lang="en-US" smtClean="0"/>
              <a:t>‹#›</a:t>
            </a:fld>
            <a:endParaRPr lang="en-US"/>
          </a:p>
        </p:txBody>
      </p:sp>
      <p:sp>
        <p:nvSpPr>
          <p:cNvPr id="5" name="Title Placeholder 1">
            <a:extLst>
              <a:ext uri="{FF2B5EF4-FFF2-40B4-BE49-F238E27FC236}">
                <a16:creationId xmlns:a16="http://schemas.microsoft.com/office/drawing/2014/main" id="{E165EEAC-0BB9-3044-B8E1-A198003F2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2">
            <a:extLst>
              <a:ext uri="{FF2B5EF4-FFF2-40B4-BE49-F238E27FC236}">
                <a16:creationId xmlns:a16="http://schemas.microsoft.com/office/drawing/2014/main" id="{EF53EA25-E40B-B649-BD5D-D50824E3C949}"/>
              </a:ext>
            </a:extLst>
          </p:cNvPr>
          <p:cNvSpPr>
            <a:spLocks noGrp="1"/>
          </p:cNvSpPr>
          <p:nvPr>
            <p:ph idx="1"/>
          </p:nvPr>
        </p:nvSpPr>
        <p:spPr>
          <a:xfrm>
            <a:off x="838199" y="1825625"/>
            <a:ext cx="5053553" cy="4351338"/>
          </a:xfrm>
          <a:prstGeom prst="rect">
            <a:avLst/>
          </a:prstGeom>
        </p:spPr>
        <p:txBody>
          <a:bodyPr vert="horz" lIns="91440" tIns="45720" rIns="91440" bIns="45720" rtlCol="0">
            <a:normAutofit/>
          </a:bodyPr>
          <a:lstStyle>
            <a:lvl1pPr>
              <a:defRPr sz="2000"/>
            </a:lvl1pPr>
            <a:lvl2pPr>
              <a:defRPr b="0" i="0">
                <a:latin typeface="Corbel" panose="020B0503020204020204" pitchFamily="34" charset="0"/>
              </a:defRPr>
            </a:lvl2pPr>
            <a:lvl3pPr>
              <a:defRPr sz="1400"/>
            </a:lvl3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6861EFE1-153D-A446-8E1F-54DEA9C8327F}"/>
              </a:ext>
            </a:extLst>
          </p:cNvPr>
          <p:cNvSpPr>
            <a:spLocks noGrp="1"/>
          </p:cNvSpPr>
          <p:nvPr>
            <p:ph idx="13"/>
          </p:nvPr>
        </p:nvSpPr>
        <p:spPr>
          <a:xfrm>
            <a:off x="6286892" y="1825625"/>
            <a:ext cx="5053553" cy="4351338"/>
          </a:xfrm>
          <a:prstGeom prst="rect">
            <a:avLst/>
          </a:prstGeom>
        </p:spPr>
        <p:txBody>
          <a:bodyPr vert="horz" lIns="91440" tIns="45720" rIns="91440" bIns="45720" rtlCol="0">
            <a:normAutofit/>
          </a:bodyPr>
          <a:lstStyle>
            <a:lvl1pPr>
              <a:defRPr sz="2000"/>
            </a:lvl1pPr>
            <a:lvl2pPr>
              <a:defRPr b="0" i="0">
                <a:latin typeface="Corbel" panose="020B0503020204020204" pitchFamily="34" charset="0"/>
              </a:defRPr>
            </a:lvl2pPr>
            <a:lvl3pPr>
              <a:defRPr sz="1400"/>
            </a:lvl3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810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photo">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7B3A10-E5FB-EC40-8B96-78B179F41D39}"/>
              </a:ext>
            </a:extLst>
          </p:cNvPr>
          <p:cNvSpPr>
            <a:spLocks noGrp="1"/>
          </p:cNvSpPr>
          <p:nvPr>
            <p:ph type="sldNum" sz="quarter" idx="12"/>
          </p:nvPr>
        </p:nvSpPr>
        <p:spPr>
          <a:xfrm>
            <a:off x="8610600" y="6356350"/>
            <a:ext cx="2743200" cy="365125"/>
          </a:xfrm>
        </p:spPr>
        <p:txBody>
          <a:bodyPr/>
          <a:lstStyle/>
          <a:p>
            <a:fld id="{C02A5225-8D37-BA47-A180-7BD7248AF82A}" type="slidenum">
              <a:rPr lang="en-US" smtClean="0"/>
              <a:t>‹#›</a:t>
            </a:fld>
            <a:endParaRPr lang="en-US"/>
          </a:p>
        </p:txBody>
      </p:sp>
      <p:sp>
        <p:nvSpPr>
          <p:cNvPr id="5" name="Title Placeholder 1">
            <a:extLst>
              <a:ext uri="{FF2B5EF4-FFF2-40B4-BE49-F238E27FC236}">
                <a16:creationId xmlns:a16="http://schemas.microsoft.com/office/drawing/2014/main" id="{E165EEAC-0BB9-3044-B8E1-A198003F2298}"/>
              </a:ext>
            </a:extLst>
          </p:cNvPr>
          <p:cNvSpPr>
            <a:spLocks noGrp="1"/>
          </p:cNvSpPr>
          <p:nvPr>
            <p:ph type="title"/>
          </p:nvPr>
        </p:nvSpPr>
        <p:spPr>
          <a:xfrm>
            <a:off x="838200" y="365125"/>
            <a:ext cx="622096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Picture Placeholder 2">
            <a:extLst>
              <a:ext uri="{FF2B5EF4-FFF2-40B4-BE49-F238E27FC236}">
                <a16:creationId xmlns:a16="http://schemas.microsoft.com/office/drawing/2014/main" id="{D31AEB4B-A3C0-3542-94D2-EFC1B2724810}"/>
              </a:ext>
            </a:extLst>
          </p:cNvPr>
          <p:cNvSpPr>
            <a:spLocks noGrp="1"/>
          </p:cNvSpPr>
          <p:nvPr>
            <p:ph type="pic" sz="quarter" idx="13"/>
          </p:nvPr>
        </p:nvSpPr>
        <p:spPr>
          <a:xfrm>
            <a:off x="7607808" y="0"/>
            <a:ext cx="4949952" cy="6858000"/>
          </a:xfrm>
        </p:spPr>
        <p:txBody>
          <a:bodyPr/>
          <a:lstStyle/>
          <a:p>
            <a:endParaRPr lang="en-US"/>
          </a:p>
        </p:txBody>
      </p:sp>
      <p:sp>
        <p:nvSpPr>
          <p:cNvPr id="7" name="Text Placeholder 2">
            <a:extLst>
              <a:ext uri="{FF2B5EF4-FFF2-40B4-BE49-F238E27FC236}">
                <a16:creationId xmlns:a16="http://schemas.microsoft.com/office/drawing/2014/main" id="{1B2447B0-365B-084A-ABE3-616537CC1F8B}"/>
              </a:ext>
            </a:extLst>
          </p:cNvPr>
          <p:cNvSpPr>
            <a:spLocks noGrp="1"/>
          </p:cNvSpPr>
          <p:nvPr>
            <p:ph idx="1"/>
          </p:nvPr>
        </p:nvSpPr>
        <p:spPr>
          <a:xfrm>
            <a:off x="838199" y="1825625"/>
            <a:ext cx="5053553" cy="4351338"/>
          </a:xfrm>
          <a:prstGeom prst="rect">
            <a:avLst/>
          </a:prstGeom>
        </p:spPr>
        <p:txBody>
          <a:bodyPr vert="horz" lIns="91440" tIns="45720" rIns="91440" bIns="45720" rtlCol="0">
            <a:normAutofit/>
          </a:bodyPr>
          <a:lstStyle>
            <a:lvl1pPr>
              <a:defRPr sz="2000"/>
            </a:lvl1pPr>
            <a:lvl2pPr>
              <a:defRPr b="0" i="0">
                <a:latin typeface="Corbel" panose="020B0503020204020204" pitchFamily="34" charset="0"/>
              </a:defRPr>
            </a:lvl2pPr>
            <a:lvl3pPr>
              <a:defRPr sz="1400"/>
            </a:lvl3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134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6373B2-1FC8-6A4B-A74C-0FEEAD6DC644}"/>
              </a:ext>
            </a:extLst>
          </p:cNvPr>
          <p:cNvSpPr>
            <a:spLocks noGrp="1"/>
          </p:cNvSpPr>
          <p:nvPr>
            <p:ph type="sldNum" sz="quarter" idx="12"/>
          </p:nvPr>
        </p:nvSpPr>
        <p:spPr>
          <a:xfrm>
            <a:off x="8610600" y="6271685"/>
            <a:ext cx="2743200" cy="365125"/>
          </a:xfrm>
        </p:spPr>
        <p:txBody>
          <a:bodyPr/>
          <a:lstStyle/>
          <a:p>
            <a:fld id="{C02A5225-8D37-BA47-A180-7BD7248AF82A}" type="slidenum">
              <a:rPr lang="en-US" smtClean="0"/>
              <a:t>‹#›</a:t>
            </a:fld>
            <a:endParaRPr lang="en-US"/>
          </a:p>
        </p:txBody>
      </p:sp>
      <p:sp>
        <p:nvSpPr>
          <p:cNvPr id="8" name="Title 1">
            <a:extLst>
              <a:ext uri="{FF2B5EF4-FFF2-40B4-BE49-F238E27FC236}">
                <a16:creationId xmlns:a16="http://schemas.microsoft.com/office/drawing/2014/main" id="{659CC9A5-5B45-B341-AB41-3DA640D25FD3}"/>
              </a:ext>
            </a:extLst>
          </p:cNvPr>
          <p:cNvSpPr>
            <a:spLocks noGrp="1"/>
          </p:cNvSpPr>
          <p:nvPr>
            <p:ph type="title" hasCustomPrompt="1"/>
          </p:nvPr>
        </p:nvSpPr>
        <p:spPr>
          <a:xfrm>
            <a:off x="713683" y="1434545"/>
            <a:ext cx="10640117" cy="3508933"/>
          </a:xfrm>
        </p:spPr>
        <p:txBody>
          <a:bodyPr anchor="ctr">
            <a:normAutofit/>
          </a:bodyPr>
          <a:lstStyle>
            <a:lvl1pPr>
              <a:lnSpc>
                <a:spcPct val="120000"/>
              </a:lnSpc>
              <a:defRPr sz="3600" b="0" i="0">
                <a:solidFill>
                  <a:srgbClr val="0841A2"/>
                </a:solidFill>
                <a:latin typeface="Corbel" panose="020B0503020204020204" pitchFamily="34" charset="0"/>
              </a:defRPr>
            </a:lvl1pPr>
          </a:lstStyle>
          <a:p>
            <a:r>
              <a:rPr lang="en-US" dirty="0"/>
              <a:t>Click to exit Master title style</a:t>
            </a:r>
          </a:p>
        </p:txBody>
      </p:sp>
    </p:spTree>
    <p:extLst>
      <p:ext uri="{BB962C8B-B14F-4D97-AF65-F5344CB8AC3E}">
        <p14:creationId xmlns:p14="http://schemas.microsoft.com/office/powerpoint/2010/main" val="2465759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 Slide_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9AAD03-ABB5-634C-AA91-F5FA218E4D55}"/>
              </a:ext>
            </a:extLst>
          </p:cNvPr>
          <p:cNvSpPr/>
          <p:nvPr userDrawn="1"/>
        </p:nvSpPr>
        <p:spPr>
          <a:xfrm>
            <a:off x="0" y="0"/>
            <a:ext cx="12192000" cy="6858000"/>
          </a:xfrm>
          <a:prstGeom prst="rect">
            <a:avLst/>
          </a:prstGeom>
          <a:solidFill>
            <a:srgbClr val="084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E6373B2-1FC8-6A4B-A74C-0FEEAD6DC644}"/>
              </a:ext>
            </a:extLst>
          </p:cNvPr>
          <p:cNvSpPr>
            <a:spLocks noGrp="1"/>
          </p:cNvSpPr>
          <p:nvPr>
            <p:ph type="sldNum" sz="quarter" idx="12"/>
          </p:nvPr>
        </p:nvSpPr>
        <p:spPr/>
        <p:txBody>
          <a:bodyPr/>
          <a:lstStyle>
            <a:lvl1pPr>
              <a:defRPr>
                <a:solidFill>
                  <a:schemeClr val="bg1"/>
                </a:solidFill>
              </a:defRPr>
            </a:lvl1pPr>
          </a:lstStyle>
          <a:p>
            <a:fld id="{C02A5225-8D37-BA47-A180-7BD7248AF82A}" type="slidenum">
              <a:rPr lang="en-US" smtClean="0"/>
              <a:pPr/>
              <a:t>‹#›</a:t>
            </a:fld>
            <a:endParaRPr lang="en-US" dirty="0"/>
          </a:p>
        </p:txBody>
      </p:sp>
      <p:sp>
        <p:nvSpPr>
          <p:cNvPr id="5" name="Title 1">
            <a:extLst>
              <a:ext uri="{FF2B5EF4-FFF2-40B4-BE49-F238E27FC236}">
                <a16:creationId xmlns:a16="http://schemas.microsoft.com/office/drawing/2014/main" id="{5E0E9881-9F2B-C246-B68F-81472EC9BE1A}"/>
              </a:ext>
            </a:extLst>
          </p:cNvPr>
          <p:cNvSpPr>
            <a:spLocks noGrp="1"/>
          </p:cNvSpPr>
          <p:nvPr>
            <p:ph type="title" hasCustomPrompt="1"/>
          </p:nvPr>
        </p:nvSpPr>
        <p:spPr>
          <a:xfrm>
            <a:off x="713683" y="1434545"/>
            <a:ext cx="10640117" cy="3508933"/>
          </a:xfrm>
        </p:spPr>
        <p:txBody>
          <a:bodyPr anchor="ctr">
            <a:normAutofit/>
          </a:bodyPr>
          <a:lstStyle>
            <a:lvl1pPr>
              <a:lnSpc>
                <a:spcPct val="120000"/>
              </a:lnSpc>
              <a:defRPr sz="3600" b="0" i="0">
                <a:solidFill>
                  <a:schemeClr val="bg1"/>
                </a:solidFill>
                <a:latin typeface="Corbel" panose="020B0503020204020204" pitchFamily="34" charset="0"/>
              </a:defRPr>
            </a:lvl1pPr>
          </a:lstStyle>
          <a:p>
            <a:r>
              <a:rPr lang="en-US" dirty="0"/>
              <a:t>Click to exit Master title style</a:t>
            </a:r>
          </a:p>
        </p:txBody>
      </p:sp>
      <p:cxnSp>
        <p:nvCxnSpPr>
          <p:cNvPr id="10" name="Straight Connector 9">
            <a:extLst>
              <a:ext uri="{FF2B5EF4-FFF2-40B4-BE49-F238E27FC236}">
                <a16:creationId xmlns:a16="http://schemas.microsoft.com/office/drawing/2014/main" id="{3AD72FA3-9127-3542-BEAD-91CEFFFC1AAA}"/>
              </a:ext>
            </a:extLst>
          </p:cNvPr>
          <p:cNvCxnSpPr>
            <a:cxnSpLocks/>
          </p:cNvCxnSpPr>
          <p:nvPr userDrawn="1"/>
        </p:nvCxnSpPr>
        <p:spPr>
          <a:xfrm>
            <a:off x="844376" y="6250168"/>
            <a:ext cx="1636833" cy="0"/>
          </a:xfrm>
          <a:prstGeom prst="line">
            <a:avLst/>
          </a:prstGeom>
          <a:ln w="3175">
            <a:solidFill>
              <a:schemeClr val="bg1">
                <a:alpha val="50000"/>
              </a:schemeClr>
            </a:solidFill>
          </a:ln>
        </p:spPr>
        <p:style>
          <a:lnRef idx="1">
            <a:schemeClr val="dk1"/>
          </a:lnRef>
          <a:fillRef idx="0">
            <a:schemeClr val="dk1"/>
          </a:fillRef>
          <a:effectRef idx="0">
            <a:schemeClr val="dk1"/>
          </a:effectRef>
          <a:fontRef idx="minor">
            <a:schemeClr val="tx1"/>
          </a:fontRef>
        </p:style>
      </p:cxnSp>
      <p:pic>
        <p:nvPicPr>
          <p:cNvPr id="12" name="Picture 3" descr="S:\SHAREVOL01\Pediatric_Health_Network\09. Marketing\Logos - Do Not Edit\PHN Horizontal\Horizontal Digital\150 ppi Horizontal\All White OL\PHN_Hz_OL_Wht_2020_RGB_150ppi_S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9349" y="6234614"/>
            <a:ext cx="3657298" cy="68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550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9C7E45-ADC8-6043-9C3A-1B309452893D}"/>
              </a:ext>
            </a:extLst>
          </p:cNvPr>
          <p:cNvSpPr>
            <a:spLocks noGrp="1"/>
          </p:cNvSpPr>
          <p:nvPr>
            <p:ph type="pic" sz="quarter" idx="13"/>
          </p:nvPr>
        </p:nvSpPr>
        <p:spPr>
          <a:xfrm>
            <a:off x="5932764" y="0"/>
            <a:ext cx="6259236" cy="6858000"/>
          </a:xfrm>
        </p:spPr>
        <p:txBody>
          <a:bodyPr/>
          <a:lstStyle/>
          <a:p>
            <a:endParaRPr lang="en-US" dirty="0"/>
          </a:p>
        </p:txBody>
      </p:sp>
      <p:pic>
        <p:nvPicPr>
          <p:cNvPr id="3" name="Picture 2">
            <a:extLst>
              <a:ext uri="{FF2B5EF4-FFF2-40B4-BE49-F238E27FC236}">
                <a16:creationId xmlns:a16="http://schemas.microsoft.com/office/drawing/2014/main" id="{4A39E08B-0BA3-0045-BB80-325361FF03AB}"/>
              </a:ext>
            </a:extLst>
          </p:cNvPr>
          <p:cNvPicPr>
            <a:picLocks noChangeAspect="1"/>
          </p:cNvPicPr>
          <p:nvPr userDrawn="1"/>
        </p:nvPicPr>
        <p:blipFill>
          <a:blip r:embed="rId2"/>
          <a:stretch>
            <a:fillRect/>
          </a:stretch>
        </p:blipFill>
        <p:spPr>
          <a:xfrm>
            <a:off x="4930628" y="0"/>
            <a:ext cx="2330744" cy="6858000"/>
          </a:xfrm>
          <a:prstGeom prst="rect">
            <a:avLst/>
          </a:prstGeom>
        </p:spPr>
      </p:pic>
      <p:pic>
        <p:nvPicPr>
          <p:cNvPr id="11" name="Picture 10">
            <a:extLst>
              <a:ext uri="{FF2B5EF4-FFF2-40B4-BE49-F238E27FC236}">
                <a16:creationId xmlns:a16="http://schemas.microsoft.com/office/drawing/2014/main" id="{6E67B8F3-CFEA-DA4F-A818-ADBB31D364AD}"/>
              </a:ext>
            </a:extLst>
          </p:cNvPr>
          <p:cNvPicPr>
            <a:picLocks noChangeAspect="1"/>
          </p:cNvPicPr>
          <p:nvPr userDrawn="1"/>
        </p:nvPicPr>
        <p:blipFill>
          <a:blip r:embed="rId3"/>
          <a:stretch>
            <a:fillRect/>
          </a:stretch>
        </p:blipFill>
        <p:spPr>
          <a:xfrm>
            <a:off x="5075562" y="0"/>
            <a:ext cx="2318542" cy="6858000"/>
          </a:xfrm>
          <a:prstGeom prst="rect">
            <a:avLst/>
          </a:prstGeom>
        </p:spPr>
      </p:pic>
      <p:sp>
        <p:nvSpPr>
          <p:cNvPr id="6" name="Slide Number Placeholder 5">
            <a:extLst>
              <a:ext uri="{FF2B5EF4-FFF2-40B4-BE49-F238E27FC236}">
                <a16:creationId xmlns:a16="http://schemas.microsoft.com/office/drawing/2014/main" id="{9E6373B2-1FC8-6A4B-A74C-0FEEAD6DC644}"/>
              </a:ext>
            </a:extLst>
          </p:cNvPr>
          <p:cNvSpPr>
            <a:spLocks noGrp="1"/>
          </p:cNvSpPr>
          <p:nvPr>
            <p:ph type="sldNum" sz="quarter" idx="12"/>
          </p:nvPr>
        </p:nvSpPr>
        <p:spPr/>
        <p:txBody>
          <a:bodyPr/>
          <a:lstStyle/>
          <a:p>
            <a:fld id="{C02A5225-8D37-BA47-A180-7BD7248AF82A}" type="slidenum">
              <a:rPr lang="en-US" smtClean="0"/>
              <a:t>‹#›</a:t>
            </a:fld>
            <a:endParaRPr lang="en-US"/>
          </a:p>
        </p:txBody>
      </p:sp>
      <p:sp>
        <p:nvSpPr>
          <p:cNvPr id="8" name="Title 1">
            <a:extLst>
              <a:ext uri="{FF2B5EF4-FFF2-40B4-BE49-F238E27FC236}">
                <a16:creationId xmlns:a16="http://schemas.microsoft.com/office/drawing/2014/main" id="{659CC9A5-5B45-B341-AB41-3DA640D25FD3}"/>
              </a:ext>
            </a:extLst>
          </p:cNvPr>
          <p:cNvSpPr>
            <a:spLocks noGrp="1"/>
          </p:cNvSpPr>
          <p:nvPr>
            <p:ph type="title" hasCustomPrompt="1"/>
          </p:nvPr>
        </p:nvSpPr>
        <p:spPr>
          <a:xfrm>
            <a:off x="713683" y="1434545"/>
            <a:ext cx="4672705" cy="3508933"/>
          </a:xfrm>
        </p:spPr>
        <p:txBody>
          <a:bodyPr anchor="ctr">
            <a:normAutofit/>
          </a:bodyPr>
          <a:lstStyle>
            <a:lvl1pPr>
              <a:lnSpc>
                <a:spcPct val="120000"/>
              </a:lnSpc>
              <a:defRPr sz="3600" b="0" i="0">
                <a:solidFill>
                  <a:srgbClr val="0841A2"/>
                </a:solidFill>
                <a:latin typeface="Corbel" panose="020B0503020204020204" pitchFamily="34" charset="0"/>
              </a:defRPr>
            </a:lvl1pPr>
          </a:lstStyle>
          <a:p>
            <a:r>
              <a:rPr lang="en-US" dirty="0"/>
              <a:t>Click to exit Master title style</a:t>
            </a:r>
          </a:p>
        </p:txBody>
      </p:sp>
    </p:spTree>
    <p:extLst>
      <p:ext uri="{BB962C8B-B14F-4D97-AF65-F5344CB8AC3E}">
        <p14:creationId xmlns:p14="http://schemas.microsoft.com/office/powerpoint/2010/main" val="190967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EF03-D140-6845-A287-DED9C9A44454}"/>
              </a:ext>
            </a:extLst>
          </p:cNvPr>
          <p:cNvSpPr>
            <a:spLocks noGrp="1"/>
          </p:cNvSpPr>
          <p:nvPr>
            <p:ph type="title"/>
          </p:nvPr>
        </p:nvSpPr>
        <p:spPr>
          <a:xfrm>
            <a:off x="695320" y="365125"/>
            <a:ext cx="10515600" cy="1325563"/>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E4B10AD-A967-9843-89A3-148B2669A54C}"/>
              </a:ext>
            </a:extLst>
          </p:cNvPr>
          <p:cNvSpPr>
            <a:spLocks noGrp="1"/>
          </p:cNvSpPr>
          <p:nvPr>
            <p:ph type="sldNum" sz="quarter" idx="12"/>
          </p:nvPr>
        </p:nvSpPr>
        <p:spPr/>
        <p:txBody>
          <a:bodyPr/>
          <a:lstStyle/>
          <a:p>
            <a:fld id="{C02A5225-8D37-BA47-A180-7BD7248AF82A}" type="slidenum">
              <a:rPr lang="en-US" smtClean="0"/>
              <a:t>‹#›</a:t>
            </a:fld>
            <a:endParaRPr lang="en-US"/>
          </a:p>
        </p:txBody>
      </p:sp>
    </p:spTree>
    <p:extLst>
      <p:ext uri="{BB962C8B-B14F-4D97-AF65-F5344CB8AC3E}">
        <p14:creationId xmlns:p14="http://schemas.microsoft.com/office/powerpoint/2010/main" val="296453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3.xml"/><Relationship Id="rId1" Type="http://schemas.openxmlformats.org/officeDocument/2006/relationships/slideLayout" Target="../slideLayouts/slideLayout12.xml"/><Relationship Id="rId4" Type="http://schemas.openxmlformats.org/officeDocument/2006/relationships/image" Target="../media/image6.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4.xml"/><Relationship Id="rId1" Type="http://schemas.openxmlformats.org/officeDocument/2006/relationships/slideLayout" Target="../slideLayouts/slideLayout13.xml"/><Relationship Id="rId4"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858B0-D6F5-9546-B479-4B08010E97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FC1EB5B-5DAC-9440-8FD0-DF5993BBF4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9068494-F72C-D04E-A34C-CE7725FB9D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rgbClr val="424243"/>
                </a:solidFill>
                <a:latin typeface="Corbel" panose="020B0503020204020204" pitchFamily="34" charset="0"/>
              </a:defRPr>
            </a:lvl1pPr>
          </a:lstStyle>
          <a:p>
            <a:fld id="{C02A5225-8D37-BA47-A180-7BD7248AF82A}" type="slidenum">
              <a:rPr lang="en-US" smtClean="0"/>
              <a:pPr/>
              <a:t>‹#›</a:t>
            </a:fld>
            <a:endParaRPr lang="en-US" dirty="0"/>
          </a:p>
        </p:txBody>
      </p:sp>
      <p:cxnSp>
        <p:nvCxnSpPr>
          <p:cNvPr id="9" name="Straight Connector 8">
            <a:extLst>
              <a:ext uri="{FF2B5EF4-FFF2-40B4-BE49-F238E27FC236}">
                <a16:creationId xmlns:a16="http://schemas.microsoft.com/office/drawing/2014/main" id="{4BB318CA-73C5-DF41-A8D3-350FDA8ACD8C}"/>
              </a:ext>
            </a:extLst>
          </p:cNvPr>
          <p:cNvCxnSpPr>
            <a:cxnSpLocks/>
          </p:cNvCxnSpPr>
          <p:nvPr userDrawn="1"/>
        </p:nvCxnSpPr>
        <p:spPr>
          <a:xfrm>
            <a:off x="844376" y="6250168"/>
            <a:ext cx="1636833" cy="0"/>
          </a:xfrm>
          <a:prstGeom prst="line">
            <a:avLst/>
          </a:prstGeom>
          <a:ln w="3175">
            <a:solidFill>
              <a:schemeClr val="dk1">
                <a:alpha val="50000"/>
              </a:schemeClr>
            </a:solidFill>
          </a:ln>
        </p:spPr>
        <p:style>
          <a:lnRef idx="1">
            <a:schemeClr val="dk1"/>
          </a:lnRef>
          <a:fillRef idx="0">
            <a:schemeClr val="dk1"/>
          </a:fillRef>
          <a:effectRef idx="0">
            <a:schemeClr val="dk1"/>
          </a:effectRef>
          <a:fontRef idx="minor">
            <a:schemeClr val="tx1"/>
          </a:fontRef>
        </p:style>
      </p:cxnSp>
      <p:pic>
        <p:nvPicPr>
          <p:cNvPr id="3075" name="Picture 3" descr="S:\SHAREVOL01\Pediatric_Health_Network\09. Marketing\Logos - Do Not Edit\PHN Horizontal\Horizontal Digital\150 ppi Horizontal\Master\PHN_Hz_TaupeRed_2020_RGB_150ppi_Sm.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62773" y="6238293"/>
            <a:ext cx="3657298" cy="6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72867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9" r:id="rId4"/>
    <p:sldLayoutId id="2147483660" r:id="rId5"/>
    <p:sldLayoutId id="2147483651" r:id="rId6"/>
    <p:sldLayoutId id="2147483657" r:id="rId7"/>
    <p:sldLayoutId id="2147483658" r:id="rId8"/>
    <p:sldLayoutId id="2147483654" r:id="rId9"/>
    <p:sldLayoutId id="2147483655" r:id="rId10"/>
  </p:sldLayoutIdLst>
  <p:hf hdr="0" ftr="0" dt="0"/>
  <p:txStyles>
    <p:title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p:titleStyle>
    <p:bodyStyle>
      <a:lvl1pPr marL="11113" indent="0" algn="l" defTabSz="914400" rtl="0" eaLnBrk="1" latinLnBrk="0" hangingPunct="1">
        <a:lnSpc>
          <a:spcPct val="100000"/>
        </a:lnSpc>
        <a:spcBef>
          <a:spcPts val="1000"/>
        </a:spcBef>
        <a:buClr>
          <a:srgbClr val="0841A2"/>
        </a:buClr>
        <a:buSzPct val="100000"/>
        <a:buFont typeface="Arial" panose="020B0604020202020204" pitchFamily="34" charset="0"/>
        <a:buNone/>
        <a:tabLst>
          <a:tab pos="450850" algn="l"/>
        </a:tabLst>
        <a:defRPr sz="2000" b="0" i="0" kern="1200">
          <a:solidFill>
            <a:srgbClr val="0841A2"/>
          </a:solidFill>
          <a:latin typeface="Corbel" panose="020B0503020204020204" pitchFamily="34" charset="0"/>
          <a:ea typeface="+mn-ea"/>
          <a:cs typeface="+mn-cs"/>
        </a:defRPr>
      </a:lvl1pPr>
      <a:lvl2pPr marL="231775" indent="-220663" algn="l" defTabSz="914400" rtl="0" eaLnBrk="1" latinLnBrk="0" hangingPunct="1">
        <a:lnSpc>
          <a:spcPct val="100000"/>
        </a:lnSpc>
        <a:spcBef>
          <a:spcPts val="500"/>
        </a:spcBef>
        <a:buClr>
          <a:srgbClr val="0841A2"/>
        </a:buClr>
        <a:buSzPct val="100000"/>
        <a:buFont typeface="Arial" panose="020B0604020202020204" pitchFamily="34" charset="0"/>
        <a:buChar char="•"/>
        <a:tabLst>
          <a:tab pos="450850" algn="l"/>
        </a:tabLst>
        <a:defRPr sz="1800" b="0" i="0" kern="1200">
          <a:solidFill>
            <a:srgbClr val="424243"/>
          </a:solidFill>
          <a:latin typeface="Corbel" panose="020B0503020204020204" pitchFamily="34" charset="0"/>
          <a:ea typeface="+mn-ea"/>
          <a:cs typeface="+mn-cs"/>
        </a:defRPr>
      </a:lvl2pPr>
      <a:lvl3pPr marL="401638" indent="-169863" algn="l" defTabSz="914400" rtl="0" eaLnBrk="1" latinLnBrk="0" hangingPunct="1">
        <a:lnSpc>
          <a:spcPct val="100000"/>
        </a:lnSpc>
        <a:spcBef>
          <a:spcPts val="500"/>
        </a:spcBef>
        <a:buClr>
          <a:srgbClr val="0841A2"/>
        </a:buClr>
        <a:buSzPct val="100000"/>
        <a:buFont typeface="Arial" panose="020B0604020202020204" pitchFamily="34" charset="0"/>
        <a:buChar char="•"/>
        <a:tabLst>
          <a:tab pos="450850" algn="l"/>
        </a:tabLst>
        <a:defRPr sz="1400" b="1" i="0" kern="1200">
          <a:solidFill>
            <a:srgbClr val="424243"/>
          </a:solidFill>
          <a:latin typeface="Corbel" panose="020B0503020204020204" pitchFamily="34" charset="0"/>
          <a:ea typeface="+mn-ea"/>
          <a:cs typeface="+mn-cs"/>
        </a:defRPr>
      </a:lvl3pPr>
      <a:lvl4pPr marL="695325" indent="-231775" algn="l" defTabSz="914400" rtl="0" eaLnBrk="1" latinLnBrk="0" hangingPunct="1">
        <a:lnSpc>
          <a:spcPct val="100000"/>
        </a:lnSpc>
        <a:spcBef>
          <a:spcPts val="500"/>
        </a:spcBef>
        <a:buClr>
          <a:srgbClr val="0841A2"/>
        </a:buClr>
        <a:buSzPct val="100000"/>
        <a:buFont typeface="Arial" panose="020B0604020202020204" pitchFamily="34" charset="0"/>
        <a:buChar char="•"/>
        <a:tabLst>
          <a:tab pos="450850" algn="l"/>
        </a:tabLst>
        <a:defRPr sz="1400" kern="1200">
          <a:solidFill>
            <a:srgbClr val="424243"/>
          </a:solidFill>
          <a:latin typeface="Corbel" panose="020B0503020204020204" pitchFamily="34" charset="0"/>
          <a:ea typeface="+mn-ea"/>
          <a:cs typeface="+mn-cs"/>
        </a:defRPr>
      </a:lvl4pPr>
      <a:lvl5pPr marL="914400" indent="-219075" algn="l" defTabSz="914400" rtl="0" eaLnBrk="1" latinLnBrk="0" hangingPunct="1">
        <a:lnSpc>
          <a:spcPct val="100000"/>
        </a:lnSpc>
        <a:spcBef>
          <a:spcPts val="500"/>
        </a:spcBef>
        <a:buClr>
          <a:srgbClr val="0841A2"/>
        </a:buClr>
        <a:buSzPct val="100000"/>
        <a:buFont typeface="Arial" panose="020B0604020202020204" pitchFamily="34" charset="0"/>
        <a:buChar char="•"/>
        <a:tabLst>
          <a:tab pos="450850" algn="l"/>
        </a:tabLst>
        <a:defRPr sz="1200" kern="1200">
          <a:solidFill>
            <a:srgbClr val="424243"/>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4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37A19F-2F51-7240-80C3-908A752FB173}"/>
              </a:ext>
            </a:extLst>
          </p:cNvPr>
          <p:cNvSpPr txBox="1"/>
          <p:nvPr userDrawn="1"/>
        </p:nvSpPr>
        <p:spPr>
          <a:xfrm>
            <a:off x="1666959" y="6576355"/>
            <a:ext cx="793807" cy="230832"/>
          </a:xfrm>
          <a:prstGeom prst="rect">
            <a:avLst/>
          </a:prstGeom>
          <a:noFill/>
        </p:spPr>
        <p:txBody>
          <a:bodyPr wrap="none" rtlCol="0">
            <a:spAutoFit/>
          </a:bodyPr>
          <a:lstStyle/>
          <a:p>
            <a:r>
              <a:rPr lang="en-US" sz="900" baseline="0">
                <a:solidFill>
                  <a:schemeClr val="bg1"/>
                </a:solidFill>
                <a:latin typeface="Arial" panose="020B0604020202020204" pitchFamily="34" charset="0"/>
                <a:cs typeface="Arial" panose="020B0604020202020204" pitchFamily="34" charset="0"/>
              </a:rPr>
              <a:t>Confidential</a:t>
            </a:r>
            <a:endParaRPr lang="en-US" sz="90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426995A-5445-9D4B-8073-9612EE7A0E35}"/>
              </a:ext>
            </a:extLst>
          </p:cNvPr>
          <p:cNvPicPr>
            <a:picLocks noChangeAspect="1"/>
          </p:cNvPicPr>
          <p:nvPr userDrawn="1"/>
        </p:nvPicPr>
        <p:blipFill>
          <a:blip r:embed="rId3"/>
          <a:stretch>
            <a:fillRect/>
          </a:stretch>
        </p:blipFill>
        <p:spPr>
          <a:xfrm>
            <a:off x="614596" y="6604575"/>
            <a:ext cx="1083893" cy="135804"/>
          </a:xfrm>
          <a:prstGeom prst="rect">
            <a:avLst/>
          </a:prstGeom>
        </p:spPr>
      </p:pic>
      <p:sp>
        <p:nvSpPr>
          <p:cNvPr id="6" name="Slide Number Placeholder 2">
            <a:extLst>
              <a:ext uri="{FF2B5EF4-FFF2-40B4-BE49-F238E27FC236}">
                <a16:creationId xmlns:a16="http://schemas.microsoft.com/office/drawing/2014/main" id="{EF356A48-DAC7-4BE8-8CAF-0CC3D57D3932}"/>
              </a:ext>
            </a:extLst>
          </p:cNvPr>
          <p:cNvSpPr>
            <a:spLocks noGrp="1"/>
          </p:cNvSpPr>
          <p:nvPr>
            <p:ph type="sldNum" sz="quarter" idx="4"/>
          </p:nvPr>
        </p:nvSpPr>
        <p:spPr>
          <a:xfrm>
            <a:off x="8834970" y="6513378"/>
            <a:ext cx="2743200" cy="365125"/>
          </a:xfrm>
          <a:prstGeom prst="rect">
            <a:avLst/>
          </a:prstGeom>
        </p:spPr>
        <p:txBody>
          <a:bodyPr vert="horz" lIns="91440" tIns="45720" rIns="91440" bIns="45720" rtlCol="0" anchor="ctr"/>
          <a:lstStyle>
            <a:lvl1pPr algn="r">
              <a:defRPr sz="1200">
                <a:solidFill>
                  <a:schemeClr val="bg1"/>
                </a:solidFill>
              </a:defRPr>
            </a:lvl1pPr>
          </a:lstStyle>
          <a:p>
            <a:fld id="{8B48C5E0-3210-4CC2-BD28-DE9BFFD5280B}" type="slidenum">
              <a:rPr lang="en-US" smtClean="0"/>
              <a:pPr/>
              <a:t>‹#›</a:t>
            </a:fld>
            <a:endParaRPr lang="en-US"/>
          </a:p>
        </p:txBody>
      </p:sp>
    </p:spTree>
    <p:extLst>
      <p:ext uri="{BB962C8B-B14F-4D97-AF65-F5344CB8AC3E}">
        <p14:creationId xmlns:p14="http://schemas.microsoft.com/office/powerpoint/2010/main" val="532297924"/>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97274-5772-6B44-8F93-1AD9B6FAA885}"/>
              </a:ext>
            </a:extLst>
          </p:cNvPr>
          <p:cNvSpPr/>
          <p:nvPr userDrawn="1"/>
        </p:nvSpPr>
        <p:spPr>
          <a:xfrm>
            <a:off x="1" y="0"/>
            <a:ext cx="5879591" cy="6928163"/>
          </a:xfrm>
          <a:prstGeom prst="rect">
            <a:avLst/>
          </a:prstGeom>
          <a:solidFill>
            <a:srgbClr val="F7C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5" name="Rectangle 4">
            <a:extLst>
              <a:ext uri="{FF2B5EF4-FFF2-40B4-BE49-F238E27FC236}">
                <a16:creationId xmlns:a16="http://schemas.microsoft.com/office/drawing/2014/main" id="{C8D265CB-D31F-FD42-9DA8-EF43CF463E7C}"/>
              </a:ext>
            </a:extLst>
          </p:cNvPr>
          <p:cNvSpPr/>
          <p:nvPr userDrawn="1"/>
        </p:nvSpPr>
        <p:spPr>
          <a:xfrm>
            <a:off x="1" y="0"/>
            <a:ext cx="5669964" cy="6928164"/>
          </a:xfrm>
          <a:prstGeom prst="rect">
            <a:avLst/>
          </a:prstGeom>
          <a:solidFill>
            <a:srgbClr val="003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258DE7-D2EE-D843-A791-40ACFC7C2558}"/>
              </a:ext>
            </a:extLst>
          </p:cNvPr>
          <p:cNvSpPr txBox="1"/>
          <p:nvPr userDrawn="1"/>
        </p:nvSpPr>
        <p:spPr>
          <a:xfrm>
            <a:off x="1698490" y="6576355"/>
            <a:ext cx="793807" cy="230832"/>
          </a:xfrm>
          <a:prstGeom prst="rect">
            <a:avLst/>
          </a:prstGeom>
          <a:noFill/>
        </p:spPr>
        <p:txBody>
          <a:bodyPr wrap="none" rtlCol="0">
            <a:spAutoFit/>
          </a:bodyPr>
          <a:lstStyle/>
          <a:p>
            <a:r>
              <a:rPr lang="en-US" sz="900" baseline="0">
                <a:solidFill>
                  <a:srgbClr val="00334F"/>
                </a:solidFill>
                <a:latin typeface="Arial" panose="020B0604020202020204" pitchFamily="34" charset="0"/>
                <a:cs typeface="Arial" panose="020B0604020202020204" pitchFamily="34" charset="0"/>
              </a:rPr>
              <a:t>Confidential</a:t>
            </a:r>
            <a:endParaRPr lang="en-US" sz="900">
              <a:solidFill>
                <a:srgbClr val="00334F"/>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D3D8670-76F2-7748-AE21-7DB57706A3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4597" y="6613426"/>
            <a:ext cx="1083893" cy="135804"/>
          </a:xfrm>
          <a:prstGeom prst="rect">
            <a:avLst/>
          </a:prstGeom>
        </p:spPr>
      </p:pic>
      <p:sp>
        <p:nvSpPr>
          <p:cNvPr id="6" name="TextBox 5">
            <a:extLst>
              <a:ext uri="{FF2B5EF4-FFF2-40B4-BE49-F238E27FC236}">
                <a16:creationId xmlns:a16="http://schemas.microsoft.com/office/drawing/2014/main" id="{30F9D8AD-7430-E840-BD31-67FFB98D90E1}"/>
              </a:ext>
            </a:extLst>
          </p:cNvPr>
          <p:cNvSpPr txBox="1"/>
          <p:nvPr userDrawn="1"/>
        </p:nvSpPr>
        <p:spPr>
          <a:xfrm>
            <a:off x="1666960" y="6576355"/>
            <a:ext cx="793807" cy="230832"/>
          </a:xfrm>
          <a:prstGeom prst="rect">
            <a:avLst/>
          </a:prstGeom>
          <a:noFill/>
        </p:spPr>
        <p:txBody>
          <a:bodyPr wrap="none" rtlCol="0">
            <a:spAutoFit/>
          </a:bodyPr>
          <a:lstStyle/>
          <a:p>
            <a:r>
              <a:rPr lang="en-US" sz="900" baseline="0">
                <a:solidFill>
                  <a:schemeClr val="bg1"/>
                </a:solidFill>
                <a:latin typeface="Arial" panose="020B0604020202020204" pitchFamily="34" charset="0"/>
                <a:cs typeface="Arial" panose="020B0604020202020204" pitchFamily="34" charset="0"/>
              </a:rPr>
              <a:t>Confidential</a:t>
            </a:r>
            <a:endParaRPr lang="en-US" sz="90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BFFFAF6-FBAE-7F40-A4C4-A02C5F7464AC}"/>
              </a:ext>
            </a:extLst>
          </p:cNvPr>
          <p:cNvPicPr>
            <a:picLocks noChangeAspect="1"/>
          </p:cNvPicPr>
          <p:nvPr userDrawn="1"/>
        </p:nvPicPr>
        <p:blipFill>
          <a:blip r:embed="rId4"/>
          <a:stretch>
            <a:fillRect/>
          </a:stretch>
        </p:blipFill>
        <p:spPr>
          <a:xfrm>
            <a:off x="614596" y="6604575"/>
            <a:ext cx="1083893" cy="135804"/>
          </a:xfrm>
          <a:prstGeom prst="rect">
            <a:avLst/>
          </a:prstGeom>
        </p:spPr>
      </p:pic>
      <p:sp>
        <p:nvSpPr>
          <p:cNvPr id="8" name="Slide Number Placeholder 2">
            <a:extLst>
              <a:ext uri="{FF2B5EF4-FFF2-40B4-BE49-F238E27FC236}">
                <a16:creationId xmlns:a16="http://schemas.microsoft.com/office/drawing/2014/main" id="{EE8592FC-17ED-4246-ADE7-4E643967F78F}"/>
              </a:ext>
            </a:extLst>
          </p:cNvPr>
          <p:cNvSpPr>
            <a:spLocks noGrp="1"/>
          </p:cNvSpPr>
          <p:nvPr>
            <p:ph type="sldNum" sz="quarter" idx="4"/>
          </p:nvPr>
        </p:nvSpPr>
        <p:spPr>
          <a:xfrm>
            <a:off x="8834970" y="6513378"/>
            <a:ext cx="2743200" cy="365125"/>
          </a:xfrm>
          <a:prstGeom prst="rect">
            <a:avLst/>
          </a:prstGeom>
        </p:spPr>
        <p:txBody>
          <a:bodyPr vert="horz" lIns="91440" tIns="45720" rIns="91440" bIns="45720" rtlCol="0" anchor="ctr"/>
          <a:lstStyle>
            <a:lvl1pPr algn="r">
              <a:defRPr sz="1200">
                <a:solidFill>
                  <a:schemeClr val="tx1"/>
                </a:solidFill>
              </a:defRPr>
            </a:lvl1pPr>
          </a:lstStyle>
          <a:p>
            <a:fld id="{8B48C5E0-3210-4CC2-BD28-DE9BFFD5280B}" type="slidenum">
              <a:rPr lang="en-US" smtClean="0"/>
              <a:pPr/>
              <a:t>‹#›</a:t>
            </a:fld>
            <a:endParaRPr lang="en-US"/>
          </a:p>
        </p:txBody>
      </p:sp>
    </p:spTree>
    <p:extLst>
      <p:ext uri="{BB962C8B-B14F-4D97-AF65-F5344CB8AC3E}">
        <p14:creationId xmlns:p14="http://schemas.microsoft.com/office/powerpoint/2010/main" val="1455454145"/>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97274-5772-6B44-8F93-1AD9B6FAA885}"/>
              </a:ext>
            </a:extLst>
          </p:cNvPr>
          <p:cNvSpPr/>
          <p:nvPr userDrawn="1"/>
        </p:nvSpPr>
        <p:spPr>
          <a:xfrm>
            <a:off x="1" y="1719517"/>
            <a:ext cx="12192000" cy="5208646"/>
          </a:xfrm>
          <a:prstGeom prst="rect">
            <a:avLst/>
          </a:prstGeom>
          <a:solidFill>
            <a:srgbClr val="F7C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5" name="Rectangle 4">
            <a:extLst>
              <a:ext uri="{FF2B5EF4-FFF2-40B4-BE49-F238E27FC236}">
                <a16:creationId xmlns:a16="http://schemas.microsoft.com/office/drawing/2014/main" id="{C8D265CB-D31F-FD42-9DA8-EF43CF463E7C}"/>
              </a:ext>
            </a:extLst>
          </p:cNvPr>
          <p:cNvSpPr/>
          <p:nvPr userDrawn="1"/>
        </p:nvSpPr>
        <p:spPr>
          <a:xfrm>
            <a:off x="0" y="1859280"/>
            <a:ext cx="12192000" cy="5068883"/>
          </a:xfrm>
          <a:prstGeom prst="rect">
            <a:avLst/>
          </a:prstGeom>
          <a:solidFill>
            <a:srgbClr val="003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258DE7-D2EE-D843-A791-40ACFC7C2558}"/>
              </a:ext>
            </a:extLst>
          </p:cNvPr>
          <p:cNvSpPr txBox="1"/>
          <p:nvPr userDrawn="1"/>
        </p:nvSpPr>
        <p:spPr>
          <a:xfrm>
            <a:off x="1698490" y="6576355"/>
            <a:ext cx="793807" cy="230832"/>
          </a:xfrm>
          <a:prstGeom prst="rect">
            <a:avLst/>
          </a:prstGeom>
          <a:noFill/>
        </p:spPr>
        <p:txBody>
          <a:bodyPr wrap="none" rtlCol="0">
            <a:spAutoFit/>
          </a:bodyPr>
          <a:lstStyle/>
          <a:p>
            <a:r>
              <a:rPr lang="en-US" sz="900" baseline="0">
                <a:solidFill>
                  <a:srgbClr val="00334F"/>
                </a:solidFill>
                <a:latin typeface="Arial" panose="020B0604020202020204" pitchFamily="34" charset="0"/>
                <a:cs typeface="Arial" panose="020B0604020202020204" pitchFamily="34" charset="0"/>
              </a:rPr>
              <a:t>Confidential</a:t>
            </a:r>
            <a:endParaRPr lang="en-US" sz="900">
              <a:solidFill>
                <a:srgbClr val="00334F"/>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D3D8670-76F2-7748-AE21-7DB57706A3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4597" y="6613426"/>
            <a:ext cx="1083893" cy="135804"/>
          </a:xfrm>
          <a:prstGeom prst="rect">
            <a:avLst/>
          </a:prstGeom>
        </p:spPr>
      </p:pic>
      <p:sp>
        <p:nvSpPr>
          <p:cNvPr id="6" name="TextBox 5">
            <a:extLst>
              <a:ext uri="{FF2B5EF4-FFF2-40B4-BE49-F238E27FC236}">
                <a16:creationId xmlns:a16="http://schemas.microsoft.com/office/drawing/2014/main" id="{30F9D8AD-7430-E840-BD31-67FFB98D90E1}"/>
              </a:ext>
            </a:extLst>
          </p:cNvPr>
          <p:cNvSpPr txBox="1"/>
          <p:nvPr userDrawn="1"/>
        </p:nvSpPr>
        <p:spPr>
          <a:xfrm>
            <a:off x="1666960" y="6576355"/>
            <a:ext cx="793807" cy="230832"/>
          </a:xfrm>
          <a:prstGeom prst="rect">
            <a:avLst/>
          </a:prstGeom>
          <a:noFill/>
        </p:spPr>
        <p:txBody>
          <a:bodyPr wrap="none" rtlCol="0">
            <a:spAutoFit/>
          </a:bodyPr>
          <a:lstStyle/>
          <a:p>
            <a:r>
              <a:rPr lang="en-US" sz="900" baseline="0">
                <a:solidFill>
                  <a:schemeClr val="bg1"/>
                </a:solidFill>
                <a:latin typeface="Arial" panose="020B0604020202020204" pitchFamily="34" charset="0"/>
                <a:cs typeface="Arial" panose="020B0604020202020204" pitchFamily="34" charset="0"/>
              </a:rPr>
              <a:t>Confidential</a:t>
            </a:r>
            <a:endParaRPr lang="en-US" sz="90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BFFFAF6-FBAE-7F40-A4C4-A02C5F7464AC}"/>
              </a:ext>
            </a:extLst>
          </p:cNvPr>
          <p:cNvPicPr>
            <a:picLocks noChangeAspect="1"/>
          </p:cNvPicPr>
          <p:nvPr userDrawn="1"/>
        </p:nvPicPr>
        <p:blipFill>
          <a:blip r:embed="rId4"/>
          <a:stretch>
            <a:fillRect/>
          </a:stretch>
        </p:blipFill>
        <p:spPr>
          <a:xfrm>
            <a:off x="614596" y="6604575"/>
            <a:ext cx="1083893" cy="135804"/>
          </a:xfrm>
          <a:prstGeom prst="rect">
            <a:avLst/>
          </a:prstGeom>
        </p:spPr>
      </p:pic>
      <p:sp>
        <p:nvSpPr>
          <p:cNvPr id="8" name="Slide Number Placeholder 2">
            <a:extLst>
              <a:ext uri="{FF2B5EF4-FFF2-40B4-BE49-F238E27FC236}">
                <a16:creationId xmlns:a16="http://schemas.microsoft.com/office/drawing/2014/main" id="{5D1EB406-2B74-4ECE-BC0B-56DFE3069225}"/>
              </a:ext>
            </a:extLst>
          </p:cNvPr>
          <p:cNvSpPr>
            <a:spLocks noGrp="1"/>
          </p:cNvSpPr>
          <p:nvPr>
            <p:ph type="sldNum" sz="quarter" idx="4"/>
          </p:nvPr>
        </p:nvSpPr>
        <p:spPr>
          <a:xfrm>
            <a:off x="8834970" y="6513378"/>
            <a:ext cx="2743200" cy="365125"/>
          </a:xfrm>
          <a:prstGeom prst="rect">
            <a:avLst/>
          </a:prstGeom>
        </p:spPr>
        <p:txBody>
          <a:bodyPr vert="horz" lIns="91440" tIns="45720" rIns="91440" bIns="45720" rtlCol="0" anchor="ctr"/>
          <a:lstStyle>
            <a:lvl1pPr algn="r">
              <a:defRPr sz="1200">
                <a:solidFill>
                  <a:schemeClr val="bg1"/>
                </a:solidFill>
              </a:defRPr>
            </a:lvl1pPr>
          </a:lstStyle>
          <a:p>
            <a:fld id="{8B48C5E0-3210-4CC2-BD28-DE9BFFD5280B}" type="slidenum">
              <a:rPr lang="en-US" smtClean="0"/>
              <a:pPr/>
              <a:t>‹#›</a:t>
            </a:fld>
            <a:endParaRPr lang="en-US"/>
          </a:p>
        </p:txBody>
      </p:sp>
    </p:spTree>
    <p:extLst>
      <p:ext uri="{BB962C8B-B14F-4D97-AF65-F5344CB8AC3E}">
        <p14:creationId xmlns:p14="http://schemas.microsoft.com/office/powerpoint/2010/main" val="741138809"/>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hyperlink" Target="https://pediatrichealthnetwork.or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ediatrichealthnetwork.org/user-group-series/"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hyperlink" Target="mailto:jtunstall@childrensnational.or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mailto:gatewayadmin@gatewaypediatrics.com"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pediatrichealthnetwork.org/"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mailto:phn@childrensnational.org"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BDD4E7D-AC20-314C-A852-E3273BB4A340}"/>
              </a:ext>
            </a:extLst>
          </p:cNvPr>
          <p:cNvPicPr>
            <a:picLocks noGrp="1" noChangeAspect="1"/>
          </p:cNvPicPr>
          <p:nvPr>
            <p:ph type="pic" sz="quarter" idx="13"/>
          </p:nvPr>
        </p:nvPicPr>
        <p:blipFill rotWithShape="1">
          <a:blip r:embed="rId3"/>
          <a:srcRect l="19576" r="19576"/>
          <a:stretch/>
        </p:blipFill>
        <p:spPr/>
      </p:pic>
      <p:pic>
        <p:nvPicPr>
          <p:cNvPr id="13" name="Picture 12">
            <a:extLst>
              <a:ext uri="{FF2B5EF4-FFF2-40B4-BE49-F238E27FC236}">
                <a16:creationId xmlns:a16="http://schemas.microsoft.com/office/drawing/2014/main" id="{6FA1D0DD-A069-9D46-B5E5-54797A9B9C22}"/>
              </a:ext>
            </a:extLst>
          </p:cNvPr>
          <p:cNvPicPr>
            <a:picLocks noChangeAspect="1"/>
          </p:cNvPicPr>
          <p:nvPr/>
        </p:nvPicPr>
        <p:blipFill>
          <a:blip r:embed="rId4"/>
          <a:stretch>
            <a:fillRect/>
          </a:stretch>
        </p:blipFill>
        <p:spPr>
          <a:xfrm>
            <a:off x="4377690" y="0"/>
            <a:ext cx="1718310" cy="6858000"/>
          </a:xfrm>
          <a:prstGeom prst="rect">
            <a:avLst/>
          </a:prstGeom>
        </p:spPr>
      </p:pic>
      <p:sp>
        <p:nvSpPr>
          <p:cNvPr id="11" name="Title 1">
            <a:extLst>
              <a:ext uri="{FF2B5EF4-FFF2-40B4-BE49-F238E27FC236}">
                <a16:creationId xmlns:a16="http://schemas.microsoft.com/office/drawing/2014/main" id="{138206F1-0241-4671-8550-50F0A0C7BE7C}"/>
              </a:ext>
            </a:extLst>
          </p:cNvPr>
          <p:cNvSpPr>
            <a:spLocks noGrp="1"/>
          </p:cNvSpPr>
          <p:nvPr>
            <p:ph type="title"/>
          </p:nvPr>
        </p:nvSpPr>
        <p:spPr>
          <a:xfrm>
            <a:off x="151076" y="461010"/>
            <a:ext cx="5781688" cy="3958590"/>
          </a:xfrm>
        </p:spPr>
        <p:txBody>
          <a:bodyPr anchor="t">
            <a:normAutofit/>
          </a:bodyPr>
          <a:lstStyle/>
          <a:p>
            <a:pPr algn="ctr">
              <a:lnSpc>
                <a:spcPct val="100000"/>
              </a:lnSpc>
            </a:pPr>
            <a:br>
              <a:rPr lang="en-US" sz="4000" dirty="0">
                <a:solidFill>
                  <a:srgbClr val="0841A2"/>
                </a:solidFill>
              </a:rPr>
            </a:br>
            <a:r>
              <a:rPr lang="en-US" sz="4000" dirty="0">
                <a:solidFill>
                  <a:srgbClr val="0841A2"/>
                </a:solidFill>
              </a:rPr>
              <a:t>PHN </a:t>
            </a:r>
            <a:r>
              <a:rPr lang="en-US" sz="3600" dirty="0">
                <a:solidFill>
                  <a:srgbClr val="0841A2"/>
                </a:solidFill>
              </a:rPr>
              <a:t>User Group:</a:t>
            </a:r>
            <a:br>
              <a:rPr lang="en-US" sz="3600" dirty="0">
                <a:solidFill>
                  <a:srgbClr val="0841A2"/>
                </a:solidFill>
              </a:rPr>
            </a:br>
            <a:br>
              <a:rPr lang="en-US" sz="3600" dirty="0"/>
            </a:br>
            <a:r>
              <a:rPr lang="en-US" sz="3200" dirty="0"/>
              <a:t>The Pediatric Health Network’s .exe vs. web based</a:t>
            </a:r>
            <a:endParaRPr lang="en-US" sz="3200" b="0" dirty="0">
              <a:solidFill>
                <a:srgbClr val="0841A2"/>
              </a:solidFill>
            </a:endParaRPr>
          </a:p>
        </p:txBody>
      </p:sp>
      <p:sp>
        <p:nvSpPr>
          <p:cNvPr id="14" name="Rectangle 13">
            <a:extLst>
              <a:ext uri="{FF2B5EF4-FFF2-40B4-BE49-F238E27FC236}">
                <a16:creationId xmlns:a16="http://schemas.microsoft.com/office/drawing/2014/main" id="{27C2EEFC-15BE-41E4-8E1A-D276ED4CABDB}"/>
              </a:ext>
            </a:extLst>
          </p:cNvPr>
          <p:cNvSpPr/>
          <p:nvPr/>
        </p:nvSpPr>
        <p:spPr>
          <a:xfrm>
            <a:off x="461956" y="3962400"/>
            <a:ext cx="5159928" cy="3677930"/>
          </a:xfrm>
          <a:prstGeom prst="rect">
            <a:avLst/>
          </a:prstGeom>
        </p:spPr>
        <p:txBody>
          <a:bodyPr wrap="square">
            <a:spAutoFit/>
          </a:bodyPr>
          <a:lstStyle/>
          <a:p>
            <a:pPr algn="ctr"/>
            <a:r>
              <a:rPr lang="en-US" sz="3600" baseline="30000" dirty="0">
                <a:latin typeface="Corbel" panose="020B0503020204020204" pitchFamily="34" charset="0"/>
              </a:rPr>
              <a:t>Thursday. June 16th, 2022</a:t>
            </a:r>
            <a:endParaRPr lang="en-US" sz="3600" dirty="0">
              <a:latin typeface="Corbel" panose="020B0503020204020204" pitchFamily="34" charset="0"/>
            </a:endParaRPr>
          </a:p>
          <a:p>
            <a:pPr algn="ctr"/>
            <a:r>
              <a:rPr lang="en-US" sz="3600" dirty="0">
                <a:latin typeface="Corbel" panose="020B0503020204020204" pitchFamily="34" charset="0"/>
              </a:rPr>
              <a:t>12:00pm  –  1:00 pm</a:t>
            </a:r>
          </a:p>
          <a:p>
            <a:pPr algn="ctr"/>
            <a:endParaRPr lang="en-US" sz="2000" dirty="0">
              <a:latin typeface="Corbel" panose="020B0503020204020204" pitchFamily="34" charset="0"/>
            </a:endParaRPr>
          </a:p>
          <a:p>
            <a:pPr algn="ctr"/>
            <a:r>
              <a:rPr lang="en-US" sz="2000" i="1" dirty="0">
                <a:latin typeface="Corbel" panose="020B0503020204020204" pitchFamily="34" charset="0"/>
              </a:rPr>
              <a:t>A collaboration between </a:t>
            </a:r>
            <a:r>
              <a:rPr lang="en-US" sz="2000" i="1" dirty="0"/>
              <a:t>PHN, eClinicalWorks and PHN practices </a:t>
            </a:r>
            <a:endParaRPr lang="en-US" sz="2000" i="1" dirty="0">
              <a:latin typeface="Corbel" panose="020B0503020204020204" pitchFamily="34" charset="0"/>
            </a:endParaRPr>
          </a:p>
          <a:p>
            <a:pPr algn="ctr"/>
            <a:endParaRPr lang="en-US" sz="2400" dirty="0">
              <a:solidFill>
                <a:srgbClr val="0841A2"/>
              </a:solidFill>
              <a:latin typeface="Corbel" panose="020B0503020204020204" pitchFamily="34" charset="0"/>
            </a:endParaRPr>
          </a:p>
          <a:p>
            <a:pPr>
              <a:lnSpc>
                <a:spcPct val="100000"/>
              </a:lnSpc>
            </a:pPr>
            <a:endParaRPr lang="en-US" sz="2400" dirty="0">
              <a:solidFill>
                <a:srgbClr val="0841A2"/>
              </a:solidFill>
            </a:endParaRPr>
          </a:p>
          <a:p>
            <a:pPr>
              <a:lnSpc>
                <a:spcPct val="100000"/>
              </a:lnSpc>
            </a:pPr>
            <a:r>
              <a:rPr lang="en-US" sz="2700" baseline="30000" dirty="0">
                <a:solidFill>
                  <a:srgbClr val="0841A2"/>
                </a:solidFill>
                <a:latin typeface="Corbel" panose="020B0503020204020204" pitchFamily="34" charset="0"/>
              </a:rPr>
              <a:t> </a:t>
            </a:r>
            <a:r>
              <a:rPr lang="en-US" sz="2700" dirty="0">
                <a:solidFill>
                  <a:srgbClr val="0841A2"/>
                </a:solidFill>
                <a:latin typeface="Corbel" panose="020B0503020204020204" pitchFamily="34" charset="0"/>
              </a:rPr>
              <a:t> </a:t>
            </a:r>
          </a:p>
          <a:p>
            <a:pPr>
              <a:lnSpc>
                <a:spcPct val="100000"/>
              </a:lnSpc>
            </a:pPr>
            <a:endParaRPr lang="en-US" sz="2600" dirty="0"/>
          </a:p>
        </p:txBody>
      </p:sp>
    </p:spTree>
    <p:extLst>
      <p:ext uri="{BB962C8B-B14F-4D97-AF65-F5344CB8AC3E}">
        <p14:creationId xmlns:p14="http://schemas.microsoft.com/office/powerpoint/2010/main" val="835421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5" name="Picture 4">
            <a:extLst>
              <a:ext uri="{FF2B5EF4-FFF2-40B4-BE49-F238E27FC236}">
                <a16:creationId xmlns:a16="http://schemas.microsoft.com/office/drawing/2014/main" id="{91108AAC-61C0-E2CE-24E0-019FFA217432}"/>
              </a:ext>
            </a:extLst>
          </p:cNvPr>
          <p:cNvPicPr>
            <a:picLocks noChangeAspect="1"/>
          </p:cNvPicPr>
          <p:nvPr/>
        </p:nvPicPr>
        <p:blipFill rotWithShape="1">
          <a:blip r:embed="rId3"/>
          <a:srcRect l="59375" t="23333" r="16875" b="23334"/>
          <a:stretch/>
        </p:blipFill>
        <p:spPr>
          <a:xfrm>
            <a:off x="1981200" y="1524000"/>
            <a:ext cx="7391401" cy="4668253"/>
          </a:xfrm>
          <a:prstGeom prst="rect">
            <a:avLst/>
          </a:prstGeom>
        </p:spPr>
      </p:pic>
      <p:sp>
        <p:nvSpPr>
          <p:cNvPr id="8" name="Oval 7">
            <a:extLst>
              <a:ext uri="{FF2B5EF4-FFF2-40B4-BE49-F238E27FC236}">
                <a16:creationId xmlns:a16="http://schemas.microsoft.com/office/drawing/2014/main" id="{315DEBE6-3BF8-B51C-8C1D-83F355173E60}"/>
              </a:ext>
            </a:extLst>
          </p:cNvPr>
          <p:cNvSpPr/>
          <p:nvPr/>
        </p:nvSpPr>
        <p:spPr>
          <a:xfrm>
            <a:off x="1981200" y="1905000"/>
            <a:ext cx="1219200" cy="381000"/>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536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6" name="Picture 5">
            <a:extLst>
              <a:ext uri="{FF2B5EF4-FFF2-40B4-BE49-F238E27FC236}">
                <a16:creationId xmlns:a16="http://schemas.microsoft.com/office/drawing/2014/main" id="{0939C937-DC2D-D504-32B1-EF6E9E246BEF}"/>
              </a:ext>
            </a:extLst>
          </p:cNvPr>
          <p:cNvPicPr>
            <a:picLocks noChangeAspect="1"/>
          </p:cNvPicPr>
          <p:nvPr/>
        </p:nvPicPr>
        <p:blipFill rotWithShape="1">
          <a:blip r:embed="rId3"/>
          <a:srcRect l="59375" t="23333" r="16875" b="33000"/>
          <a:stretch/>
        </p:blipFill>
        <p:spPr>
          <a:xfrm>
            <a:off x="1143000" y="1447800"/>
            <a:ext cx="9067800" cy="4689020"/>
          </a:xfrm>
          <a:prstGeom prst="rect">
            <a:avLst/>
          </a:prstGeom>
        </p:spPr>
      </p:pic>
      <p:sp>
        <p:nvSpPr>
          <p:cNvPr id="9" name="Oval 8">
            <a:extLst>
              <a:ext uri="{FF2B5EF4-FFF2-40B4-BE49-F238E27FC236}">
                <a16:creationId xmlns:a16="http://schemas.microsoft.com/office/drawing/2014/main" id="{B4E078FA-CE47-E7C6-68C3-8C14321E8B0D}"/>
              </a:ext>
            </a:extLst>
          </p:cNvPr>
          <p:cNvSpPr/>
          <p:nvPr/>
        </p:nvSpPr>
        <p:spPr>
          <a:xfrm>
            <a:off x="3200400" y="5725885"/>
            <a:ext cx="1219200" cy="381000"/>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174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5" name="Picture 4">
            <a:extLst>
              <a:ext uri="{FF2B5EF4-FFF2-40B4-BE49-F238E27FC236}">
                <a16:creationId xmlns:a16="http://schemas.microsoft.com/office/drawing/2014/main" id="{9B59F791-480C-C38C-27F2-E76FA17FF073}"/>
              </a:ext>
            </a:extLst>
          </p:cNvPr>
          <p:cNvPicPr>
            <a:picLocks noChangeAspect="1"/>
          </p:cNvPicPr>
          <p:nvPr/>
        </p:nvPicPr>
        <p:blipFill rotWithShape="1">
          <a:blip r:embed="rId3"/>
          <a:srcRect l="59375" t="23333" r="16875" b="23334"/>
          <a:stretch/>
        </p:blipFill>
        <p:spPr>
          <a:xfrm>
            <a:off x="1066800" y="1524000"/>
            <a:ext cx="7010400" cy="4427621"/>
          </a:xfrm>
          <a:prstGeom prst="rect">
            <a:avLst/>
          </a:prstGeom>
        </p:spPr>
      </p:pic>
      <p:pic>
        <p:nvPicPr>
          <p:cNvPr id="8" name="Picture 7">
            <a:extLst>
              <a:ext uri="{FF2B5EF4-FFF2-40B4-BE49-F238E27FC236}">
                <a16:creationId xmlns:a16="http://schemas.microsoft.com/office/drawing/2014/main" id="{8014ED9A-23FB-42F9-DE60-A83D70AF591C}"/>
              </a:ext>
            </a:extLst>
          </p:cNvPr>
          <p:cNvPicPr>
            <a:picLocks noChangeAspect="1"/>
          </p:cNvPicPr>
          <p:nvPr/>
        </p:nvPicPr>
        <p:blipFill rotWithShape="1">
          <a:blip r:embed="rId4"/>
          <a:srcRect l="59375" t="23333" r="33265" b="56992"/>
          <a:stretch/>
        </p:blipFill>
        <p:spPr>
          <a:xfrm>
            <a:off x="8390516" y="2624517"/>
            <a:ext cx="3183367" cy="2393275"/>
          </a:xfrm>
          <a:prstGeom prst="rect">
            <a:avLst/>
          </a:prstGeom>
        </p:spPr>
      </p:pic>
    </p:spTree>
    <p:extLst>
      <p:ext uri="{BB962C8B-B14F-4D97-AF65-F5344CB8AC3E}">
        <p14:creationId xmlns:p14="http://schemas.microsoft.com/office/powerpoint/2010/main" val="2927650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sp>
        <p:nvSpPr>
          <p:cNvPr id="3" name="TextBox 2">
            <a:extLst>
              <a:ext uri="{FF2B5EF4-FFF2-40B4-BE49-F238E27FC236}">
                <a16:creationId xmlns:a16="http://schemas.microsoft.com/office/drawing/2014/main" id="{21B891BB-23F5-486B-B706-6F352BA59636}"/>
              </a:ext>
            </a:extLst>
          </p:cNvPr>
          <p:cNvSpPr txBox="1"/>
          <p:nvPr/>
        </p:nvSpPr>
        <p:spPr>
          <a:xfrm>
            <a:off x="838200" y="1600200"/>
            <a:ext cx="10134600" cy="369332"/>
          </a:xfrm>
          <a:prstGeom prst="rect">
            <a:avLst/>
          </a:prstGeom>
          <a:noFill/>
        </p:spPr>
        <p:txBody>
          <a:bodyPr wrap="square" rtlCol="0">
            <a:spAutoFit/>
          </a:bodyPr>
          <a:lstStyle/>
          <a:p>
            <a:r>
              <a:rPr lang="en-US" dirty="0"/>
              <a:t>Master File		Data Element		Operator		Value</a:t>
            </a:r>
          </a:p>
        </p:txBody>
      </p:sp>
      <p:pic>
        <p:nvPicPr>
          <p:cNvPr id="7" name="Picture 6">
            <a:extLst>
              <a:ext uri="{FF2B5EF4-FFF2-40B4-BE49-F238E27FC236}">
                <a16:creationId xmlns:a16="http://schemas.microsoft.com/office/drawing/2014/main" id="{4AA1BFC7-E688-1CF3-16DF-43D999405AAF}"/>
              </a:ext>
            </a:extLst>
          </p:cNvPr>
          <p:cNvPicPr>
            <a:picLocks noChangeAspect="1"/>
          </p:cNvPicPr>
          <p:nvPr/>
        </p:nvPicPr>
        <p:blipFill rotWithShape="1">
          <a:blip r:embed="rId3"/>
          <a:srcRect l="63125" t="47778" r="31875" b="36666"/>
          <a:stretch/>
        </p:blipFill>
        <p:spPr>
          <a:xfrm>
            <a:off x="804041" y="1998434"/>
            <a:ext cx="2505789" cy="2192565"/>
          </a:xfrm>
          <a:prstGeom prst="rect">
            <a:avLst/>
          </a:prstGeom>
        </p:spPr>
      </p:pic>
      <p:pic>
        <p:nvPicPr>
          <p:cNvPr id="9" name="Picture 8">
            <a:extLst>
              <a:ext uri="{FF2B5EF4-FFF2-40B4-BE49-F238E27FC236}">
                <a16:creationId xmlns:a16="http://schemas.microsoft.com/office/drawing/2014/main" id="{27F1FAE7-3CCD-AD12-94A0-1E7F3DD85BB8}"/>
              </a:ext>
            </a:extLst>
          </p:cNvPr>
          <p:cNvPicPr>
            <a:picLocks noChangeAspect="1"/>
          </p:cNvPicPr>
          <p:nvPr/>
        </p:nvPicPr>
        <p:blipFill rotWithShape="1">
          <a:blip r:embed="rId4"/>
          <a:srcRect l="68125" t="47778" r="27147" b="27778"/>
          <a:stretch/>
        </p:blipFill>
        <p:spPr>
          <a:xfrm>
            <a:off x="3581399" y="1998226"/>
            <a:ext cx="2555771" cy="3716774"/>
          </a:xfrm>
          <a:prstGeom prst="rect">
            <a:avLst/>
          </a:prstGeom>
        </p:spPr>
      </p:pic>
      <p:pic>
        <p:nvPicPr>
          <p:cNvPr id="12" name="Picture 11">
            <a:extLst>
              <a:ext uri="{FF2B5EF4-FFF2-40B4-BE49-F238E27FC236}">
                <a16:creationId xmlns:a16="http://schemas.microsoft.com/office/drawing/2014/main" id="{1FEDB047-C7C5-5615-A5B9-CB0B97094046}"/>
              </a:ext>
            </a:extLst>
          </p:cNvPr>
          <p:cNvPicPr>
            <a:picLocks noChangeAspect="1"/>
          </p:cNvPicPr>
          <p:nvPr/>
        </p:nvPicPr>
        <p:blipFill rotWithShape="1">
          <a:blip r:embed="rId5"/>
          <a:srcRect l="72500" t="46210" r="20000" b="43333"/>
          <a:stretch/>
        </p:blipFill>
        <p:spPr>
          <a:xfrm>
            <a:off x="6248400" y="1905000"/>
            <a:ext cx="4339113" cy="1701629"/>
          </a:xfrm>
          <a:prstGeom prst="rect">
            <a:avLst/>
          </a:prstGeom>
        </p:spPr>
      </p:pic>
    </p:spTree>
    <p:extLst>
      <p:ext uri="{BB962C8B-B14F-4D97-AF65-F5344CB8AC3E}">
        <p14:creationId xmlns:p14="http://schemas.microsoft.com/office/powerpoint/2010/main" val="198510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6" name="Picture 5">
            <a:extLst>
              <a:ext uri="{FF2B5EF4-FFF2-40B4-BE49-F238E27FC236}">
                <a16:creationId xmlns:a16="http://schemas.microsoft.com/office/drawing/2014/main" id="{6D41A7B7-A101-0E28-9039-5CEA09DFB236}"/>
              </a:ext>
            </a:extLst>
          </p:cNvPr>
          <p:cNvPicPr>
            <a:picLocks noChangeAspect="1"/>
          </p:cNvPicPr>
          <p:nvPr/>
        </p:nvPicPr>
        <p:blipFill rotWithShape="1">
          <a:blip r:embed="rId3"/>
          <a:srcRect l="59375" t="23333" r="16875" b="27778"/>
          <a:stretch/>
        </p:blipFill>
        <p:spPr>
          <a:xfrm>
            <a:off x="914400" y="1524000"/>
            <a:ext cx="7375634" cy="4270104"/>
          </a:xfrm>
          <a:prstGeom prst="rect">
            <a:avLst/>
          </a:prstGeom>
        </p:spPr>
      </p:pic>
      <p:sp>
        <p:nvSpPr>
          <p:cNvPr id="7" name="TextBox 6">
            <a:extLst>
              <a:ext uri="{FF2B5EF4-FFF2-40B4-BE49-F238E27FC236}">
                <a16:creationId xmlns:a16="http://schemas.microsoft.com/office/drawing/2014/main" id="{C25D7BA3-D6EC-D742-1472-BAB82945A65B}"/>
              </a:ext>
            </a:extLst>
          </p:cNvPr>
          <p:cNvSpPr txBox="1"/>
          <p:nvPr/>
        </p:nvSpPr>
        <p:spPr>
          <a:xfrm>
            <a:off x="8410903" y="5419517"/>
            <a:ext cx="2819400" cy="369332"/>
          </a:xfrm>
          <a:prstGeom prst="rect">
            <a:avLst/>
          </a:prstGeom>
          <a:noFill/>
        </p:spPr>
        <p:txBody>
          <a:bodyPr wrap="square" rtlCol="0">
            <a:spAutoFit/>
          </a:bodyPr>
          <a:lstStyle/>
          <a:p>
            <a:r>
              <a:rPr lang="en-US" dirty="0">
                <a:solidFill>
                  <a:srgbClr val="FF0000"/>
                </a:solidFill>
              </a:rPr>
              <a:t>1</a:t>
            </a:r>
            <a:r>
              <a:rPr lang="en-US" baseline="30000" dirty="0">
                <a:solidFill>
                  <a:srgbClr val="FF0000"/>
                </a:solidFill>
              </a:rPr>
              <a:t>st</a:t>
            </a:r>
            <a:r>
              <a:rPr lang="en-US" dirty="0">
                <a:solidFill>
                  <a:srgbClr val="FF0000"/>
                </a:solidFill>
              </a:rPr>
              <a:t> Clinical Criteria</a:t>
            </a:r>
          </a:p>
        </p:txBody>
      </p:sp>
      <p:sp>
        <p:nvSpPr>
          <p:cNvPr id="8" name="Rectangle 7">
            <a:extLst>
              <a:ext uri="{FF2B5EF4-FFF2-40B4-BE49-F238E27FC236}">
                <a16:creationId xmlns:a16="http://schemas.microsoft.com/office/drawing/2014/main" id="{C21398C0-A223-C9F2-E6F1-3C24568C9BF8}"/>
              </a:ext>
            </a:extLst>
          </p:cNvPr>
          <p:cNvSpPr/>
          <p:nvPr/>
        </p:nvSpPr>
        <p:spPr>
          <a:xfrm>
            <a:off x="5167311" y="3833815"/>
            <a:ext cx="76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260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5" name="Picture 4">
            <a:extLst>
              <a:ext uri="{FF2B5EF4-FFF2-40B4-BE49-F238E27FC236}">
                <a16:creationId xmlns:a16="http://schemas.microsoft.com/office/drawing/2014/main" id="{D9F9B5A9-5A0D-DDEE-1085-0E5B1F0BC7DF}"/>
              </a:ext>
            </a:extLst>
          </p:cNvPr>
          <p:cNvPicPr>
            <a:picLocks noChangeAspect="1"/>
          </p:cNvPicPr>
          <p:nvPr/>
        </p:nvPicPr>
        <p:blipFill rotWithShape="1">
          <a:blip r:embed="rId3"/>
          <a:srcRect l="59375" t="23333" r="16875" b="23334"/>
          <a:stretch/>
        </p:blipFill>
        <p:spPr>
          <a:xfrm>
            <a:off x="990598" y="1523999"/>
            <a:ext cx="7239002" cy="4572001"/>
          </a:xfrm>
          <a:prstGeom prst="rect">
            <a:avLst/>
          </a:prstGeom>
        </p:spPr>
      </p:pic>
      <p:sp>
        <p:nvSpPr>
          <p:cNvPr id="8" name="TextBox 7">
            <a:extLst>
              <a:ext uri="{FF2B5EF4-FFF2-40B4-BE49-F238E27FC236}">
                <a16:creationId xmlns:a16="http://schemas.microsoft.com/office/drawing/2014/main" id="{0E25ECBE-4C13-13B4-7804-4FAA3E931499}"/>
              </a:ext>
            </a:extLst>
          </p:cNvPr>
          <p:cNvSpPr txBox="1"/>
          <p:nvPr/>
        </p:nvSpPr>
        <p:spPr>
          <a:xfrm>
            <a:off x="8410903" y="5419517"/>
            <a:ext cx="2819400" cy="369332"/>
          </a:xfrm>
          <a:prstGeom prst="rect">
            <a:avLst/>
          </a:prstGeom>
          <a:noFill/>
        </p:spPr>
        <p:txBody>
          <a:bodyPr wrap="square" rtlCol="0">
            <a:spAutoFit/>
          </a:bodyPr>
          <a:lstStyle/>
          <a:p>
            <a:r>
              <a:rPr lang="en-US" dirty="0">
                <a:solidFill>
                  <a:srgbClr val="FF0000"/>
                </a:solidFill>
              </a:rPr>
              <a:t>2</a:t>
            </a:r>
            <a:r>
              <a:rPr lang="en-US" baseline="30000" dirty="0">
                <a:solidFill>
                  <a:srgbClr val="FF0000"/>
                </a:solidFill>
              </a:rPr>
              <a:t>nd</a:t>
            </a:r>
            <a:r>
              <a:rPr lang="en-US" dirty="0">
                <a:solidFill>
                  <a:srgbClr val="FF0000"/>
                </a:solidFill>
              </a:rPr>
              <a:t> Clinical Criteria</a:t>
            </a:r>
          </a:p>
        </p:txBody>
      </p:sp>
    </p:spTree>
    <p:extLst>
      <p:ext uri="{BB962C8B-B14F-4D97-AF65-F5344CB8AC3E}">
        <p14:creationId xmlns:p14="http://schemas.microsoft.com/office/powerpoint/2010/main" val="1320742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6" name="Picture 5">
            <a:extLst>
              <a:ext uri="{FF2B5EF4-FFF2-40B4-BE49-F238E27FC236}">
                <a16:creationId xmlns:a16="http://schemas.microsoft.com/office/drawing/2014/main" id="{05DCDB94-5EA2-D474-CAC0-148881DF03C9}"/>
              </a:ext>
            </a:extLst>
          </p:cNvPr>
          <p:cNvPicPr>
            <a:picLocks noChangeAspect="1"/>
          </p:cNvPicPr>
          <p:nvPr/>
        </p:nvPicPr>
        <p:blipFill rotWithShape="1">
          <a:blip r:embed="rId3"/>
          <a:srcRect l="59375" t="23333" r="16875" b="23334"/>
          <a:stretch/>
        </p:blipFill>
        <p:spPr>
          <a:xfrm>
            <a:off x="228600" y="1669666"/>
            <a:ext cx="6400800" cy="4042611"/>
          </a:xfrm>
          <a:prstGeom prst="rect">
            <a:avLst/>
          </a:prstGeom>
        </p:spPr>
      </p:pic>
      <p:pic>
        <p:nvPicPr>
          <p:cNvPr id="8" name="Picture 7">
            <a:extLst>
              <a:ext uri="{FF2B5EF4-FFF2-40B4-BE49-F238E27FC236}">
                <a16:creationId xmlns:a16="http://schemas.microsoft.com/office/drawing/2014/main" id="{AE0723BD-D0C7-0D03-63DB-5060D7FBAB52}"/>
              </a:ext>
            </a:extLst>
          </p:cNvPr>
          <p:cNvPicPr>
            <a:picLocks noChangeAspect="1"/>
          </p:cNvPicPr>
          <p:nvPr/>
        </p:nvPicPr>
        <p:blipFill rotWithShape="1">
          <a:blip r:embed="rId4"/>
          <a:srcRect l="59375" t="23333" r="16875" b="23334"/>
          <a:stretch/>
        </p:blipFill>
        <p:spPr>
          <a:xfrm>
            <a:off x="5782074" y="1646019"/>
            <a:ext cx="6400800" cy="4042610"/>
          </a:xfrm>
          <a:prstGeom prst="rect">
            <a:avLst/>
          </a:prstGeom>
        </p:spPr>
      </p:pic>
      <p:sp>
        <p:nvSpPr>
          <p:cNvPr id="11" name="TextBox 10">
            <a:extLst>
              <a:ext uri="{FF2B5EF4-FFF2-40B4-BE49-F238E27FC236}">
                <a16:creationId xmlns:a16="http://schemas.microsoft.com/office/drawing/2014/main" id="{1AF86779-0574-2225-E5F0-039708DBA2B1}"/>
              </a:ext>
            </a:extLst>
          </p:cNvPr>
          <p:cNvSpPr txBox="1"/>
          <p:nvPr/>
        </p:nvSpPr>
        <p:spPr>
          <a:xfrm>
            <a:off x="3815255" y="5788849"/>
            <a:ext cx="2819400" cy="369332"/>
          </a:xfrm>
          <a:prstGeom prst="rect">
            <a:avLst/>
          </a:prstGeom>
          <a:noFill/>
        </p:spPr>
        <p:txBody>
          <a:bodyPr wrap="square" rtlCol="0">
            <a:spAutoFit/>
          </a:bodyPr>
          <a:lstStyle/>
          <a:p>
            <a:r>
              <a:rPr lang="en-US" dirty="0">
                <a:solidFill>
                  <a:srgbClr val="FF0000"/>
                </a:solidFill>
              </a:rPr>
              <a:t>3</a:t>
            </a:r>
            <a:r>
              <a:rPr lang="en-US" baseline="30000" dirty="0">
                <a:solidFill>
                  <a:srgbClr val="FF0000"/>
                </a:solidFill>
              </a:rPr>
              <a:t>rd</a:t>
            </a:r>
            <a:r>
              <a:rPr lang="en-US" dirty="0">
                <a:solidFill>
                  <a:srgbClr val="FF0000"/>
                </a:solidFill>
              </a:rPr>
              <a:t> Clinical Criteria</a:t>
            </a:r>
          </a:p>
        </p:txBody>
      </p:sp>
      <p:sp>
        <p:nvSpPr>
          <p:cNvPr id="12" name="TextBox 11">
            <a:extLst>
              <a:ext uri="{FF2B5EF4-FFF2-40B4-BE49-F238E27FC236}">
                <a16:creationId xmlns:a16="http://schemas.microsoft.com/office/drawing/2014/main" id="{88249BB7-7CE8-0D41-7A1D-F8733E55951C}"/>
              </a:ext>
            </a:extLst>
          </p:cNvPr>
          <p:cNvSpPr txBox="1"/>
          <p:nvPr/>
        </p:nvSpPr>
        <p:spPr>
          <a:xfrm>
            <a:off x="10287000" y="5781978"/>
            <a:ext cx="2819400" cy="369332"/>
          </a:xfrm>
          <a:prstGeom prst="rect">
            <a:avLst/>
          </a:prstGeom>
          <a:noFill/>
        </p:spPr>
        <p:txBody>
          <a:bodyPr wrap="square" rtlCol="0">
            <a:spAutoFit/>
          </a:bodyPr>
          <a:lstStyle/>
          <a:p>
            <a:r>
              <a:rPr lang="en-US" dirty="0">
                <a:solidFill>
                  <a:srgbClr val="FF0000"/>
                </a:solidFill>
              </a:rPr>
              <a:t>4</a:t>
            </a:r>
            <a:r>
              <a:rPr lang="en-US" baseline="30000" dirty="0">
                <a:solidFill>
                  <a:srgbClr val="FF0000"/>
                </a:solidFill>
              </a:rPr>
              <a:t>th</a:t>
            </a:r>
            <a:r>
              <a:rPr lang="en-US" dirty="0">
                <a:solidFill>
                  <a:srgbClr val="FF0000"/>
                </a:solidFill>
              </a:rPr>
              <a:t> Clinical Criteria</a:t>
            </a:r>
          </a:p>
        </p:txBody>
      </p:sp>
    </p:spTree>
    <p:extLst>
      <p:ext uri="{BB962C8B-B14F-4D97-AF65-F5344CB8AC3E}">
        <p14:creationId xmlns:p14="http://schemas.microsoft.com/office/powerpoint/2010/main" val="3048404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6" name="Picture 5">
            <a:extLst>
              <a:ext uri="{FF2B5EF4-FFF2-40B4-BE49-F238E27FC236}">
                <a16:creationId xmlns:a16="http://schemas.microsoft.com/office/drawing/2014/main" id="{0939C937-DC2D-D504-32B1-EF6E9E246BEF}"/>
              </a:ext>
            </a:extLst>
          </p:cNvPr>
          <p:cNvPicPr>
            <a:picLocks noChangeAspect="1"/>
          </p:cNvPicPr>
          <p:nvPr/>
        </p:nvPicPr>
        <p:blipFill rotWithShape="1">
          <a:blip r:embed="rId3"/>
          <a:srcRect l="59375" t="23333" r="16875" b="33000"/>
          <a:stretch/>
        </p:blipFill>
        <p:spPr>
          <a:xfrm>
            <a:off x="1143000" y="1447800"/>
            <a:ext cx="9067800" cy="4689020"/>
          </a:xfrm>
          <a:prstGeom prst="rect">
            <a:avLst/>
          </a:prstGeom>
        </p:spPr>
      </p:pic>
      <p:sp>
        <p:nvSpPr>
          <p:cNvPr id="3" name="Rectangle 2">
            <a:extLst>
              <a:ext uri="{FF2B5EF4-FFF2-40B4-BE49-F238E27FC236}">
                <a16:creationId xmlns:a16="http://schemas.microsoft.com/office/drawing/2014/main" id="{87BF5406-E2B4-A4A4-638D-B508AC9CC18F}"/>
              </a:ext>
            </a:extLst>
          </p:cNvPr>
          <p:cNvSpPr/>
          <p:nvPr/>
        </p:nvSpPr>
        <p:spPr>
          <a:xfrm>
            <a:off x="3168870" y="2819400"/>
            <a:ext cx="6781800" cy="228600"/>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FD97C7A-6C37-F33A-BCD7-52FE01DB4DA0}"/>
              </a:ext>
            </a:extLst>
          </p:cNvPr>
          <p:cNvSpPr/>
          <p:nvPr/>
        </p:nvSpPr>
        <p:spPr>
          <a:xfrm>
            <a:off x="3158360" y="3276600"/>
            <a:ext cx="6781800" cy="228600"/>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A8C166-3B75-6050-F811-79B805CB48B5}"/>
              </a:ext>
            </a:extLst>
          </p:cNvPr>
          <p:cNvSpPr/>
          <p:nvPr/>
        </p:nvSpPr>
        <p:spPr>
          <a:xfrm>
            <a:off x="3166240" y="3505200"/>
            <a:ext cx="6781800" cy="228600"/>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5BA2E9-94A0-FFA1-EACF-2D0D6886B673}"/>
              </a:ext>
            </a:extLst>
          </p:cNvPr>
          <p:cNvSpPr/>
          <p:nvPr/>
        </p:nvSpPr>
        <p:spPr>
          <a:xfrm>
            <a:off x="3158355" y="3948112"/>
            <a:ext cx="6781800" cy="228600"/>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F0F5AE7-529B-5DFE-0937-E4AC53E96738}"/>
              </a:ext>
            </a:extLst>
          </p:cNvPr>
          <p:cNvCxnSpPr/>
          <p:nvPr/>
        </p:nvCxnSpPr>
        <p:spPr>
          <a:xfrm>
            <a:off x="2963920" y="3155730"/>
            <a:ext cx="71628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ED023D-C24D-15DD-319D-E28ACE7230B4}"/>
              </a:ext>
            </a:extLst>
          </p:cNvPr>
          <p:cNvCxnSpPr/>
          <p:nvPr/>
        </p:nvCxnSpPr>
        <p:spPr>
          <a:xfrm>
            <a:off x="2953410" y="3854670"/>
            <a:ext cx="71628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8DCD88-D80E-92BA-32A4-926B77256E24}"/>
              </a:ext>
            </a:extLst>
          </p:cNvPr>
          <p:cNvCxnSpPr/>
          <p:nvPr/>
        </p:nvCxnSpPr>
        <p:spPr>
          <a:xfrm>
            <a:off x="2950780" y="4288220"/>
            <a:ext cx="71628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C364DF-6D05-7B68-2DC0-75393F325191}"/>
              </a:ext>
            </a:extLst>
          </p:cNvPr>
          <p:cNvCxnSpPr/>
          <p:nvPr/>
        </p:nvCxnSpPr>
        <p:spPr>
          <a:xfrm>
            <a:off x="2966541" y="4516820"/>
            <a:ext cx="71628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4EEE1DD-9F36-E693-AA66-3620B7F3C507}"/>
              </a:ext>
            </a:extLst>
          </p:cNvPr>
          <p:cNvCxnSpPr/>
          <p:nvPr/>
        </p:nvCxnSpPr>
        <p:spPr>
          <a:xfrm>
            <a:off x="2961290" y="4758560"/>
            <a:ext cx="71628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4680A5-F024-1AE4-262F-D85681744950}"/>
              </a:ext>
            </a:extLst>
          </p:cNvPr>
          <p:cNvCxnSpPr/>
          <p:nvPr/>
        </p:nvCxnSpPr>
        <p:spPr>
          <a:xfrm>
            <a:off x="2961286" y="4987160"/>
            <a:ext cx="71628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60FD92-DF23-87F9-C1DB-0F973209471F}"/>
              </a:ext>
            </a:extLst>
          </p:cNvPr>
          <p:cNvSpPr txBox="1"/>
          <p:nvPr/>
        </p:nvSpPr>
        <p:spPr>
          <a:xfrm>
            <a:off x="10113580" y="2740684"/>
            <a:ext cx="2819400" cy="338554"/>
          </a:xfrm>
          <a:prstGeom prst="rect">
            <a:avLst/>
          </a:prstGeom>
          <a:noFill/>
        </p:spPr>
        <p:txBody>
          <a:bodyPr wrap="square" rtlCol="0">
            <a:spAutoFit/>
          </a:bodyPr>
          <a:lstStyle/>
          <a:p>
            <a:r>
              <a:rPr lang="en-US" sz="1600" dirty="0">
                <a:solidFill>
                  <a:srgbClr val="FF0000"/>
                </a:solidFill>
              </a:rPr>
              <a:t>1</a:t>
            </a:r>
            <a:r>
              <a:rPr lang="en-US" sz="1600" baseline="30000" dirty="0">
                <a:solidFill>
                  <a:srgbClr val="FF0000"/>
                </a:solidFill>
              </a:rPr>
              <a:t>st</a:t>
            </a:r>
            <a:r>
              <a:rPr lang="en-US" sz="1600" dirty="0">
                <a:solidFill>
                  <a:srgbClr val="FF0000"/>
                </a:solidFill>
              </a:rPr>
              <a:t> Clinical Criteria</a:t>
            </a:r>
          </a:p>
        </p:txBody>
      </p:sp>
      <p:sp>
        <p:nvSpPr>
          <p:cNvPr id="18" name="TextBox 17">
            <a:extLst>
              <a:ext uri="{FF2B5EF4-FFF2-40B4-BE49-F238E27FC236}">
                <a16:creationId xmlns:a16="http://schemas.microsoft.com/office/drawing/2014/main" id="{43F3D3E2-9C17-1D13-D1BA-8DB1C299D5C8}"/>
              </a:ext>
            </a:extLst>
          </p:cNvPr>
          <p:cNvSpPr txBox="1"/>
          <p:nvPr/>
        </p:nvSpPr>
        <p:spPr>
          <a:xfrm>
            <a:off x="10116210" y="3205984"/>
            <a:ext cx="2819400" cy="338554"/>
          </a:xfrm>
          <a:prstGeom prst="rect">
            <a:avLst/>
          </a:prstGeom>
          <a:noFill/>
        </p:spPr>
        <p:txBody>
          <a:bodyPr wrap="square" rtlCol="0">
            <a:spAutoFit/>
          </a:bodyPr>
          <a:lstStyle/>
          <a:p>
            <a:r>
              <a:rPr lang="en-US" sz="1600" dirty="0">
                <a:solidFill>
                  <a:srgbClr val="FF0000"/>
                </a:solidFill>
              </a:rPr>
              <a:t>2</a:t>
            </a:r>
            <a:r>
              <a:rPr lang="en-US" sz="1600" baseline="30000" dirty="0">
                <a:solidFill>
                  <a:srgbClr val="FF0000"/>
                </a:solidFill>
              </a:rPr>
              <a:t>nd</a:t>
            </a:r>
            <a:r>
              <a:rPr lang="en-US" sz="1600" dirty="0">
                <a:solidFill>
                  <a:srgbClr val="FF0000"/>
                </a:solidFill>
              </a:rPr>
              <a:t> Clinical Criteria</a:t>
            </a:r>
          </a:p>
        </p:txBody>
      </p:sp>
      <p:sp>
        <p:nvSpPr>
          <p:cNvPr id="19" name="TextBox 18">
            <a:extLst>
              <a:ext uri="{FF2B5EF4-FFF2-40B4-BE49-F238E27FC236}">
                <a16:creationId xmlns:a16="http://schemas.microsoft.com/office/drawing/2014/main" id="{6C66B17D-CE4C-65B0-112A-08E0116F292E}"/>
              </a:ext>
            </a:extLst>
          </p:cNvPr>
          <p:cNvSpPr txBox="1"/>
          <p:nvPr/>
        </p:nvSpPr>
        <p:spPr>
          <a:xfrm>
            <a:off x="10116210" y="3450223"/>
            <a:ext cx="2819400" cy="338554"/>
          </a:xfrm>
          <a:prstGeom prst="rect">
            <a:avLst/>
          </a:prstGeom>
          <a:noFill/>
        </p:spPr>
        <p:txBody>
          <a:bodyPr wrap="square" rtlCol="0">
            <a:spAutoFit/>
          </a:bodyPr>
          <a:lstStyle/>
          <a:p>
            <a:r>
              <a:rPr lang="en-US" sz="1600" dirty="0">
                <a:solidFill>
                  <a:srgbClr val="FF0000"/>
                </a:solidFill>
              </a:rPr>
              <a:t>3</a:t>
            </a:r>
            <a:r>
              <a:rPr lang="en-US" sz="1600" baseline="30000" dirty="0">
                <a:solidFill>
                  <a:srgbClr val="FF0000"/>
                </a:solidFill>
              </a:rPr>
              <a:t>rd</a:t>
            </a:r>
            <a:r>
              <a:rPr lang="en-US" sz="1600" dirty="0">
                <a:solidFill>
                  <a:srgbClr val="FF0000"/>
                </a:solidFill>
              </a:rPr>
              <a:t> Clinical Criteria</a:t>
            </a:r>
          </a:p>
        </p:txBody>
      </p:sp>
      <p:sp>
        <p:nvSpPr>
          <p:cNvPr id="20" name="TextBox 19">
            <a:extLst>
              <a:ext uri="{FF2B5EF4-FFF2-40B4-BE49-F238E27FC236}">
                <a16:creationId xmlns:a16="http://schemas.microsoft.com/office/drawing/2014/main" id="{E1773F56-31B0-B8FB-7DA6-F1821F42DA48}"/>
              </a:ext>
            </a:extLst>
          </p:cNvPr>
          <p:cNvSpPr txBox="1"/>
          <p:nvPr/>
        </p:nvSpPr>
        <p:spPr>
          <a:xfrm>
            <a:off x="10116210" y="3902168"/>
            <a:ext cx="2819400" cy="338554"/>
          </a:xfrm>
          <a:prstGeom prst="rect">
            <a:avLst/>
          </a:prstGeom>
          <a:noFill/>
        </p:spPr>
        <p:txBody>
          <a:bodyPr wrap="square" rtlCol="0">
            <a:spAutoFit/>
          </a:bodyPr>
          <a:lstStyle/>
          <a:p>
            <a:r>
              <a:rPr lang="en-US" sz="1600" dirty="0">
                <a:solidFill>
                  <a:srgbClr val="FF0000"/>
                </a:solidFill>
              </a:rPr>
              <a:t>4</a:t>
            </a:r>
            <a:r>
              <a:rPr lang="en-US" sz="1600" baseline="30000" dirty="0">
                <a:solidFill>
                  <a:srgbClr val="FF0000"/>
                </a:solidFill>
              </a:rPr>
              <a:t>th</a:t>
            </a:r>
            <a:r>
              <a:rPr lang="en-US" sz="1600" dirty="0">
                <a:solidFill>
                  <a:srgbClr val="FF0000"/>
                </a:solidFill>
              </a:rPr>
              <a:t> Clinical Criteria</a:t>
            </a:r>
          </a:p>
        </p:txBody>
      </p:sp>
    </p:spTree>
    <p:extLst>
      <p:ext uri="{BB962C8B-B14F-4D97-AF65-F5344CB8AC3E}">
        <p14:creationId xmlns:p14="http://schemas.microsoft.com/office/powerpoint/2010/main" val="998101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5" name="Picture 4">
            <a:extLst>
              <a:ext uri="{FF2B5EF4-FFF2-40B4-BE49-F238E27FC236}">
                <a16:creationId xmlns:a16="http://schemas.microsoft.com/office/drawing/2014/main" id="{91108AAC-61C0-E2CE-24E0-019FFA217432}"/>
              </a:ext>
            </a:extLst>
          </p:cNvPr>
          <p:cNvPicPr>
            <a:picLocks noChangeAspect="1"/>
          </p:cNvPicPr>
          <p:nvPr/>
        </p:nvPicPr>
        <p:blipFill rotWithShape="1">
          <a:blip r:embed="rId3"/>
          <a:srcRect l="59375" t="23333" r="16875" b="23334"/>
          <a:stretch/>
        </p:blipFill>
        <p:spPr>
          <a:xfrm>
            <a:off x="1981200" y="1524000"/>
            <a:ext cx="7391401" cy="4668253"/>
          </a:xfrm>
          <a:prstGeom prst="rect">
            <a:avLst/>
          </a:prstGeom>
        </p:spPr>
      </p:pic>
      <p:sp>
        <p:nvSpPr>
          <p:cNvPr id="8" name="Oval 7">
            <a:extLst>
              <a:ext uri="{FF2B5EF4-FFF2-40B4-BE49-F238E27FC236}">
                <a16:creationId xmlns:a16="http://schemas.microsoft.com/office/drawing/2014/main" id="{315DEBE6-3BF8-B51C-8C1D-83F355173E60}"/>
              </a:ext>
            </a:extLst>
          </p:cNvPr>
          <p:cNvSpPr/>
          <p:nvPr/>
        </p:nvSpPr>
        <p:spPr>
          <a:xfrm>
            <a:off x="1981200" y="2133600"/>
            <a:ext cx="1219200" cy="381000"/>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299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6" name="Picture 5">
            <a:extLst>
              <a:ext uri="{FF2B5EF4-FFF2-40B4-BE49-F238E27FC236}">
                <a16:creationId xmlns:a16="http://schemas.microsoft.com/office/drawing/2014/main" id="{4E94A038-41CD-AE37-3E74-05B7FB8C5284}"/>
              </a:ext>
            </a:extLst>
          </p:cNvPr>
          <p:cNvPicPr>
            <a:picLocks noChangeAspect="1"/>
          </p:cNvPicPr>
          <p:nvPr/>
        </p:nvPicPr>
        <p:blipFill rotWithShape="1">
          <a:blip r:embed="rId3"/>
          <a:srcRect l="59375" t="23333" r="16875" b="23334"/>
          <a:stretch/>
        </p:blipFill>
        <p:spPr>
          <a:xfrm>
            <a:off x="990600" y="1662000"/>
            <a:ext cx="6779198" cy="4281599"/>
          </a:xfrm>
          <a:prstGeom prst="rect">
            <a:avLst/>
          </a:prstGeom>
        </p:spPr>
      </p:pic>
      <p:sp>
        <p:nvSpPr>
          <p:cNvPr id="9" name="TextBox 8">
            <a:extLst>
              <a:ext uri="{FF2B5EF4-FFF2-40B4-BE49-F238E27FC236}">
                <a16:creationId xmlns:a16="http://schemas.microsoft.com/office/drawing/2014/main" id="{1560DECD-C03C-11BF-D681-27AFC5A58F5B}"/>
              </a:ext>
            </a:extLst>
          </p:cNvPr>
          <p:cNvSpPr txBox="1"/>
          <p:nvPr/>
        </p:nvSpPr>
        <p:spPr>
          <a:xfrm>
            <a:off x="838200" y="1600200"/>
            <a:ext cx="10134600" cy="369332"/>
          </a:xfrm>
          <a:prstGeom prst="rect">
            <a:avLst/>
          </a:prstGeom>
          <a:noFill/>
        </p:spPr>
        <p:txBody>
          <a:bodyPr wrap="square" rtlCol="0">
            <a:spAutoFit/>
          </a:bodyPr>
          <a:lstStyle/>
          <a:p>
            <a:pPr lvl="3"/>
            <a:r>
              <a:rPr lang="en-US" dirty="0"/>
              <a:t>								Category:</a:t>
            </a:r>
          </a:p>
        </p:txBody>
      </p:sp>
      <p:pic>
        <p:nvPicPr>
          <p:cNvPr id="11" name="Picture 10">
            <a:extLst>
              <a:ext uri="{FF2B5EF4-FFF2-40B4-BE49-F238E27FC236}">
                <a16:creationId xmlns:a16="http://schemas.microsoft.com/office/drawing/2014/main" id="{BE3E9D66-5437-CBD7-5E3F-F68A86444DD5}"/>
              </a:ext>
            </a:extLst>
          </p:cNvPr>
          <p:cNvPicPr>
            <a:picLocks noChangeAspect="1"/>
          </p:cNvPicPr>
          <p:nvPr/>
        </p:nvPicPr>
        <p:blipFill rotWithShape="1">
          <a:blip r:embed="rId4"/>
          <a:srcRect l="66250" t="32222" r="26250" b="50000"/>
          <a:stretch/>
        </p:blipFill>
        <p:spPr>
          <a:xfrm>
            <a:off x="8077200" y="1985407"/>
            <a:ext cx="3657600" cy="2438400"/>
          </a:xfrm>
          <a:prstGeom prst="rect">
            <a:avLst/>
          </a:prstGeom>
        </p:spPr>
      </p:pic>
    </p:spTree>
    <p:extLst>
      <p:ext uri="{BB962C8B-B14F-4D97-AF65-F5344CB8AC3E}">
        <p14:creationId xmlns:p14="http://schemas.microsoft.com/office/powerpoint/2010/main" val="1293507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3" name="Title 2"/>
          <p:cNvSpPr>
            <a:spLocks noGrp="1"/>
          </p:cNvSpPr>
          <p:nvPr>
            <p:ph type="title"/>
          </p:nvPr>
        </p:nvSpPr>
        <p:spPr/>
        <p:txBody>
          <a:bodyPr>
            <a:normAutofit/>
          </a:bodyPr>
          <a:lstStyle/>
          <a:p>
            <a:pPr algn="ctr"/>
            <a:r>
              <a:rPr lang="en-US" b="1" dirty="0"/>
              <a:t>Notes About Today’s  User Group:</a:t>
            </a:r>
          </a:p>
        </p:txBody>
      </p:sp>
      <p:sp>
        <p:nvSpPr>
          <p:cNvPr id="4" name="Content Placeholder 3"/>
          <p:cNvSpPr>
            <a:spLocks noGrp="1"/>
          </p:cNvSpPr>
          <p:nvPr>
            <p:ph idx="1"/>
          </p:nvPr>
        </p:nvSpPr>
        <p:spPr/>
        <p:txBody>
          <a:bodyPr>
            <a:normAutofit fontScale="92500" lnSpcReduction="10000"/>
          </a:bodyPr>
          <a:lstStyle/>
          <a:p>
            <a:pPr marL="354013" indent="-342900">
              <a:buSzPct val="85000"/>
              <a:buFont typeface="Arial" panose="020B0604020202020204" pitchFamily="34" charset="0"/>
              <a:buChar char="•"/>
            </a:pPr>
            <a:r>
              <a:rPr lang="en-US" sz="3200" dirty="0"/>
              <a:t>All lines are muted throughout the presentation.</a:t>
            </a:r>
          </a:p>
          <a:p>
            <a:pPr marL="354013" indent="-342900">
              <a:buSzPct val="85000"/>
              <a:buFont typeface="Arial" panose="020B0604020202020204" pitchFamily="34" charset="0"/>
              <a:buChar char="•"/>
            </a:pPr>
            <a:r>
              <a:rPr lang="en-US" sz="3200" dirty="0"/>
              <a:t>Please use the </a:t>
            </a:r>
            <a:r>
              <a:rPr lang="en-US" sz="3200" b="1" dirty="0"/>
              <a:t>CHAT </a:t>
            </a:r>
            <a:r>
              <a:rPr lang="en-US" sz="3200" dirty="0"/>
              <a:t>box to ask questions or make comments.</a:t>
            </a:r>
          </a:p>
          <a:p>
            <a:pPr marL="354013" indent="-342900">
              <a:buSzPct val="85000"/>
              <a:buFont typeface="Arial" panose="020B0604020202020204" pitchFamily="34" charset="0"/>
              <a:buChar char="•"/>
            </a:pPr>
            <a:r>
              <a:rPr lang="en-US" sz="3200" dirty="0"/>
              <a:t>During the Q&amp;A , please unmute yourself or use the </a:t>
            </a:r>
            <a:r>
              <a:rPr lang="en-US" sz="3200" b="1" dirty="0"/>
              <a:t>CHAT</a:t>
            </a:r>
            <a:r>
              <a:rPr lang="en-US" sz="3200" dirty="0"/>
              <a:t> box. </a:t>
            </a:r>
          </a:p>
          <a:p>
            <a:pPr marL="354013" indent="-342900">
              <a:buSzPct val="85000"/>
              <a:buFont typeface="Arial" panose="020B0604020202020204" pitchFamily="34" charset="0"/>
              <a:buChar char="•"/>
            </a:pPr>
            <a:r>
              <a:rPr lang="en-US" sz="3200" dirty="0"/>
              <a:t>We will be recording the session.</a:t>
            </a:r>
          </a:p>
          <a:p>
            <a:pPr marL="354013" indent="-342900">
              <a:buSzPct val="85000"/>
              <a:buFont typeface="Arial" panose="020B0604020202020204" pitchFamily="34" charset="0"/>
              <a:buChar char="•"/>
            </a:pPr>
            <a:r>
              <a:rPr lang="en-US" sz="3200" dirty="0"/>
              <a:t>Please turn on your webcam if you have the functionality. </a:t>
            </a:r>
          </a:p>
          <a:p>
            <a:pPr marL="354013" indent="-342900">
              <a:buSzPct val="85000"/>
              <a:buFont typeface="Arial" panose="020B0604020202020204" pitchFamily="34" charset="0"/>
              <a:buChar char="•"/>
            </a:pPr>
            <a:r>
              <a:rPr lang="en-US" sz="3200" dirty="0"/>
              <a:t>Today’s recordings and materials will be posted to the PHN website following the presentation. </a:t>
            </a:r>
          </a:p>
          <a:p>
            <a:pPr algn="ctr">
              <a:buSzPct val="85000"/>
            </a:pPr>
            <a:r>
              <a:rPr lang="en-US" sz="3200" b="1" dirty="0">
                <a:hlinkClick r:id="rId3"/>
              </a:rPr>
              <a:t>https://pediatrichealthnetwork.org</a:t>
            </a:r>
            <a:r>
              <a:rPr lang="en-US" sz="3200" dirty="0">
                <a:hlinkClick r:id="rId3"/>
              </a:rPr>
              <a:t>/</a:t>
            </a:r>
            <a:endParaRPr lang="en-US" sz="2800" dirty="0"/>
          </a:p>
        </p:txBody>
      </p:sp>
    </p:spTree>
    <p:extLst>
      <p:ext uri="{BB962C8B-B14F-4D97-AF65-F5344CB8AC3E}">
        <p14:creationId xmlns:p14="http://schemas.microsoft.com/office/powerpoint/2010/main" val="181377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5" name="Picture 4">
            <a:extLst>
              <a:ext uri="{FF2B5EF4-FFF2-40B4-BE49-F238E27FC236}">
                <a16:creationId xmlns:a16="http://schemas.microsoft.com/office/drawing/2014/main" id="{3E817CB8-39C7-2D77-2D47-B28CD65B5F32}"/>
              </a:ext>
            </a:extLst>
          </p:cNvPr>
          <p:cNvPicPr>
            <a:picLocks noChangeAspect="1"/>
          </p:cNvPicPr>
          <p:nvPr/>
        </p:nvPicPr>
        <p:blipFill rotWithShape="1">
          <a:blip r:embed="rId3"/>
          <a:srcRect l="59375" t="23334" r="16875" b="23333"/>
          <a:stretch/>
        </p:blipFill>
        <p:spPr>
          <a:xfrm>
            <a:off x="838200" y="1524000"/>
            <a:ext cx="7162800" cy="4523874"/>
          </a:xfrm>
          <a:prstGeom prst="rect">
            <a:avLst/>
          </a:prstGeom>
        </p:spPr>
      </p:pic>
      <p:sp>
        <p:nvSpPr>
          <p:cNvPr id="12" name="Oval 11">
            <a:extLst>
              <a:ext uri="{FF2B5EF4-FFF2-40B4-BE49-F238E27FC236}">
                <a16:creationId xmlns:a16="http://schemas.microsoft.com/office/drawing/2014/main" id="{745BD26F-EB70-A34E-B380-542EC35F8F8B}"/>
              </a:ext>
            </a:extLst>
          </p:cNvPr>
          <p:cNvSpPr/>
          <p:nvPr/>
        </p:nvSpPr>
        <p:spPr>
          <a:xfrm>
            <a:off x="2057400" y="2209800"/>
            <a:ext cx="1219200" cy="381000"/>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918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8" name="Picture 7">
            <a:extLst>
              <a:ext uri="{FF2B5EF4-FFF2-40B4-BE49-F238E27FC236}">
                <a16:creationId xmlns:a16="http://schemas.microsoft.com/office/drawing/2014/main" id="{2691FDE7-6D34-FB5F-66C0-A20FE6B04A29}"/>
              </a:ext>
            </a:extLst>
          </p:cNvPr>
          <p:cNvPicPr>
            <a:picLocks noChangeAspect="1"/>
          </p:cNvPicPr>
          <p:nvPr/>
        </p:nvPicPr>
        <p:blipFill rotWithShape="1">
          <a:blip r:embed="rId3"/>
          <a:srcRect l="59375" t="23333" r="16875" b="18889"/>
          <a:stretch/>
        </p:blipFill>
        <p:spPr>
          <a:xfrm>
            <a:off x="838200" y="1524000"/>
            <a:ext cx="6705600" cy="4588042"/>
          </a:xfrm>
          <a:prstGeom prst="rect">
            <a:avLst/>
          </a:prstGeom>
        </p:spPr>
      </p:pic>
      <p:sp>
        <p:nvSpPr>
          <p:cNvPr id="13" name="Oval 12">
            <a:extLst>
              <a:ext uri="{FF2B5EF4-FFF2-40B4-BE49-F238E27FC236}">
                <a16:creationId xmlns:a16="http://schemas.microsoft.com/office/drawing/2014/main" id="{7258CCA1-D691-C1B7-87DC-8386B83D6EC8}"/>
              </a:ext>
            </a:extLst>
          </p:cNvPr>
          <p:cNvSpPr/>
          <p:nvPr/>
        </p:nvSpPr>
        <p:spPr>
          <a:xfrm>
            <a:off x="5486400" y="5617284"/>
            <a:ext cx="1219200" cy="381000"/>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9611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6" name="Picture 5">
            <a:extLst>
              <a:ext uri="{FF2B5EF4-FFF2-40B4-BE49-F238E27FC236}">
                <a16:creationId xmlns:a16="http://schemas.microsoft.com/office/drawing/2014/main" id="{390A14A4-E36B-0983-6C5E-8EE9BB29CC7D}"/>
              </a:ext>
            </a:extLst>
          </p:cNvPr>
          <p:cNvPicPr>
            <a:picLocks noChangeAspect="1"/>
          </p:cNvPicPr>
          <p:nvPr/>
        </p:nvPicPr>
        <p:blipFill rotWithShape="1">
          <a:blip r:embed="rId3"/>
          <a:srcRect l="59375" t="23333" r="16875" b="23334"/>
          <a:stretch/>
        </p:blipFill>
        <p:spPr>
          <a:xfrm>
            <a:off x="769172" y="1447800"/>
            <a:ext cx="7391400" cy="4668253"/>
          </a:xfrm>
          <a:prstGeom prst="rect">
            <a:avLst/>
          </a:prstGeom>
        </p:spPr>
      </p:pic>
    </p:spTree>
    <p:extLst>
      <p:ext uri="{BB962C8B-B14F-4D97-AF65-F5344CB8AC3E}">
        <p14:creationId xmlns:p14="http://schemas.microsoft.com/office/powerpoint/2010/main" val="58460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5" name="Picture 4">
            <a:extLst>
              <a:ext uri="{FF2B5EF4-FFF2-40B4-BE49-F238E27FC236}">
                <a16:creationId xmlns:a16="http://schemas.microsoft.com/office/drawing/2014/main" id="{440B53EF-55D0-A9A1-1507-ED1AE5373D60}"/>
              </a:ext>
            </a:extLst>
          </p:cNvPr>
          <p:cNvPicPr>
            <a:picLocks noChangeAspect="1"/>
          </p:cNvPicPr>
          <p:nvPr/>
        </p:nvPicPr>
        <p:blipFill rotWithShape="1">
          <a:blip r:embed="rId3"/>
          <a:srcRect l="59375" t="23333" r="16250" b="25555"/>
          <a:stretch/>
        </p:blipFill>
        <p:spPr>
          <a:xfrm>
            <a:off x="1066800" y="1423306"/>
            <a:ext cx="7848600" cy="4628662"/>
          </a:xfrm>
          <a:prstGeom prst="rect">
            <a:avLst/>
          </a:prstGeom>
        </p:spPr>
      </p:pic>
    </p:spTree>
    <p:extLst>
      <p:ext uri="{BB962C8B-B14F-4D97-AF65-F5344CB8AC3E}">
        <p14:creationId xmlns:p14="http://schemas.microsoft.com/office/powerpoint/2010/main" val="3004480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6" name="Picture 5">
            <a:extLst>
              <a:ext uri="{FF2B5EF4-FFF2-40B4-BE49-F238E27FC236}">
                <a16:creationId xmlns:a16="http://schemas.microsoft.com/office/drawing/2014/main" id="{5EEC3EBA-D753-4355-B511-BAAE69A4C2FE}"/>
              </a:ext>
            </a:extLst>
          </p:cNvPr>
          <p:cNvPicPr>
            <a:picLocks noChangeAspect="1"/>
          </p:cNvPicPr>
          <p:nvPr/>
        </p:nvPicPr>
        <p:blipFill rotWithShape="1">
          <a:blip r:embed="rId3"/>
          <a:srcRect l="59376" t="23334" r="16874" b="23333"/>
          <a:stretch/>
        </p:blipFill>
        <p:spPr>
          <a:xfrm>
            <a:off x="831028" y="1447800"/>
            <a:ext cx="7086600" cy="4475747"/>
          </a:xfrm>
          <a:prstGeom prst="rect">
            <a:avLst/>
          </a:prstGeom>
        </p:spPr>
      </p:pic>
      <p:sp>
        <p:nvSpPr>
          <p:cNvPr id="8" name="Oval 7">
            <a:extLst>
              <a:ext uri="{FF2B5EF4-FFF2-40B4-BE49-F238E27FC236}">
                <a16:creationId xmlns:a16="http://schemas.microsoft.com/office/drawing/2014/main" id="{F88397B6-4402-A485-E3F2-8673D73CA648}"/>
              </a:ext>
            </a:extLst>
          </p:cNvPr>
          <p:cNvSpPr/>
          <p:nvPr/>
        </p:nvSpPr>
        <p:spPr>
          <a:xfrm>
            <a:off x="6687670" y="2133600"/>
            <a:ext cx="1219200" cy="381000"/>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2DEC9A4-9A6F-9815-68E8-5A60787AA63B}"/>
              </a:ext>
            </a:extLst>
          </p:cNvPr>
          <p:cNvPicPr>
            <a:picLocks noChangeAspect="1"/>
          </p:cNvPicPr>
          <p:nvPr/>
        </p:nvPicPr>
        <p:blipFill rotWithShape="1">
          <a:blip r:embed="rId4"/>
          <a:srcRect l="67421" t="30335" r="23350" b="51153"/>
          <a:stretch/>
        </p:blipFill>
        <p:spPr>
          <a:xfrm>
            <a:off x="8305800" y="3713746"/>
            <a:ext cx="2971800" cy="1676400"/>
          </a:xfrm>
          <a:prstGeom prst="rect">
            <a:avLst/>
          </a:prstGeom>
        </p:spPr>
      </p:pic>
      <p:sp>
        <p:nvSpPr>
          <p:cNvPr id="7" name="Arrow: Bent 6">
            <a:extLst>
              <a:ext uri="{FF2B5EF4-FFF2-40B4-BE49-F238E27FC236}">
                <a16:creationId xmlns:a16="http://schemas.microsoft.com/office/drawing/2014/main" id="{717F09BE-B583-0A92-5D48-A498AD48B1F7}"/>
              </a:ext>
            </a:extLst>
          </p:cNvPr>
          <p:cNvSpPr/>
          <p:nvPr/>
        </p:nvSpPr>
        <p:spPr>
          <a:xfrm rot="5400000">
            <a:off x="8191500" y="2385592"/>
            <a:ext cx="1104900" cy="723900"/>
          </a:xfrm>
          <a:prstGeom prst="ben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6291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7" name="Picture 6">
            <a:extLst>
              <a:ext uri="{FF2B5EF4-FFF2-40B4-BE49-F238E27FC236}">
                <a16:creationId xmlns:a16="http://schemas.microsoft.com/office/drawing/2014/main" id="{894D9C7B-2544-BD27-0DAF-E6FDBE6D2A92}"/>
              </a:ext>
            </a:extLst>
          </p:cNvPr>
          <p:cNvPicPr>
            <a:picLocks noChangeAspect="1"/>
          </p:cNvPicPr>
          <p:nvPr/>
        </p:nvPicPr>
        <p:blipFill rotWithShape="1">
          <a:blip r:embed="rId3"/>
          <a:srcRect l="59294" t="27713" r="21331" b="25555"/>
          <a:stretch/>
        </p:blipFill>
        <p:spPr>
          <a:xfrm>
            <a:off x="990600" y="1600200"/>
            <a:ext cx="6248400" cy="4238692"/>
          </a:xfrm>
          <a:prstGeom prst="rect">
            <a:avLst/>
          </a:prstGeom>
        </p:spPr>
      </p:pic>
    </p:spTree>
    <p:extLst>
      <p:ext uri="{BB962C8B-B14F-4D97-AF65-F5344CB8AC3E}">
        <p14:creationId xmlns:p14="http://schemas.microsoft.com/office/powerpoint/2010/main" val="3019878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5" name="Picture 4">
            <a:extLst>
              <a:ext uri="{FF2B5EF4-FFF2-40B4-BE49-F238E27FC236}">
                <a16:creationId xmlns:a16="http://schemas.microsoft.com/office/drawing/2014/main" id="{DAD727B1-58D9-6791-B895-376A9F377D8B}"/>
              </a:ext>
            </a:extLst>
          </p:cNvPr>
          <p:cNvPicPr>
            <a:picLocks noChangeAspect="1"/>
          </p:cNvPicPr>
          <p:nvPr/>
        </p:nvPicPr>
        <p:blipFill rotWithShape="1">
          <a:blip r:embed="rId3"/>
          <a:srcRect l="59375" t="23333" r="16875" b="23334"/>
          <a:stretch/>
        </p:blipFill>
        <p:spPr>
          <a:xfrm>
            <a:off x="838200" y="1588545"/>
            <a:ext cx="6934200" cy="4379495"/>
          </a:xfrm>
          <a:prstGeom prst="rect">
            <a:avLst/>
          </a:prstGeom>
        </p:spPr>
      </p:pic>
      <p:pic>
        <p:nvPicPr>
          <p:cNvPr id="8" name="Picture 7">
            <a:extLst>
              <a:ext uri="{FF2B5EF4-FFF2-40B4-BE49-F238E27FC236}">
                <a16:creationId xmlns:a16="http://schemas.microsoft.com/office/drawing/2014/main" id="{ACDC2C63-75E3-D664-685C-3DF0795D4F6E}"/>
              </a:ext>
            </a:extLst>
          </p:cNvPr>
          <p:cNvPicPr>
            <a:picLocks noChangeAspect="1"/>
          </p:cNvPicPr>
          <p:nvPr/>
        </p:nvPicPr>
        <p:blipFill rotWithShape="1">
          <a:blip r:embed="rId4"/>
          <a:srcRect l="63750" t="34984" r="27500" b="45556"/>
          <a:stretch/>
        </p:blipFill>
        <p:spPr>
          <a:xfrm>
            <a:off x="7924800" y="2422525"/>
            <a:ext cx="3898271" cy="2438400"/>
          </a:xfrm>
          <a:prstGeom prst="rect">
            <a:avLst/>
          </a:prstGeom>
        </p:spPr>
      </p:pic>
      <p:sp>
        <p:nvSpPr>
          <p:cNvPr id="11" name="Oval 10">
            <a:extLst>
              <a:ext uri="{FF2B5EF4-FFF2-40B4-BE49-F238E27FC236}">
                <a16:creationId xmlns:a16="http://schemas.microsoft.com/office/drawing/2014/main" id="{066CC65A-A9A4-4371-8EAA-77EA4E075A06}"/>
              </a:ext>
            </a:extLst>
          </p:cNvPr>
          <p:cNvSpPr/>
          <p:nvPr/>
        </p:nvSpPr>
        <p:spPr>
          <a:xfrm>
            <a:off x="8965154" y="4191000"/>
            <a:ext cx="2007646" cy="304800"/>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090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6" name="Picture 5">
            <a:extLst>
              <a:ext uri="{FF2B5EF4-FFF2-40B4-BE49-F238E27FC236}">
                <a16:creationId xmlns:a16="http://schemas.microsoft.com/office/drawing/2014/main" id="{C5CB8B4B-BC6D-F0E8-0C34-A2DFE192D22C}"/>
              </a:ext>
            </a:extLst>
          </p:cNvPr>
          <p:cNvPicPr>
            <a:picLocks noChangeAspect="1"/>
          </p:cNvPicPr>
          <p:nvPr/>
        </p:nvPicPr>
        <p:blipFill rotWithShape="1">
          <a:blip r:embed="rId3"/>
          <a:srcRect l="59375" t="23334" r="14375" b="23333"/>
          <a:stretch/>
        </p:blipFill>
        <p:spPr>
          <a:xfrm>
            <a:off x="609600" y="1435249"/>
            <a:ext cx="7696200" cy="4397829"/>
          </a:xfrm>
          <a:prstGeom prst="rect">
            <a:avLst/>
          </a:prstGeom>
        </p:spPr>
      </p:pic>
      <p:pic>
        <p:nvPicPr>
          <p:cNvPr id="9" name="Picture 8">
            <a:extLst>
              <a:ext uri="{FF2B5EF4-FFF2-40B4-BE49-F238E27FC236}">
                <a16:creationId xmlns:a16="http://schemas.microsoft.com/office/drawing/2014/main" id="{63911E4D-3401-D4FE-E73B-7664575A551E}"/>
              </a:ext>
            </a:extLst>
          </p:cNvPr>
          <p:cNvPicPr>
            <a:picLocks noChangeAspect="1"/>
          </p:cNvPicPr>
          <p:nvPr/>
        </p:nvPicPr>
        <p:blipFill rotWithShape="1">
          <a:blip r:embed="rId4"/>
          <a:srcRect l="63750" t="36667" r="24375" b="34444"/>
          <a:stretch/>
        </p:blipFill>
        <p:spPr>
          <a:xfrm>
            <a:off x="8615082" y="2819400"/>
            <a:ext cx="3096908" cy="2118937"/>
          </a:xfrm>
          <a:prstGeom prst="rect">
            <a:avLst/>
          </a:prstGeom>
        </p:spPr>
      </p:pic>
    </p:spTree>
    <p:extLst>
      <p:ext uri="{BB962C8B-B14F-4D97-AF65-F5344CB8AC3E}">
        <p14:creationId xmlns:p14="http://schemas.microsoft.com/office/powerpoint/2010/main" val="2210705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5" name="Picture 4">
            <a:extLst>
              <a:ext uri="{FF2B5EF4-FFF2-40B4-BE49-F238E27FC236}">
                <a16:creationId xmlns:a16="http://schemas.microsoft.com/office/drawing/2014/main" id="{75FA3971-FD53-D521-BD42-5995615C8C76}"/>
              </a:ext>
            </a:extLst>
          </p:cNvPr>
          <p:cNvPicPr>
            <a:picLocks noChangeAspect="1"/>
          </p:cNvPicPr>
          <p:nvPr/>
        </p:nvPicPr>
        <p:blipFill rotWithShape="1">
          <a:blip r:embed="rId3"/>
          <a:srcRect l="59375" t="23333" r="16875" b="21111"/>
          <a:stretch/>
        </p:blipFill>
        <p:spPr>
          <a:xfrm>
            <a:off x="990600" y="1690688"/>
            <a:ext cx="6629400" cy="4361447"/>
          </a:xfrm>
          <a:prstGeom prst="rect">
            <a:avLst/>
          </a:prstGeom>
        </p:spPr>
      </p:pic>
      <p:sp>
        <p:nvSpPr>
          <p:cNvPr id="11" name="Oval 10">
            <a:extLst>
              <a:ext uri="{FF2B5EF4-FFF2-40B4-BE49-F238E27FC236}">
                <a16:creationId xmlns:a16="http://schemas.microsoft.com/office/drawing/2014/main" id="{99E65B4C-F99E-A120-C819-6ABC7831B3BB}"/>
              </a:ext>
            </a:extLst>
          </p:cNvPr>
          <p:cNvSpPr/>
          <p:nvPr/>
        </p:nvSpPr>
        <p:spPr>
          <a:xfrm>
            <a:off x="1866452" y="4169484"/>
            <a:ext cx="1524000" cy="533400"/>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270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Pros &amp; Cons</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sp>
        <p:nvSpPr>
          <p:cNvPr id="7" name="Content Placeholder 4">
            <a:extLst>
              <a:ext uri="{FF2B5EF4-FFF2-40B4-BE49-F238E27FC236}">
                <a16:creationId xmlns:a16="http://schemas.microsoft.com/office/drawing/2014/main" id="{0C8E92CC-5789-847B-E87D-AA260C3BA966}"/>
              </a:ext>
            </a:extLst>
          </p:cNvPr>
          <p:cNvSpPr>
            <a:spLocks noGrp="1"/>
          </p:cNvSpPr>
          <p:nvPr>
            <p:ph idx="1"/>
          </p:nvPr>
        </p:nvSpPr>
        <p:spPr>
          <a:xfrm>
            <a:off x="838200" y="1825625"/>
            <a:ext cx="10515600" cy="4351338"/>
          </a:xfrm>
        </p:spPr>
        <p:txBody>
          <a:bodyPr/>
          <a:lstStyle/>
          <a:p>
            <a:r>
              <a:rPr lang="en-US" dirty="0"/>
              <a:t>How does it work in a live environment? </a:t>
            </a:r>
          </a:p>
          <a:p>
            <a:pPr marL="354013" indent="-342900">
              <a:buFont typeface="Arial" panose="020B0604020202020204" pitchFamily="34" charset="0"/>
              <a:buChar char="•"/>
            </a:pPr>
            <a:r>
              <a:rPr lang="en-US" dirty="0"/>
              <a:t>Automation = less errors and saves time</a:t>
            </a:r>
          </a:p>
          <a:p>
            <a:pPr marL="354013" indent="-342900">
              <a:buFont typeface="Arial" panose="020B0604020202020204" pitchFamily="34" charset="0"/>
              <a:buChar char="•"/>
            </a:pPr>
            <a:r>
              <a:rPr lang="en-US" dirty="0"/>
              <a:t>Extra Clicks</a:t>
            </a:r>
          </a:p>
        </p:txBody>
      </p:sp>
    </p:spTree>
    <p:extLst>
      <p:ext uri="{BB962C8B-B14F-4D97-AF65-F5344CB8AC3E}">
        <p14:creationId xmlns:p14="http://schemas.microsoft.com/office/powerpoint/2010/main" val="852798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D8AF0A-E555-43B4-86F5-ADEE1BE04CB6}"/>
              </a:ext>
            </a:extLst>
          </p:cNvPr>
          <p:cNvSpPr>
            <a:spLocks noGrp="1"/>
          </p:cNvSpPr>
          <p:nvPr>
            <p:ph type="sldNum" sz="quarter" idx="12"/>
          </p:nvPr>
        </p:nvSpPr>
        <p:spPr/>
        <p:txBody>
          <a:bodyPr/>
          <a:lstStyle/>
          <a:p>
            <a:fld id="{C02A5225-8D37-BA47-A180-7BD7248AF82A}" type="slidenum">
              <a:rPr lang="en-US" smtClean="0"/>
              <a:t>3</a:t>
            </a:fld>
            <a:endParaRPr lang="en-US"/>
          </a:p>
        </p:txBody>
      </p:sp>
      <p:sp>
        <p:nvSpPr>
          <p:cNvPr id="3" name="Title 2">
            <a:extLst>
              <a:ext uri="{FF2B5EF4-FFF2-40B4-BE49-F238E27FC236}">
                <a16:creationId xmlns:a16="http://schemas.microsoft.com/office/drawing/2014/main" id="{8007FA30-07C4-4CFC-AA80-59B31EB5503B}"/>
              </a:ext>
            </a:extLst>
          </p:cNvPr>
          <p:cNvSpPr>
            <a:spLocks noGrp="1"/>
          </p:cNvSpPr>
          <p:nvPr>
            <p:ph type="title"/>
          </p:nvPr>
        </p:nvSpPr>
        <p:spPr>
          <a:xfrm>
            <a:off x="562286" y="365125"/>
            <a:ext cx="3810000" cy="1325563"/>
          </a:xfrm>
        </p:spPr>
        <p:txBody>
          <a:bodyPr>
            <a:normAutofit fontScale="90000"/>
          </a:bodyPr>
          <a:lstStyle/>
          <a:p>
            <a:pPr algn="ctr"/>
            <a:r>
              <a:rPr lang="en-US" b="1" dirty="0"/>
              <a:t>Where to Find Us  </a:t>
            </a:r>
            <a:br>
              <a:rPr lang="en-US" b="1" dirty="0"/>
            </a:br>
            <a:r>
              <a:rPr lang="en-US" b="1" dirty="0"/>
              <a:t>Online</a:t>
            </a:r>
          </a:p>
        </p:txBody>
      </p:sp>
      <p:sp>
        <p:nvSpPr>
          <p:cNvPr id="5" name="Content Placeholder 4">
            <a:extLst>
              <a:ext uri="{FF2B5EF4-FFF2-40B4-BE49-F238E27FC236}">
                <a16:creationId xmlns:a16="http://schemas.microsoft.com/office/drawing/2014/main" id="{D349D771-83F1-4A51-A2A0-9D4F4E31803A}"/>
              </a:ext>
            </a:extLst>
          </p:cNvPr>
          <p:cNvSpPr>
            <a:spLocks noGrp="1"/>
          </p:cNvSpPr>
          <p:nvPr>
            <p:ph idx="1"/>
          </p:nvPr>
        </p:nvSpPr>
        <p:spPr>
          <a:xfrm>
            <a:off x="133972" y="1905000"/>
            <a:ext cx="4819028" cy="3772430"/>
          </a:xfrm>
        </p:spPr>
        <p:txBody>
          <a:bodyPr>
            <a:normAutofit/>
          </a:bodyPr>
          <a:lstStyle/>
          <a:p>
            <a:pPr algn="ctr"/>
            <a:r>
              <a:rPr lang="en-US" dirty="0"/>
              <a:t>Visit </a:t>
            </a:r>
            <a:r>
              <a:rPr lang="en-US" dirty="0">
                <a:hlinkClick r:id="rId2"/>
              </a:rPr>
              <a:t>https://pediatrichealthnetwork.org/user-group-series/</a:t>
            </a:r>
            <a:r>
              <a:rPr lang="en-US" dirty="0"/>
              <a:t> to find all the information you need on upcoming User Group Sessions as well as recordings from previous sessions.</a:t>
            </a:r>
          </a:p>
          <a:p>
            <a:pPr algn="ctr"/>
            <a:endParaRPr lang="en-US" dirty="0"/>
          </a:p>
          <a:p>
            <a:pPr algn="ctr"/>
            <a:r>
              <a:rPr lang="en-US" dirty="0"/>
              <a:t>You can find more information about all the PHN’s offerings here:</a:t>
            </a:r>
          </a:p>
          <a:p>
            <a:pPr algn="ctr"/>
            <a:r>
              <a:rPr lang="en-US" u="sng" dirty="0"/>
              <a:t>https://pediatrichealthnetwork.org/practice-programs-and-services/</a:t>
            </a:r>
          </a:p>
          <a:p>
            <a:pPr algn="ctr"/>
            <a:endParaRPr lang="en-US" dirty="0"/>
          </a:p>
          <a:p>
            <a:endParaRPr lang="en-US" dirty="0"/>
          </a:p>
        </p:txBody>
      </p:sp>
      <p:pic>
        <p:nvPicPr>
          <p:cNvPr id="9" name="Picture 8">
            <a:extLst>
              <a:ext uri="{FF2B5EF4-FFF2-40B4-BE49-F238E27FC236}">
                <a16:creationId xmlns:a16="http://schemas.microsoft.com/office/drawing/2014/main" id="{146E8974-0045-4B4E-B86B-22D78A5467E5}"/>
              </a:ext>
            </a:extLst>
          </p:cNvPr>
          <p:cNvPicPr>
            <a:picLocks noChangeAspect="1"/>
          </p:cNvPicPr>
          <p:nvPr/>
        </p:nvPicPr>
        <p:blipFill>
          <a:blip r:embed="rId3"/>
          <a:stretch>
            <a:fillRect/>
          </a:stretch>
        </p:blipFill>
        <p:spPr>
          <a:xfrm>
            <a:off x="5105400" y="1027906"/>
            <a:ext cx="6795757" cy="4572000"/>
          </a:xfrm>
          <a:prstGeom prst="rect">
            <a:avLst/>
          </a:prstGeom>
        </p:spPr>
      </p:pic>
    </p:spTree>
    <p:extLst>
      <p:ext uri="{BB962C8B-B14F-4D97-AF65-F5344CB8AC3E}">
        <p14:creationId xmlns:p14="http://schemas.microsoft.com/office/powerpoint/2010/main" val="3986704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5" name="Picture 4">
            <a:extLst>
              <a:ext uri="{FF2B5EF4-FFF2-40B4-BE49-F238E27FC236}">
                <a16:creationId xmlns:a16="http://schemas.microsoft.com/office/drawing/2014/main" id="{CF10FA45-5ED8-F35A-4139-82B64F8C4F17}"/>
              </a:ext>
            </a:extLst>
          </p:cNvPr>
          <p:cNvPicPr>
            <a:picLocks noChangeAspect="1"/>
          </p:cNvPicPr>
          <p:nvPr/>
        </p:nvPicPr>
        <p:blipFill rotWithShape="1">
          <a:blip r:embed="rId3"/>
          <a:srcRect l="49988" t="14148" r="19387" b="39337"/>
          <a:stretch/>
        </p:blipFill>
        <p:spPr>
          <a:xfrm>
            <a:off x="834613" y="1524000"/>
            <a:ext cx="8918987" cy="3810000"/>
          </a:xfrm>
          <a:prstGeom prst="rect">
            <a:avLst/>
          </a:prstGeom>
        </p:spPr>
      </p:pic>
    </p:spTree>
    <p:extLst>
      <p:ext uri="{BB962C8B-B14F-4D97-AF65-F5344CB8AC3E}">
        <p14:creationId xmlns:p14="http://schemas.microsoft.com/office/powerpoint/2010/main" val="1292232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5" name="Picture 4">
            <a:extLst>
              <a:ext uri="{FF2B5EF4-FFF2-40B4-BE49-F238E27FC236}">
                <a16:creationId xmlns:a16="http://schemas.microsoft.com/office/drawing/2014/main" id="{CF10FA45-5ED8-F35A-4139-82B64F8C4F17}"/>
              </a:ext>
            </a:extLst>
          </p:cNvPr>
          <p:cNvPicPr>
            <a:picLocks noChangeAspect="1"/>
          </p:cNvPicPr>
          <p:nvPr/>
        </p:nvPicPr>
        <p:blipFill rotWithShape="1">
          <a:blip r:embed="rId3"/>
          <a:srcRect l="49988" t="14148" r="19387" b="39337"/>
          <a:stretch/>
        </p:blipFill>
        <p:spPr>
          <a:xfrm>
            <a:off x="834613" y="1524000"/>
            <a:ext cx="8918987" cy="3810000"/>
          </a:xfrm>
          <a:prstGeom prst="rect">
            <a:avLst/>
          </a:prstGeom>
        </p:spPr>
      </p:pic>
      <p:pic>
        <p:nvPicPr>
          <p:cNvPr id="6" name="Picture 5">
            <a:extLst>
              <a:ext uri="{FF2B5EF4-FFF2-40B4-BE49-F238E27FC236}">
                <a16:creationId xmlns:a16="http://schemas.microsoft.com/office/drawing/2014/main" id="{40F07E93-67E1-DA6F-5A6C-0D795352986F}"/>
              </a:ext>
            </a:extLst>
          </p:cNvPr>
          <p:cNvPicPr>
            <a:picLocks noChangeAspect="1"/>
          </p:cNvPicPr>
          <p:nvPr/>
        </p:nvPicPr>
        <p:blipFill rotWithShape="1">
          <a:blip r:embed="rId4"/>
          <a:srcRect l="61875" t="29120" r="20000" b="21111"/>
          <a:stretch/>
        </p:blipFill>
        <p:spPr>
          <a:xfrm>
            <a:off x="6009042" y="2340685"/>
            <a:ext cx="4933507" cy="3809999"/>
          </a:xfrm>
          <a:prstGeom prst="rect">
            <a:avLst/>
          </a:prstGeom>
        </p:spPr>
      </p:pic>
      <p:sp>
        <p:nvSpPr>
          <p:cNvPr id="8" name="Oval 7">
            <a:extLst>
              <a:ext uri="{FF2B5EF4-FFF2-40B4-BE49-F238E27FC236}">
                <a16:creationId xmlns:a16="http://schemas.microsoft.com/office/drawing/2014/main" id="{E476BAB0-C470-B3EB-11AD-8FD0B2E81607}"/>
              </a:ext>
            </a:extLst>
          </p:cNvPr>
          <p:cNvSpPr/>
          <p:nvPr/>
        </p:nvSpPr>
        <p:spPr>
          <a:xfrm>
            <a:off x="10058400" y="5715000"/>
            <a:ext cx="838200" cy="365758"/>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459A8B5-9B62-6E0E-BE7D-D20E9640D9AC}"/>
              </a:ext>
            </a:extLst>
          </p:cNvPr>
          <p:cNvSpPr/>
          <p:nvPr/>
        </p:nvSpPr>
        <p:spPr>
          <a:xfrm>
            <a:off x="6248400" y="3568260"/>
            <a:ext cx="44196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32CAF5-0CF3-72A5-BE14-0457A16CEEFA}"/>
              </a:ext>
            </a:extLst>
          </p:cNvPr>
          <p:cNvSpPr/>
          <p:nvPr/>
        </p:nvSpPr>
        <p:spPr>
          <a:xfrm>
            <a:off x="8752490" y="4294457"/>
            <a:ext cx="46771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102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6" name="Picture 5">
            <a:extLst>
              <a:ext uri="{FF2B5EF4-FFF2-40B4-BE49-F238E27FC236}">
                <a16:creationId xmlns:a16="http://schemas.microsoft.com/office/drawing/2014/main" id="{3526B8F4-E6B6-A07A-6859-6CB25BDBA7FC}"/>
              </a:ext>
            </a:extLst>
          </p:cNvPr>
          <p:cNvPicPr>
            <a:picLocks noChangeAspect="1"/>
          </p:cNvPicPr>
          <p:nvPr/>
        </p:nvPicPr>
        <p:blipFill rotWithShape="1">
          <a:blip r:embed="rId3"/>
          <a:srcRect l="52500" t="25555" r="15625" b="21110"/>
          <a:stretch/>
        </p:blipFill>
        <p:spPr>
          <a:xfrm>
            <a:off x="825648" y="1600199"/>
            <a:ext cx="9689951" cy="4559977"/>
          </a:xfrm>
          <a:prstGeom prst="rect">
            <a:avLst/>
          </a:prstGeom>
        </p:spPr>
      </p:pic>
      <p:sp>
        <p:nvSpPr>
          <p:cNvPr id="8" name="Oval 7">
            <a:extLst>
              <a:ext uri="{FF2B5EF4-FFF2-40B4-BE49-F238E27FC236}">
                <a16:creationId xmlns:a16="http://schemas.microsoft.com/office/drawing/2014/main" id="{4DE372EF-142F-E737-F4AF-58171447716B}"/>
              </a:ext>
            </a:extLst>
          </p:cNvPr>
          <p:cNvSpPr/>
          <p:nvPr/>
        </p:nvSpPr>
        <p:spPr>
          <a:xfrm>
            <a:off x="5203116" y="5149326"/>
            <a:ext cx="1034977" cy="381000"/>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686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BMI &lt; 5</a:t>
            </a:r>
            <a:r>
              <a:rPr lang="en-US" baseline="30000" dirty="0"/>
              <a:t>th</a:t>
            </a:r>
            <a:r>
              <a:rPr lang="en-US" dirty="0"/>
              <a:t> Percentile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5" name="Picture 4">
            <a:extLst>
              <a:ext uri="{FF2B5EF4-FFF2-40B4-BE49-F238E27FC236}">
                <a16:creationId xmlns:a16="http://schemas.microsoft.com/office/drawing/2014/main" id="{85AC5BCF-2746-DFD1-0EFD-4B86BC17B962}"/>
              </a:ext>
            </a:extLst>
          </p:cNvPr>
          <p:cNvPicPr>
            <a:picLocks noChangeAspect="1"/>
          </p:cNvPicPr>
          <p:nvPr/>
        </p:nvPicPr>
        <p:blipFill rotWithShape="1">
          <a:blip r:embed="rId3"/>
          <a:srcRect l="52500" t="10000" r="16875" b="7778"/>
          <a:stretch/>
        </p:blipFill>
        <p:spPr>
          <a:xfrm>
            <a:off x="860612" y="1447800"/>
            <a:ext cx="6225988" cy="4701256"/>
          </a:xfrm>
          <a:prstGeom prst="rect">
            <a:avLst/>
          </a:prstGeom>
        </p:spPr>
      </p:pic>
      <p:sp>
        <p:nvSpPr>
          <p:cNvPr id="9" name="Arrow: Right 8">
            <a:extLst>
              <a:ext uri="{FF2B5EF4-FFF2-40B4-BE49-F238E27FC236}">
                <a16:creationId xmlns:a16="http://schemas.microsoft.com/office/drawing/2014/main" id="{E85FE5B1-02E0-D041-DCD1-C881CCD892A9}"/>
              </a:ext>
            </a:extLst>
          </p:cNvPr>
          <p:cNvSpPr/>
          <p:nvPr/>
        </p:nvSpPr>
        <p:spPr>
          <a:xfrm>
            <a:off x="228600" y="4038600"/>
            <a:ext cx="838200" cy="1524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069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LIMITATIONS</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pic>
        <p:nvPicPr>
          <p:cNvPr id="6" name="Picture 5">
            <a:extLst>
              <a:ext uri="{FF2B5EF4-FFF2-40B4-BE49-F238E27FC236}">
                <a16:creationId xmlns:a16="http://schemas.microsoft.com/office/drawing/2014/main" id="{A05B95F6-93A0-79CB-BF5E-DF36401DCC62}"/>
              </a:ext>
            </a:extLst>
          </p:cNvPr>
          <p:cNvPicPr>
            <a:picLocks noChangeAspect="1"/>
          </p:cNvPicPr>
          <p:nvPr/>
        </p:nvPicPr>
        <p:blipFill rotWithShape="1">
          <a:blip r:embed="rId3"/>
          <a:srcRect l="52500" t="7778" r="21875" b="16666"/>
          <a:stretch/>
        </p:blipFill>
        <p:spPr>
          <a:xfrm>
            <a:off x="1124174" y="1371600"/>
            <a:ext cx="5638800" cy="4676078"/>
          </a:xfrm>
          <a:prstGeom prst="rect">
            <a:avLst/>
          </a:prstGeom>
        </p:spPr>
      </p:pic>
      <p:sp>
        <p:nvSpPr>
          <p:cNvPr id="7" name="TextBox 6">
            <a:extLst>
              <a:ext uri="{FF2B5EF4-FFF2-40B4-BE49-F238E27FC236}">
                <a16:creationId xmlns:a16="http://schemas.microsoft.com/office/drawing/2014/main" id="{FC60F049-089A-BEE4-2381-1A1641F37EC4}"/>
              </a:ext>
            </a:extLst>
          </p:cNvPr>
          <p:cNvSpPr txBox="1"/>
          <p:nvPr/>
        </p:nvSpPr>
        <p:spPr>
          <a:xfrm>
            <a:off x="7467600" y="2590800"/>
            <a:ext cx="3581400" cy="2031325"/>
          </a:xfrm>
          <a:prstGeom prst="rect">
            <a:avLst/>
          </a:prstGeom>
          <a:noFill/>
        </p:spPr>
        <p:txBody>
          <a:bodyPr wrap="square" rtlCol="0">
            <a:spAutoFit/>
          </a:bodyPr>
          <a:lstStyle/>
          <a:p>
            <a:r>
              <a:rPr lang="en-US" dirty="0"/>
              <a:t>Does not assign the BMI Z-Code to the E&amp;M Code. </a:t>
            </a:r>
          </a:p>
          <a:p>
            <a:endParaRPr lang="en-US" dirty="0"/>
          </a:p>
          <a:p>
            <a:r>
              <a:rPr lang="en-US" dirty="0"/>
              <a:t>Either the clinician or staff will need to come back into the Billing Screen and add it or have your coders assign it during claim scrubbing. </a:t>
            </a:r>
          </a:p>
        </p:txBody>
      </p:sp>
    </p:spTree>
    <p:extLst>
      <p:ext uri="{BB962C8B-B14F-4D97-AF65-F5344CB8AC3E}">
        <p14:creationId xmlns:p14="http://schemas.microsoft.com/office/powerpoint/2010/main" val="3553140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LIMITATIONS</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sp>
        <p:nvSpPr>
          <p:cNvPr id="7" name="TextBox 6">
            <a:extLst>
              <a:ext uri="{FF2B5EF4-FFF2-40B4-BE49-F238E27FC236}">
                <a16:creationId xmlns:a16="http://schemas.microsoft.com/office/drawing/2014/main" id="{FC60F049-089A-BEE4-2381-1A1641F37EC4}"/>
              </a:ext>
            </a:extLst>
          </p:cNvPr>
          <p:cNvSpPr txBox="1"/>
          <p:nvPr/>
        </p:nvSpPr>
        <p:spPr>
          <a:xfrm>
            <a:off x="8191500" y="2590800"/>
            <a:ext cx="3581400" cy="2308324"/>
          </a:xfrm>
          <a:prstGeom prst="rect">
            <a:avLst/>
          </a:prstGeom>
          <a:noFill/>
        </p:spPr>
        <p:txBody>
          <a:bodyPr wrap="square" rtlCol="0">
            <a:spAutoFit/>
          </a:bodyPr>
          <a:lstStyle/>
          <a:p>
            <a:r>
              <a:rPr lang="en-US" dirty="0"/>
              <a:t>No matter your Visit Type Setup in the Clinical Rule Engine, locking ANY note will generate this pop-up:</a:t>
            </a:r>
            <a:br>
              <a:rPr lang="en-US" dirty="0"/>
            </a:br>
            <a:endParaRPr lang="en-US" dirty="0"/>
          </a:p>
          <a:p>
            <a:r>
              <a:rPr lang="en-US" dirty="0"/>
              <a:t>“Do you want to run the Clinical Rule Engine?” </a:t>
            </a:r>
          </a:p>
          <a:p>
            <a:endParaRPr lang="en-US" dirty="0"/>
          </a:p>
          <a:p>
            <a:endParaRPr lang="en-US" dirty="0"/>
          </a:p>
        </p:txBody>
      </p:sp>
      <p:pic>
        <p:nvPicPr>
          <p:cNvPr id="5" name="Picture 4">
            <a:extLst>
              <a:ext uri="{FF2B5EF4-FFF2-40B4-BE49-F238E27FC236}">
                <a16:creationId xmlns:a16="http://schemas.microsoft.com/office/drawing/2014/main" id="{C0A64E12-0A2A-A22A-08A0-6BAA8730D240}"/>
              </a:ext>
            </a:extLst>
          </p:cNvPr>
          <p:cNvPicPr>
            <a:picLocks noChangeAspect="1"/>
          </p:cNvPicPr>
          <p:nvPr/>
        </p:nvPicPr>
        <p:blipFill rotWithShape="1">
          <a:blip r:embed="rId3"/>
          <a:srcRect t="27777" r="69375" b="10000"/>
          <a:stretch/>
        </p:blipFill>
        <p:spPr>
          <a:xfrm>
            <a:off x="228600" y="1690688"/>
            <a:ext cx="7309246" cy="4176712"/>
          </a:xfrm>
          <a:prstGeom prst="rect">
            <a:avLst/>
          </a:prstGeom>
        </p:spPr>
      </p:pic>
      <p:pic>
        <p:nvPicPr>
          <p:cNvPr id="9" name="Picture 8">
            <a:extLst>
              <a:ext uri="{FF2B5EF4-FFF2-40B4-BE49-F238E27FC236}">
                <a16:creationId xmlns:a16="http://schemas.microsoft.com/office/drawing/2014/main" id="{0E57FCBD-8BFC-D035-2947-BF8904CACAF9}"/>
              </a:ext>
            </a:extLst>
          </p:cNvPr>
          <p:cNvPicPr>
            <a:picLocks noChangeAspect="1"/>
          </p:cNvPicPr>
          <p:nvPr/>
        </p:nvPicPr>
        <p:blipFill rotWithShape="1">
          <a:blip r:embed="rId4"/>
          <a:srcRect l="19155" t="41593" r="68750" b="40416"/>
          <a:stretch/>
        </p:blipFill>
        <p:spPr>
          <a:xfrm>
            <a:off x="7941207" y="4866600"/>
            <a:ext cx="2976700" cy="1245275"/>
          </a:xfrm>
          <a:prstGeom prst="rect">
            <a:avLst/>
          </a:prstGeom>
        </p:spPr>
      </p:pic>
      <p:sp>
        <p:nvSpPr>
          <p:cNvPr id="11" name="Arrow: Down 10">
            <a:extLst>
              <a:ext uri="{FF2B5EF4-FFF2-40B4-BE49-F238E27FC236}">
                <a16:creationId xmlns:a16="http://schemas.microsoft.com/office/drawing/2014/main" id="{497E33BC-6627-EB11-D975-E3DA9A307916}"/>
              </a:ext>
            </a:extLst>
          </p:cNvPr>
          <p:cNvSpPr/>
          <p:nvPr/>
        </p:nvSpPr>
        <p:spPr>
          <a:xfrm rot="19171205">
            <a:off x="7358465" y="3904233"/>
            <a:ext cx="358762" cy="822321"/>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58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LIMITATIONS</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sp>
        <p:nvSpPr>
          <p:cNvPr id="7" name="TextBox 6">
            <a:extLst>
              <a:ext uri="{FF2B5EF4-FFF2-40B4-BE49-F238E27FC236}">
                <a16:creationId xmlns:a16="http://schemas.microsoft.com/office/drawing/2014/main" id="{FC60F049-089A-BEE4-2381-1A1641F37EC4}"/>
              </a:ext>
            </a:extLst>
          </p:cNvPr>
          <p:cNvSpPr txBox="1"/>
          <p:nvPr/>
        </p:nvSpPr>
        <p:spPr>
          <a:xfrm>
            <a:off x="9220200" y="2590800"/>
            <a:ext cx="2743200" cy="1477328"/>
          </a:xfrm>
          <a:prstGeom prst="rect">
            <a:avLst/>
          </a:prstGeom>
          <a:noFill/>
        </p:spPr>
        <p:txBody>
          <a:bodyPr wrap="square" rtlCol="0">
            <a:spAutoFit/>
          </a:bodyPr>
          <a:lstStyle/>
          <a:p>
            <a:r>
              <a:rPr lang="en-US" dirty="0"/>
              <a:t>Locking from this screen will not generate the Clinical Rule Engine Pop-up</a:t>
            </a:r>
          </a:p>
          <a:p>
            <a:endParaRPr lang="en-US" dirty="0"/>
          </a:p>
          <a:p>
            <a:endParaRPr lang="en-US" dirty="0"/>
          </a:p>
        </p:txBody>
      </p:sp>
      <p:pic>
        <p:nvPicPr>
          <p:cNvPr id="6" name="Picture 5">
            <a:extLst>
              <a:ext uri="{FF2B5EF4-FFF2-40B4-BE49-F238E27FC236}">
                <a16:creationId xmlns:a16="http://schemas.microsoft.com/office/drawing/2014/main" id="{3B34440A-99D1-542D-7DD6-E3195CAEB262}"/>
              </a:ext>
            </a:extLst>
          </p:cNvPr>
          <p:cNvPicPr>
            <a:picLocks noChangeAspect="1"/>
          </p:cNvPicPr>
          <p:nvPr/>
        </p:nvPicPr>
        <p:blipFill rotWithShape="1">
          <a:blip r:embed="rId3"/>
          <a:srcRect l="-1" r="50238"/>
          <a:stretch/>
        </p:blipFill>
        <p:spPr>
          <a:xfrm>
            <a:off x="685800" y="1397644"/>
            <a:ext cx="8305800" cy="4694636"/>
          </a:xfrm>
          <a:prstGeom prst="rect">
            <a:avLst/>
          </a:prstGeom>
        </p:spPr>
      </p:pic>
      <p:sp>
        <p:nvSpPr>
          <p:cNvPr id="8" name="Rectangle: Rounded Corners 7">
            <a:extLst>
              <a:ext uri="{FF2B5EF4-FFF2-40B4-BE49-F238E27FC236}">
                <a16:creationId xmlns:a16="http://schemas.microsoft.com/office/drawing/2014/main" id="{5FC1D5B4-6B56-7D2A-9F98-B40FAE64A496}"/>
              </a:ext>
            </a:extLst>
          </p:cNvPr>
          <p:cNvSpPr/>
          <p:nvPr/>
        </p:nvSpPr>
        <p:spPr>
          <a:xfrm>
            <a:off x="1600200" y="2286000"/>
            <a:ext cx="8382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99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Other Rules</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sp>
        <p:nvSpPr>
          <p:cNvPr id="9" name="Content Placeholder 4">
            <a:extLst>
              <a:ext uri="{FF2B5EF4-FFF2-40B4-BE49-F238E27FC236}">
                <a16:creationId xmlns:a16="http://schemas.microsoft.com/office/drawing/2014/main" id="{5FF86DED-EC79-2E4D-5672-F59016BA6B1B}"/>
              </a:ext>
            </a:extLst>
          </p:cNvPr>
          <p:cNvSpPr>
            <a:spLocks noGrp="1"/>
          </p:cNvSpPr>
          <p:nvPr>
            <p:ph idx="1"/>
          </p:nvPr>
        </p:nvSpPr>
        <p:spPr>
          <a:xfrm>
            <a:off x="838200" y="1825625"/>
            <a:ext cx="10515600" cy="4351338"/>
          </a:xfrm>
        </p:spPr>
        <p:txBody>
          <a:bodyPr/>
          <a:lstStyle/>
          <a:p>
            <a:r>
              <a:rPr lang="en-US" dirty="0"/>
              <a:t>BMI 5</a:t>
            </a:r>
            <a:r>
              <a:rPr lang="en-US" baseline="30000" dirty="0"/>
              <a:t>th</a:t>
            </a:r>
            <a:r>
              <a:rPr lang="en-US" dirty="0"/>
              <a:t> to Less than 85</a:t>
            </a:r>
            <a:r>
              <a:rPr lang="en-US" baseline="30000" dirty="0"/>
              <a:t>th</a:t>
            </a:r>
            <a:r>
              <a:rPr lang="en-US" dirty="0"/>
              <a:t> </a:t>
            </a:r>
          </a:p>
        </p:txBody>
      </p:sp>
      <p:pic>
        <p:nvPicPr>
          <p:cNvPr id="5" name="Picture 4">
            <a:extLst>
              <a:ext uri="{FF2B5EF4-FFF2-40B4-BE49-F238E27FC236}">
                <a16:creationId xmlns:a16="http://schemas.microsoft.com/office/drawing/2014/main" id="{A1705D77-DB7E-B356-65B7-BF3FE8892313}"/>
              </a:ext>
            </a:extLst>
          </p:cNvPr>
          <p:cNvPicPr>
            <a:picLocks noChangeAspect="1"/>
          </p:cNvPicPr>
          <p:nvPr/>
        </p:nvPicPr>
        <p:blipFill rotWithShape="1">
          <a:blip r:embed="rId3"/>
          <a:srcRect l="55625" t="16667" r="20625" b="32222"/>
          <a:stretch/>
        </p:blipFill>
        <p:spPr>
          <a:xfrm>
            <a:off x="1219200" y="2285999"/>
            <a:ext cx="6400800" cy="3874168"/>
          </a:xfrm>
          <a:prstGeom prst="rect">
            <a:avLst/>
          </a:prstGeom>
        </p:spPr>
      </p:pic>
      <p:pic>
        <p:nvPicPr>
          <p:cNvPr id="12" name="Picture 11">
            <a:extLst>
              <a:ext uri="{FF2B5EF4-FFF2-40B4-BE49-F238E27FC236}">
                <a16:creationId xmlns:a16="http://schemas.microsoft.com/office/drawing/2014/main" id="{D700EEBB-E903-4ABF-42C9-2B4AD6CDC1DD}"/>
              </a:ext>
            </a:extLst>
          </p:cNvPr>
          <p:cNvPicPr>
            <a:picLocks noChangeAspect="1"/>
          </p:cNvPicPr>
          <p:nvPr/>
        </p:nvPicPr>
        <p:blipFill rotWithShape="1">
          <a:blip r:embed="rId4"/>
          <a:srcRect l="59046" t="25366" r="24375" b="53591"/>
          <a:stretch/>
        </p:blipFill>
        <p:spPr>
          <a:xfrm>
            <a:off x="7696200" y="1447801"/>
            <a:ext cx="4269322" cy="1524000"/>
          </a:xfrm>
          <a:prstGeom prst="rect">
            <a:avLst/>
          </a:prstGeom>
        </p:spPr>
      </p:pic>
      <p:pic>
        <p:nvPicPr>
          <p:cNvPr id="14" name="Picture 13">
            <a:extLst>
              <a:ext uri="{FF2B5EF4-FFF2-40B4-BE49-F238E27FC236}">
                <a16:creationId xmlns:a16="http://schemas.microsoft.com/office/drawing/2014/main" id="{005EA5F2-BFCA-AD85-7ADF-A275F67FA4ED}"/>
              </a:ext>
            </a:extLst>
          </p:cNvPr>
          <p:cNvPicPr>
            <a:picLocks noChangeAspect="1"/>
          </p:cNvPicPr>
          <p:nvPr/>
        </p:nvPicPr>
        <p:blipFill rotWithShape="1">
          <a:blip r:embed="rId5"/>
          <a:srcRect l="59205" t="23811" r="23612" b="54806"/>
          <a:stretch/>
        </p:blipFill>
        <p:spPr>
          <a:xfrm>
            <a:off x="7685442" y="3145096"/>
            <a:ext cx="4354306" cy="1524000"/>
          </a:xfrm>
          <a:prstGeom prst="rect">
            <a:avLst/>
          </a:prstGeom>
        </p:spPr>
      </p:pic>
      <p:cxnSp>
        <p:nvCxnSpPr>
          <p:cNvPr id="18" name="Straight Arrow Connector 17">
            <a:extLst>
              <a:ext uri="{FF2B5EF4-FFF2-40B4-BE49-F238E27FC236}">
                <a16:creationId xmlns:a16="http://schemas.microsoft.com/office/drawing/2014/main" id="{662AD482-8773-D24F-32D6-D47FA969F675}"/>
              </a:ext>
            </a:extLst>
          </p:cNvPr>
          <p:cNvCxnSpPr/>
          <p:nvPr/>
        </p:nvCxnSpPr>
        <p:spPr>
          <a:xfrm flipH="1">
            <a:off x="5562600" y="1981200"/>
            <a:ext cx="2667000" cy="2687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8D3F340-6F15-D957-F21D-F79B888DF89B}"/>
              </a:ext>
            </a:extLst>
          </p:cNvPr>
          <p:cNvCxnSpPr/>
          <p:nvPr/>
        </p:nvCxnSpPr>
        <p:spPr>
          <a:xfrm flipH="1">
            <a:off x="5638800" y="3733800"/>
            <a:ext cx="251460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395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Other Rules</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sp>
        <p:nvSpPr>
          <p:cNvPr id="9" name="Content Placeholder 4">
            <a:extLst>
              <a:ext uri="{FF2B5EF4-FFF2-40B4-BE49-F238E27FC236}">
                <a16:creationId xmlns:a16="http://schemas.microsoft.com/office/drawing/2014/main" id="{5FF86DED-EC79-2E4D-5672-F59016BA6B1B}"/>
              </a:ext>
            </a:extLst>
          </p:cNvPr>
          <p:cNvSpPr>
            <a:spLocks noGrp="1"/>
          </p:cNvSpPr>
          <p:nvPr>
            <p:ph idx="1"/>
          </p:nvPr>
        </p:nvSpPr>
        <p:spPr>
          <a:xfrm>
            <a:off x="838200" y="1825625"/>
            <a:ext cx="10515600" cy="4351338"/>
          </a:xfrm>
        </p:spPr>
        <p:txBody>
          <a:bodyPr/>
          <a:lstStyle/>
          <a:p>
            <a:r>
              <a:rPr lang="en-US" dirty="0"/>
              <a:t>BMI 85</a:t>
            </a:r>
            <a:r>
              <a:rPr lang="en-US" baseline="30000" dirty="0"/>
              <a:t>th</a:t>
            </a:r>
            <a:r>
              <a:rPr lang="en-US" dirty="0"/>
              <a:t> to Less than 95</a:t>
            </a:r>
            <a:r>
              <a:rPr lang="en-US" baseline="30000" dirty="0"/>
              <a:t>th</a:t>
            </a:r>
            <a:r>
              <a:rPr lang="en-US" dirty="0"/>
              <a:t> </a:t>
            </a:r>
          </a:p>
        </p:txBody>
      </p:sp>
      <p:pic>
        <p:nvPicPr>
          <p:cNvPr id="6" name="Picture 5">
            <a:extLst>
              <a:ext uri="{FF2B5EF4-FFF2-40B4-BE49-F238E27FC236}">
                <a16:creationId xmlns:a16="http://schemas.microsoft.com/office/drawing/2014/main" id="{51C7F215-E124-BA6A-D300-8BCF6C2F2AB0}"/>
              </a:ext>
            </a:extLst>
          </p:cNvPr>
          <p:cNvPicPr>
            <a:picLocks noChangeAspect="1"/>
          </p:cNvPicPr>
          <p:nvPr/>
        </p:nvPicPr>
        <p:blipFill rotWithShape="1">
          <a:blip r:embed="rId3"/>
          <a:srcRect l="55625" t="16473" r="20625" b="31760"/>
          <a:stretch/>
        </p:blipFill>
        <p:spPr>
          <a:xfrm>
            <a:off x="1295400" y="2362200"/>
            <a:ext cx="6019800" cy="3690308"/>
          </a:xfrm>
          <a:prstGeom prst="rect">
            <a:avLst/>
          </a:prstGeom>
        </p:spPr>
      </p:pic>
      <p:pic>
        <p:nvPicPr>
          <p:cNvPr id="8" name="Picture 7">
            <a:extLst>
              <a:ext uri="{FF2B5EF4-FFF2-40B4-BE49-F238E27FC236}">
                <a16:creationId xmlns:a16="http://schemas.microsoft.com/office/drawing/2014/main" id="{01478101-20D1-8C16-0361-AE778B477B68}"/>
              </a:ext>
            </a:extLst>
          </p:cNvPr>
          <p:cNvPicPr>
            <a:picLocks noChangeAspect="1"/>
          </p:cNvPicPr>
          <p:nvPr/>
        </p:nvPicPr>
        <p:blipFill rotWithShape="1">
          <a:blip r:embed="rId4"/>
          <a:srcRect l="58750" t="23333" r="24375" b="52223"/>
          <a:stretch/>
        </p:blipFill>
        <p:spPr>
          <a:xfrm>
            <a:off x="7685442" y="1228062"/>
            <a:ext cx="4280080" cy="1743738"/>
          </a:xfrm>
          <a:prstGeom prst="rect">
            <a:avLst/>
          </a:prstGeom>
        </p:spPr>
      </p:pic>
      <p:cxnSp>
        <p:nvCxnSpPr>
          <p:cNvPr id="18" name="Straight Arrow Connector 17">
            <a:extLst>
              <a:ext uri="{FF2B5EF4-FFF2-40B4-BE49-F238E27FC236}">
                <a16:creationId xmlns:a16="http://schemas.microsoft.com/office/drawing/2014/main" id="{662AD482-8773-D24F-32D6-D47FA969F675}"/>
              </a:ext>
            </a:extLst>
          </p:cNvPr>
          <p:cNvCxnSpPr/>
          <p:nvPr/>
        </p:nvCxnSpPr>
        <p:spPr>
          <a:xfrm flipH="1">
            <a:off x="5562600" y="1981200"/>
            <a:ext cx="2667000" cy="2687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4640E6-C3D8-60AA-6A4A-2E150507B518}"/>
              </a:ext>
            </a:extLst>
          </p:cNvPr>
          <p:cNvPicPr>
            <a:picLocks noChangeAspect="1"/>
          </p:cNvPicPr>
          <p:nvPr/>
        </p:nvPicPr>
        <p:blipFill rotWithShape="1">
          <a:blip r:embed="rId5"/>
          <a:srcRect l="59375" t="24471" r="24375" b="52223"/>
          <a:stretch/>
        </p:blipFill>
        <p:spPr>
          <a:xfrm>
            <a:off x="7696200" y="3120422"/>
            <a:ext cx="4354159" cy="1756378"/>
          </a:xfrm>
          <a:prstGeom prst="rect">
            <a:avLst/>
          </a:prstGeom>
        </p:spPr>
      </p:pic>
      <p:cxnSp>
        <p:nvCxnSpPr>
          <p:cNvPr id="20" name="Straight Arrow Connector 19">
            <a:extLst>
              <a:ext uri="{FF2B5EF4-FFF2-40B4-BE49-F238E27FC236}">
                <a16:creationId xmlns:a16="http://schemas.microsoft.com/office/drawing/2014/main" id="{68D3F340-6F15-D957-F21D-F79B888DF89B}"/>
              </a:ext>
            </a:extLst>
          </p:cNvPr>
          <p:cNvCxnSpPr/>
          <p:nvPr/>
        </p:nvCxnSpPr>
        <p:spPr>
          <a:xfrm flipH="1">
            <a:off x="5638800" y="3733800"/>
            <a:ext cx="251460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427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 – Other Rules</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sp>
        <p:nvSpPr>
          <p:cNvPr id="9" name="Content Placeholder 4">
            <a:extLst>
              <a:ext uri="{FF2B5EF4-FFF2-40B4-BE49-F238E27FC236}">
                <a16:creationId xmlns:a16="http://schemas.microsoft.com/office/drawing/2014/main" id="{5FF86DED-EC79-2E4D-5672-F59016BA6B1B}"/>
              </a:ext>
            </a:extLst>
          </p:cNvPr>
          <p:cNvSpPr>
            <a:spLocks noGrp="1"/>
          </p:cNvSpPr>
          <p:nvPr>
            <p:ph idx="1"/>
          </p:nvPr>
        </p:nvSpPr>
        <p:spPr>
          <a:xfrm>
            <a:off x="838200" y="1825625"/>
            <a:ext cx="10515600" cy="4351338"/>
          </a:xfrm>
        </p:spPr>
        <p:txBody>
          <a:bodyPr/>
          <a:lstStyle/>
          <a:p>
            <a:r>
              <a:rPr lang="en-US" dirty="0"/>
              <a:t>BMI 95</a:t>
            </a:r>
            <a:r>
              <a:rPr lang="en-US" baseline="30000" dirty="0"/>
              <a:t>th</a:t>
            </a:r>
            <a:r>
              <a:rPr lang="en-US" dirty="0"/>
              <a:t> or Higher</a:t>
            </a:r>
          </a:p>
        </p:txBody>
      </p:sp>
      <p:pic>
        <p:nvPicPr>
          <p:cNvPr id="5" name="Picture 4">
            <a:extLst>
              <a:ext uri="{FF2B5EF4-FFF2-40B4-BE49-F238E27FC236}">
                <a16:creationId xmlns:a16="http://schemas.microsoft.com/office/drawing/2014/main" id="{3D39D3FA-5066-2D6D-8BE6-2989C8C7D874}"/>
              </a:ext>
            </a:extLst>
          </p:cNvPr>
          <p:cNvPicPr>
            <a:picLocks noChangeAspect="1"/>
          </p:cNvPicPr>
          <p:nvPr/>
        </p:nvPicPr>
        <p:blipFill rotWithShape="1">
          <a:blip r:embed="rId3"/>
          <a:srcRect l="50000" t="15741" r="27326" b="32222"/>
          <a:stretch/>
        </p:blipFill>
        <p:spPr>
          <a:xfrm>
            <a:off x="1283298" y="2286000"/>
            <a:ext cx="5672268" cy="3661305"/>
          </a:xfrm>
          <a:prstGeom prst="rect">
            <a:avLst/>
          </a:prstGeom>
        </p:spPr>
      </p:pic>
      <p:pic>
        <p:nvPicPr>
          <p:cNvPr id="11" name="Picture 10">
            <a:extLst>
              <a:ext uri="{FF2B5EF4-FFF2-40B4-BE49-F238E27FC236}">
                <a16:creationId xmlns:a16="http://schemas.microsoft.com/office/drawing/2014/main" id="{6114F056-7D48-0CBB-85A3-8B49BBA42F54}"/>
              </a:ext>
            </a:extLst>
          </p:cNvPr>
          <p:cNvPicPr>
            <a:picLocks noChangeAspect="1"/>
          </p:cNvPicPr>
          <p:nvPr/>
        </p:nvPicPr>
        <p:blipFill rotWithShape="1">
          <a:blip r:embed="rId4"/>
          <a:srcRect l="58750" t="24471" r="24375" b="50000"/>
          <a:stretch/>
        </p:blipFill>
        <p:spPr>
          <a:xfrm>
            <a:off x="7602921" y="1321258"/>
            <a:ext cx="4419600" cy="1880435"/>
          </a:xfrm>
          <a:prstGeom prst="rect">
            <a:avLst/>
          </a:prstGeom>
        </p:spPr>
      </p:pic>
      <p:cxnSp>
        <p:nvCxnSpPr>
          <p:cNvPr id="18" name="Straight Arrow Connector 17">
            <a:extLst>
              <a:ext uri="{FF2B5EF4-FFF2-40B4-BE49-F238E27FC236}">
                <a16:creationId xmlns:a16="http://schemas.microsoft.com/office/drawing/2014/main" id="{662AD482-8773-D24F-32D6-D47FA969F675}"/>
              </a:ext>
            </a:extLst>
          </p:cNvPr>
          <p:cNvCxnSpPr>
            <a:cxnSpLocks/>
          </p:cNvCxnSpPr>
          <p:nvPr/>
        </p:nvCxnSpPr>
        <p:spPr>
          <a:xfrm flipH="1">
            <a:off x="5334000" y="1981200"/>
            <a:ext cx="2895600" cy="2438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503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3" name="Title 2"/>
          <p:cNvSpPr>
            <a:spLocks noGrp="1"/>
          </p:cNvSpPr>
          <p:nvPr>
            <p:ph type="title"/>
          </p:nvPr>
        </p:nvSpPr>
        <p:spPr/>
        <p:txBody>
          <a:bodyPr>
            <a:normAutofit/>
          </a:bodyPr>
          <a:lstStyle/>
          <a:p>
            <a:pPr algn="ctr"/>
            <a:r>
              <a:rPr lang="en-US" b="1" dirty="0"/>
              <a:t>Upcoming PHN User Groups :</a:t>
            </a:r>
          </a:p>
        </p:txBody>
      </p:sp>
      <p:sp>
        <p:nvSpPr>
          <p:cNvPr id="4" name="Content Placeholder 3"/>
          <p:cNvSpPr>
            <a:spLocks noGrp="1"/>
          </p:cNvSpPr>
          <p:nvPr>
            <p:ph idx="1"/>
          </p:nvPr>
        </p:nvSpPr>
        <p:spPr/>
        <p:txBody>
          <a:bodyPr>
            <a:normAutofit/>
          </a:bodyPr>
          <a:lstStyle/>
          <a:p>
            <a:pPr marL="354013" indent="-342900">
              <a:buSzPct val="85000"/>
              <a:buFont typeface="Arial" panose="020B0604020202020204" pitchFamily="34" charset="0"/>
              <a:buChar char="•"/>
            </a:pPr>
            <a:r>
              <a:rPr lang="en-US" sz="3200" b="1" dirty="0"/>
              <a:t>We would like your feedback!  </a:t>
            </a:r>
          </a:p>
          <a:p>
            <a:pPr>
              <a:buSzPct val="85000"/>
            </a:pPr>
            <a:r>
              <a:rPr lang="en-US" sz="3200" dirty="0"/>
              <a:t>	Please contact Jodi Tunstall - Business Manager for PHN at 	</a:t>
            </a:r>
            <a:r>
              <a:rPr lang="en-US" sz="3200" dirty="0">
                <a:hlinkClick r:id="rId3"/>
              </a:rPr>
              <a:t>jtunstall@childrensnational.org</a:t>
            </a:r>
            <a:r>
              <a:rPr lang="en-US" sz="3200" dirty="0"/>
              <a:t> with any suggestions or 	request for our next user group meeting.</a:t>
            </a:r>
          </a:p>
          <a:p>
            <a:pPr marL="468313" indent="-457200">
              <a:buSzPct val="85000"/>
              <a:buFont typeface="Arial" panose="020B0604020202020204" pitchFamily="34" charset="0"/>
              <a:buChar char="•"/>
            </a:pPr>
            <a:endParaRPr lang="en-US" sz="3200" dirty="0"/>
          </a:p>
          <a:p>
            <a:pPr marL="468313" indent="-457200">
              <a:buSzPct val="85000"/>
              <a:buFont typeface="Arial" panose="020B0604020202020204" pitchFamily="34" charset="0"/>
              <a:buChar char="•"/>
            </a:pPr>
            <a:endParaRPr lang="en-US" sz="2800" dirty="0"/>
          </a:p>
        </p:txBody>
      </p:sp>
    </p:spTree>
    <p:extLst>
      <p:ext uri="{BB962C8B-B14F-4D97-AF65-F5344CB8AC3E}">
        <p14:creationId xmlns:p14="http://schemas.microsoft.com/office/powerpoint/2010/main" val="3185939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2A5225-8D37-BA47-A180-7BD7248AF82A}" type="slidenum">
              <a:rPr lang="en-US" smtClean="0"/>
              <a:pPr/>
              <a:t>40</a:t>
            </a:fld>
            <a:endParaRPr lang="en-US" dirty="0"/>
          </a:p>
        </p:txBody>
      </p:sp>
      <p:sp>
        <p:nvSpPr>
          <p:cNvPr id="3" name="Title 2"/>
          <p:cNvSpPr>
            <a:spLocks noGrp="1"/>
          </p:cNvSpPr>
          <p:nvPr>
            <p:ph type="title"/>
          </p:nvPr>
        </p:nvSpPr>
        <p:spPr>
          <a:xfrm>
            <a:off x="775941" y="1136372"/>
            <a:ext cx="10640117" cy="4585255"/>
          </a:xfrm>
        </p:spPr>
        <p:txBody>
          <a:bodyPr>
            <a:normAutofit fontScale="90000"/>
          </a:bodyPr>
          <a:lstStyle/>
          <a:p>
            <a:pPr algn="ctr"/>
            <a:r>
              <a:rPr lang="en-US" sz="4400" b="1" dirty="0"/>
              <a:t>Thank you!</a:t>
            </a:r>
            <a:br>
              <a:rPr lang="en-US" sz="4400" b="1" dirty="0"/>
            </a:br>
            <a:br>
              <a:rPr lang="en-US" sz="4400" b="1" dirty="0"/>
            </a:br>
            <a:r>
              <a:rPr lang="en-US" sz="4400" b="1" dirty="0"/>
              <a:t>If you have questions or find other uses for the </a:t>
            </a:r>
            <a:br>
              <a:rPr lang="en-US" sz="4400" b="1" dirty="0"/>
            </a:br>
            <a:r>
              <a:rPr lang="en-US" sz="4400" b="1" dirty="0"/>
              <a:t>Clinical Rule Engine, please email me: </a:t>
            </a:r>
            <a:br>
              <a:rPr lang="en-US" sz="4400" b="1" dirty="0"/>
            </a:br>
            <a:br>
              <a:rPr lang="en-US" sz="2000" b="1" dirty="0"/>
            </a:br>
            <a:r>
              <a:rPr lang="en-US" sz="4400" b="1" dirty="0"/>
              <a:t>Melissa Graves</a:t>
            </a:r>
            <a:br>
              <a:rPr lang="en-US" sz="4400" b="1" dirty="0"/>
            </a:br>
            <a:r>
              <a:rPr lang="en-US" sz="2400" b="1" dirty="0">
                <a:hlinkClick r:id="rId3">
                  <a:extLst>
                    <a:ext uri="{A12FA001-AC4F-418D-AE19-62706E023703}">
                      <ahyp:hlinkClr xmlns:ahyp="http://schemas.microsoft.com/office/drawing/2018/hyperlinkcolor" val="tx"/>
                    </a:ext>
                  </a:extLst>
                </a:hlinkClick>
              </a:rPr>
              <a:t>gatewayadmin@gatewaypediatrics.com</a:t>
            </a:r>
            <a:r>
              <a:rPr lang="en-US" sz="2400" b="1" dirty="0"/>
              <a:t> </a:t>
            </a:r>
            <a:endParaRPr lang="en-US" sz="4400" b="1" dirty="0"/>
          </a:p>
        </p:txBody>
      </p:sp>
    </p:spTree>
    <p:extLst>
      <p:ext uri="{BB962C8B-B14F-4D97-AF65-F5344CB8AC3E}">
        <p14:creationId xmlns:p14="http://schemas.microsoft.com/office/powerpoint/2010/main" val="1250787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C8372-3D17-3C48-A526-35F90F7522DF}"/>
              </a:ext>
            </a:extLst>
          </p:cNvPr>
          <p:cNvSpPr>
            <a:spLocks noGrp="1"/>
          </p:cNvSpPr>
          <p:nvPr>
            <p:ph type="title"/>
          </p:nvPr>
        </p:nvSpPr>
        <p:spPr>
          <a:xfrm>
            <a:off x="775469" y="1022938"/>
            <a:ext cx="10938736" cy="2444407"/>
          </a:xfrm>
        </p:spPr>
        <p:txBody>
          <a:bodyPr/>
          <a:lstStyle/>
          <a:p>
            <a:r>
              <a:rPr lang="en-US" b="0" dirty="0"/>
              <a:t>.exe vs. web based </a:t>
            </a:r>
          </a:p>
        </p:txBody>
      </p:sp>
      <p:sp>
        <p:nvSpPr>
          <p:cNvPr id="6" name="Text Placeholder 2">
            <a:extLst>
              <a:ext uri="{FF2B5EF4-FFF2-40B4-BE49-F238E27FC236}">
                <a16:creationId xmlns:a16="http://schemas.microsoft.com/office/drawing/2014/main" id="{15D10C14-A0D1-4205-9871-7244C20A8D4C}"/>
              </a:ext>
            </a:extLst>
          </p:cNvPr>
          <p:cNvSpPr txBox="1">
            <a:spLocks/>
          </p:cNvSpPr>
          <p:nvPr/>
        </p:nvSpPr>
        <p:spPr>
          <a:xfrm>
            <a:off x="598714" y="4572000"/>
            <a:ext cx="8615664" cy="1113026"/>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100000"/>
              </a:lnSpc>
              <a:spcBef>
                <a:spcPts val="1000"/>
              </a:spcBef>
              <a:buClr>
                <a:srgbClr val="0841A2"/>
              </a:buClr>
              <a:buSzPct val="100000"/>
              <a:buFont typeface="Arial" panose="020B0604020202020204" pitchFamily="34" charset="0"/>
              <a:buNone/>
              <a:tabLst>
                <a:tab pos="450850" algn="l"/>
              </a:tabLst>
              <a:defRPr sz="1800" b="0" i="0" kern="1200">
                <a:solidFill>
                  <a:schemeClr val="bg1"/>
                </a:solidFill>
                <a:latin typeface="Corbel" panose="020B0503020204020204" pitchFamily="34" charset="0"/>
                <a:ea typeface="+mn-ea"/>
                <a:cs typeface="+mn-cs"/>
              </a:defRPr>
            </a:lvl1pPr>
            <a:lvl2pPr marL="457200" indent="0" algn="l" defTabSz="914400" rtl="0" eaLnBrk="1" latinLnBrk="0" hangingPunct="1">
              <a:lnSpc>
                <a:spcPct val="100000"/>
              </a:lnSpc>
              <a:spcBef>
                <a:spcPts val="500"/>
              </a:spcBef>
              <a:buClr>
                <a:srgbClr val="0841A2"/>
              </a:buClr>
              <a:buSzPct val="100000"/>
              <a:buFont typeface="Arial" panose="020B0604020202020204" pitchFamily="34" charset="0"/>
              <a:buNone/>
              <a:tabLst>
                <a:tab pos="450850" algn="l"/>
              </a:tabLst>
              <a:defRPr sz="2000" b="0" i="0" kern="1200">
                <a:solidFill>
                  <a:schemeClr val="tx1">
                    <a:tint val="75000"/>
                  </a:schemeClr>
                </a:solidFill>
                <a:latin typeface="Corbel" panose="020B0503020204020204" pitchFamily="34" charset="0"/>
                <a:ea typeface="+mn-ea"/>
                <a:cs typeface="+mn-cs"/>
              </a:defRPr>
            </a:lvl2pPr>
            <a:lvl3pPr marL="914400" indent="0" algn="l" defTabSz="914400" rtl="0" eaLnBrk="1" latinLnBrk="0" hangingPunct="1">
              <a:lnSpc>
                <a:spcPct val="100000"/>
              </a:lnSpc>
              <a:spcBef>
                <a:spcPts val="500"/>
              </a:spcBef>
              <a:buClr>
                <a:srgbClr val="0841A2"/>
              </a:buClr>
              <a:buSzPct val="100000"/>
              <a:buFont typeface="Arial" panose="020B0604020202020204" pitchFamily="34" charset="0"/>
              <a:buNone/>
              <a:tabLst>
                <a:tab pos="450850" algn="l"/>
              </a:tabLst>
              <a:defRPr sz="1800" b="1" i="0" kern="1200">
                <a:solidFill>
                  <a:schemeClr val="tx1">
                    <a:tint val="75000"/>
                  </a:schemeClr>
                </a:solidFill>
                <a:latin typeface="Corbel" panose="020B0503020204020204" pitchFamily="34" charset="0"/>
                <a:ea typeface="+mn-ea"/>
                <a:cs typeface="+mn-cs"/>
              </a:defRPr>
            </a:lvl3pPr>
            <a:lvl4pPr marL="1371600" indent="0" algn="l" defTabSz="914400" rtl="0" eaLnBrk="1" latinLnBrk="0" hangingPunct="1">
              <a:lnSpc>
                <a:spcPct val="100000"/>
              </a:lnSpc>
              <a:spcBef>
                <a:spcPts val="500"/>
              </a:spcBef>
              <a:buClr>
                <a:srgbClr val="0841A2"/>
              </a:buClr>
              <a:buSzPct val="100000"/>
              <a:buFont typeface="Arial" panose="020B0604020202020204" pitchFamily="34" charset="0"/>
              <a:buNone/>
              <a:tabLst>
                <a:tab pos="450850" algn="l"/>
              </a:tabLst>
              <a:defRPr sz="1600" kern="1200">
                <a:solidFill>
                  <a:schemeClr val="tx1">
                    <a:tint val="75000"/>
                  </a:schemeClr>
                </a:solidFill>
                <a:latin typeface="Corbel" panose="020B0503020204020204" pitchFamily="34" charset="0"/>
                <a:ea typeface="+mn-ea"/>
                <a:cs typeface="+mn-cs"/>
              </a:defRPr>
            </a:lvl4pPr>
            <a:lvl5pPr marL="1828800" indent="0" algn="l" defTabSz="914400" rtl="0" eaLnBrk="1" latinLnBrk="0" hangingPunct="1">
              <a:lnSpc>
                <a:spcPct val="100000"/>
              </a:lnSpc>
              <a:spcBef>
                <a:spcPts val="500"/>
              </a:spcBef>
              <a:buClr>
                <a:srgbClr val="0841A2"/>
              </a:buClr>
              <a:buSzPct val="100000"/>
              <a:buFont typeface="Arial" panose="020B0604020202020204" pitchFamily="34" charset="0"/>
              <a:buNone/>
              <a:tabLst>
                <a:tab pos="450850" algn="l"/>
              </a:tabLst>
              <a:defRPr sz="1600" kern="1200">
                <a:solidFill>
                  <a:schemeClr val="tx1">
                    <a:tint val="75000"/>
                  </a:schemeClr>
                </a:solidFill>
                <a:latin typeface="Corbel" panose="020B05030202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defRPr/>
            </a:pPr>
            <a:r>
              <a:rPr lang="en-US" b="1" dirty="0"/>
              <a:t>										 </a:t>
            </a:r>
            <a:r>
              <a:rPr lang="en-US" sz="5100" b="1" dirty="0"/>
              <a:t>Dhruv Bhasin</a:t>
            </a:r>
          </a:p>
          <a:p>
            <a:pPr>
              <a:defRPr/>
            </a:pPr>
            <a:r>
              <a:rPr lang="en-US" sz="2900" dirty="0"/>
              <a:t>Business Development</a:t>
            </a:r>
          </a:p>
          <a:p>
            <a:pPr>
              <a:spcBef>
                <a:spcPts val="0"/>
              </a:spcBef>
              <a:buClrTx/>
              <a:buSzTx/>
              <a:buFontTx/>
              <a:buNone/>
              <a:tabLst/>
              <a:defRPr/>
            </a:pPr>
            <a:r>
              <a:rPr lang="en-US" sz="2900" dirty="0" err="1"/>
              <a:t>eCW</a:t>
            </a:r>
            <a:endParaRPr lang="en-US" sz="2900" dirty="0"/>
          </a:p>
          <a:p>
            <a:endParaRPr lang="en-US" dirty="0"/>
          </a:p>
        </p:txBody>
      </p:sp>
    </p:spTree>
    <p:extLst>
      <p:ext uri="{BB962C8B-B14F-4D97-AF65-F5344CB8AC3E}">
        <p14:creationId xmlns:p14="http://schemas.microsoft.com/office/powerpoint/2010/main" val="28015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AFA4E118-6B47-44DA-AA04-2D2AEEA22F7F}"/>
              </a:ext>
            </a:extLst>
          </p:cNvPr>
          <p:cNvSpPr txBox="1">
            <a:spLocks/>
          </p:cNvSpPr>
          <p:nvPr/>
        </p:nvSpPr>
        <p:spPr>
          <a:xfrm>
            <a:off x="643469" y="1782981"/>
            <a:ext cx="4008384" cy="4393982"/>
          </a:xfrm>
          <a:prstGeom prst="rect">
            <a:avLst/>
          </a:prstGeom>
        </p:spPr>
        <p:txBody>
          <a:bodyPr vert="horz" lIns="91440" tIns="45720" rIns="91440" bIns="45720" rtlCol="0">
            <a:normAutofit/>
          </a:bodyPr>
          <a:lstStyle>
            <a:lvl1pPr marL="11113" indent="0" algn="l" defTabSz="914400" rtl="0" eaLnBrk="1" latinLnBrk="0" hangingPunct="1">
              <a:lnSpc>
                <a:spcPct val="100000"/>
              </a:lnSpc>
              <a:spcBef>
                <a:spcPts val="1000"/>
              </a:spcBef>
              <a:buClr>
                <a:srgbClr val="0841A2"/>
              </a:buClr>
              <a:buSzPct val="100000"/>
              <a:buFont typeface="Arial" panose="020B0604020202020204" pitchFamily="34" charset="0"/>
              <a:buNone/>
              <a:tabLst>
                <a:tab pos="450850" algn="l"/>
              </a:tabLst>
              <a:defRPr sz="2000" b="0" i="0" kern="1200">
                <a:solidFill>
                  <a:srgbClr val="0841A2"/>
                </a:solidFill>
                <a:latin typeface="Corbel" panose="020B0503020204020204" pitchFamily="34" charset="0"/>
                <a:ea typeface="+mn-ea"/>
                <a:cs typeface="+mn-cs"/>
              </a:defRPr>
            </a:lvl1pPr>
            <a:lvl2pPr marL="231775" indent="-220663" algn="l" defTabSz="914400" rtl="0" eaLnBrk="1" latinLnBrk="0" hangingPunct="1">
              <a:lnSpc>
                <a:spcPct val="100000"/>
              </a:lnSpc>
              <a:spcBef>
                <a:spcPts val="500"/>
              </a:spcBef>
              <a:buClr>
                <a:srgbClr val="0841A2"/>
              </a:buClr>
              <a:buSzPct val="100000"/>
              <a:buFont typeface="Arial" panose="020B0604020202020204" pitchFamily="34" charset="0"/>
              <a:buChar char="•"/>
              <a:tabLst>
                <a:tab pos="450850" algn="l"/>
              </a:tabLst>
              <a:defRPr sz="1800" b="0" i="0" kern="1200">
                <a:solidFill>
                  <a:srgbClr val="424243"/>
                </a:solidFill>
                <a:latin typeface="Corbel" panose="020B0503020204020204" pitchFamily="34" charset="0"/>
                <a:ea typeface="+mn-ea"/>
                <a:cs typeface="+mn-cs"/>
              </a:defRPr>
            </a:lvl2pPr>
            <a:lvl3pPr marL="401638" indent="-169863" algn="l" defTabSz="914400" rtl="0" eaLnBrk="1" latinLnBrk="0" hangingPunct="1">
              <a:lnSpc>
                <a:spcPct val="100000"/>
              </a:lnSpc>
              <a:spcBef>
                <a:spcPts val="500"/>
              </a:spcBef>
              <a:buClr>
                <a:srgbClr val="0841A2"/>
              </a:buClr>
              <a:buSzPct val="100000"/>
              <a:buFont typeface="Arial" panose="020B0604020202020204" pitchFamily="34" charset="0"/>
              <a:buChar char="•"/>
              <a:tabLst>
                <a:tab pos="450850" algn="l"/>
              </a:tabLst>
              <a:defRPr sz="1400" b="1" i="0" kern="1200">
                <a:solidFill>
                  <a:srgbClr val="424243"/>
                </a:solidFill>
                <a:latin typeface="Corbel" panose="020B0503020204020204" pitchFamily="34" charset="0"/>
                <a:ea typeface="+mn-ea"/>
                <a:cs typeface="+mn-cs"/>
              </a:defRPr>
            </a:lvl3pPr>
            <a:lvl4pPr marL="695325" indent="-231775" algn="l" defTabSz="914400" rtl="0" eaLnBrk="1" latinLnBrk="0" hangingPunct="1">
              <a:lnSpc>
                <a:spcPct val="100000"/>
              </a:lnSpc>
              <a:spcBef>
                <a:spcPts val="500"/>
              </a:spcBef>
              <a:buClr>
                <a:srgbClr val="0841A2"/>
              </a:buClr>
              <a:buSzPct val="100000"/>
              <a:buFont typeface="Arial" panose="020B0604020202020204" pitchFamily="34" charset="0"/>
              <a:buChar char="•"/>
              <a:tabLst>
                <a:tab pos="450850" algn="l"/>
              </a:tabLst>
              <a:defRPr sz="1400" kern="1200">
                <a:solidFill>
                  <a:srgbClr val="424243"/>
                </a:solidFill>
                <a:latin typeface="Corbel" panose="020B0503020204020204" pitchFamily="34" charset="0"/>
                <a:ea typeface="+mn-ea"/>
                <a:cs typeface="+mn-cs"/>
              </a:defRPr>
            </a:lvl4pPr>
            <a:lvl5pPr marL="914400" indent="-219075" algn="l" defTabSz="914400" rtl="0" eaLnBrk="1" latinLnBrk="0" hangingPunct="1">
              <a:lnSpc>
                <a:spcPct val="100000"/>
              </a:lnSpc>
              <a:spcBef>
                <a:spcPts val="500"/>
              </a:spcBef>
              <a:buClr>
                <a:srgbClr val="0841A2"/>
              </a:buClr>
              <a:buSzPct val="100000"/>
              <a:buFont typeface="Arial" panose="020B0604020202020204" pitchFamily="34" charset="0"/>
              <a:buChar char="•"/>
              <a:tabLst>
                <a:tab pos="450850" algn="l"/>
              </a:tabLst>
              <a:defRPr sz="1200" kern="1200">
                <a:solidFill>
                  <a:srgbClr val="424243"/>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9713">
              <a:lnSpc>
                <a:spcPct val="90000"/>
              </a:lnSpc>
            </a:pPr>
            <a:endParaRPr lang="en-US" b="0" i="0" dirty="0">
              <a:solidFill>
                <a:schemeClr val="tx1"/>
              </a:solidFill>
              <a:effectLst/>
              <a:latin typeface="+mn-lt"/>
            </a:endParaRPr>
          </a:p>
          <a:p>
            <a:pPr marL="803275" lvl="1" indent="-342900">
              <a:lnSpc>
                <a:spcPct val="90000"/>
              </a:lnSpc>
              <a:buFont typeface="Wingdings" panose="05000000000000000000" pitchFamily="2" charset="2"/>
              <a:buChar char="§"/>
            </a:pPr>
            <a:endParaRPr lang="en-US" dirty="0">
              <a:solidFill>
                <a:schemeClr val="accent1"/>
              </a:solidFill>
              <a:latin typeface="+mn-lt"/>
            </a:endParaRPr>
          </a:p>
          <a:p>
            <a:pPr marL="460375" lvl="1" indent="0">
              <a:lnSpc>
                <a:spcPct val="90000"/>
              </a:lnSpc>
              <a:buNone/>
            </a:pPr>
            <a:endParaRPr lang="en-US" b="0" i="0" dirty="0">
              <a:solidFill>
                <a:schemeClr val="tx1"/>
              </a:solidFill>
              <a:effectLst/>
              <a:latin typeface="+mn-lt"/>
            </a:endParaRPr>
          </a:p>
          <a:p>
            <a:pPr marL="239713">
              <a:lnSpc>
                <a:spcPct val="90000"/>
              </a:lnSpc>
            </a:pPr>
            <a:endParaRPr lang="en-US" dirty="0">
              <a:solidFill>
                <a:schemeClr val="tx1"/>
              </a:solidFill>
              <a:latin typeface="+mn-lt"/>
            </a:endParaRPr>
          </a:p>
        </p:txBody>
      </p:sp>
      <p:grpSp>
        <p:nvGrpSpPr>
          <p:cNvPr id="47"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48"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51"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Slide Number Placeholder 1">
            <a:extLst>
              <a:ext uri="{FF2B5EF4-FFF2-40B4-BE49-F238E27FC236}">
                <a16:creationId xmlns:a16="http://schemas.microsoft.com/office/drawing/2014/main" id="{5B640150-1FF8-4973-A768-E7C5FEE99006}"/>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C02A5225-8D37-BA47-A180-7BD7248AF82A}" type="slidenum">
              <a:rPr lang="en-US" sz="1200" smtClean="0">
                <a:solidFill>
                  <a:schemeClr val="tx1">
                    <a:tint val="75000"/>
                  </a:schemeClr>
                </a:solidFill>
                <a:latin typeface="+mn-lt"/>
              </a:rPr>
              <a:pPr>
                <a:spcAft>
                  <a:spcPts val="600"/>
                </a:spcAft>
              </a:pPr>
              <a:t>42</a:t>
            </a:fld>
            <a:endParaRPr lang="en-US" sz="1200">
              <a:solidFill>
                <a:schemeClr val="tx1">
                  <a:tint val="75000"/>
                </a:schemeClr>
              </a:solidFill>
              <a:latin typeface="+mn-lt"/>
            </a:endParaRPr>
          </a:p>
        </p:txBody>
      </p:sp>
      <p:sp>
        <p:nvSpPr>
          <p:cNvPr id="53" name="Title 2">
            <a:extLst>
              <a:ext uri="{FF2B5EF4-FFF2-40B4-BE49-F238E27FC236}">
                <a16:creationId xmlns:a16="http://schemas.microsoft.com/office/drawing/2014/main" id="{C6D41E49-846F-4AC8-8200-66AA3605682C}"/>
              </a:ext>
            </a:extLst>
          </p:cNvPr>
          <p:cNvSpPr txBox="1">
            <a:spLocks/>
          </p:cNvSpPr>
          <p:nvPr/>
        </p:nvSpPr>
        <p:spPr>
          <a:xfrm>
            <a:off x="838200" y="365125"/>
            <a:ext cx="10515600" cy="874709"/>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r>
              <a:rPr lang="en-US" dirty="0"/>
              <a:t>                 </a:t>
            </a:r>
          </a:p>
        </p:txBody>
      </p:sp>
      <p:sp>
        <p:nvSpPr>
          <p:cNvPr id="3" name="Oval 2">
            <a:extLst>
              <a:ext uri="{FF2B5EF4-FFF2-40B4-BE49-F238E27FC236}">
                <a16:creationId xmlns:a16="http://schemas.microsoft.com/office/drawing/2014/main" id="{B6D81C57-7319-4CA0-BC82-14718984B607}"/>
              </a:ext>
            </a:extLst>
          </p:cNvPr>
          <p:cNvSpPr/>
          <p:nvPr/>
        </p:nvSpPr>
        <p:spPr>
          <a:xfrm>
            <a:off x="1142711" y="4377010"/>
            <a:ext cx="3009900" cy="156659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Reminders?</a:t>
            </a:r>
          </a:p>
        </p:txBody>
      </p:sp>
      <p:sp>
        <p:nvSpPr>
          <p:cNvPr id="14" name="TextBox 13">
            <a:extLst>
              <a:ext uri="{FF2B5EF4-FFF2-40B4-BE49-F238E27FC236}">
                <a16:creationId xmlns:a16="http://schemas.microsoft.com/office/drawing/2014/main" id="{DD70A956-5A1E-4DC0-B4CD-9194B0930C35}"/>
              </a:ext>
            </a:extLst>
          </p:cNvPr>
          <p:cNvSpPr txBox="1"/>
          <p:nvPr/>
        </p:nvSpPr>
        <p:spPr>
          <a:xfrm>
            <a:off x="1192622" y="1255254"/>
            <a:ext cx="10161178" cy="1754326"/>
          </a:xfrm>
          <a:prstGeom prst="rect">
            <a:avLst/>
          </a:prstGeom>
          <a:noFill/>
        </p:spPr>
        <p:txBody>
          <a:bodyPr wrap="square">
            <a:spAutoFit/>
          </a:bodyPr>
          <a:lstStyle/>
          <a:p>
            <a:r>
              <a:rPr lang="en-US" sz="4400" b="1" dirty="0">
                <a:solidFill>
                  <a:srgbClr val="0841A2"/>
                </a:solidFill>
                <a:latin typeface="Corbel" panose="020B0503020204020204" pitchFamily="34" charset="0"/>
              </a:rPr>
              <a:t>Save the date!</a:t>
            </a:r>
            <a:br>
              <a:rPr lang="en-US" sz="1800" dirty="0">
                <a:solidFill>
                  <a:srgbClr val="0841A2"/>
                </a:solidFill>
                <a:latin typeface="Corbel" panose="020B0503020204020204" pitchFamily="34" charset="0"/>
              </a:rPr>
            </a:br>
            <a:br>
              <a:rPr lang="en-US" sz="3200" dirty="0">
                <a:solidFill>
                  <a:srgbClr val="0841A2"/>
                </a:solidFill>
                <a:latin typeface="Corbel" panose="020B0503020204020204" pitchFamily="34" charset="0"/>
              </a:rPr>
            </a:br>
            <a:r>
              <a:rPr lang="en-US" sz="3200" dirty="0">
                <a:solidFill>
                  <a:srgbClr val="0841A2"/>
                </a:solidFill>
                <a:latin typeface="Corbel" panose="020B0503020204020204" pitchFamily="34" charset="0"/>
              </a:rPr>
              <a:t>The next PHN User Group will be Thursday July 21</a:t>
            </a:r>
            <a:r>
              <a:rPr lang="en-US" sz="3200" baseline="30000" dirty="0">
                <a:solidFill>
                  <a:srgbClr val="0841A2"/>
                </a:solidFill>
                <a:latin typeface="Corbel" panose="020B0503020204020204" pitchFamily="34" charset="0"/>
              </a:rPr>
              <a:t>th</a:t>
            </a:r>
            <a:r>
              <a:rPr lang="en-US" sz="3200" dirty="0">
                <a:solidFill>
                  <a:srgbClr val="0841A2"/>
                </a:solidFill>
                <a:latin typeface="Corbel" panose="020B0503020204020204" pitchFamily="34" charset="0"/>
              </a:rPr>
              <a:t> @ 12 </a:t>
            </a:r>
            <a:endParaRPr lang="en-US" sz="3200" dirty="0">
              <a:solidFill>
                <a:srgbClr val="0841A2"/>
              </a:solidFill>
            </a:endParaRPr>
          </a:p>
        </p:txBody>
      </p:sp>
    </p:spTree>
    <p:extLst>
      <p:ext uri="{BB962C8B-B14F-4D97-AF65-F5344CB8AC3E}">
        <p14:creationId xmlns:p14="http://schemas.microsoft.com/office/powerpoint/2010/main" val="10961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4CC5C-558F-0C4E-B565-5940425D06AC}"/>
              </a:ext>
            </a:extLst>
          </p:cNvPr>
          <p:cNvSpPr>
            <a:spLocks noGrp="1"/>
          </p:cNvSpPr>
          <p:nvPr>
            <p:ph type="title"/>
          </p:nvPr>
        </p:nvSpPr>
        <p:spPr>
          <a:xfrm>
            <a:off x="838200" y="365125"/>
            <a:ext cx="10515600" cy="5735424"/>
          </a:xfrm>
        </p:spPr>
        <p:txBody>
          <a:bodyPr>
            <a:noAutofit/>
          </a:bodyPr>
          <a:lstStyle/>
          <a:p>
            <a:pPr algn="ctr"/>
            <a:r>
              <a:rPr lang="en-US" sz="4400" b="1" dirty="0">
                <a:latin typeface="Corbel" panose="020B0503020204020204" pitchFamily="34" charset="0"/>
              </a:rPr>
              <a:t>Thank you for your participation!</a:t>
            </a:r>
            <a:br>
              <a:rPr lang="en-US" sz="2800" dirty="0">
                <a:latin typeface="Corbel" panose="020B0503020204020204" pitchFamily="34" charset="0"/>
              </a:rPr>
            </a:br>
            <a:br>
              <a:rPr lang="en-US" sz="2800" dirty="0">
                <a:latin typeface="Corbel" panose="020B0503020204020204" pitchFamily="34" charset="0"/>
              </a:rPr>
            </a:br>
            <a:r>
              <a:rPr lang="en-US" sz="2800" dirty="0">
                <a:latin typeface="Corbel" panose="020B0503020204020204" pitchFamily="34" charset="0"/>
              </a:rPr>
              <a:t>To find this webinar recording and more information, visit our website: </a:t>
            </a:r>
            <a:r>
              <a:rPr lang="en-US" sz="2800" b="1" dirty="0">
                <a:latin typeface="Corbel" panose="020B0503020204020204" pitchFamily="34" charset="0"/>
                <a:hlinkClick r:id="rId3"/>
              </a:rPr>
              <a:t>http://pediatrichealthnetwork.org</a:t>
            </a:r>
            <a:br>
              <a:rPr lang="en-US" sz="2800" dirty="0">
                <a:latin typeface="Corbel" panose="020B0503020204020204" pitchFamily="34" charset="0"/>
              </a:rPr>
            </a:br>
            <a:br>
              <a:rPr lang="en-US" sz="2800" dirty="0">
                <a:latin typeface="Corbel" panose="020B0503020204020204" pitchFamily="34" charset="0"/>
              </a:rPr>
            </a:br>
            <a:r>
              <a:rPr lang="en-US" sz="2800" dirty="0">
                <a:latin typeface="Corbel" panose="020B0503020204020204" pitchFamily="34" charset="0"/>
              </a:rPr>
              <a:t>Email us at:</a:t>
            </a:r>
            <a:br>
              <a:rPr lang="en-US" sz="2800" dirty="0">
                <a:latin typeface="Corbel" panose="020B0503020204020204" pitchFamily="34" charset="0"/>
              </a:rPr>
            </a:br>
            <a:r>
              <a:rPr lang="en-US" sz="2800" b="1" dirty="0">
                <a:latin typeface="Corbel" panose="020B0503020204020204" pitchFamily="34" charset="0"/>
                <a:hlinkClick r:id="rId4"/>
              </a:rPr>
              <a:t>phnservices@childrensnational.org</a:t>
            </a:r>
            <a:endParaRPr lang="en-US" sz="3200" dirty="0">
              <a:latin typeface="Corbel" panose="020B0503020204020204" pitchFamily="34" charset="0"/>
            </a:endParaRPr>
          </a:p>
        </p:txBody>
      </p:sp>
    </p:spTree>
    <p:extLst>
      <p:ext uri="{BB962C8B-B14F-4D97-AF65-F5344CB8AC3E}">
        <p14:creationId xmlns:p14="http://schemas.microsoft.com/office/powerpoint/2010/main" val="42218717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2A5225-8D37-BA47-A180-7BD7248AF82A}" type="slidenum">
              <a:rPr lang="en-US" smtClean="0"/>
              <a:pPr/>
              <a:t>44</a:t>
            </a:fld>
            <a:endParaRPr lang="en-US" dirty="0"/>
          </a:p>
        </p:txBody>
      </p:sp>
      <p:sp>
        <p:nvSpPr>
          <p:cNvPr id="3" name="Title 2"/>
          <p:cNvSpPr>
            <a:spLocks noGrp="1"/>
          </p:cNvSpPr>
          <p:nvPr>
            <p:ph type="title"/>
          </p:nvPr>
        </p:nvSpPr>
        <p:spPr/>
        <p:txBody>
          <a:bodyPr>
            <a:normAutofit/>
          </a:bodyPr>
          <a:lstStyle/>
          <a:p>
            <a:pPr algn="ctr"/>
            <a:r>
              <a:rPr lang="en-US" sz="4400" b="1" dirty="0"/>
              <a:t>Questions &amp; Open Forum </a:t>
            </a:r>
          </a:p>
        </p:txBody>
      </p:sp>
    </p:spTree>
    <p:extLst>
      <p:ext uri="{BB962C8B-B14F-4D97-AF65-F5344CB8AC3E}">
        <p14:creationId xmlns:p14="http://schemas.microsoft.com/office/powerpoint/2010/main" val="2783007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69DFF8-4E2D-4439-947E-ADF28A8BF234}"/>
              </a:ext>
            </a:extLst>
          </p:cNvPr>
          <p:cNvSpPr>
            <a:spLocks noGrp="1"/>
          </p:cNvSpPr>
          <p:nvPr>
            <p:ph type="sldNum" sz="quarter" idx="12"/>
          </p:nvPr>
        </p:nvSpPr>
        <p:spPr/>
        <p:txBody>
          <a:bodyPr/>
          <a:lstStyle/>
          <a:p>
            <a:fld id="{C02A5225-8D37-BA47-A180-7BD7248AF82A}" type="slidenum">
              <a:rPr lang="en-US" smtClean="0"/>
              <a:t>5</a:t>
            </a:fld>
            <a:endParaRPr lang="en-US"/>
          </a:p>
        </p:txBody>
      </p:sp>
      <p:sp>
        <p:nvSpPr>
          <p:cNvPr id="3" name="Title 2">
            <a:extLst>
              <a:ext uri="{FF2B5EF4-FFF2-40B4-BE49-F238E27FC236}">
                <a16:creationId xmlns:a16="http://schemas.microsoft.com/office/drawing/2014/main" id="{15796443-7EA2-41C1-A48B-B65EA95A66CB}"/>
              </a:ext>
            </a:extLst>
          </p:cNvPr>
          <p:cNvSpPr>
            <a:spLocks noGrp="1"/>
          </p:cNvSpPr>
          <p:nvPr>
            <p:ph type="title"/>
          </p:nvPr>
        </p:nvSpPr>
        <p:spPr/>
        <p:txBody>
          <a:bodyPr/>
          <a:lstStyle/>
          <a:p>
            <a:pPr algn="ctr"/>
            <a:r>
              <a:rPr lang="en-US" b="1" dirty="0"/>
              <a:t>Agenda </a:t>
            </a:r>
          </a:p>
        </p:txBody>
      </p:sp>
      <p:graphicFrame>
        <p:nvGraphicFramePr>
          <p:cNvPr id="4" name="Table 3">
            <a:extLst>
              <a:ext uri="{FF2B5EF4-FFF2-40B4-BE49-F238E27FC236}">
                <a16:creationId xmlns:a16="http://schemas.microsoft.com/office/drawing/2014/main" id="{D2DD3E33-EC1E-4121-A00E-9C29D254CE9D}"/>
              </a:ext>
            </a:extLst>
          </p:cNvPr>
          <p:cNvGraphicFramePr>
            <a:graphicFrameLocks noGrp="1"/>
          </p:cNvGraphicFramePr>
          <p:nvPr>
            <p:extLst>
              <p:ext uri="{D42A27DB-BD31-4B8C-83A1-F6EECF244321}">
                <p14:modId xmlns:p14="http://schemas.microsoft.com/office/powerpoint/2010/main" val="516448393"/>
              </p:ext>
            </p:extLst>
          </p:nvPr>
        </p:nvGraphicFramePr>
        <p:xfrm>
          <a:off x="457200" y="1764306"/>
          <a:ext cx="11506201" cy="2311853"/>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503280932"/>
                    </a:ext>
                  </a:extLst>
                </a:gridCol>
                <a:gridCol w="6564833">
                  <a:extLst>
                    <a:ext uri="{9D8B030D-6E8A-4147-A177-3AD203B41FA5}">
                      <a16:colId xmlns:a16="http://schemas.microsoft.com/office/drawing/2014/main" val="3227174783"/>
                    </a:ext>
                  </a:extLst>
                </a:gridCol>
                <a:gridCol w="3036368">
                  <a:extLst>
                    <a:ext uri="{9D8B030D-6E8A-4147-A177-3AD203B41FA5}">
                      <a16:colId xmlns:a16="http://schemas.microsoft.com/office/drawing/2014/main" val="2552353972"/>
                    </a:ext>
                  </a:extLst>
                </a:gridCol>
              </a:tblGrid>
              <a:tr h="434240">
                <a:tc>
                  <a:txBody>
                    <a:bodyPr/>
                    <a:lstStyle/>
                    <a:p>
                      <a:r>
                        <a:rPr lang="en-US" sz="2400" dirty="0">
                          <a:latin typeface="Corbel" panose="020B0503020204020204" pitchFamily="34" charset="0"/>
                        </a:rPr>
                        <a:t>Time</a:t>
                      </a:r>
                    </a:p>
                  </a:txBody>
                  <a:tcPr/>
                </a:tc>
                <a:tc>
                  <a:txBody>
                    <a:bodyPr/>
                    <a:lstStyle/>
                    <a:p>
                      <a:r>
                        <a:rPr lang="en-US" sz="2400" dirty="0">
                          <a:latin typeface="Corbel" panose="020B0503020204020204" pitchFamily="34" charset="0"/>
                        </a:rPr>
                        <a:t>Item</a:t>
                      </a:r>
                    </a:p>
                  </a:txBody>
                  <a:tcPr/>
                </a:tc>
                <a:tc>
                  <a:txBody>
                    <a:bodyPr/>
                    <a:lstStyle/>
                    <a:p>
                      <a:r>
                        <a:rPr lang="en-US" sz="2400" dirty="0">
                          <a:latin typeface="Corbel" panose="020B0503020204020204" pitchFamily="34" charset="0"/>
                        </a:rPr>
                        <a:t>Speakers</a:t>
                      </a:r>
                    </a:p>
                  </a:txBody>
                  <a:tcPr/>
                </a:tc>
                <a:extLst>
                  <a:ext uri="{0D108BD9-81ED-4DB2-BD59-A6C34878D82A}">
                    <a16:rowId xmlns:a16="http://schemas.microsoft.com/office/drawing/2014/main" val="582409288"/>
                  </a:ext>
                </a:extLst>
              </a:tr>
              <a:tr h="483053">
                <a:tc>
                  <a:txBody>
                    <a:bodyPr/>
                    <a:lstStyle/>
                    <a:p>
                      <a:r>
                        <a:rPr lang="en-US" sz="2400" dirty="0">
                          <a:solidFill>
                            <a:schemeClr val="tx1"/>
                          </a:solidFill>
                          <a:latin typeface="Corbel" panose="020B0503020204020204" pitchFamily="34" charset="0"/>
                        </a:rPr>
                        <a:t>12:00-12:05</a:t>
                      </a:r>
                    </a:p>
                  </a:txBody>
                  <a:tcPr/>
                </a:tc>
                <a:tc>
                  <a:txBody>
                    <a:bodyPr/>
                    <a:lstStyle/>
                    <a:p>
                      <a:r>
                        <a:rPr lang="en-US" sz="2400" dirty="0">
                          <a:solidFill>
                            <a:schemeClr val="tx1"/>
                          </a:solidFill>
                          <a:latin typeface="Corbel" panose="020B0503020204020204" pitchFamily="34" charset="0"/>
                        </a:rPr>
                        <a:t>Introduction </a:t>
                      </a:r>
                    </a:p>
                  </a:txBody>
                  <a:tcPr/>
                </a:tc>
                <a:tc>
                  <a:txBody>
                    <a:bodyPr/>
                    <a:lstStyle/>
                    <a:p>
                      <a:r>
                        <a:rPr lang="en-US" sz="2400" dirty="0">
                          <a:solidFill>
                            <a:schemeClr val="tx1"/>
                          </a:solidFill>
                          <a:latin typeface="Corbel" panose="020B0503020204020204" pitchFamily="34" charset="0"/>
                        </a:rPr>
                        <a:t> Jodi Tunstall</a:t>
                      </a:r>
                    </a:p>
                  </a:txBody>
                  <a:tcPr/>
                </a:tc>
                <a:extLst>
                  <a:ext uri="{0D108BD9-81ED-4DB2-BD59-A6C34878D82A}">
                    <a16:rowId xmlns:a16="http://schemas.microsoft.com/office/drawing/2014/main" val="2539873393"/>
                  </a:ext>
                </a:extLst>
              </a:tr>
              <a:tr h="0">
                <a:tc>
                  <a:txBody>
                    <a:bodyPr/>
                    <a:lstStyle/>
                    <a:p>
                      <a:r>
                        <a:rPr lang="en-US" sz="2400" dirty="0">
                          <a:solidFill>
                            <a:schemeClr val="tx1"/>
                          </a:solidFill>
                          <a:latin typeface="Corbel" panose="020B0503020204020204" pitchFamily="34" charset="0"/>
                        </a:rPr>
                        <a:t>12:05-12:20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Clinical Rule Engine</a:t>
                      </a:r>
                    </a:p>
                  </a:txBody>
                  <a:tcPr/>
                </a:tc>
                <a:tc>
                  <a:txBody>
                    <a:bodyPr/>
                    <a:lstStyle/>
                    <a:p>
                      <a:r>
                        <a:rPr lang="en-US" sz="2400" dirty="0">
                          <a:solidFill>
                            <a:schemeClr val="tx1"/>
                          </a:solidFill>
                          <a:latin typeface="Corbel" panose="020B0503020204020204" pitchFamily="34" charset="0"/>
                        </a:rPr>
                        <a:t> Melissa Graves</a:t>
                      </a:r>
                    </a:p>
                  </a:txBody>
                  <a:tcPr/>
                </a:tc>
                <a:extLst>
                  <a:ext uri="{0D108BD9-81ED-4DB2-BD59-A6C34878D82A}">
                    <a16:rowId xmlns:a16="http://schemas.microsoft.com/office/drawing/2014/main" val="1060149166"/>
                  </a:ext>
                </a:extLst>
              </a:tr>
              <a:tr h="457200">
                <a:tc>
                  <a:txBody>
                    <a:bodyPr/>
                    <a:lstStyle/>
                    <a:p>
                      <a:r>
                        <a:rPr lang="en-US" sz="2400" dirty="0">
                          <a:solidFill>
                            <a:schemeClr val="tx1"/>
                          </a:solidFill>
                          <a:latin typeface="Corbel" panose="020B0503020204020204" pitchFamily="34" charset="0"/>
                        </a:rPr>
                        <a:t>12:20-12:50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.exe vs. Web based platform</a:t>
                      </a:r>
                    </a:p>
                  </a:txBody>
                  <a:tcPr/>
                </a:tc>
                <a:tc>
                  <a:txBody>
                    <a:bodyPr/>
                    <a:lstStyle/>
                    <a:p>
                      <a:r>
                        <a:rPr lang="en-US" sz="2400" i="0" dirty="0">
                          <a:solidFill>
                            <a:schemeClr val="tx1"/>
                          </a:solidFill>
                          <a:latin typeface="Corbel" panose="020B0503020204020204" pitchFamily="34" charset="0"/>
                        </a:rPr>
                        <a:t> </a:t>
                      </a:r>
                      <a:r>
                        <a:rPr lang="en-US" sz="2400" dirty="0">
                          <a:solidFill>
                            <a:schemeClr val="tx1"/>
                          </a:solidFill>
                          <a:latin typeface="Corbel" panose="020B0503020204020204" pitchFamily="34" charset="0"/>
                        </a:rPr>
                        <a:t>Dhruv Bhasin</a:t>
                      </a:r>
                      <a:endParaRPr lang="en-US" sz="2400" i="0" dirty="0">
                        <a:solidFill>
                          <a:schemeClr val="tx1"/>
                        </a:solidFill>
                        <a:latin typeface="Corbel" panose="020B0503020204020204" pitchFamily="34" charset="0"/>
                      </a:endParaRPr>
                    </a:p>
                  </a:txBody>
                  <a:tcPr/>
                </a:tc>
                <a:extLst>
                  <a:ext uri="{0D108BD9-81ED-4DB2-BD59-A6C34878D82A}">
                    <a16:rowId xmlns:a16="http://schemas.microsoft.com/office/drawing/2014/main" val="3965837882"/>
                  </a:ext>
                </a:extLst>
              </a:tr>
              <a:tr h="419641">
                <a:tc>
                  <a:txBody>
                    <a:bodyPr/>
                    <a:lstStyle/>
                    <a:p>
                      <a:r>
                        <a:rPr lang="en-US" sz="2400" dirty="0">
                          <a:solidFill>
                            <a:schemeClr val="tx1"/>
                          </a:solidFill>
                          <a:latin typeface="Corbel" panose="020B0503020204020204" pitchFamily="34" charset="0"/>
                        </a:rPr>
                        <a:t>12:50-1:00</a:t>
                      </a:r>
                    </a:p>
                  </a:txBody>
                  <a:tcPr/>
                </a:tc>
                <a:tc>
                  <a:txBody>
                    <a:bodyPr/>
                    <a:lstStyle/>
                    <a:p>
                      <a:r>
                        <a:rPr lang="en-US" sz="2400" dirty="0">
                          <a:solidFill>
                            <a:schemeClr val="tx1"/>
                          </a:solidFill>
                          <a:latin typeface="Corbel" panose="020B0503020204020204" pitchFamily="34" charset="0"/>
                        </a:rPr>
                        <a:t>Questions &amp; Open Forum</a:t>
                      </a:r>
                    </a:p>
                  </a:txBody>
                  <a:tcPr/>
                </a:tc>
                <a:tc>
                  <a:txBody>
                    <a:bodyPr/>
                    <a:lstStyle/>
                    <a:p>
                      <a:r>
                        <a:rPr lang="en-US" sz="2400" dirty="0">
                          <a:solidFill>
                            <a:schemeClr val="tx1"/>
                          </a:solidFill>
                          <a:latin typeface="Corbel" panose="020B0503020204020204" pitchFamily="34" charset="0"/>
                        </a:rPr>
                        <a:t>Jodi Tunstall </a:t>
                      </a:r>
                    </a:p>
                  </a:txBody>
                  <a:tcPr/>
                </a:tc>
                <a:extLst>
                  <a:ext uri="{0D108BD9-81ED-4DB2-BD59-A6C34878D82A}">
                    <a16:rowId xmlns:a16="http://schemas.microsoft.com/office/drawing/2014/main" val="517440870"/>
                  </a:ext>
                </a:extLst>
              </a:tr>
            </a:tbl>
          </a:graphicData>
        </a:graphic>
      </p:graphicFrame>
    </p:spTree>
    <p:extLst>
      <p:ext uri="{BB962C8B-B14F-4D97-AF65-F5344CB8AC3E}">
        <p14:creationId xmlns:p14="http://schemas.microsoft.com/office/powerpoint/2010/main" val="3865976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r>
              <a:rPr lang="en-US" b="1" dirty="0"/>
              <a:t>Meet Our Presenters</a:t>
            </a:r>
          </a:p>
        </p:txBody>
      </p:sp>
      <p:sp>
        <p:nvSpPr>
          <p:cNvPr id="17" name="TextBox 16">
            <a:extLst>
              <a:ext uri="{FF2B5EF4-FFF2-40B4-BE49-F238E27FC236}">
                <a16:creationId xmlns:a16="http://schemas.microsoft.com/office/drawing/2014/main" id="{67FD00E9-87FB-44E5-894F-820416ED7741}"/>
              </a:ext>
            </a:extLst>
          </p:cNvPr>
          <p:cNvSpPr txBox="1"/>
          <p:nvPr/>
        </p:nvSpPr>
        <p:spPr>
          <a:xfrm flipH="1">
            <a:off x="-381000" y="4343400"/>
            <a:ext cx="4953000" cy="1077218"/>
          </a:xfrm>
          <a:prstGeom prst="rect">
            <a:avLst/>
          </a:prstGeom>
          <a:noFill/>
        </p:spPr>
        <p:txBody>
          <a:bodyPr wrap="square" rtlCol="0">
            <a:spAutoFit/>
          </a:bodyPr>
          <a:lstStyle/>
          <a:p>
            <a:pPr algn="ctr">
              <a:defRPr/>
            </a:pPr>
            <a:r>
              <a:rPr lang="en-US" sz="2800" b="1" dirty="0">
                <a:solidFill>
                  <a:srgbClr val="0841A1"/>
                </a:solidFill>
                <a:latin typeface="Corbel" panose="020B0503020204020204" pitchFamily="34" charset="0"/>
              </a:rPr>
              <a:t>Jodi Tunstall </a:t>
            </a:r>
            <a:endParaRPr lang="en-US" b="1" dirty="0">
              <a:solidFill>
                <a:srgbClr val="0841A1"/>
              </a:solidFill>
              <a:latin typeface="Corbel" panose="020B0503020204020204" pitchFamily="34" charset="0"/>
            </a:endParaRPr>
          </a:p>
          <a:p>
            <a:pPr marR="0" indent="0" algn="ctr" fontAlgn="auto">
              <a:lnSpc>
                <a:spcPct val="100000"/>
              </a:lnSpc>
              <a:spcBef>
                <a:spcPts val="0"/>
              </a:spcBef>
              <a:spcAft>
                <a:spcPts val="0"/>
              </a:spcAft>
              <a:buClrTx/>
              <a:buSzTx/>
              <a:buFontTx/>
              <a:buNone/>
              <a:tabLst/>
              <a:defRPr/>
            </a:pPr>
            <a:r>
              <a:rPr lang="en-US" dirty="0">
                <a:solidFill>
                  <a:srgbClr val="02155E"/>
                </a:solidFill>
                <a:latin typeface="Corbel" panose="020B0503020204020204" pitchFamily="34" charset="0"/>
              </a:rPr>
              <a:t>Business Manager</a:t>
            </a:r>
          </a:p>
          <a:p>
            <a:pPr marR="0" indent="0" algn="ctr" fontAlgn="auto">
              <a:lnSpc>
                <a:spcPct val="100000"/>
              </a:lnSpc>
              <a:spcBef>
                <a:spcPts val="0"/>
              </a:spcBef>
              <a:spcAft>
                <a:spcPts val="0"/>
              </a:spcAft>
              <a:buClrTx/>
              <a:buSzTx/>
              <a:buFontTx/>
              <a:buNone/>
              <a:tabLst/>
              <a:defRPr/>
            </a:pPr>
            <a:r>
              <a:rPr lang="en-US" dirty="0">
                <a:solidFill>
                  <a:srgbClr val="02155E"/>
                </a:solidFill>
                <a:latin typeface="Corbel" panose="020B0503020204020204" pitchFamily="34" charset="0"/>
              </a:rPr>
              <a:t>PHN Services</a:t>
            </a:r>
            <a:r>
              <a:rPr lang="en-US" dirty="0">
                <a:solidFill>
                  <a:srgbClr val="0841A1"/>
                </a:solidFill>
                <a:latin typeface="Corbel" panose="020B0503020204020204" pitchFamily="34" charset="0"/>
              </a:rPr>
              <a:t>  </a:t>
            </a:r>
          </a:p>
        </p:txBody>
      </p:sp>
      <p:pic>
        <p:nvPicPr>
          <p:cNvPr id="1026" name="Picture 2">
            <a:extLst>
              <a:ext uri="{FF2B5EF4-FFF2-40B4-BE49-F238E27FC236}">
                <a16:creationId xmlns:a16="http://schemas.microsoft.com/office/drawing/2014/main" id="{DEB238F0-5B38-46B0-853D-EBEAC7C5B13F}"/>
              </a:ext>
            </a:extLst>
          </p:cNvPr>
          <p:cNvPicPr>
            <a:picLocks noChangeAspect="1" noChangeArrowheads="1"/>
          </p:cNvPicPr>
          <p:nvPr/>
        </p:nvPicPr>
        <p:blipFill>
          <a:blip r:embed="rId3"/>
          <a:srcRect l="12619" r="12619"/>
          <a:stretch/>
        </p:blipFill>
        <p:spPr bwMode="auto">
          <a:xfrm>
            <a:off x="609600" y="1470102"/>
            <a:ext cx="2971801" cy="2649990"/>
          </a:xfrm>
          <a:prstGeom prst="ellipse">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EA0CD5-20CE-4E15-B2E0-22EEC01C14B1}"/>
              </a:ext>
            </a:extLst>
          </p:cNvPr>
          <p:cNvSpPr txBox="1"/>
          <p:nvPr/>
        </p:nvSpPr>
        <p:spPr>
          <a:xfrm flipH="1">
            <a:off x="7646020" y="4326673"/>
            <a:ext cx="4953000" cy="1077218"/>
          </a:xfrm>
          <a:prstGeom prst="rect">
            <a:avLst/>
          </a:prstGeom>
          <a:noFill/>
        </p:spPr>
        <p:txBody>
          <a:bodyPr wrap="square" rtlCol="0">
            <a:spAutoFit/>
          </a:bodyPr>
          <a:lstStyle/>
          <a:p>
            <a:pPr algn="ctr">
              <a:defRPr/>
            </a:pPr>
            <a:r>
              <a:rPr lang="en-US" sz="2800" b="1" dirty="0">
                <a:solidFill>
                  <a:srgbClr val="0841A1"/>
                </a:solidFill>
                <a:latin typeface="Corbel" panose="020B0503020204020204" pitchFamily="34" charset="0"/>
              </a:rPr>
              <a:t>Dhruv Bhasin</a:t>
            </a:r>
            <a:endParaRPr lang="en-US" b="1" dirty="0">
              <a:solidFill>
                <a:srgbClr val="0841A1"/>
              </a:solidFill>
              <a:latin typeface="Corbel" panose="020B0503020204020204" pitchFamily="34" charset="0"/>
            </a:endParaRPr>
          </a:p>
          <a:p>
            <a:pPr marR="0" indent="0" algn="ctr" fontAlgn="auto">
              <a:lnSpc>
                <a:spcPct val="100000"/>
              </a:lnSpc>
              <a:spcBef>
                <a:spcPts val="0"/>
              </a:spcBef>
              <a:spcAft>
                <a:spcPts val="0"/>
              </a:spcAft>
              <a:buClrTx/>
              <a:buSzTx/>
              <a:buFontTx/>
              <a:buNone/>
              <a:tabLst/>
              <a:defRPr/>
            </a:pPr>
            <a:r>
              <a:rPr lang="en-US" dirty="0">
                <a:solidFill>
                  <a:srgbClr val="02155E"/>
                </a:solidFill>
                <a:latin typeface="Corbel" panose="020B0503020204020204" pitchFamily="34" charset="0"/>
              </a:rPr>
              <a:t>Business Development</a:t>
            </a:r>
          </a:p>
          <a:p>
            <a:pPr marR="0" indent="0" algn="ctr" fontAlgn="auto">
              <a:lnSpc>
                <a:spcPct val="100000"/>
              </a:lnSpc>
              <a:spcBef>
                <a:spcPts val="0"/>
              </a:spcBef>
              <a:spcAft>
                <a:spcPts val="0"/>
              </a:spcAft>
              <a:buClrTx/>
              <a:buSzTx/>
              <a:buFontTx/>
              <a:buNone/>
              <a:tabLst/>
              <a:defRPr/>
            </a:pPr>
            <a:r>
              <a:rPr lang="en-US" dirty="0">
                <a:solidFill>
                  <a:srgbClr val="02155E"/>
                </a:solidFill>
                <a:latin typeface="Corbel" panose="020B0503020204020204" pitchFamily="34" charset="0"/>
              </a:rPr>
              <a:t>eCW </a:t>
            </a:r>
            <a:r>
              <a:rPr lang="en-US" dirty="0">
                <a:solidFill>
                  <a:srgbClr val="0841A1"/>
                </a:solidFill>
                <a:latin typeface="Corbel" panose="020B0503020204020204" pitchFamily="34" charset="0"/>
              </a:rPr>
              <a:t>  </a:t>
            </a:r>
          </a:p>
        </p:txBody>
      </p:sp>
      <p:pic>
        <p:nvPicPr>
          <p:cNvPr id="8" name="Picture 2">
            <a:extLst>
              <a:ext uri="{FF2B5EF4-FFF2-40B4-BE49-F238E27FC236}">
                <a16:creationId xmlns:a16="http://schemas.microsoft.com/office/drawing/2014/main" id="{8D703672-E741-4A19-8B21-0EF68690F6E9}"/>
              </a:ext>
            </a:extLst>
          </p:cNvPr>
          <p:cNvPicPr>
            <a:picLocks noChangeAspect="1" noChangeArrowheads="1"/>
          </p:cNvPicPr>
          <p:nvPr/>
        </p:nvPicPr>
        <p:blipFill>
          <a:blip r:embed="rId4"/>
          <a:srcRect t="5414" b="5414"/>
          <a:stretch/>
        </p:blipFill>
        <p:spPr bwMode="auto">
          <a:xfrm>
            <a:off x="8636620" y="1470102"/>
            <a:ext cx="2971801" cy="2649990"/>
          </a:xfrm>
          <a:prstGeom prst="ellipse">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0214667-E8B9-4266-97C9-14F054035D10}"/>
              </a:ext>
            </a:extLst>
          </p:cNvPr>
          <p:cNvPicPr>
            <a:picLocks noChangeAspect="1"/>
          </p:cNvPicPr>
          <p:nvPr/>
        </p:nvPicPr>
        <p:blipFill>
          <a:blip r:embed="rId5"/>
          <a:stretch>
            <a:fillRect/>
          </a:stretch>
        </p:blipFill>
        <p:spPr>
          <a:xfrm>
            <a:off x="4562004" y="1454109"/>
            <a:ext cx="3094013" cy="2785057"/>
          </a:xfrm>
          <a:prstGeom prst="flowChartConnector">
            <a:avLst/>
          </a:prstGeom>
        </p:spPr>
      </p:pic>
      <p:sp>
        <p:nvSpPr>
          <p:cNvPr id="11" name="TextBox 10">
            <a:extLst>
              <a:ext uri="{FF2B5EF4-FFF2-40B4-BE49-F238E27FC236}">
                <a16:creationId xmlns:a16="http://schemas.microsoft.com/office/drawing/2014/main" id="{E738453D-EEE1-4646-B996-1E5908504742}"/>
              </a:ext>
            </a:extLst>
          </p:cNvPr>
          <p:cNvSpPr txBox="1"/>
          <p:nvPr/>
        </p:nvSpPr>
        <p:spPr>
          <a:xfrm flipH="1">
            <a:off x="3632510" y="4343400"/>
            <a:ext cx="4953000" cy="1077218"/>
          </a:xfrm>
          <a:prstGeom prst="rect">
            <a:avLst/>
          </a:prstGeom>
          <a:noFill/>
        </p:spPr>
        <p:txBody>
          <a:bodyPr wrap="square" rtlCol="0">
            <a:spAutoFit/>
          </a:bodyPr>
          <a:lstStyle/>
          <a:p>
            <a:pPr algn="ctr">
              <a:defRPr/>
            </a:pPr>
            <a:r>
              <a:rPr lang="en-US" sz="2800" b="1" dirty="0">
                <a:solidFill>
                  <a:srgbClr val="0841A1"/>
                </a:solidFill>
                <a:latin typeface="Corbel" panose="020B0503020204020204" pitchFamily="34" charset="0"/>
              </a:rPr>
              <a:t>Melissa Graves </a:t>
            </a:r>
            <a:r>
              <a:rPr lang="en-US" sz="1800" b="1" i="0" dirty="0">
                <a:solidFill>
                  <a:srgbClr val="0841A2"/>
                </a:solidFill>
                <a:latin typeface="Corbel" panose="020B0503020204020204" pitchFamily="34" charset="0"/>
              </a:rPr>
              <a:t>CPC, CPEDC</a:t>
            </a:r>
            <a:endParaRPr lang="en-US" b="1" dirty="0">
              <a:solidFill>
                <a:srgbClr val="0841A2"/>
              </a:solidFill>
              <a:latin typeface="Corbel" panose="020B0503020204020204" pitchFamily="34" charset="0"/>
            </a:endParaRPr>
          </a:p>
          <a:p>
            <a:pPr marR="0" indent="0" algn="ctr" fontAlgn="auto">
              <a:lnSpc>
                <a:spcPct val="100000"/>
              </a:lnSpc>
              <a:spcBef>
                <a:spcPts val="0"/>
              </a:spcBef>
              <a:spcAft>
                <a:spcPts val="0"/>
              </a:spcAft>
              <a:buClrTx/>
              <a:buSzTx/>
              <a:buFontTx/>
              <a:buNone/>
              <a:tabLst/>
              <a:defRPr/>
            </a:pPr>
            <a:r>
              <a:rPr lang="en-US" dirty="0">
                <a:solidFill>
                  <a:srgbClr val="02155E"/>
                </a:solidFill>
                <a:latin typeface="Corbel" panose="020B0503020204020204" pitchFamily="34" charset="0"/>
              </a:rPr>
              <a:t>Practice Administrator</a:t>
            </a:r>
          </a:p>
          <a:p>
            <a:pPr marR="0" indent="0" algn="ctr" fontAlgn="auto">
              <a:lnSpc>
                <a:spcPct val="100000"/>
              </a:lnSpc>
              <a:spcBef>
                <a:spcPts val="0"/>
              </a:spcBef>
              <a:spcAft>
                <a:spcPts val="0"/>
              </a:spcAft>
              <a:buClrTx/>
              <a:buSzTx/>
              <a:buFontTx/>
              <a:buNone/>
              <a:tabLst/>
              <a:defRPr/>
            </a:pPr>
            <a:r>
              <a:rPr lang="en-US" dirty="0">
                <a:solidFill>
                  <a:srgbClr val="02155E"/>
                </a:solidFill>
                <a:latin typeface="Corbel" panose="020B0503020204020204" pitchFamily="34" charset="0"/>
              </a:rPr>
              <a:t>Gateway Pediatrics</a:t>
            </a:r>
            <a:r>
              <a:rPr lang="en-US" dirty="0">
                <a:solidFill>
                  <a:srgbClr val="0841A1"/>
                </a:solidFill>
                <a:latin typeface="Corbel" panose="020B0503020204020204" pitchFamily="34" charset="0"/>
              </a:rPr>
              <a:t> </a:t>
            </a:r>
          </a:p>
        </p:txBody>
      </p:sp>
    </p:spTree>
    <p:extLst>
      <p:ext uri="{BB962C8B-B14F-4D97-AF65-F5344CB8AC3E}">
        <p14:creationId xmlns:p14="http://schemas.microsoft.com/office/powerpoint/2010/main" val="2298466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C8372-3D17-3C48-A526-35F90F7522DF}"/>
              </a:ext>
            </a:extLst>
          </p:cNvPr>
          <p:cNvSpPr>
            <a:spLocks noGrp="1"/>
          </p:cNvSpPr>
          <p:nvPr>
            <p:ph type="title"/>
          </p:nvPr>
        </p:nvSpPr>
        <p:spPr>
          <a:xfrm>
            <a:off x="775469" y="1022938"/>
            <a:ext cx="10938736" cy="2444407"/>
          </a:xfrm>
        </p:spPr>
        <p:txBody>
          <a:bodyPr/>
          <a:lstStyle/>
          <a:p>
            <a:r>
              <a:rPr lang="en-US" b="0" dirty="0"/>
              <a:t>Clinical Rule Engine: BMI at Well Visits</a:t>
            </a:r>
          </a:p>
        </p:txBody>
      </p:sp>
      <p:sp>
        <p:nvSpPr>
          <p:cNvPr id="3" name="Text Placeholder 2">
            <a:extLst>
              <a:ext uri="{FF2B5EF4-FFF2-40B4-BE49-F238E27FC236}">
                <a16:creationId xmlns:a16="http://schemas.microsoft.com/office/drawing/2014/main" id="{C3128B6A-672A-5145-8CB4-81EA2762FD88}"/>
              </a:ext>
            </a:extLst>
          </p:cNvPr>
          <p:cNvSpPr>
            <a:spLocks noGrp="1"/>
          </p:cNvSpPr>
          <p:nvPr>
            <p:ph type="body" idx="1"/>
          </p:nvPr>
        </p:nvSpPr>
        <p:spPr>
          <a:xfrm>
            <a:off x="676613" y="4534938"/>
            <a:ext cx="8615664" cy="1103861"/>
          </a:xfrm>
        </p:spPr>
        <p:txBody>
          <a:bodyPr>
            <a:normAutofit fontScale="55000" lnSpcReduction="20000"/>
          </a:bodyPr>
          <a:lstStyle/>
          <a:p>
            <a:pPr>
              <a:defRPr/>
            </a:pPr>
            <a:r>
              <a:rPr lang="en-US" b="1" dirty="0"/>
              <a:t>										 </a:t>
            </a:r>
            <a:r>
              <a:rPr lang="en-US" sz="5100" b="1" i="0" dirty="0">
                <a:latin typeface="Corbel" panose="020B0503020204020204" pitchFamily="34" charset="0"/>
              </a:rPr>
              <a:t>Melissa Graves, CPC, CPEDC</a:t>
            </a:r>
          </a:p>
          <a:p>
            <a:pPr>
              <a:defRPr/>
            </a:pPr>
            <a:r>
              <a:rPr lang="en-US" sz="2900" dirty="0">
                <a:latin typeface="Corbel" panose="020B0503020204020204" pitchFamily="34" charset="0"/>
              </a:rPr>
              <a:t>Gateway Pediatrics</a:t>
            </a:r>
          </a:p>
          <a:p>
            <a:pPr marR="0" indent="0" fontAlgn="auto">
              <a:lnSpc>
                <a:spcPct val="100000"/>
              </a:lnSpc>
              <a:spcBef>
                <a:spcPts val="0"/>
              </a:spcBef>
              <a:spcAft>
                <a:spcPts val="0"/>
              </a:spcAft>
              <a:buClrTx/>
              <a:buSzTx/>
              <a:buFontTx/>
              <a:buNone/>
              <a:tabLst/>
              <a:defRPr/>
            </a:pPr>
            <a:r>
              <a:rPr lang="en-US" sz="2900" dirty="0">
                <a:latin typeface="Corbel" panose="020B0503020204020204" pitchFamily="34" charset="0"/>
              </a:rPr>
              <a:t>Salisbury, MD</a:t>
            </a:r>
          </a:p>
          <a:p>
            <a:endParaRPr lang="en-US" dirty="0"/>
          </a:p>
        </p:txBody>
      </p:sp>
    </p:spTree>
    <p:extLst>
      <p:ext uri="{BB962C8B-B14F-4D97-AF65-F5344CB8AC3E}">
        <p14:creationId xmlns:p14="http://schemas.microsoft.com/office/powerpoint/2010/main" val="168420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a:t>
            </a:r>
          </a:p>
        </p:txBody>
      </p:sp>
      <p:sp>
        <p:nvSpPr>
          <p:cNvPr id="5" name="Content Placeholder 4">
            <a:extLst>
              <a:ext uri="{FF2B5EF4-FFF2-40B4-BE49-F238E27FC236}">
                <a16:creationId xmlns:a16="http://schemas.microsoft.com/office/drawing/2014/main" id="{8101479F-EAE9-36CB-BF3C-D78DF015C35C}"/>
              </a:ext>
            </a:extLst>
          </p:cNvPr>
          <p:cNvSpPr>
            <a:spLocks noGrp="1"/>
          </p:cNvSpPr>
          <p:nvPr>
            <p:ph idx="1"/>
          </p:nvPr>
        </p:nvSpPr>
        <p:spPr/>
        <p:txBody>
          <a:bodyPr/>
          <a:lstStyle/>
          <a:p>
            <a:pPr marL="354013" indent="-342900">
              <a:buFont typeface="Arial" panose="020B0604020202020204" pitchFamily="34" charset="0"/>
              <a:buChar char="•"/>
            </a:pPr>
            <a:r>
              <a:rPr lang="en-US" dirty="0"/>
              <a:t>Activated by Item Key</a:t>
            </a:r>
          </a:p>
          <a:p>
            <a:pPr marL="354013" indent="-342900">
              <a:buFont typeface="Arial" panose="020B0604020202020204" pitchFamily="34" charset="0"/>
              <a:buChar char="•"/>
            </a:pPr>
            <a:r>
              <a:rPr lang="en-US" dirty="0"/>
              <a:t>Uses Logic Coding</a:t>
            </a:r>
          </a:p>
          <a:p>
            <a:pPr marL="354013" indent="-342900">
              <a:buFont typeface="Arial" panose="020B0604020202020204" pitchFamily="34" charset="0"/>
              <a:buChar char="•"/>
            </a:pPr>
            <a:r>
              <a:rPr lang="en-US" dirty="0"/>
              <a:t>Can be tailored by Visit Type</a:t>
            </a:r>
          </a:p>
          <a:p>
            <a:pPr marL="354013" indent="-342900">
              <a:buFont typeface="Arial" panose="020B0604020202020204" pitchFamily="34" charset="0"/>
              <a:buChar char="•"/>
            </a:pPr>
            <a:endParaRPr lang="en-US" dirty="0"/>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spTree>
    <p:extLst>
      <p:ext uri="{BB962C8B-B14F-4D97-AF65-F5344CB8AC3E}">
        <p14:creationId xmlns:p14="http://schemas.microsoft.com/office/powerpoint/2010/main" val="37306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A5225-8D37-BA47-A180-7BD7248AF82A}" type="slidenum">
              <a:rPr kumimoji="0" lang="en-US" sz="1000" b="0" i="0" u="none" strike="noStrike" kern="1200" cap="none" spc="0" normalizeH="0" baseline="0" noProof="0" smtClean="0">
                <a:ln>
                  <a:noFill/>
                </a:ln>
                <a:solidFill>
                  <a:srgbClr val="424243"/>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424243"/>
              </a:solidFill>
              <a:effectLst/>
              <a:uLnTx/>
              <a:uFillTx/>
              <a:latin typeface="Corbel" panose="020B0503020204020204" pitchFamily="34" charset="0"/>
              <a:ea typeface="+mn-ea"/>
              <a:cs typeface="+mn-cs"/>
            </a:endParaRPr>
          </a:p>
        </p:txBody>
      </p:sp>
      <p:sp>
        <p:nvSpPr>
          <p:cNvPr id="4" name="Title 3">
            <a:extLst>
              <a:ext uri="{FF2B5EF4-FFF2-40B4-BE49-F238E27FC236}">
                <a16:creationId xmlns:a16="http://schemas.microsoft.com/office/drawing/2014/main" id="{A48145C2-FEDE-23A4-D398-990B6CDE8279}"/>
              </a:ext>
            </a:extLst>
          </p:cNvPr>
          <p:cNvSpPr>
            <a:spLocks noGrp="1"/>
          </p:cNvSpPr>
          <p:nvPr>
            <p:ph type="title"/>
          </p:nvPr>
        </p:nvSpPr>
        <p:spPr/>
        <p:txBody>
          <a:bodyPr/>
          <a:lstStyle/>
          <a:p>
            <a:r>
              <a:rPr lang="en-US" dirty="0"/>
              <a:t>Clinical Rule Engine</a:t>
            </a:r>
          </a:p>
        </p:txBody>
      </p:sp>
      <p:sp>
        <p:nvSpPr>
          <p:cNvPr id="10" name="Title 2">
            <a:extLst>
              <a:ext uri="{FF2B5EF4-FFF2-40B4-BE49-F238E27FC236}">
                <a16:creationId xmlns:a16="http://schemas.microsoft.com/office/drawing/2014/main" id="{349B244F-A6F9-47B5-8219-D50D543BC6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120000"/>
              </a:lnSpc>
              <a:spcBef>
                <a:spcPct val="0"/>
              </a:spcBef>
              <a:buNone/>
              <a:defRPr sz="3600" b="0" i="0" kern="1200">
                <a:solidFill>
                  <a:srgbClr val="0841A2"/>
                </a:solidFill>
                <a:latin typeface="Corbel" panose="020B0503020204020204" pitchFamily="34" charset="0"/>
                <a:ea typeface="+mj-ea"/>
                <a:cs typeface="+mj-cs"/>
              </a:defRPr>
            </a:lvl1pPr>
          </a:lstStyle>
          <a:p>
            <a:pPr algn="ctr"/>
            <a:endParaRPr lang="en-US" b="1" dirty="0"/>
          </a:p>
        </p:txBody>
      </p:sp>
      <p:sp>
        <p:nvSpPr>
          <p:cNvPr id="12" name="Content Placeholder 4">
            <a:extLst>
              <a:ext uri="{FF2B5EF4-FFF2-40B4-BE49-F238E27FC236}">
                <a16:creationId xmlns:a16="http://schemas.microsoft.com/office/drawing/2014/main" id="{A5FF7979-3FC0-9D3E-8E59-2D42FECBE889}"/>
              </a:ext>
            </a:extLst>
          </p:cNvPr>
          <p:cNvSpPr>
            <a:spLocks noGrp="1"/>
          </p:cNvSpPr>
          <p:nvPr>
            <p:ph idx="1"/>
          </p:nvPr>
        </p:nvSpPr>
        <p:spPr>
          <a:xfrm>
            <a:off x="838200" y="1825625"/>
            <a:ext cx="3200400" cy="4351338"/>
          </a:xfrm>
        </p:spPr>
        <p:txBody>
          <a:bodyPr/>
          <a:lstStyle/>
          <a:p>
            <a:pPr marL="354013" indent="-342900">
              <a:buFont typeface="Arial" panose="020B0604020202020204" pitchFamily="34" charset="0"/>
              <a:buChar char="•"/>
            </a:pPr>
            <a:r>
              <a:rPr lang="en-US" dirty="0"/>
              <a:t>EMR &gt; Miscellaneous Configuration Options &gt; Configure Clinical Rules Engine</a:t>
            </a:r>
          </a:p>
          <a:p>
            <a:pPr marL="354013" indent="-342900">
              <a:buFont typeface="Arial" panose="020B0604020202020204" pitchFamily="34" charset="0"/>
              <a:buChar char="•"/>
            </a:pPr>
            <a:endParaRPr lang="en-US" dirty="0"/>
          </a:p>
        </p:txBody>
      </p:sp>
      <p:pic>
        <p:nvPicPr>
          <p:cNvPr id="14" name="Picture 13">
            <a:extLst>
              <a:ext uri="{FF2B5EF4-FFF2-40B4-BE49-F238E27FC236}">
                <a16:creationId xmlns:a16="http://schemas.microsoft.com/office/drawing/2014/main" id="{8801D8AD-47D7-4321-A20D-62A557A4A7B4}"/>
              </a:ext>
            </a:extLst>
          </p:cNvPr>
          <p:cNvPicPr>
            <a:picLocks noChangeAspect="1"/>
          </p:cNvPicPr>
          <p:nvPr/>
        </p:nvPicPr>
        <p:blipFill rotWithShape="1">
          <a:blip r:embed="rId3"/>
          <a:srcRect l="50000" r="23529" b="36897"/>
          <a:stretch/>
        </p:blipFill>
        <p:spPr>
          <a:xfrm>
            <a:off x="4419600" y="1455361"/>
            <a:ext cx="6934200" cy="4649170"/>
          </a:xfrm>
          <a:prstGeom prst="rect">
            <a:avLst/>
          </a:prstGeom>
        </p:spPr>
      </p:pic>
    </p:spTree>
    <p:extLst>
      <p:ext uri="{BB962C8B-B14F-4D97-AF65-F5344CB8AC3E}">
        <p14:creationId xmlns:p14="http://schemas.microsoft.com/office/powerpoint/2010/main" val="128712878"/>
      </p:ext>
    </p:extLst>
  </p:cSld>
  <p:clrMapOvr>
    <a:masterClrMapping/>
  </p:clrMapOvr>
</p:sld>
</file>

<file path=ppt/theme/theme1.xml><?xml version="1.0" encoding="utf-8"?>
<a:theme xmlns:a="http://schemas.openxmlformats.org/drawingml/2006/main" name="Office Theme">
  <a:themeElements>
    <a:clrScheme name="PHN Color Palette">
      <a:dk1>
        <a:srgbClr val="414142"/>
      </a:dk1>
      <a:lt1>
        <a:srgbClr val="FFFFFF"/>
      </a:lt1>
      <a:dk2>
        <a:srgbClr val="44546A"/>
      </a:dk2>
      <a:lt2>
        <a:srgbClr val="E7E6E6"/>
      </a:lt2>
      <a:accent1>
        <a:srgbClr val="0841A1"/>
      </a:accent1>
      <a:accent2>
        <a:srgbClr val="DA2823"/>
      </a:accent2>
      <a:accent3>
        <a:srgbClr val="414142"/>
      </a:accent3>
      <a:accent4>
        <a:srgbClr val="97C0E5"/>
      </a:accent4>
      <a:accent5>
        <a:srgbClr val="FDC33B"/>
      </a:accent5>
      <a:accent6>
        <a:srgbClr val="EB8A23"/>
      </a:accent6>
      <a:hlink>
        <a:srgbClr val="0841A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LANK CANVA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YELLOW - LEFT COL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YEL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24758</TotalTime>
  <Words>1813</Words>
  <Application>Microsoft Office PowerPoint</Application>
  <PresentationFormat>Widescreen</PresentationFormat>
  <Paragraphs>267</Paragraphs>
  <Slides>44</Slides>
  <Notes>41</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44</vt:i4>
      </vt:variant>
    </vt:vector>
  </HeadingPairs>
  <TitlesOfParts>
    <vt:vector size="52" baseType="lpstr">
      <vt:lpstr>Arial</vt:lpstr>
      <vt:lpstr>Calibri</vt:lpstr>
      <vt:lpstr>Corbel</vt:lpstr>
      <vt:lpstr>Wingdings</vt:lpstr>
      <vt:lpstr>Office Theme</vt:lpstr>
      <vt:lpstr>2_BLANK CANVAS</vt:lpstr>
      <vt:lpstr>YELLOW - LEFT COLOR</vt:lpstr>
      <vt:lpstr>YELLOW</vt:lpstr>
      <vt:lpstr> PHN User Group:  The Pediatric Health Network’s .exe vs. web based</vt:lpstr>
      <vt:lpstr>Notes About Today’s  User Group:</vt:lpstr>
      <vt:lpstr>Where to Find Us   Online</vt:lpstr>
      <vt:lpstr>Upcoming PHN User Groups :</vt:lpstr>
      <vt:lpstr>Agenda </vt:lpstr>
      <vt:lpstr>PowerPoint Presentation</vt:lpstr>
      <vt:lpstr>Clinical Rule Engine: BMI at Well Visits</vt:lpstr>
      <vt:lpstr>Clinical Rule Engine</vt:lpstr>
      <vt:lpstr>Clinical Rule Engine</vt:lpstr>
      <vt:lpstr>Clinical Rule Engine</vt:lpstr>
      <vt:lpstr>Clinical Rule Engine</vt:lpstr>
      <vt:lpstr>Clinical Rule Engine</vt:lpstr>
      <vt:lpstr>Clinical Rule Engine</vt:lpstr>
      <vt:lpstr>Clinical Rule Engine – BMI &lt; 5th Percentile</vt:lpstr>
      <vt:lpstr>Clinical Rule Engine – BMI &lt; 5th Percentile</vt:lpstr>
      <vt:lpstr>Clinical Rule Engine – BMI &lt; 5th Percentile</vt:lpstr>
      <vt:lpstr>Clinical Rule Engine – BMI &lt; 5th Percentile</vt:lpstr>
      <vt:lpstr>Clinical Rule Engine – BMI &lt; 5th Percentile</vt:lpstr>
      <vt:lpstr>Clinical Rule Engine – BMI &lt; 5th Percentile</vt:lpstr>
      <vt:lpstr>Clinical Rule Engine – BMI &lt; 5th Percentile</vt:lpstr>
      <vt:lpstr>Clinical Rule Engine – BMI &lt; 5th Percentile</vt:lpstr>
      <vt:lpstr>Clinical Rule Engine – BMI &lt; 5th Percentile</vt:lpstr>
      <vt:lpstr>Clinical Rule Engine – BMI &lt; 5th Percentile</vt:lpstr>
      <vt:lpstr>Clinical Rule Engine – BMI &lt; 5th Percentile</vt:lpstr>
      <vt:lpstr>Clinical Rule Engine – BMI &lt; 5th Percentile</vt:lpstr>
      <vt:lpstr>Clinical Rule Engine – BMI &lt; 5th Percentile</vt:lpstr>
      <vt:lpstr>Clinical Rule Engine – BMI &lt; 5th Percentile</vt:lpstr>
      <vt:lpstr>Clinical Rule Engine – BMI &lt; 5th Percentile</vt:lpstr>
      <vt:lpstr>Clinical Rule Engine – Pros &amp; Cons</vt:lpstr>
      <vt:lpstr>Clinical Rule Engine – BMI &lt; 5th Percentile</vt:lpstr>
      <vt:lpstr>Clinical Rule Engine – BMI &lt; 5th Percentile</vt:lpstr>
      <vt:lpstr>Clinical Rule Engine – BMI &lt; 5th Percentile</vt:lpstr>
      <vt:lpstr>Clinical Rule Engine – BMI &lt; 5th Percentile</vt:lpstr>
      <vt:lpstr>Clinical Rule Engine – LIMITATIONS</vt:lpstr>
      <vt:lpstr>Clinical Rule Engine – LIMITATIONS</vt:lpstr>
      <vt:lpstr>Clinical Rule Engine – LIMITATIONS</vt:lpstr>
      <vt:lpstr>Clinical Rule Engine – Other Rules</vt:lpstr>
      <vt:lpstr>Clinical Rule Engine – Other Rules</vt:lpstr>
      <vt:lpstr>Clinical Rule Engine – Other Rules</vt:lpstr>
      <vt:lpstr>Thank you!  If you have questions or find other uses for the  Clinical Rule Engine, please email me:   Melissa Graves gatewayadmin@gatewaypediatrics.com </vt:lpstr>
      <vt:lpstr>.exe vs. web based </vt:lpstr>
      <vt:lpstr>PowerPoint Presentation</vt:lpstr>
      <vt:lpstr>Thank you for your participation!  To find this webinar recording and more information, visit our website: http://pediatrichealthnetwork.org  Email us at: phnservices@childrensnational.org</vt:lpstr>
      <vt:lpstr>Questions &amp; Open Forum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Lewin-Smith, Megan</dc:creator>
  <cp:lastModifiedBy>Tunstall, Jodi</cp:lastModifiedBy>
  <cp:revision>382</cp:revision>
  <cp:lastPrinted>2019-03-07T18:00:53Z</cp:lastPrinted>
  <dcterms:created xsi:type="dcterms:W3CDTF">2018-12-20T20:42:22Z</dcterms:created>
  <dcterms:modified xsi:type="dcterms:W3CDTF">2022-06-27T17:56:56Z</dcterms:modified>
</cp:coreProperties>
</file>