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1"/>
    <p:sldMasterId id="2147483676" r:id="rId2"/>
    <p:sldMasterId id="2147483796" r:id="rId3"/>
    <p:sldMasterId id="2147483966" r:id="rId4"/>
    <p:sldMasterId id="2147483979" r:id="rId5"/>
    <p:sldMasterId id="2147483994" r:id="rId6"/>
    <p:sldMasterId id="2147484009" r:id="rId7"/>
  </p:sldMasterIdLst>
  <p:notesMasterIdLst>
    <p:notesMasterId r:id="rId30"/>
  </p:notesMasterIdLst>
  <p:sldIdLst>
    <p:sldId id="20032" r:id="rId8"/>
    <p:sldId id="571" r:id="rId9"/>
    <p:sldId id="591" r:id="rId10"/>
    <p:sldId id="20024" r:id="rId11"/>
    <p:sldId id="20020" r:id="rId12"/>
    <p:sldId id="20021" r:id="rId13"/>
    <p:sldId id="20023" r:id="rId14"/>
    <p:sldId id="20025" r:id="rId15"/>
    <p:sldId id="20019" r:id="rId16"/>
    <p:sldId id="20007" r:id="rId17"/>
    <p:sldId id="20013" r:id="rId18"/>
    <p:sldId id="20014" r:id="rId19"/>
    <p:sldId id="20017" r:id="rId20"/>
    <p:sldId id="19878" r:id="rId21"/>
    <p:sldId id="570" r:id="rId22"/>
    <p:sldId id="592" r:id="rId23"/>
    <p:sldId id="593" r:id="rId24"/>
    <p:sldId id="2147377088" r:id="rId25"/>
    <p:sldId id="2147377089" r:id="rId26"/>
    <p:sldId id="2147377092" r:id="rId27"/>
    <p:sldId id="19907" r:id="rId28"/>
    <p:sldId id="21473770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83DC57-A66A-4A59-8F5E-22F375FE35BB}" v="14" dt="2023-01-19T19:28:27.824"/>
    <p1510:client id="{CA3B39D3-D8BB-7E8C-373E-160DF9F4BE3D}" v="4" dt="2023-01-18T20:09:00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81916" autoAdjust="0"/>
  </p:normalViewPr>
  <p:slideViewPr>
    <p:cSldViewPr snapToGrid="0">
      <p:cViewPr varScale="1">
        <p:scale>
          <a:sx n="70" d="100"/>
          <a:sy n="70" d="100"/>
        </p:scale>
        <p:origin x="1142" y="53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37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ustomXml" Target="../customXml/item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 w="38100"/>
          </c:spPr>
          <c:explosion val="5"/>
          <c:dPt>
            <c:idx val="0"/>
            <c:bubble3D val="0"/>
            <c:spPr>
              <a:solidFill>
                <a:srgbClr val="FF0000"/>
              </a:solidFill>
              <a:ln w="38100"/>
            </c:spPr>
            <c:extLst>
              <c:ext xmlns:c16="http://schemas.microsoft.com/office/drawing/2014/chart" uri="{C3380CC4-5D6E-409C-BE32-E72D297353CC}">
                <c16:uniqueId val="{00000000-E104-4225-A301-1D087130BD44}"/>
              </c:ext>
            </c:extLst>
          </c:dPt>
          <c:dPt>
            <c:idx val="1"/>
            <c:bubble3D val="0"/>
            <c:explosion val="0"/>
            <c:spPr>
              <a:solidFill>
                <a:srgbClr val="F4E227"/>
              </a:solidFill>
              <a:ln w="38100"/>
            </c:spPr>
            <c:extLst>
              <c:ext xmlns:c16="http://schemas.microsoft.com/office/drawing/2014/chart" uri="{C3380CC4-5D6E-409C-BE32-E72D297353CC}">
                <c16:uniqueId val="{00000001-E104-4225-A301-1D087130BD4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rPr>
                      <a:t>414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104-4225-A301-1D087130BD4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  <a:latin typeface="Century Gothic" panose="020B0502020202020204" pitchFamily="34" charset="0"/>
                      </a:defRPr>
                    </a:pPr>
                    <a:r>
                      <a:rPr lang="en-US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rPr>
                      <a:t>141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104-4225-A301-1D087130B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Sheet1!$B$2:$B$3</c:f>
              <c:numCache>
                <c:formatCode>General</c:formatCode>
                <c:ptCount val="2"/>
                <c:pt idx="0">
                  <c:v>377</c:v>
                </c:pt>
                <c:pt idx="1">
                  <c:v>138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E104-4225-A301-1D087130BD44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DBA34-B2A7-4AD8-AC85-27C835EDFDB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815B94-1F9D-47F6-B409-81829D0DF33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000" b="1" i="0" dirty="0">
              <a:latin typeface="Century Gothic" panose="020B0502020202020204" pitchFamily="34" charset="0"/>
            </a:rPr>
            <a:t>Integrated, not siloed</a:t>
          </a:r>
          <a:endParaRPr lang="en-US" sz="3000" b="1" dirty="0">
            <a:latin typeface="Century Gothic" panose="020B0502020202020204" pitchFamily="34" charset="0"/>
          </a:endParaRPr>
        </a:p>
      </dgm:t>
    </dgm:pt>
    <dgm:pt modelId="{C2504C8C-CBE5-4A9D-B871-821C54837362}" type="parTrans" cxnId="{6A8E9718-1DF6-4A91-8371-A8B7A95F3564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3CE59EF-7BB4-4448-A7C6-83479061C50F}" type="sibTrans" cxnId="{6A8E9718-1DF6-4A91-8371-A8B7A95F3564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300EE801-C6A0-4278-B430-AC716E0BA6B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000" b="1" i="0" kern="1200" dirty="0">
              <a:solidFill>
                <a:srgbClr val="414142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Leverage expertise</a:t>
          </a:r>
        </a:p>
      </dgm:t>
    </dgm:pt>
    <dgm:pt modelId="{EE65055F-73AA-404B-A32C-1AC634CB7A01}" type="parTrans" cxnId="{26FE605D-560A-4843-9D1E-F4A995011272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3DCE56EB-9409-486A-8A2D-4FA5A284C197}" type="sibTrans" cxnId="{26FE605D-560A-4843-9D1E-F4A995011272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97E550B5-792E-4C3D-B2EB-24EDF8EB6AA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000" b="1" i="0" kern="1200">
              <a:solidFill>
                <a:srgbClr val="414142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Measure impact</a:t>
          </a:r>
        </a:p>
      </dgm:t>
    </dgm:pt>
    <dgm:pt modelId="{EB694D5C-FD14-4DE1-99A6-21FAFC4B939E}" type="parTrans" cxnId="{AC647C79-34B4-4F64-A7D2-3FB0730153FB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C38C7496-2262-4CCF-A007-7114C473862E}" type="sibTrans" cxnId="{AC647C79-34B4-4F64-A7D2-3FB0730153FB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B6ACDD83-88DB-42BA-B07D-52A895A211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000" b="1" i="0" kern="1200">
              <a:solidFill>
                <a:srgbClr val="414142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Sustainable solutions</a:t>
          </a:r>
        </a:p>
      </dgm:t>
    </dgm:pt>
    <dgm:pt modelId="{FEC8B3A5-4875-4BB2-B639-31F4A52AC490}" type="parTrans" cxnId="{90CC2B59-ECB6-482B-9DD9-4D0063D3E87E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F5D5ADB-9604-4213-A684-BA17427B1F11}" type="sibTrans" cxnId="{90CC2B59-ECB6-482B-9DD9-4D0063D3E87E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7B533BF5-90FA-4AED-A6F6-652A3D36E580}" type="pres">
      <dgm:prSet presAssocID="{400DBA34-B2A7-4AD8-AC85-27C835EDFDB2}" presName="root" presStyleCnt="0">
        <dgm:presLayoutVars>
          <dgm:dir/>
          <dgm:resizeHandles val="exact"/>
        </dgm:presLayoutVars>
      </dgm:prSet>
      <dgm:spPr/>
    </dgm:pt>
    <dgm:pt modelId="{1DEAAA7B-55B3-47E2-AD22-9059F7EFA1D6}" type="pres">
      <dgm:prSet presAssocID="{B6815B94-1F9D-47F6-B409-81829D0DF33B}" presName="compNode" presStyleCnt="0"/>
      <dgm:spPr/>
    </dgm:pt>
    <dgm:pt modelId="{336E7E85-DE0E-4E18-93C0-012D6663048A}" type="pres">
      <dgm:prSet presAssocID="{B6815B94-1F9D-47F6-B409-81829D0DF33B}" presName="iconRect" presStyleLbl="node1" presStyleIdx="0" presStyleCnt="4" custLinFactY="-8992" custLinFactNeighborX="14918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3338C1AD-74C1-4C1E-B86B-5A35A064C7D6}" type="pres">
      <dgm:prSet presAssocID="{B6815B94-1F9D-47F6-B409-81829D0DF33B}" presName="spaceRect" presStyleCnt="0"/>
      <dgm:spPr/>
    </dgm:pt>
    <dgm:pt modelId="{DCCF63E7-5559-48DC-A962-1CBE70F992E1}" type="pres">
      <dgm:prSet presAssocID="{B6815B94-1F9D-47F6-B409-81829D0DF33B}" presName="textRect" presStyleLbl="revTx" presStyleIdx="0" presStyleCnt="4" custLinFactY="-33639" custLinFactNeighborX="6713" custLinFactNeighborY="-100000">
        <dgm:presLayoutVars>
          <dgm:chMax val="1"/>
          <dgm:chPref val="1"/>
        </dgm:presLayoutVars>
      </dgm:prSet>
      <dgm:spPr/>
    </dgm:pt>
    <dgm:pt modelId="{662BCD34-218C-48B3-8130-4E6CEF97004D}" type="pres">
      <dgm:prSet presAssocID="{E3CE59EF-7BB4-4448-A7C6-83479061C50F}" presName="sibTrans" presStyleCnt="0"/>
      <dgm:spPr/>
    </dgm:pt>
    <dgm:pt modelId="{89225D4E-2E5A-4320-89D9-B6F3355A549F}" type="pres">
      <dgm:prSet presAssocID="{300EE801-C6A0-4278-B430-AC716E0BA6B2}" presName="compNode" presStyleCnt="0"/>
      <dgm:spPr/>
    </dgm:pt>
    <dgm:pt modelId="{6B52E51D-E540-4FF7-9EDE-A4ACC8AA7B56}" type="pres">
      <dgm:prSet presAssocID="{300EE801-C6A0-4278-B430-AC716E0BA6B2}" presName="iconRect" presStyleLbl="node1" presStyleIdx="1" presStyleCnt="4" custLinFactY="-8992" custLinFactNeighborX="76128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8E3A22D-CC66-403F-AA95-6AD86E0DE547}" type="pres">
      <dgm:prSet presAssocID="{300EE801-C6A0-4278-B430-AC716E0BA6B2}" presName="spaceRect" presStyleCnt="0"/>
      <dgm:spPr/>
    </dgm:pt>
    <dgm:pt modelId="{85B125BB-B600-4754-BE82-271C5DD82613}" type="pres">
      <dgm:prSet presAssocID="{300EE801-C6A0-4278-B430-AC716E0BA6B2}" presName="textRect" presStyleLbl="revTx" presStyleIdx="1" presStyleCnt="4" custLinFactY="-33639" custLinFactNeighborX="34257" custLinFactNeighborY="-100000">
        <dgm:presLayoutVars>
          <dgm:chMax val="1"/>
          <dgm:chPref val="1"/>
        </dgm:presLayoutVars>
      </dgm:prSet>
      <dgm:spPr/>
    </dgm:pt>
    <dgm:pt modelId="{5293C470-9A95-4295-BA2E-B6F6194C1349}" type="pres">
      <dgm:prSet presAssocID="{3DCE56EB-9409-486A-8A2D-4FA5A284C197}" presName="sibTrans" presStyleCnt="0"/>
      <dgm:spPr/>
    </dgm:pt>
    <dgm:pt modelId="{7C23B5C9-C3F3-4258-BE06-7FDACA692258}" type="pres">
      <dgm:prSet presAssocID="{97E550B5-792E-4C3D-B2EB-24EDF8EB6AA7}" presName="compNode" presStyleCnt="0"/>
      <dgm:spPr/>
    </dgm:pt>
    <dgm:pt modelId="{9E91435C-6746-4D32-A4A7-2E1EEF9585A3}" type="pres">
      <dgm:prSet presAssocID="{97E550B5-792E-4C3D-B2EB-24EDF8EB6AA7}" presName="iconRect" presStyleLbl="node1" presStyleIdx="2" presStyleCnt="4" custLinFactX="-212625" custLinFactY="27692" custLinFactNeighborX="-300000" custLinFactNeighborY="1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74E9505-1BDA-45E2-80D4-A9820EFF8316}" type="pres">
      <dgm:prSet presAssocID="{97E550B5-792E-4C3D-B2EB-24EDF8EB6AA7}" presName="spaceRect" presStyleCnt="0"/>
      <dgm:spPr/>
    </dgm:pt>
    <dgm:pt modelId="{63842605-8DCD-4C32-BA56-3B3B226E94E4}" type="pres">
      <dgm:prSet presAssocID="{97E550B5-792E-4C3D-B2EB-24EDF8EB6AA7}" presName="textRect" presStyleLbl="revTx" presStyleIdx="2" presStyleCnt="4" custLinFactX="-100000" custLinFactY="4335" custLinFactNeighborX="-130120" custLinFactNeighborY="100000">
        <dgm:presLayoutVars>
          <dgm:chMax val="1"/>
          <dgm:chPref val="1"/>
        </dgm:presLayoutVars>
      </dgm:prSet>
      <dgm:spPr/>
    </dgm:pt>
    <dgm:pt modelId="{A0412129-C4A6-429F-AE0C-E66B928B42D5}" type="pres">
      <dgm:prSet presAssocID="{C38C7496-2262-4CCF-A007-7114C473862E}" presName="sibTrans" presStyleCnt="0"/>
      <dgm:spPr/>
    </dgm:pt>
    <dgm:pt modelId="{678B963F-DAFE-4A2C-8A8C-88F4DFFA4BFA}" type="pres">
      <dgm:prSet presAssocID="{B6ACDD83-88DB-42BA-B07D-52A895A211BA}" presName="compNode" presStyleCnt="0"/>
      <dgm:spPr/>
    </dgm:pt>
    <dgm:pt modelId="{2DCEB296-5B47-4FB7-BA0F-6087D137774D}" type="pres">
      <dgm:prSet presAssocID="{B6ACDD83-88DB-42BA-B07D-52A895A211BA}" presName="iconRect" presStyleLbl="node1" presStyleIdx="3" presStyleCnt="4" custLinFactX="-200000" custLinFactY="33938" custLinFactNeighborX="-248917" custLinFactNeighborY="10000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5F3AB22B-2DEF-415A-B49D-F1172E270EE8}" type="pres">
      <dgm:prSet presAssocID="{B6ACDD83-88DB-42BA-B07D-52A895A211BA}" presName="spaceRect" presStyleCnt="0"/>
      <dgm:spPr/>
    </dgm:pt>
    <dgm:pt modelId="{D21B6AE5-1B76-4C6F-8178-62495C0CE8EE}" type="pres">
      <dgm:prSet presAssocID="{B6ACDD83-88DB-42BA-B07D-52A895A211BA}" presName="textRect" presStyleLbl="revTx" presStyleIdx="3" presStyleCnt="4" custAng="0" custScaleX="111860" custLinFactX="-100000" custLinFactY="1885" custLinFactNeighborX="-104636" custLinFactNeighborY="100000">
        <dgm:presLayoutVars>
          <dgm:chMax val="1"/>
          <dgm:chPref val="1"/>
        </dgm:presLayoutVars>
      </dgm:prSet>
      <dgm:spPr/>
    </dgm:pt>
  </dgm:ptLst>
  <dgm:cxnLst>
    <dgm:cxn modelId="{6A8E9718-1DF6-4A91-8371-A8B7A95F3564}" srcId="{400DBA34-B2A7-4AD8-AC85-27C835EDFDB2}" destId="{B6815B94-1F9D-47F6-B409-81829D0DF33B}" srcOrd="0" destOrd="0" parTransId="{C2504C8C-CBE5-4A9D-B871-821C54837362}" sibTransId="{E3CE59EF-7BB4-4448-A7C6-83479061C50F}"/>
    <dgm:cxn modelId="{24B14E36-BA91-412D-BB0D-5DC7548022EC}" type="presOf" srcId="{B6ACDD83-88DB-42BA-B07D-52A895A211BA}" destId="{D21B6AE5-1B76-4C6F-8178-62495C0CE8EE}" srcOrd="0" destOrd="0" presId="urn:microsoft.com/office/officeart/2018/2/layout/IconLabelList"/>
    <dgm:cxn modelId="{26FE605D-560A-4843-9D1E-F4A995011272}" srcId="{400DBA34-B2A7-4AD8-AC85-27C835EDFDB2}" destId="{300EE801-C6A0-4278-B430-AC716E0BA6B2}" srcOrd="1" destOrd="0" parTransId="{EE65055F-73AA-404B-A32C-1AC634CB7A01}" sibTransId="{3DCE56EB-9409-486A-8A2D-4FA5A284C197}"/>
    <dgm:cxn modelId="{16B14361-7F65-49EB-A80D-DD4CF78CCD99}" type="presOf" srcId="{B6815B94-1F9D-47F6-B409-81829D0DF33B}" destId="{DCCF63E7-5559-48DC-A962-1CBE70F992E1}" srcOrd="0" destOrd="0" presId="urn:microsoft.com/office/officeart/2018/2/layout/IconLabelList"/>
    <dgm:cxn modelId="{46E70A55-C063-4BE2-9625-FD24C4CD7C1D}" type="presOf" srcId="{97E550B5-792E-4C3D-B2EB-24EDF8EB6AA7}" destId="{63842605-8DCD-4C32-BA56-3B3B226E94E4}" srcOrd="0" destOrd="0" presId="urn:microsoft.com/office/officeart/2018/2/layout/IconLabelList"/>
    <dgm:cxn modelId="{90CC2B59-ECB6-482B-9DD9-4D0063D3E87E}" srcId="{400DBA34-B2A7-4AD8-AC85-27C835EDFDB2}" destId="{B6ACDD83-88DB-42BA-B07D-52A895A211BA}" srcOrd="3" destOrd="0" parTransId="{FEC8B3A5-4875-4BB2-B639-31F4A52AC490}" sibTransId="{8F5D5ADB-9604-4213-A684-BA17427B1F11}"/>
    <dgm:cxn modelId="{AC647C79-34B4-4F64-A7D2-3FB0730153FB}" srcId="{400DBA34-B2A7-4AD8-AC85-27C835EDFDB2}" destId="{97E550B5-792E-4C3D-B2EB-24EDF8EB6AA7}" srcOrd="2" destOrd="0" parTransId="{EB694D5C-FD14-4DE1-99A6-21FAFC4B939E}" sibTransId="{C38C7496-2262-4CCF-A007-7114C473862E}"/>
    <dgm:cxn modelId="{66D97D9D-BCBD-4FBE-8083-14AE14C49A5C}" type="presOf" srcId="{300EE801-C6A0-4278-B430-AC716E0BA6B2}" destId="{85B125BB-B600-4754-BE82-271C5DD82613}" srcOrd="0" destOrd="0" presId="urn:microsoft.com/office/officeart/2018/2/layout/IconLabelList"/>
    <dgm:cxn modelId="{21469DB0-78AF-4C8B-B524-8B0EDAC7E8BA}" type="presOf" srcId="{400DBA34-B2A7-4AD8-AC85-27C835EDFDB2}" destId="{7B533BF5-90FA-4AED-A6F6-652A3D36E580}" srcOrd="0" destOrd="0" presId="urn:microsoft.com/office/officeart/2018/2/layout/IconLabelList"/>
    <dgm:cxn modelId="{92F6E0E2-A69C-4BD3-B646-FAE723BC5BBD}" type="presParOf" srcId="{7B533BF5-90FA-4AED-A6F6-652A3D36E580}" destId="{1DEAAA7B-55B3-47E2-AD22-9059F7EFA1D6}" srcOrd="0" destOrd="0" presId="urn:microsoft.com/office/officeart/2018/2/layout/IconLabelList"/>
    <dgm:cxn modelId="{948D1CAE-684F-42D8-9F9D-3E653E79639A}" type="presParOf" srcId="{1DEAAA7B-55B3-47E2-AD22-9059F7EFA1D6}" destId="{336E7E85-DE0E-4E18-93C0-012D6663048A}" srcOrd="0" destOrd="0" presId="urn:microsoft.com/office/officeart/2018/2/layout/IconLabelList"/>
    <dgm:cxn modelId="{8AAE8D79-E8C2-4063-B941-234EAEB1488F}" type="presParOf" srcId="{1DEAAA7B-55B3-47E2-AD22-9059F7EFA1D6}" destId="{3338C1AD-74C1-4C1E-B86B-5A35A064C7D6}" srcOrd="1" destOrd="0" presId="urn:microsoft.com/office/officeart/2018/2/layout/IconLabelList"/>
    <dgm:cxn modelId="{783C9F7D-D80B-4EA3-A361-036027D59160}" type="presParOf" srcId="{1DEAAA7B-55B3-47E2-AD22-9059F7EFA1D6}" destId="{DCCF63E7-5559-48DC-A962-1CBE70F992E1}" srcOrd="2" destOrd="0" presId="urn:microsoft.com/office/officeart/2018/2/layout/IconLabelList"/>
    <dgm:cxn modelId="{DABE4DD6-F269-42C3-87C7-EC759C6C3B36}" type="presParOf" srcId="{7B533BF5-90FA-4AED-A6F6-652A3D36E580}" destId="{662BCD34-218C-48B3-8130-4E6CEF97004D}" srcOrd="1" destOrd="0" presId="urn:microsoft.com/office/officeart/2018/2/layout/IconLabelList"/>
    <dgm:cxn modelId="{42DDA732-707C-48BE-AD2B-2BFE3D42FE6F}" type="presParOf" srcId="{7B533BF5-90FA-4AED-A6F6-652A3D36E580}" destId="{89225D4E-2E5A-4320-89D9-B6F3355A549F}" srcOrd="2" destOrd="0" presId="urn:microsoft.com/office/officeart/2018/2/layout/IconLabelList"/>
    <dgm:cxn modelId="{5DF1F0AF-1CE8-461D-9244-59D6BD5EFFA0}" type="presParOf" srcId="{89225D4E-2E5A-4320-89D9-B6F3355A549F}" destId="{6B52E51D-E540-4FF7-9EDE-A4ACC8AA7B56}" srcOrd="0" destOrd="0" presId="urn:microsoft.com/office/officeart/2018/2/layout/IconLabelList"/>
    <dgm:cxn modelId="{9426F28D-AE59-4FE0-8A50-48D67268A3A3}" type="presParOf" srcId="{89225D4E-2E5A-4320-89D9-B6F3355A549F}" destId="{D8E3A22D-CC66-403F-AA95-6AD86E0DE547}" srcOrd="1" destOrd="0" presId="urn:microsoft.com/office/officeart/2018/2/layout/IconLabelList"/>
    <dgm:cxn modelId="{96764DB9-DB4C-4F3E-A5CC-86DF5C53EF5A}" type="presParOf" srcId="{89225D4E-2E5A-4320-89D9-B6F3355A549F}" destId="{85B125BB-B600-4754-BE82-271C5DD82613}" srcOrd="2" destOrd="0" presId="urn:microsoft.com/office/officeart/2018/2/layout/IconLabelList"/>
    <dgm:cxn modelId="{F247475A-41D2-4F19-A937-F1BD2D7B6E5A}" type="presParOf" srcId="{7B533BF5-90FA-4AED-A6F6-652A3D36E580}" destId="{5293C470-9A95-4295-BA2E-B6F6194C1349}" srcOrd="3" destOrd="0" presId="urn:microsoft.com/office/officeart/2018/2/layout/IconLabelList"/>
    <dgm:cxn modelId="{9E15C649-4DD0-4BEF-BD21-C55630EE94BE}" type="presParOf" srcId="{7B533BF5-90FA-4AED-A6F6-652A3D36E580}" destId="{7C23B5C9-C3F3-4258-BE06-7FDACA692258}" srcOrd="4" destOrd="0" presId="urn:microsoft.com/office/officeart/2018/2/layout/IconLabelList"/>
    <dgm:cxn modelId="{BCE8FF02-6F21-460D-92E2-3B659630A8AF}" type="presParOf" srcId="{7C23B5C9-C3F3-4258-BE06-7FDACA692258}" destId="{9E91435C-6746-4D32-A4A7-2E1EEF9585A3}" srcOrd="0" destOrd="0" presId="urn:microsoft.com/office/officeart/2018/2/layout/IconLabelList"/>
    <dgm:cxn modelId="{7EDE4020-6D87-4605-973A-304E6A84C7DE}" type="presParOf" srcId="{7C23B5C9-C3F3-4258-BE06-7FDACA692258}" destId="{C74E9505-1BDA-45E2-80D4-A9820EFF8316}" srcOrd="1" destOrd="0" presId="urn:microsoft.com/office/officeart/2018/2/layout/IconLabelList"/>
    <dgm:cxn modelId="{1B6C8507-0ABA-4124-BBD5-618A373E8629}" type="presParOf" srcId="{7C23B5C9-C3F3-4258-BE06-7FDACA692258}" destId="{63842605-8DCD-4C32-BA56-3B3B226E94E4}" srcOrd="2" destOrd="0" presId="urn:microsoft.com/office/officeart/2018/2/layout/IconLabelList"/>
    <dgm:cxn modelId="{6E366F8B-4179-4E83-A816-B5AB0B969ABC}" type="presParOf" srcId="{7B533BF5-90FA-4AED-A6F6-652A3D36E580}" destId="{A0412129-C4A6-429F-AE0C-E66B928B42D5}" srcOrd="5" destOrd="0" presId="urn:microsoft.com/office/officeart/2018/2/layout/IconLabelList"/>
    <dgm:cxn modelId="{EFCFCF80-1C5F-4019-AE5C-CC08CAD34D67}" type="presParOf" srcId="{7B533BF5-90FA-4AED-A6F6-652A3D36E580}" destId="{678B963F-DAFE-4A2C-8A8C-88F4DFFA4BFA}" srcOrd="6" destOrd="0" presId="urn:microsoft.com/office/officeart/2018/2/layout/IconLabelList"/>
    <dgm:cxn modelId="{BC4498EA-9D3A-488F-8291-30252FFDC6AC}" type="presParOf" srcId="{678B963F-DAFE-4A2C-8A8C-88F4DFFA4BFA}" destId="{2DCEB296-5B47-4FB7-BA0F-6087D137774D}" srcOrd="0" destOrd="0" presId="urn:microsoft.com/office/officeart/2018/2/layout/IconLabelList"/>
    <dgm:cxn modelId="{B81043E6-E959-4366-96F4-3A09660965E6}" type="presParOf" srcId="{678B963F-DAFE-4A2C-8A8C-88F4DFFA4BFA}" destId="{5F3AB22B-2DEF-415A-B49D-F1172E270EE8}" srcOrd="1" destOrd="0" presId="urn:microsoft.com/office/officeart/2018/2/layout/IconLabelList"/>
    <dgm:cxn modelId="{92652127-5FA9-479C-87A5-C57570774393}" type="presParOf" srcId="{678B963F-DAFE-4A2C-8A8C-88F4DFFA4BFA}" destId="{D21B6AE5-1B76-4C6F-8178-62495C0CE8E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3703C6-3B01-4F6B-B5BA-FE9AE3DB314E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5A77E9-9C1F-4183-ABDA-303C6EE4F11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b="1" cap="none" dirty="0">
              <a:latin typeface="Century Gothic" panose="020B0502020202020204" pitchFamily="34" charset="0"/>
            </a:rPr>
            <a:t>Education &amp; Training</a:t>
          </a:r>
        </a:p>
      </dgm:t>
    </dgm:pt>
    <dgm:pt modelId="{F4022EF3-F44C-4D5C-95BB-E97822382A69}" type="parTrans" cxnId="{E3BCF087-5CC5-4A27-926B-C4F231DBCBFC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7236EE6-17A4-47B6-ADAB-AD804D4E5CB4}" type="sibTrans" cxnId="{E3BCF087-5CC5-4A27-926B-C4F231DBCBFC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D83A8CA3-9E93-4690-88B7-1E02536B9DB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b="1" cap="none" dirty="0">
              <a:latin typeface="Century Gothic" panose="020B0502020202020204" pitchFamily="34" charset="0"/>
            </a:rPr>
            <a:t>Integrated Business Models</a:t>
          </a:r>
        </a:p>
      </dgm:t>
    </dgm:pt>
    <dgm:pt modelId="{D78EB18B-66C8-4487-9D35-B5FA5D5EED73}" type="parTrans" cxnId="{CC405982-15C3-4730-99B0-266FF004CFB4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230AD4DA-E80D-410B-83D9-D6C82638FEFE}" type="sibTrans" cxnId="{CC405982-15C3-4730-99B0-266FF004CFB4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49E92E25-60CB-47C6-8D18-F326B28D3C2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b="1" cap="none" dirty="0">
              <a:latin typeface="Century Gothic" panose="020B0502020202020204" pitchFamily="34" charset="0"/>
            </a:rPr>
            <a:t>Care Management</a:t>
          </a:r>
        </a:p>
      </dgm:t>
    </dgm:pt>
    <dgm:pt modelId="{92D74515-1F8B-4219-B7AE-ED4A0F046A92}" type="parTrans" cxnId="{D569B500-60D6-4ADF-B7E8-9A7A738DE110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3E6F1017-4803-4C67-83E4-4E3E626AE408}" type="sibTrans" cxnId="{D569B500-60D6-4ADF-B7E8-9A7A738DE110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0175F96B-60D7-4251-BB68-BB462601FED2}" type="pres">
      <dgm:prSet presAssocID="{B73703C6-3B01-4F6B-B5BA-FE9AE3DB314E}" presName="root" presStyleCnt="0">
        <dgm:presLayoutVars>
          <dgm:dir/>
          <dgm:resizeHandles val="exact"/>
        </dgm:presLayoutVars>
      </dgm:prSet>
      <dgm:spPr/>
    </dgm:pt>
    <dgm:pt modelId="{969363BF-7C0A-4CFC-95B0-D28E050685F1}" type="pres">
      <dgm:prSet presAssocID="{DA5A77E9-9C1F-4183-ABDA-303C6EE4F111}" presName="compNode" presStyleCnt="0"/>
      <dgm:spPr/>
    </dgm:pt>
    <dgm:pt modelId="{C86B7E7B-EB78-4E9D-8B22-D38E4B55DC38}" type="pres">
      <dgm:prSet presAssocID="{DA5A77E9-9C1F-4183-ABDA-303C6EE4F111}" presName="iconBgRect" presStyleLbl="bgShp" presStyleIdx="0" presStyleCnt="3"/>
      <dgm:spPr/>
    </dgm:pt>
    <dgm:pt modelId="{893A57A7-AEA9-40CA-B38A-62E53081857B}" type="pres">
      <dgm:prSet presAssocID="{DA5A77E9-9C1F-4183-ABDA-303C6EE4F11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48CE532-583F-44DF-8431-11BF670F33B2}" type="pres">
      <dgm:prSet presAssocID="{DA5A77E9-9C1F-4183-ABDA-303C6EE4F111}" presName="spaceRect" presStyleCnt="0"/>
      <dgm:spPr/>
    </dgm:pt>
    <dgm:pt modelId="{C114108A-25FF-4C5D-90D4-5C11CB5B5CC8}" type="pres">
      <dgm:prSet presAssocID="{DA5A77E9-9C1F-4183-ABDA-303C6EE4F111}" presName="textRect" presStyleLbl="revTx" presStyleIdx="0" presStyleCnt="3">
        <dgm:presLayoutVars>
          <dgm:chMax val="1"/>
          <dgm:chPref val="1"/>
        </dgm:presLayoutVars>
      </dgm:prSet>
      <dgm:spPr/>
    </dgm:pt>
    <dgm:pt modelId="{0DBB2FBB-0490-414C-975C-624B527BD1E9}" type="pres">
      <dgm:prSet presAssocID="{67236EE6-17A4-47B6-ADAB-AD804D4E5CB4}" presName="sibTrans" presStyleCnt="0"/>
      <dgm:spPr/>
    </dgm:pt>
    <dgm:pt modelId="{20B9B419-0962-40DE-82AC-362D5E5F25E9}" type="pres">
      <dgm:prSet presAssocID="{D83A8CA3-9E93-4690-88B7-1E02536B9DB7}" presName="compNode" presStyleCnt="0"/>
      <dgm:spPr/>
    </dgm:pt>
    <dgm:pt modelId="{E5D2B2B4-81BD-4120-A106-420655095C94}" type="pres">
      <dgm:prSet presAssocID="{D83A8CA3-9E93-4690-88B7-1E02536B9DB7}" presName="iconBgRect" presStyleLbl="bgShp" presStyleIdx="1" presStyleCnt="3"/>
      <dgm:spPr/>
    </dgm:pt>
    <dgm:pt modelId="{2DF60B5B-4B33-429B-BB89-7DBDF84DA454}" type="pres">
      <dgm:prSet presAssocID="{D83A8CA3-9E93-4690-88B7-1E02536B9DB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812B0A6-2B32-4856-8BA3-148129383982}" type="pres">
      <dgm:prSet presAssocID="{D83A8CA3-9E93-4690-88B7-1E02536B9DB7}" presName="spaceRect" presStyleCnt="0"/>
      <dgm:spPr/>
    </dgm:pt>
    <dgm:pt modelId="{F9037421-CAE0-4160-B742-EEA422940CB2}" type="pres">
      <dgm:prSet presAssocID="{D83A8CA3-9E93-4690-88B7-1E02536B9DB7}" presName="textRect" presStyleLbl="revTx" presStyleIdx="1" presStyleCnt="3">
        <dgm:presLayoutVars>
          <dgm:chMax val="1"/>
          <dgm:chPref val="1"/>
        </dgm:presLayoutVars>
      </dgm:prSet>
      <dgm:spPr/>
    </dgm:pt>
    <dgm:pt modelId="{0819C728-14FD-463F-B7C4-E838282469A6}" type="pres">
      <dgm:prSet presAssocID="{230AD4DA-E80D-410B-83D9-D6C82638FEFE}" presName="sibTrans" presStyleCnt="0"/>
      <dgm:spPr/>
    </dgm:pt>
    <dgm:pt modelId="{F5E55391-2EB3-41EF-B3D5-FB7CBCE508FB}" type="pres">
      <dgm:prSet presAssocID="{49E92E25-60CB-47C6-8D18-F326B28D3C2D}" presName="compNode" presStyleCnt="0"/>
      <dgm:spPr/>
    </dgm:pt>
    <dgm:pt modelId="{F1B100EB-F075-4427-9DEB-41A32FE7C534}" type="pres">
      <dgm:prSet presAssocID="{49E92E25-60CB-47C6-8D18-F326B28D3C2D}" presName="iconBgRect" presStyleLbl="bgShp" presStyleIdx="2" presStyleCnt="3"/>
      <dgm:spPr/>
    </dgm:pt>
    <dgm:pt modelId="{A223123B-5FF9-4ED7-895C-B7EEF18B4F68}" type="pres">
      <dgm:prSet presAssocID="{49E92E25-60CB-47C6-8D18-F326B28D3C2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ED5D56EB-1837-43B6-9BB6-8F1F3CBC00C5}" type="pres">
      <dgm:prSet presAssocID="{49E92E25-60CB-47C6-8D18-F326B28D3C2D}" presName="spaceRect" presStyleCnt="0"/>
      <dgm:spPr/>
    </dgm:pt>
    <dgm:pt modelId="{0D701855-29C4-415B-ACC2-338DCF83CA3F}" type="pres">
      <dgm:prSet presAssocID="{49E92E25-60CB-47C6-8D18-F326B28D3C2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569B500-60D6-4ADF-B7E8-9A7A738DE110}" srcId="{B73703C6-3B01-4F6B-B5BA-FE9AE3DB314E}" destId="{49E92E25-60CB-47C6-8D18-F326B28D3C2D}" srcOrd="2" destOrd="0" parTransId="{92D74515-1F8B-4219-B7AE-ED4A0F046A92}" sibTransId="{3E6F1017-4803-4C67-83E4-4E3E626AE408}"/>
    <dgm:cxn modelId="{3AC3973A-2065-4071-ACA9-B17A7B88C4CD}" type="presOf" srcId="{B73703C6-3B01-4F6B-B5BA-FE9AE3DB314E}" destId="{0175F96B-60D7-4251-BB68-BB462601FED2}" srcOrd="0" destOrd="0" presId="urn:microsoft.com/office/officeart/2018/5/layout/IconCircleLabelList"/>
    <dgm:cxn modelId="{76D6177D-9BDB-41FD-9342-60A241BA424E}" type="presOf" srcId="{DA5A77E9-9C1F-4183-ABDA-303C6EE4F111}" destId="{C114108A-25FF-4C5D-90D4-5C11CB5B5CC8}" srcOrd="0" destOrd="0" presId="urn:microsoft.com/office/officeart/2018/5/layout/IconCircleLabelList"/>
    <dgm:cxn modelId="{CC405982-15C3-4730-99B0-266FF004CFB4}" srcId="{B73703C6-3B01-4F6B-B5BA-FE9AE3DB314E}" destId="{D83A8CA3-9E93-4690-88B7-1E02536B9DB7}" srcOrd="1" destOrd="0" parTransId="{D78EB18B-66C8-4487-9D35-B5FA5D5EED73}" sibTransId="{230AD4DA-E80D-410B-83D9-D6C82638FEFE}"/>
    <dgm:cxn modelId="{E3BCF087-5CC5-4A27-926B-C4F231DBCBFC}" srcId="{B73703C6-3B01-4F6B-B5BA-FE9AE3DB314E}" destId="{DA5A77E9-9C1F-4183-ABDA-303C6EE4F111}" srcOrd="0" destOrd="0" parTransId="{F4022EF3-F44C-4D5C-95BB-E97822382A69}" sibTransId="{67236EE6-17A4-47B6-ADAB-AD804D4E5CB4}"/>
    <dgm:cxn modelId="{CFB9C789-ECE0-454D-964B-B4FB7AB3517E}" type="presOf" srcId="{D83A8CA3-9E93-4690-88B7-1E02536B9DB7}" destId="{F9037421-CAE0-4160-B742-EEA422940CB2}" srcOrd="0" destOrd="0" presId="urn:microsoft.com/office/officeart/2018/5/layout/IconCircleLabelList"/>
    <dgm:cxn modelId="{0CB0D1D6-2DC9-47C6-9CAC-99E8086FD2F2}" type="presOf" srcId="{49E92E25-60CB-47C6-8D18-F326B28D3C2D}" destId="{0D701855-29C4-415B-ACC2-338DCF83CA3F}" srcOrd="0" destOrd="0" presId="urn:microsoft.com/office/officeart/2018/5/layout/IconCircleLabelList"/>
    <dgm:cxn modelId="{37BAAD06-3B9A-499C-A1B0-B5B60EA20CB0}" type="presParOf" srcId="{0175F96B-60D7-4251-BB68-BB462601FED2}" destId="{969363BF-7C0A-4CFC-95B0-D28E050685F1}" srcOrd="0" destOrd="0" presId="urn:microsoft.com/office/officeart/2018/5/layout/IconCircleLabelList"/>
    <dgm:cxn modelId="{65773A0C-9F94-47AC-89DB-2F634B1F877D}" type="presParOf" srcId="{969363BF-7C0A-4CFC-95B0-D28E050685F1}" destId="{C86B7E7B-EB78-4E9D-8B22-D38E4B55DC38}" srcOrd="0" destOrd="0" presId="urn:microsoft.com/office/officeart/2018/5/layout/IconCircleLabelList"/>
    <dgm:cxn modelId="{2E8A1F9C-7420-4744-92A6-6C5A220352A3}" type="presParOf" srcId="{969363BF-7C0A-4CFC-95B0-D28E050685F1}" destId="{893A57A7-AEA9-40CA-B38A-62E53081857B}" srcOrd="1" destOrd="0" presId="urn:microsoft.com/office/officeart/2018/5/layout/IconCircleLabelList"/>
    <dgm:cxn modelId="{A9E2AE63-5955-4CB6-B352-1F222911A8CF}" type="presParOf" srcId="{969363BF-7C0A-4CFC-95B0-D28E050685F1}" destId="{048CE532-583F-44DF-8431-11BF670F33B2}" srcOrd="2" destOrd="0" presId="urn:microsoft.com/office/officeart/2018/5/layout/IconCircleLabelList"/>
    <dgm:cxn modelId="{2440830E-3683-4AEB-9DD6-D69338CBCDF0}" type="presParOf" srcId="{969363BF-7C0A-4CFC-95B0-D28E050685F1}" destId="{C114108A-25FF-4C5D-90D4-5C11CB5B5CC8}" srcOrd="3" destOrd="0" presId="urn:microsoft.com/office/officeart/2018/5/layout/IconCircleLabelList"/>
    <dgm:cxn modelId="{45227B15-36E0-4AB3-9A00-E6EEAB2330CA}" type="presParOf" srcId="{0175F96B-60D7-4251-BB68-BB462601FED2}" destId="{0DBB2FBB-0490-414C-975C-624B527BD1E9}" srcOrd="1" destOrd="0" presId="urn:microsoft.com/office/officeart/2018/5/layout/IconCircleLabelList"/>
    <dgm:cxn modelId="{38DAE712-98E0-47E3-BDEC-A45D3ED55FDC}" type="presParOf" srcId="{0175F96B-60D7-4251-BB68-BB462601FED2}" destId="{20B9B419-0962-40DE-82AC-362D5E5F25E9}" srcOrd="2" destOrd="0" presId="urn:microsoft.com/office/officeart/2018/5/layout/IconCircleLabelList"/>
    <dgm:cxn modelId="{868333C6-ECBE-4E08-A88A-02A319CAC68F}" type="presParOf" srcId="{20B9B419-0962-40DE-82AC-362D5E5F25E9}" destId="{E5D2B2B4-81BD-4120-A106-420655095C94}" srcOrd="0" destOrd="0" presId="urn:microsoft.com/office/officeart/2018/5/layout/IconCircleLabelList"/>
    <dgm:cxn modelId="{F94433DC-E8C3-4A00-A003-E797B6EF55E9}" type="presParOf" srcId="{20B9B419-0962-40DE-82AC-362D5E5F25E9}" destId="{2DF60B5B-4B33-429B-BB89-7DBDF84DA454}" srcOrd="1" destOrd="0" presId="urn:microsoft.com/office/officeart/2018/5/layout/IconCircleLabelList"/>
    <dgm:cxn modelId="{EACE62E9-A82C-4B54-BFD7-1544D6CB208F}" type="presParOf" srcId="{20B9B419-0962-40DE-82AC-362D5E5F25E9}" destId="{B812B0A6-2B32-4856-8BA3-148129383982}" srcOrd="2" destOrd="0" presId="urn:microsoft.com/office/officeart/2018/5/layout/IconCircleLabelList"/>
    <dgm:cxn modelId="{F89C879F-DA94-4EA3-826A-4EC783D246BA}" type="presParOf" srcId="{20B9B419-0962-40DE-82AC-362D5E5F25E9}" destId="{F9037421-CAE0-4160-B742-EEA422940CB2}" srcOrd="3" destOrd="0" presId="urn:microsoft.com/office/officeart/2018/5/layout/IconCircleLabelList"/>
    <dgm:cxn modelId="{04D37EFD-BC66-4D00-A881-EA5D22B02197}" type="presParOf" srcId="{0175F96B-60D7-4251-BB68-BB462601FED2}" destId="{0819C728-14FD-463F-B7C4-E838282469A6}" srcOrd="3" destOrd="0" presId="urn:microsoft.com/office/officeart/2018/5/layout/IconCircleLabelList"/>
    <dgm:cxn modelId="{D2A80E28-DFA2-4A13-A378-8CACECC70B29}" type="presParOf" srcId="{0175F96B-60D7-4251-BB68-BB462601FED2}" destId="{F5E55391-2EB3-41EF-B3D5-FB7CBCE508FB}" srcOrd="4" destOrd="0" presId="urn:microsoft.com/office/officeart/2018/5/layout/IconCircleLabelList"/>
    <dgm:cxn modelId="{3CD46368-F26D-4CC8-B833-696C623E407B}" type="presParOf" srcId="{F5E55391-2EB3-41EF-B3D5-FB7CBCE508FB}" destId="{F1B100EB-F075-4427-9DEB-41A32FE7C534}" srcOrd="0" destOrd="0" presId="urn:microsoft.com/office/officeart/2018/5/layout/IconCircleLabelList"/>
    <dgm:cxn modelId="{5FFC4600-D5C7-4F0D-AFFB-F624BB4F5109}" type="presParOf" srcId="{F5E55391-2EB3-41EF-B3D5-FB7CBCE508FB}" destId="{A223123B-5FF9-4ED7-895C-B7EEF18B4F68}" srcOrd="1" destOrd="0" presId="urn:microsoft.com/office/officeart/2018/5/layout/IconCircleLabelList"/>
    <dgm:cxn modelId="{579A0DDF-892D-41BF-8EBC-DC94FCC8E491}" type="presParOf" srcId="{F5E55391-2EB3-41EF-B3D5-FB7CBCE508FB}" destId="{ED5D56EB-1837-43B6-9BB6-8F1F3CBC00C5}" srcOrd="2" destOrd="0" presId="urn:microsoft.com/office/officeart/2018/5/layout/IconCircleLabelList"/>
    <dgm:cxn modelId="{D44F9962-533E-43D2-95AF-00B6D17B532F}" type="presParOf" srcId="{F5E55391-2EB3-41EF-B3D5-FB7CBCE508FB}" destId="{0D701855-29C4-415B-ACC2-338DCF83CA3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85F1E2-410B-45DA-9063-752A59737A5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76C5381-DB48-49D7-BB63-0BBB9FE0E908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Conduct internal and external environmental scans, needs assessment of PHN practices</a:t>
          </a:r>
        </a:p>
      </dgm:t>
    </dgm:pt>
    <dgm:pt modelId="{54589F6C-A634-4CD4-9536-CD29F1B4EE70}" type="parTrans" cxnId="{73808D08-8902-4DE9-81D1-1AD487AD8BD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B9F9AE1-CCAC-4B65-A200-6C29DBAAD68E}" type="sibTrans" cxnId="{73808D08-8902-4DE9-81D1-1AD487AD8BD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69BC408-6820-4144-AB14-ECB96542790A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Develop practice education and support tools</a:t>
          </a:r>
        </a:p>
      </dgm:t>
    </dgm:pt>
    <dgm:pt modelId="{1B2E7C2F-B55C-459A-A567-7496272D2CAE}" type="parTrans" cxnId="{1BDFD643-CCA3-41DD-85C6-DB05BE672D8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B9D141AC-1820-42B8-9E1F-CA0AD5CF7ACC}" type="sibTrans" cxnId="{1BDFD643-CCA3-41DD-85C6-DB05BE672D8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C9690FBA-F19C-456F-AF0A-698E69973D60}">
      <dgm:prSet phldrT="[Text]"/>
      <dgm:spPr/>
      <dgm:t>
        <a:bodyPr/>
        <a:lstStyle/>
        <a:p>
          <a:r>
            <a:rPr lang="en-US" dirty="0">
              <a:latin typeface="Century Gothic" panose="020B0502020202020204" pitchFamily="34" charset="0"/>
            </a:rPr>
            <a:t>Propose innovative care, education, and business models</a:t>
          </a:r>
        </a:p>
      </dgm:t>
    </dgm:pt>
    <dgm:pt modelId="{589603CF-4383-4D63-8536-3839C539436E}" type="parTrans" cxnId="{1531693A-708A-444A-8FF0-5F4B18956B38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05AAD8D-5FF1-4C01-82BB-48029ABF6B88}" type="sibTrans" cxnId="{1531693A-708A-444A-8FF0-5F4B18956B38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9D0350B9-81F1-40E2-BE80-DA5ACA101ACA}" type="pres">
      <dgm:prSet presAssocID="{6A85F1E2-410B-45DA-9063-752A59737A57}" presName="Name0" presStyleCnt="0">
        <dgm:presLayoutVars>
          <dgm:dir/>
          <dgm:resizeHandles val="exact"/>
        </dgm:presLayoutVars>
      </dgm:prSet>
      <dgm:spPr/>
    </dgm:pt>
    <dgm:pt modelId="{8A9B7DFB-EF48-4AAF-BF7F-DCECA2D366A7}" type="pres">
      <dgm:prSet presAssocID="{976C5381-DB48-49D7-BB63-0BBB9FE0E908}" presName="node" presStyleLbl="node1" presStyleIdx="0" presStyleCnt="3" custScaleY="194602">
        <dgm:presLayoutVars>
          <dgm:bulletEnabled val="1"/>
        </dgm:presLayoutVars>
      </dgm:prSet>
      <dgm:spPr/>
    </dgm:pt>
    <dgm:pt modelId="{AC4497D8-D412-4B32-A4AC-337B068303AF}" type="pres">
      <dgm:prSet presAssocID="{EB9F9AE1-CCAC-4B65-A200-6C29DBAAD68E}" presName="sibTrans" presStyleLbl="sibTrans2D1" presStyleIdx="0" presStyleCnt="2"/>
      <dgm:spPr/>
    </dgm:pt>
    <dgm:pt modelId="{4F8B9B09-2D2F-4155-A423-4A2BAE290631}" type="pres">
      <dgm:prSet presAssocID="{EB9F9AE1-CCAC-4B65-A200-6C29DBAAD68E}" presName="connectorText" presStyleLbl="sibTrans2D1" presStyleIdx="0" presStyleCnt="2"/>
      <dgm:spPr/>
    </dgm:pt>
    <dgm:pt modelId="{D0275A6B-0764-4A26-9C0F-AD5BEF61E492}" type="pres">
      <dgm:prSet presAssocID="{E69BC408-6820-4144-AB14-ECB96542790A}" presName="node" presStyleLbl="node1" presStyleIdx="1" presStyleCnt="3" custScaleY="194602">
        <dgm:presLayoutVars>
          <dgm:bulletEnabled val="1"/>
        </dgm:presLayoutVars>
      </dgm:prSet>
      <dgm:spPr/>
    </dgm:pt>
    <dgm:pt modelId="{4D095EB5-CB92-4C97-AB33-EB6C06C63791}" type="pres">
      <dgm:prSet presAssocID="{B9D141AC-1820-42B8-9E1F-CA0AD5CF7ACC}" presName="sibTrans" presStyleLbl="sibTrans2D1" presStyleIdx="1" presStyleCnt="2"/>
      <dgm:spPr/>
    </dgm:pt>
    <dgm:pt modelId="{67AA07F4-4BA2-4DE2-A701-9DBFF6B82D21}" type="pres">
      <dgm:prSet presAssocID="{B9D141AC-1820-42B8-9E1F-CA0AD5CF7ACC}" presName="connectorText" presStyleLbl="sibTrans2D1" presStyleIdx="1" presStyleCnt="2"/>
      <dgm:spPr/>
    </dgm:pt>
    <dgm:pt modelId="{A3C343C7-AFF8-49A0-9B51-4673FC6A36F6}" type="pres">
      <dgm:prSet presAssocID="{C9690FBA-F19C-456F-AF0A-698E69973D60}" presName="node" presStyleLbl="node1" presStyleIdx="2" presStyleCnt="3" custScaleY="194602">
        <dgm:presLayoutVars>
          <dgm:bulletEnabled val="1"/>
        </dgm:presLayoutVars>
      </dgm:prSet>
      <dgm:spPr/>
    </dgm:pt>
  </dgm:ptLst>
  <dgm:cxnLst>
    <dgm:cxn modelId="{73808D08-8902-4DE9-81D1-1AD487AD8BDA}" srcId="{6A85F1E2-410B-45DA-9063-752A59737A57}" destId="{976C5381-DB48-49D7-BB63-0BBB9FE0E908}" srcOrd="0" destOrd="0" parTransId="{54589F6C-A634-4CD4-9536-CD29F1B4EE70}" sibTransId="{EB9F9AE1-CCAC-4B65-A200-6C29DBAAD68E}"/>
    <dgm:cxn modelId="{2B0EB509-6F42-487D-9BCF-5DA56E744764}" type="presOf" srcId="{C9690FBA-F19C-456F-AF0A-698E69973D60}" destId="{A3C343C7-AFF8-49A0-9B51-4673FC6A36F6}" srcOrd="0" destOrd="0" presId="urn:microsoft.com/office/officeart/2005/8/layout/process1"/>
    <dgm:cxn modelId="{F7173A17-A0D8-49C7-9C8C-20DFEB1008D1}" type="presOf" srcId="{6A85F1E2-410B-45DA-9063-752A59737A57}" destId="{9D0350B9-81F1-40E2-BE80-DA5ACA101ACA}" srcOrd="0" destOrd="0" presId="urn:microsoft.com/office/officeart/2005/8/layout/process1"/>
    <dgm:cxn modelId="{1531693A-708A-444A-8FF0-5F4B18956B38}" srcId="{6A85F1E2-410B-45DA-9063-752A59737A57}" destId="{C9690FBA-F19C-456F-AF0A-698E69973D60}" srcOrd="2" destOrd="0" parTransId="{589603CF-4383-4D63-8536-3839C539436E}" sibTransId="{605AAD8D-5FF1-4C01-82BB-48029ABF6B88}"/>
    <dgm:cxn modelId="{1BDFD643-CCA3-41DD-85C6-DB05BE672D8F}" srcId="{6A85F1E2-410B-45DA-9063-752A59737A57}" destId="{E69BC408-6820-4144-AB14-ECB96542790A}" srcOrd="1" destOrd="0" parTransId="{1B2E7C2F-B55C-459A-A567-7496272D2CAE}" sibTransId="{B9D141AC-1820-42B8-9E1F-CA0AD5CF7ACC}"/>
    <dgm:cxn modelId="{26609C48-D5F8-430F-B103-33E33CB63C60}" type="presOf" srcId="{E69BC408-6820-4144-AB14-ECB96542790A}" destId="{D0275A6B-0764-4A26-9C0F-AD5BEF61E492}" srcOrd="0" destOrd="0" presId="urn:microsoft.com/office/officeart/2005/8/layout/process1"/>
    <dgm:cxn modelId="{57A9C78D-13A6-4E25-8102-3D0DE7349199}" type="presOf" srcId="{976C5381-DB48-49D7-BB63-0BBB9FE0E908}" destId="{8A9B7DFB-EF48-4AAF-BF7F-DCECA2D366A7}" srcOrd="0" destOrd="0" presId="urn:microsoft.com/office/officeart/2005/8/layout/process1"/>
    <dgm:cxn modelId="{E638BC8F-385F-452F-970A-19468068143F}" type="presOf" srcId="{B9D141AC-1820-42B8-9E1F-CA0AD5CF7ACC}" destId="{67AA07F4-4BA2-4DE2-A701-9DBFF6B82D21}" srcOrd="1" destOrd="0" presId="urn:microsoft.com/office/officeart/2005/8/layout/process1"/>
    <dgm:cxn modelId="{A60FE993-A77C-40B3-8CB1-04D3BEFDBAFE}" type="presOf" srcId="{EB9F9AE1-CCAC-4B65-A200-6C29DBAAD68E}" destId="{4F8B9B09-2D2F-4155-A423-4A2BAE290631}" srcOrd="1" destOrd="0" presId="urn:microsoft.com/office/officeart/2005/8/layout/process1"/>
    <dgm:cxn modelId="{FAE872B5-309B-4736-A1BA-4B5A805B1054}" type="presOf" srcId="{EB9F9AE1-CCAC-4B65-A200-6C29DBAAD68E}" destId="{AC4497D8-D412-4B32-A4AC-337B068303AF}" srcOrd="0" destOrd="0" presId="urn:microsoft.com/office/officeart/2005/8/layout/process1"/>
    <dgm:cxn modelId="{B4F8ACC5-8A48-4241-9A62-4399E1309480}" type="presOf" srcId="{B9D141AC-1820-42B8-9E1F-CA0AD5CF7ACC}" destId="{4D095EB5-CB92-4C97-AB33-EB6C06C63791}" srcOrd="0" destOrd="0" presId="urn:microsoft.com/office/officeart/2005/8/layout/process1"/>
    <dgm:cxn modelId="{5131329C-DD2B-467B-8DA3-4F59E00FC561}" type="presParOf" srcId="{9D0350B9-81F1-40E2-BE80-DA5ACA101ACA}" destId="{8A9B7DFB-EF48-4AAF-BF7F-DCECA2D366A7}" srcOrd="0" destOrd="0" presId="urn:microsoft.com/office/officeart/2005/8/layout/process1"/>
    <dgm:cxn modelId="{75B75310-9A00-41DA-B045-ED7A82D6AA6A}" type="presParOf" srcId="{9D0350B9-81F1-40E2-BE80-DA5ACA101ACA}" destId="{AC4497D8-D412-4B32-A4AC-337B068303AF}" srcOrd="1" destOrd="0" presId="urn:microsoft.com/office/officeart/2005/8/layout/process1"/>
    <dgm:cxn modelId="{A7E92EA9-57FD-427F-89D4-C30B44723BF7}" type="presParOf" srcId="{AC4497D8-D412-4B32-A4AC-337B068303AF}" destId="{4F8B9B09-2D2F-4155-A423-4A2BAE290631}" srcOrd="0" destOrd="0" presId="urn:microsoft.com/office/officeart/2005/8/layout/process1"/>
    <dgm:cxn modelId="{3DDEB9B6-5B6E-416A-8218-C2A7D99A5520}" type="presParOf" srcId="{9D0350B9-81F1-40E2-BE80-DA5ACA101ACA}" destId="{D0275A6B-0764-4A26-9C0F-AD5BEF61E492}" srcOrd="2" destOrd="0" presId="urn:microsoft.com/office/officeart/2005/8/layout/process1"/>
    <dgm:cxn modelId="{45477F4F-219F-4050-9129-AAD35B221A65}" type="presParOf" srcId="{9D0350B9-81F1-40E2-BE80-DA5ACA101ACA}" destId="{4D095EB5-CB92-4C97-AB33-EB6C06C63791}" srcOrd="3" destOrd="0" presId="urn:microsoft.com/office/officeart/2005/8/layout/process1"/>
    <dgm:cxn modelId="{FDBE49DE-FFB3-42C8-9551-45F6DBCD328C}" type="presParOf" srcId="{4D095EB5-CB92-4C97-AB33-EB6C06C63791}" destId="{67AA07F4-4BA2-4DE2-A701-9DBFF6B82D21}" srcOrd="0" destOrd="0" presId="urn:microsoft.com/office/officeart/2005/8/layout/process1"/>
    <dgm:cxn modelId="{B2790C72-0169-4459-9779-7DA26F94ED0C}" type="presParOf" srcId="{9D0350B9-81F1-40E2-BE80-DA5ACA101ACA}" destId="{A3C343C7-AFF8-49A0-9B51-4673FC6A36F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F18667-E565-40D3-B030-5FEB67B40DC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DEF31DB-FB7B-47F4-921A-1D30EB9384C6}">
      <dgm:prSet/>
      <dgm:spPr/>
      <dgm:t>
        <a:bodyPr/>
        <a:lstStyle/>
        <a:p>
          <a:r>
            <a:rPr lang="en-US" b="0" i="0" dirty="0">
              <a:latin typeface="Century Gothic" panose="020B0502020202020204" pitchFamily="34" charset="0"/>
            </a:rPr>
            <a:t>Coding for Pediatric Practice Success</a:t>
          </a:r>
          <a:endParaRPr lang="en-US" dirty="0">
            <a:latin typeface="Century Gothic" panose="020B0502020202020204" pitchFamily="34" charset="0"/>
          </a:endParaRPr>
        </a:p>
      </dgm:t>
    </dgm:pt>
    <dgm:pt modelId="{BA34D634-2654-457D-905B-4E6DD887088D}" type="parTrans" cxnId="{10C6CCDB-112B-4645-921C-8C7F825553A1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6FA3EF8-4FBB-4B8B-BE96-01B719457E3B}" type="sibTrans" cxnId="{10C6CCDB-112B-4645-921C-8C7F825553A1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945B1B55-D5C1-4889-BA3E-263805716BC5}">
      <dgm:prSet/>
      <dgm:spPr/>
      <dgm:t>
        <a:bodyPr/>
        <a:lstStyle/>
        <a:p>
          <a:r>
            <a:rPr lang="en-US" b="0" i="0">
              <a:latin typeface="Century Gothic" panose="020B0502020202020204" pitchFamily="34" charset="0"/>
            </a:rPr>
            <a:t>Will the Internet Change Healthcare?</a:t>
          </a:r>
          <a:endParaRPr lang="en-US">
            <a:latin typeface="Century Gothic" panose="020B0502020202020204" pitchFamily="34" charset="0"/>
          </a:endParaRPr>
        </a:p>
      </dgm:t>
    </dgm:pt>
    <dgm:pt modelId="{ECAEC32C-FDCE-4006-947A-7FA550E06243}" type="parTrans" cxnId="{C8AA5A02-3AE5-4CFD-8E6E-09E2C6556093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34D9B59E-92DC-4C92-9B80-9590C9924E25}" type="sibTrans" cxnId="{C8AA5A02-3AE5-4CFD-8E6E-09E2C6556093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5EBC370B-1BC3-4270-BB7A-14CF64EA0BE8}">
      <dgm:prSet/>
      <dgm:spPr/>
      <dgm:t>
        <a:bodyPr/>
        <a:lstStyle/>
        <a:p>
          <a:r>
            <a:rPr lang="en-US" b="0" i="0">
              <a:latin typeface="Century Gothic" panose="020B0502020202020204" pitchFamily="34" charset="0"/>
            </a:rPr>
            <a:t>Pediatric EMR Challenge(s)</a:t>
          </a:r>
          <a:endParaRPr lang="en-US">
            <a:latin typeface="Century Gothic" panose="020B0502020202020204" pitchFamily="34" charset="0"/>
          </a:endParaRPr>
        </a:p>
      </dgm:t>
    </dgm:pt>
    <dgm:pt modelId="{FC1FAEBE-7196-431C-BEF4-039BAC3D74EF}" type="parTrans" cxnId="{1330CB52-3A96-4DA9-82F3-1EE0051BBAFE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431C3998-2087-44AB-A415-56D1FBE0ED33}" type="sibTrans" cxnId="{1330CB52-3A96-4DA9-82F3-1EE0051BBAFE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5472B194-F342-437A-AB64-845624EA24C5}">
      <dgm:prSet/>
      <dgm:spPr/>
      <dgm:t>
        <a:bodyPr/>
        <a:lstStyle/>
        <a:p>
          <a:r>
            <a:rPr lang="en-US" b="0" i="0">
              <a:latin typeface="Century Gothic" panose="020B0502020202020204" pitchFamily="34" charset="0"/>
            </a:rPr>
            <a:t>Practice Management Benchmarking</a:t>
          </a:r>
          <a:endParaRPr lang="en-US">
            <a:latin typeface="Century Gothic" panose="020B0502020202020204" pitchFamily="34" charset="0"/>
          </a:endParaRPr>
        </a:p>
      </dgm:t>
    </dgm:pt>
    <dgm:pt modelId="{816997F4-E840-4DA3-895D-D4F3D25266AC}" type="parTrans" cxnId="{BFF8C4FA-D9C2-4E1B-BB40-6047B7372733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1F80C496-17A8-454A-8C16-DC6DBDAFEC91}" type="sibTrans" cxnId="{BFF8C4FA-D9C2-4E1B-BB40-6047B7372733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5EF0F911-0036-45C2-8594-2DFC8BE07E9B}">
      <dgm:prSet/>
      <dgm:spPr/>
      <dgm:t>
        <a:bodyPr/>
        <a:lstStyle/>
        <a:p>
          <a:r>
            <a:rPr lang="en-US" b="0" i="0">
              <a:latin typeface="Century Gothic" panose="020B0502020202020204" pitchFamily="34" charset="0"/>
            </a:rPr>
            <a:t>Improving Patient Engagement</a:t>
          </a:r>
          <a:endParaRPr lang="en-US">
            <a:latin typeface="Century Gothic" panose="020B0502020202020204" pitchFamily="34" charset="0"/>
          </a:endParaRPr>
        </a:p>
      </dgm:t>
    </dgm:pt>
    <dgm:pt modelId="{F596B9CD-BBB9-499F-AF97-9F69EC1B1345}" type="parTrans" cxnId="{D8C53C2F-E64A-4982-9D8A-32BFBE14EED4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A855E59B-4DF9-428D-A005-59753C5CD338}" type="sibTrans" cxnId="{D8C53C2F-E64A-4982-9D8A-32BFBE14EED4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105E4D06-5BFA-4FFE-BC57-3CDA3AE53A34}">
      <dgm:prSet/>
      <dgm:spPr/>
      <dgm:t>
        <a:bodyPr/>
        <a:lstStyle/>
        <a:p>
          <a:r>
            <a:rPr lang="en-US" b="0" i="0">
              <a:latin typeface="Century Gothic" panose="020B0502020202020204" pitchFamily="34" charset="0"/>
            </a:rPr>
            <a:t>Social Media &amp; Pediatric Practices</a:t>
          </a:r>
          <a:endParaRPr lang="en-US">
            <a:latin typeface="Century Gothic" panose="020B0502020202020204" pitchFamily="34" charset="0"/>
          </a:endParaRPr>
        </a:p>
      </dgm:t>
    </dgm:pt>
    <dgm:pt modelId="{A6C44C0A-3116-4CDB-B874-44CF06F7081F}" type="parTrans" cxnId="{0935D1C1-F3B9-4944-B7F6-98E69D561FB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24B0C854-61A2-4275-A054-994E63F53663}" type="sibTrans" cxnId="{0935D1C1-F3B9-4944-B7F6-98E69D561FB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CFB2C072-6562-4C01-AF88-7BA163C1BF08}">
      <dgm:prSet/>
      <dgm:spPr/>
      <dgm:t>
        <a:bodyPr/>
        <a:lstStyle/>
        <a:p>
          <a:r>
            <a:rPr lang="en-US" b="0" i="0">
              <a:latin typeface="Century Gothic" panose="020B0502020202020204" pitchFamily="34" charset="0"/>
            </a:rPr>
            <a:t>Vaccine Attacks</a:t>
          </a:r>
          <a:endParaRPr lang="en-US">
            <a:latin typeface="Century Gothic" panose="020B0502020202020204" pitchFamily="34" charset="0"/>
          </a:endParaRPr>
        </a:p>
      </dgm:t>
    </dgm:pt>
    <dgm:pt modelId="{E30E10E3-4837-43DB-BAE4-27D7501DD5B4}" type="parTrans" cxnId="{88C04196-C258-4E88-9686-C39212CC8322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40E8A678-124C-4BD5-8862-5B3A3DDC91FD}" type="sibTrans" cxnId="{88C04196-C258-4E88-9686-C39212CC8322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3F6846B1-F159-4BE5-A2C8-385D7DCC4FA1}">
      <dgm:prSet/>
      <dgm:spPr/>
      <dgm:t>
        <a:bodyPr/>
        <a:lstStyle/>
        <a:p>
          <a:r>
            <a:rPr lang="en-US" b="0" i="0">
              <a:latin typeface="Century Gothic" panose="020B0502020202020204" pitchFamily="34" charset="0"/>
            </a:rPr>
            <a:t>Triple/Quadruple Aim</a:t>
          </a:r>
          <a:endParaRPr lang="en-US">
            <a:latin typeface="Century Gothic" panose="020B0502020202020204" pitchFamily="34" charset="0"/>
          </a:endParaRPr>
        </a:p>
      </dgm:t>
    </dgm:pt>
    <dgm:pt modelId="{6DB4C6C8-8585-48FC-892C-302BFCDAAAEA}" type="parTrans" cxnId="{4BAFD31D-3226-4540-9F4D-F93AD3198571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183731A5-19E6-4115-B847-B3601535B715}" type="sibTrans" cxnId="{4BAFD31D-3226-4540-9F4D-F93AD3198571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6047D3F-3901-42C3-BBD5-EFBB4AF20E93}">
      <dgm:prSet/>
      <dgm:spPr/>
      <dgm:t>
        <a:bodyPr/>
        <a:lstStyle/>
        <a:p>
          <a:r>
            <a:rPr lang="en-US" b="0" i="0">
              <a:latin typeface="Century Gothic" panose="020B0502020202020204" pitchFamily="34" charset="0"/>
            </a:rPr>
            <a:t>Patient Centered Medical Home</a:t>
          </a:r>
          <a:endParaRPr lang="en-US">
            <a:latin typeface="Century Gothic" panose="020B0502020202020204" pitchFamily="34" charset="0"/>
          </a:endParaRPr>
        </a:p>
      </dgm:t>
    </dgm:pt>
    <dgm:pt modelId="{79B428A7-39D5-4580-893A-5A609045AFD8}" type="parTrans" cxnId="{133D7C7E-E99B-464E-B634-513F57DBB336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5B70028F-B1E7-4A62-A7B0-43F4BBEEEAE2}" type="sibTrans" cxnId="{133D7C7E-E99B-464E-B634-513F57DBB336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BBF36FAA-A23A-422C-A82E-70823BA0F72D}">
      <dgm:prSet/>
      <dgm:spPr/>
      <dgm:t>
        <a:bodyPr/>
        <a:lstStyle/>
        <a:p>
          <a:r>
            <a:rPr lang="en-US" b="0" i="0" dirty="0">
              <a:latin typeface="Century Gothic" panose="020B0502020202020204" pitchFamily="34" charset="0"/>
            </a:rPr>
            <a:t>After Hours Urgent Care in Pediatrics</a:t>
          </a:r>
          <a:endParaRPr lang="en-US" dirty="0">
            <a:latin typeface="Century Gothic" panose="020B0502020202020204" pitchFamily="34" charset="0"/>
          </a:endParaRPr>
        </a:p>
      </dgm:t>
    </dgm:pt>
    <dgm:pt modelId="{B3DB499B-9581-4065-B8CE-27219C53787B}" type="parTrans" cxnId="{241C8DEE-DAA0-405C-BF3C-9BFA73F5433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CC132B52-A5B0-4646-BDB7-F056116A045B}" type="sibTrans" cxnId="{241C8DEE-DAA0-405C-BF3C-9BFA73F5433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41753D2-C04A-4B61-AFDA-0E63D053D63F}">
      <dgm:prSet/>
      <dgm:spPr/>
      <dgm:t>
        <a:bodyPr/>
        <a:lstStyle/>
        <a:p>
          <a:r>
            <a:rPr lang="en-US" b="0" i="0">
              <a:latin typeface="Century Gothic" panose="020B0502020202020204" pitchFamily="34" charset="0"/>
            </a:rPr>
            <a:t>Medical Home Payment Models (good &amp; bad)</a:t>
          </a:r>
          <a:endParaRPr lang="en-US">
            <a:latin typeface="Century Gothic" panose="020B0502020202020204" pitchFamily="34" charset="0"/>
          </a:endParaRPr>
        </a:p>
      </dgm:t>
    </dgm:pt>
    <dgm:pt modelId="{B9490729-CAA3-419B-8005-021FF68112BF}" type="parTrans" cxnId="{80B032E7-D212-4DD4-9BA5-FAD9CAA172CE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C34668CE-66DF-4E69-9E44-F978FA6906DB}" type="sibTrans" cxnId="{80B032E7-D212-4DD4-9BA5-FAD9CAA172CE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0D93C427-53FB-46B8-A623-4D36B8E14EFA}">
      <dgm:prSet/>
      <dgm:spPr/>
      <dgm:t>
        <a:bodyPr/>
        <a:lstStyle/>
        <a:p>
          <a:r>
            <a:rPr lang="en-US" b="0" i="0" dirty="0">
              <a:latin typeface="Century Gothic" panose="020B0502020202020204" pitchFamily="34" charset="0"/>
            </a:rPr>
            <a:t>Understanding &amp; Succeeding in Value Based Care</a:t>
          </a:r>
          <a:endParaRPr lang="en-US" dirty="0">
            <a:latin typeface="Century Gothic" panose="020B0502020202020204" pitchFamily="34" charset="0"/>
          </a:endParaRPr>
        </a:p>
      </dgm:t>
    </dgm:pt>
    <dgm:pt modelId="{D63293CF-F16F-450B-998D-5FD0C3C94C43}" type="parTrans" cxnId="{B6C5EF8B-EC95-443F-A90A-8A34C265B8C1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A949026E-2F2A-44B4-A4DA-E5D048014058}" type="sibTrans" cxnId="{B6C5EF8B-EC95-443F-A90A-8A34C265B8C1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1F72879-8C47-482F-BC99-8C1317AE0FC1}">
      <dgm:prSet/>
      <dgm:spPr/>
      <dgm:t>
        <a:bodyPr/>
        <a:lstStyle/>
        <a:p>
          <a:r>
            <a:rPr lang="en-US" b="0" i="0" dirty="0">
              <a:latin typeface="Century Gothic" panose="020B0502020202020204" pitchFamily="34" charset="0"/>
            </a:rPr>
            <a:t>Clinically Integrated Networks (CIN) &amp; Pediatrics</a:t>
          </a:r>
          <a:endParaRPr lang="en-US" dirty="0">
            <a:latin typeface="Century Gothic" panose="020B0502020202020204" pitchFamily="34" charset="0"/>
          </a:endParaRPr>
        </a:p>
      </dgm:t>
    </dgm:pt>
    <dgm:pt modelId="{B20E3E52-007B-4998-995B-FD30CCCBADE6}" type="parTrans" cxnId="{D93ED517-536E-408C-9086-A61D7384031D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AF05EFB3-8C4B-4994-8090-4898EE390BE9}" type="sibTrans" cxnId="{D93ED517-536E-408C-9086-A61D7384031D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D5B696F-4901-44F1-A9F0-0F894FECC739}" type="pres">
      <dgm:prSet presAssocID="{FEF18667-E565-40D3-B030-5FEB67B40DC8}" presName="vert0" presStyleCnt="0">
        <dgm:presLayoutVars>
          <dgm:dir/>
          <dgm:animOne val="branch"/>
          <dgm:animLvl val="lvl"/>
        </dgm:presLayoutVars>
      </dgm:prSet>
      <dgm:spPr/>
    </dgm:pt>
    <dgm:pt modelId="{3A91E9CD-34FB-4D54-ADEE-5E527E50BD0B}" type="pres">
      <dgm:prSet presAssocID="{2DEF31DB-FB7B-47F4-921A-1D30EB9384C6}" presName="thickLine" presStyleLbl="alignNode1" presStyleIdx="0" presStyleCnt="13"/>
      <dgm:spPr/>
    </dgm:pt>
    <dgm:pt modelId="{1F1967D6-9A4B-4F4E-AC6A-46EF61CF1B8D}" type="pres">
      <dgm:prSet presAssocID="{2DEF31DB-FB7B-47F4-921A-1D30EB9384C6}" presName="horz1" presStyleCnt="0"/>
      <dgm:spPr/>
    </dgm:pt>
    <dgm:pt modelId="{6CBD0BA8-EBC7-458B-B9D9-3380F4CAAE9A}" type="pres">
      <dgm:prSet presAssocID="{2DEF31DB-FB7B-47F4-921A-1D30EB9384C6}" presName="tx1" presStyleLbl="revTx" presStyleIdx="0" presStyleCnt="13"/>
      <dgm:spPr/>
    </dgm:pt>
    <dgm:pt modelId="{50AA509A-8E2B-4549-B8D6-2A4082796F9A}" type="pres">
      <dgm:prSet presAssocID="{2DEF31DB-FB7B-47F4-921A-1D30EB9384C6}" presName="vert1" presStyleCnt="0"/>
      <dgm:spPr/>
    </dgm:pt>
    <dgm:pt modelId="{48F83662-4636-4AF0-970D-B4F87C343852}" type="pres">
      <dgm:prSet presAssocID="{945B1B55-D5C1-4889-BA3E-263805716BC5}" presName="thickLine" presStyleLbl="alignNode1" presStyleIdx="1" presStyleCnt="13"/>
      <dgm:spPr/>
    </dgm:pt>
    <dgm:pt modelId="{D92AC868-139A-4601-B345-CB726B481D43}" type="pres">
      <dgm:prSet presAssocID="{945B1B55-D5C1-4889-BA3E-263805716BC5}" presName="horz1" presStyleCnt="0"/>
      <dgm:spPr/>
    </dgm:pt>
    <dgm:pt modelId="{BB0024AF-3E0F-4B9E-8438-2C1A4DDC1895}" type="pres">
      <dgm:prSet presAssocID="{945B1B55-D5C1-4889-BA3E-263805716BC5}" presName="tx1" presStyleLbl="revTx" presStyleIdx="1" presStyleCnt="13"/>
      <dgm:spPr/>
    </dgm:pt>
    <dgm:pt modelId="{A39222DE-9704-4595-9FE5-D9DC843DEF35}" type="pres">
      <dgm:prSet presAssocID="{945B1B55-D5C1-4889-BA3E-263805716BC5}" presName="vert1" presStyleCnt="0"/>
      <dgm:spPr/>
    </dgm:pt>
    <dgm:pt modelId="{71B72880-500D-4C90-9387-09F081CC0D4F}" type="pres">
      <dgm:prSet presAssocID="{5EBC370B-1BC3-4270-BB7A-14CF64EA0BE8}" presName="thickLine" presStyleLbl="alignNode1" presStyleIdx="2" presStyleCnt="13"/>
      <dgm:spPr/>
    </dgm:pt>
    <dgm:pt modelId="{B129D535-2C14-44F4-9D03-76BEA84C8DB4}" type="pres">
      <dgm:prSet presAssocID="{5EBC370B-1BC3-4270-BB7A-14CF64EA0BE8}" presName="horz1" presStyleCnt="0"/>
      <dgm:spPr/>
    </dgm:pt>
    <dgm:pt modelId="{0E21D7C6-ECB0-4C28-9278-0898DC9E9928}" type="pres">
      <dgm:prSet presAssocID="{5EBC370B-1BC3-4270-BB7A-14CF64EA0BE8}" presName="tx1" presStyleLbl="revTx" presStyleIdx="2" presStyleCnt="13"/>
      <dgm:spPr/>
    </dgm:pt>
    <dgm:pt modelId="{743C4760-D4C6-40FE-9087-134242DC314C}" type="pres">
      <dgm:prSet presAssocID="{5EBC370B-1BC3-4270-BB7A-14CF64EA0BE8}" presName="vert1" presStyleCnt="0"/>
      <dgm:spPr/>
    </dgm:pt>
    <dgm:pt modelId="{A42CB867-F961-4EE8-80B7-DE27D466B957}" type="pres">
      <dgm:prSet presAssocID="{5472B194-F342-437A-AB64-845624EA24C5}" presName="thickLine" presStyleLbl="alignNode1" presStyleIdx="3" presStyleCnt="13"/>
      <dgm:spPr/>
    </dgm:pt>
    <dgm:pt modelId="{867B3012-A721-43FD-AECE-28793AEC57A5}" type="pres">
      <dgm:prSet presAssocID="{5472B194-F342-437A-AB64-845624EA24C5}" presName="horz1" presStyleCnt="0"/>
      <dgm:spPr/>
    </dgm:pt>
    <dgm:pt modelId="{680CDB10-2E5F-44F6-99B2-1797A1F0C8F6}" type="pres">
      <dgm:prSet presAssocID="{5472B194-F342-437A-AB64-845624EA24C5}" presName="tx1" presStyleLbl="revTx" presStyleIdx="3" presStyleCnt="13"/>
      <dgm:spPr/>
    </dgm:pt>
    <dgm:pt modelId="{C6D5DF33-9DEC-419C-B959-77748655B80A}" type="pres">
      <dgm:prSet presAssocID="{5472B194-F342-437A-AB64-845624EA24C5}" presName="vert1" presStyleCnt="0"/>
      <dgm:spPr/>
    </dgm:pt>
    <dgm:pt modelId="{8E189014-8CFA-4E7F-95FA-9293BAFDCBA1}" type="pres">
      <dgm:prSet presAssocID="{5EF0F911-0036-45C2-8594-2DFC8BE07E9B}" presName="thickLine" presStyleLbl="alignNode1" presStyleIdx="4" presStyleCnt="13"/>
      <dgm:spPr/>
    </dgm:pt>
    <dgm:pt modelId="{1169CBB0-BFD4-4B29-A0EE-44180D4852FB}" type="pres">
      <dgm:prSet presAssocID="{5EF0F911-0036-45C2-8594-2DFC8BE07E9B}" presName="horz1" presStyleCnt="0"/>
      <dgm:spPr/>
    </dgm:pt>
    <dgm:pt modelId="{4C9CAA0D-1E27-4DA7-AEF9-7D8843384938}" type="pres">
      <dgm:prSet presAssocID="{5EF0F911-0036-45C2-8594-2DFC8BE07E9B}" presName="tx1" presStyleLbl="revTx" presStyleIdx="4" presStyleCnt="13"/>
      <dgm:spPr/>
    </dgm:pt>
    <dgm:pt modelId="{68324D38-7D06-4533-B2FA-F9CF1599E384}" type="pres">
      <dgm:prSet presAssocID="{5EF0F911-0036-45C2-8594-2DFC8BE07E9B}" presName="vert1" presStyleCnt="0"/>
      <dgm:spPr/>
    </dgm:pt>
    <dgm:pt modelId="{DD077C0B-1343-4014-9BB3-045F075A9EA4}" type="pres">
      <dgm:prSet presAssocID="{105E4D06-5BFA-4FFE-BC57-3CDA3AE53A34}" presName="thickLine" presStyleLbl="alignNode1" presStyleIdx="5" presStyleCnt="13"/>
      <dgm:spPr/>
    </dgm:pt>
    <dgm:pt modelId="{3E702B38-DB2E-4A19-8B8C-5709BDAE187D}" type="pres">
      <dgm:prSet presAssocID="{105E4D06-5BFA-4FFE-BC57-3CDA3AE53A34}" presName="horz1" presStyleCnt="0"/>
      <dgm:spPr/>
    </dgm:pt>
    <dgm:pt modelId="{99D3E0F7-5C75-4F25-B328-B54B39093FE4}" type="pres">
      <dgm:prSet presAssocID="{105E4D06-5BFA-4FFE-BC57-3CDA3AE53A34}" presName="tx1" presStyleLbl="revTx" presStyleIdx="5" presStyleCnt="13"/>
      <dgm:spPr/>
    </dgm:pt>
    <dgm:pt modelId="{78EB09AB-1149-4A91-BB82-96FA303954A6}" type="pres">
      <dgm:prSet presAssocID="{105E4D06-5BFA-4FFE-BC57-3CDA3AE53A34}" presName="vert1" presStyleCnt="0"/>
      <dgm:spPr/>
    </dgm:pt>
    <dgm:pt modelId="{999A2E89-A7AC-4E45-9F05-1EEB08EBF5B6}" type="pres">
      <dgm:prSet presAssocID="{CFB2C072-6562-4C01-AF88-7BA163C1BF08}" presName="thickLine" presStyleLbl="alignNode1" presStyleIdx="6" presStyleCnt="13"/>
      <dgm:spPr/>
    </dgm:pt>
    <dgm:pt modelId="{1239FD41-F421-4901-B7F6-63B76479D45E}" type="pres">
      <dgm:prSet presAssocID="{CFB2C072-6562-4C01-AF88-7BA163C1BF08}" presName="horz1" presStyleCnt="0"/>
      <dgm:spPr/>
    </dgm:pt>
    <dgm:pt modelId="{079BE777-5702-4A47-8FBA-D2B4512A6374}" type="pres">
      <dgm:prSet presAssocID="{CFB2C072-6562-4C01-AF88-7BA163C1BF08}" presName="tx1" presStyleLbl="revTx" presStyleIdx="6" presStyleCnt="13"/>
      <dgm:spPr/>
    </dgm:pt>
    <dgm:pt modelId="{2357F738-4CDC-45BA-941C-4D7DC53A0B00}" type="pres">
      <dgm:prSet presAssocID="{CFB2C072-6562-4C01-AF88-7BA163C1BF08}" presName="vert1" presStyleCnt="0"/>
      <dgm:spPr/>
    </dgm:pt>
    <dgm:pt modelId="{B372AB56-AC00-4D60-89DF-1F9CEE44AEFD}" type="pres">
      <dgm:prSet presAssocID="{3F6846B1-F159-4BE5-A2C8-385D7DCC4FA1}" presName="thickLine" presStyleLbl="alignNode1" presStyleIdx="7" presStyleCnt="13"/>
      <dgm:spPr/>
    </dgm:pt>
    <dgm:pt modelId="{93B0D6F1-039A-4B48-B5AF-70BB38A5D276}" type="pres">
      <dgm:prSet presAssocID="{3F6846B1-F159-4BE5-A2C8-385D7DCC4FA1}" presName="horz1" presStyleCnt="0"/>
      <dgm:spPr/>
    </dgm:pt>
    <dgm:pt modelId="{AE85A7EC-409A-4398-BAA8-8CEA2BBF0330}" type="pres">
      <dgm:prSet presAssocID="{3F6846B1-F159-4BE5-A2C8-385D7DCC4FA1}" presName="tx1" presStyleLbl="revTx" presStyleIdx="7" presStyleCnt="13"/>
      <dgm:spPr/>
    </dgm:pt>
    <dgm:pt modelId="{84BC9F87-976C-45B2-BBE8-3A772DCC27A1}" type="pres">
      <dgm:prSet presAssocID="{3F6846B1-F159-4BE5-A2C8-385D7DCC4FA1}" presName="vert1" presStyleCnt="0"/>
      <dgm:spPr/>
    </dgm:pt>
    <dgm:pt modelId="{24EC675F-C855-4A93-9BDC-4F288C58BC02}" type="pres">
      <dgm:prSet presAssocID="{E6047D3F-3901-42C3-BBD5-EFBB4AF20E93}" presName="thickLine" presStyleLbl="alignNode1" presStyleIdx="8" presStyleCnt="13"/>
      <dgm:spPr/>
    </dgm:pt>
    <dgm:pt modelId="{2D3E6257-B830-4C24-A1C1-2C2928F85831}" type="pres">
      <dgm:prSet presAssocID="{E6047D3F-3901-42C3-BBD5-EFBB4AF20E93}" presName="horz1" presStyleCnt="0"/>
      <dgm:spPr/>
    </dgm:pt>
    <dgm:pt modelId="{3362735C-1EB8-493B-9C30-92DE6A1C5C47}" type="pres">
      <dgm:prSet presAssocID="{E6047D3F-3901-42C3-BBD5-EFBB4AF20E93}" presName="tx1" presStyleLbl="revTx" presStyleIdx="8" presStyleCnt="13"/>
      <dgm:spPr/>
    </dgm:pt>
    <dgm:pt modelId="{ED3B5E49-F92E-453D-B5AA-CEC71239EB2E}" type="pres">
      <dgm:prSet presAssocID="{E6047D3F-3901-42C3-BBD5-EFBB4AF20E93}" presName="vert1" presStyleCnt="0"/>
      <dgm:spPr/>
    </dgm:pt>
    <dgm:pt modelId="{BC88B686-11A2-4EE9-8158-CFFD860891AD}" type="pres">
      <dgm:prSet presAssocID="{BBF36FAA-A23A-422C-A82E-70823BA0F72D}" presName="thickLine" presStyleLbl="alignNode1" presStyleIdx="9" presStyleCnt="13"/>
      <dgm:spPr/>
    </dgm:pt>
    <dgm:pt modelId="{BECDD945-6239-47FA-8CCF-3A5EB2FA2208}" type="pres">
      <dgm:prSet presAssocID="{BBF36FAA-A23A-422C-A82E-70823BA0F72D}" presName="horz1" presStyleCnt="0"/>
      <dgm:spPr/>
    </dgm:pt>
    <dgm:pt modelId="{DED98F0D-AB62-4D65-BDBD-53886FCB15A4}" type="pres">
      <dgm:prSet presAssocID="{BBF36FAA-A23A-422C-A82E-70823BA0F72D}" presName="tx1" presStyleLbl="revTx" presStyleIdx="9" presStyleCnt="13"/>
      <dgm:spPr/>
    </dgm:pt>
    <dgm:pt modelId="{8A25E5C8-DF59-44D0-96E3-59D14968F20C}" type="pres">
      <dgm:prSet presAssocID="{BBF36FAA-A23A-422C-A82E-70823BA0F72D}" presName="vert1" presStyleCnt="0"/>
      <dgm:spPr/>
    </dgm:pt>
    <dgm:pt modelId="{75743DED-1A7D-45CD-B7D6-26812AA7D2C7}" type="pres">
      <dgm:prSet presAssocID="{841753D2-C04A-4B61-AFDA-0E63D053D63F}" presName="thickLine" presStyleLbl="alignNode1" presStyleIdx="10" presStyleCnt="13"/>
      <dgm:spPr/>
    </dgm:pt>
    <dgm:pt modelId="{26D1C30F-DFFE-44EA-AE3F-83D935F384D2}" type="pres">
      <dgm:prSet presAssocID="{841753D2-C04A-4B61-AFDA-0E63D053D63F}" presName="horz1" presStyleCnt="0"/>
      <dgm:spPr/>
    </dgm:pt>
    <dgm:pt modelId="{C9CB260E-84A2-44D7-9524-7E4A9A93FF95}" type="pres">
      <dgm:prSet presAssocID="{841753D2-C04A-4B61-AFDA-0E63D053D63F}" presName="tx1" presStyleLbl="revTx" presStyleIdx="10" presStyleCnt="13"/>
      <dgm:spPr/>
    </dgm:pt>
    <dgm:pt modelId="{86826E24-FB02-4878-B6B8-538AAC8DB882}" type="pres">
      <dgm:prSet presAssocID="{841753D2-C04A-4B61-AFDA-0E63D053D63F}" presName="vert1" presStyleCnt="0"/>
      <dgm:spPr/>
    </dgm:pt>
    <dgm:pt modelId="{28E4D303-14FE-4CF1-934A-2A4E838EA2E8}" type="pres">
      <dgm:prSet presAssocID="{0D93C427-53FB-46B8-A623-4D36B8E14EFA}" presName="thickLine" presStyleLbl="alignNode1" presStyleIdx="11" presStyleCnt="13"/>
      <dgm:spPr/>
    </dgm:pt>
    <dgm:pt modelId="{483CE6F6-B64A-465F-B3A3-8D6979B32946}" type="pres">
      <dgm:prSet presAssocID="{0D93C427-53FB-46B8-A623-4D36B8E14EFA}" presName="horz1" presStyleCnt="0"/>
      <dgm:spPr/>
    </dgm:pt>
    <dgm:pt modelId="{E7B9E6E4-2D50-4A15-AC1E-25B6CE037746}" type="pres">
      <dgm:prSet presAssocID="{0D93C427-53FB-46B8-A623-4D36B8E14EFA}" presName="tx1" presStyleLbl="revTx" presStyleIdx="11" presStyleCnt="13"/>
      <dgm:spPr/>
    </dgm:pt>
    <dgm:pt modelId="{7F60F913-810A-45B5-B6BF-8D793081B80F}" type="pres">
      <dgm:prSet presAssocID="{0D93C427-53FB-46B8-A623-4D36B8E14EFA}" presName="vert1" presStyleCnt="0"/>
      <dgm:spPr/>
    </dgm:pt>
    <dgm:pt modelId="{FADBE476-1480-41B6-935C-4C912D844A61}" type="pres">
      <dgm:prSet presAssocID="{61F72879-8C47-482F-BC99-8C1317AE0FC1}" presName="thickLine" presStyleLbl="alignNode1" presStyleIdx="12" presStyleCnt="13"/>
      <dgm:spPr/>
    </dgm:pt>
    <dgm:pt modelId="{E178F95C-2892-4975-91A8-4FEEDEE9CD61}" type="pres">
      <dgm:prSet presAssocID="{61F72879-8C47-482F-BC99-8C1317AE0FC1}" presName="horz1" presStyleCnt="0"/>
      <dgm:spPr/>
    </dgm:pt>
    <dgm:pt modelId="{7D2FFE2E-A2BD-4F8D-A124-4E5D2CCF76CB}" type="pres">
      <dgm:prSet presAssocID="{61F72879-8C47-482F-BC99-8C1317AE0FC1}" presName="tx1" presStyleLbl="revTx" presStyleIdx="12" presStyleCnt="13"/>
      <dgm:spPr/>
    </dgm:pt>
    <dgm:pt modelId="{33B0C339-CCA3-4552-92EB-63F758CE382B}" type="pres">
      <dgm:prSet presAssocID="{61F72879-8C47-482F-BC99-8C1317AE0FC1}" presName="vert1" presStyleCnt="0"/>
      <dgm:spPr/>
    </dgm:pt>
  </dgm:ptLst>
  <dgm:cxnLst>
    <dgm:cxn modelId="{C8AA5A02-3AE5-4CFD-8E6E-09E2C6556093}" srcId="{FEF18667-E565-40D3-B030-5FEB67B40DC8}" destId="{945B1B55-D5C1-4889-BA3E-263805716BC5}" srcOrd="1" destOrd="0" parTransId="{ECAEC32C-FDCE-4006-947A-7FA550E06243}" sibTransId="{34D9B59E-92DC-4C92-9B80-9590C9924E25}"/>
    <dgm:cxn modelId="{D93ED517-536E-408C-9086-A61D7384031D}" srcId="{FEF18667-E565-40D3-B030-5FEB67B40DC8}" destId="{61F72879-8C47-482F-BC99-8C1317AE0FC1}" srcOrd="12" destOrd="0" parTransId="{B20E3E52-007B-4998-995B-FD30CCCBADE6}" sibTransId="{AF05EFB3-8C4B-4994-8090-4898EE390BE9}"/>
    <dgm:cxn modelId="{4BAFD31D-3226-4540-9F4D-F93AD3198571}" srcId="{FEF18667-E565-40D3-B030-5FEB67B40DC8}" destId="{3F6846B1-F159-4BE5-A2C8-385D7DCC4FA1}" srcOrd="7" destOrd="0" parTransId="{6DB4C6C8-8585-48FC-892C-302BFCDAAAEA}" sibTransId="{183731A5-19E6-4115-B847-B3601535B715}"/>
    <dgm:cxn modelId="{D8C53C2F-E64A-4982-9D8A-32BFBE14EED4}" srcId="{FEF18667-E565-40D3-B030-5FEB67B40DC8}" destId="{5EF0F911-0036-45C2-8594-2DFC8BE07E9B}" srcOrd="4" destOrd="0" parTransId="{F596B9CD-BBB9-499F-AF97-9F69EC1B1345}" sibTransId="{A855E59B-4DF9-428D-A005-59753C5CD338}"/>
    <dgm:cxn modelId="{3330E33A-6649-4F3B-A887-BE57265D4286}" type="presOf" srcId="{105E4D06-5BFA-4FFE-BC57-3CDA3AE53A34}" destId="{99D3E0F7-5C75-4F25-B328-B54B39093FE4}" srcOrd="0" destOrd="0" presId="urn:microsoft.com/office/officeart/2008/layout/LinedList"/>
    <dgm:cxn modelId="{47C77962-24B8-43C6-A6C0-DC56BF865CE8}" type="presOf" srcId="{5472B194-F342-437A-AB64-845624EA24C5}" destId="{680CDB10-2E5F-44F6-99B2-1797A1F0C8F6}" srcOrd="0" destOrd="0" presId="urn:microsoft.com/office/officeart/2008/layout/LinedList"/>
    <dgm:cxn modelId="{1330CB52-3A96-4DA9-82F3-1EE0051BBAFE}" srcId="{FEF18667-E565-40D3-B030-5FEB67B40DC8}" destId="{5EBC370B-1BC3-4270-BB7A-14CF64EA0BE8}" srcOrd="2" destOrd="0" parTransId="{FC1FAEBE-7196-431C-BEF4-039BAC3D74EF}" sibTransId="{431C3998-2087-44AB-A415-56D1FBE0ED33}"/>
    <dgm:cxn modelId="{CD413453-135F-4B88-A11A-2C763C64D88F}" type="presOf" srcId="{0D93C427-53FB-46B8-A623-4D36B8E14EFA}" destId="{E7B9E6E4-2D50-4A15-AC1E-25B6CE037746}" srcOrd="0" destOrd="0" presId="urn:microsoft.com/office/officeart/2008/layout/LinedList"/>
    <dgm:cxn modelId="{764E4B57-96CC-48F5-9EE6-911FE0498E0D}" type="presOf" srcId="{E6047D3F-3901-42C3-BBD5-EFBB4AF20E93}" destId="{3362735C-1EB8-493B-9C30-92DE6A1C5C47}" srcOrd="0" destOrd="0" presId="urn:microsoft.com/office/officeart/2008/layout/LinedList"/>
    <dgm:cxn modelId="{E9AD5879-395D-4EB1-BE55-E610A1C873D4}" type="presOf" srcId="{2DEF31DB-FB7B-47F4-921A-1D30EB9384C6}" destId="{6CBD0BA8-EBC7-458B-B9D9-3380F4CAAE9A}" srcOrd="0" destOrd="0" presId="urn:microsoft.com/office/officeart/2008/layout/LinedList"/>
    <dgm:cxn modelId="{FC6E0E7E-38E5-4F45-AF0A-433299F9B646}" type="presOf" srcId="{3F6846B1-F159-4BE5-A2C8-385D7DCC4FA1}" destId="{AE85A7EC-409A-4398-BAA8-8CEA2BBF0330}" srcOrd="0" destOrd="0" presId="urn:microsoft.com/office/officeart/2008/layout/LinedList"/>
    <dgm:cxn modelId="{133D7C7E-E99B-464E-B634-513F57DBB336}" srcId="{FEF18667-E565-40D3-B030-5FEB67B40DC8}" destId="{E6047D3F-3901-42C3-BBD5-EFBB4AF20E93}" srcOrd="8" destOrd="0" parTransId="{79B428A7-39D5-4580-893A-5A609045AFD8}" sibTransId="{5B70028F-B1E7-4A62-A7B0-43F4BBEEEAE2}"/>
    <dgm:cxn modelId="{B6C5EF8B-EC95-443F-A90A-8A34C265B8C1}" srcId="{FEF18667-E565-40D3-B030-5FEB67B40DC8}" destId="{0D93C427-53FB-46B8-A623-4D36B8E14EFA}" srcOrd="11" destOrd="0" parTransId="{D63293CF-F16F-450B-998D-5FD0C3C94C43}" sibTransId="{A949026E-2F2A-44B4-A4DA-E5D048014058}"/>
    <dgm:cxn modelId="{82A40A8C-2737-47B5-BA19-883BF2543F04}" type="presOf" srcId="{61F72879-8C47-482F-BC99-8C1317AE0FC1}" destId="{7D2FFE2E-A2BD-4F8D-A124-4E5D2CCF76CB}" srcOrd="0" destOrd="0" presId="urn:microsoft.com/office/officeart/2008/layout/LinedList"/>
    <dgm:cxn modelId="{1E2E1B92-CE48-4D3B-8942-5456106E795E}" type="presOf" srcId="{CFB2C072-6562-4C01-AF88-7BA163C1BF08}" destId="{079BE777-5702-4A47-8FBA-D2B4512A6374}" srcOrd="0" destOrd="0" presId="urn:microsoft.com/office/officeart/2008/layout/LinedList"/>
    <dgm:cxn modelId="{88C04196-C258-4E88-9686-C39212CC8322}" srcId="{FEF18667-E565-40D3-B030-5FEB67B40DC8}" destId="{CFB2C072-6562-4C01-AF88-7BA163C1BF08}" srcOrd="6" destOrd="0" parTransId="{E30E10E3-4837-43DB-BAE4-27D7501DD5B4}" sibTransId="{40E8A678-124C-4BD5-8862-5B3A3DDC91FD}"/>
    <dgm:cxn modelId="{AA8B89A3-7201-46AD-A11F-811EF2A57D71}" type="presOf" srcId="{5EBC370B-1BC3-4270-BB7A-14CF64EA0BE8}" destId="{0E21D7C6-ECB0-4C28-9278-0898DC9E9928}" srcOrd="0" destOrd="0" presId="urn:microsoft.com/office/officeart/2008/layout/LinedList"/>
    <dgm:cxn modelId="{CAAF68A7-7462-4165-A1A6-5067A97B6A0E}" type="presOf" srcId="{841753D2-C04A-4B61-AFDA-0E63D053D63F}" destId="{C9CB260E-84A2-44D7-9524-7E4A9A93FF95}" srcOrd="0" destOrd="0" presId="urn:microsoft.com/office/officeart/2008/layout/LinedList"/>
    <dgm:cxn modelId="{0935D1C1-F3B9-4944-B7F6-98E69D561FBA}" srcId="{FEF18667-E565-40D3-B030-5FEB67B40DC8}" destId="{105E4D06-5BFA-4FFE-BC57-3CDA3AE53A34}" srcOrd="5" destOrd="0" parTransId="{A6C44C0A-3116-4CDB-B874-44CF06F7081F}" sibTransId="{24B0C854-61A2-4275-A054-994E63F53663}"/>
    <dgm:cxn modelId="{A40B2EC5-F86D-4FDB-8568-68685C86824B}" type="presOf" srcId="{BBF36FAA-A23A-422C-A82E-70823BA0F72D}" destId="{DED98F0D-AB62-4D65-BDBD-53886FCB15A4}" srcOrd="0" destOrd="0" presId="urn:microsoft.com/office/officeart/2008/layout/LinedList"/>
    <dgm:cxn modelId="{86D32DDA-DE7F-4353-8DDC-D1C2D6E986BB}" type="presOf" srcId="{FEF18667-E565-40D3-B030-5FEB67B40DC8}" destId="{8D5B696F-4901-44F1-A9F0-0F894FECC739}" srcOrd="0" destOrd="0" presId="urn:microsoft.com/office/officeart/2008/layout/LinedList"/>
    <dgm:cxn modelId="{10C6CCDB-112B-4645-921C-8C7F825553A1}" srcId="{FEF18667-E565-40D3-B030-5FEB67B40DC8}" destId="{2DEF31DB-FB7B-47F4-921A-1D30EB9384C6}" srcOrd="0" destOrd="0" parTransId="{BA34D634-2654-457D-905B-4E6DD887088D}" sibTransId="{86FA3EF8-4FBB-4B8B-BE96-01B719457E3B}"/>
    <dgm:cxn modelId="{6A26F7E4-09CB-4794-A46C-CAAECCDC3387}" type="presOf" srcId="{945B1B55-D5C1-4889-BA3E-263805716BC5}" destId="{BB0024AF-3E0F-4B9E-8438-2C1A4DDC1895}" srcOrd="0" destOrd="0" presId="urn:microsoft.com/office/officeart/2008/layout/LinedList"/>
    <dgm:cxn modelId="{89B4C5E6-1EDB-4F35-ACB6-AB6920E6E365}" type="presOf" srcId="{5EF0F911-0036-45C2-8594-2DFC8BE07E9B}" destId="{4C9CAA0D-1E27-4DA7-AEF9-7D8843384938}" srcOrd="0" destOrd="0" presId="urn:microsoft.com/office/officeart/2008/layout/LinedList"/>
    <dgm:cxn modelId="{80B032E7-D212-4DD4-9BA5-FAD9CAA172CE}" srcId="{FEF18667-E565-40D3-B030-5FEB67B40DC8}" destId="{841753D2-C04A-4B61-AFDA-0E63D053D63F}" srcOrd="10" destOrd="0" parTransId="{B9490729-CAA3-419B-8005-021FF68112BF}" sibTransId="{C34668CE-66DF-4E69-9E44-F978FA6906DB}"/>
    <dgm:cxn modelId="{241C8DEE-DAA0-405C-BF3C-9BFA73F5433A}" srcId="{FEF18667-E565-40D3-B030-5FEB67B40DC8}" destId="{BBF36FAA-A23A-422C-A82E-70823BA0F72D}" srcOrd="9" destOrd="0" parTransId="{B3DB499B-9581-4065-B8CE-27219C53787B}" sibTransId="{CC132B52-A5B0-4646-BDB7-F056116A045B}"/>
    <dgm:cxn modelId="{BFF8C4FA-D9C2-4E1B-BB40-6047B7372733}" srcId="{FEF18667-E565-40D3-B030-5FEB67B40DC8}" destId="{5472B194-F342-437A-AB64-845624EA24C5}" srcOrd="3" destOrd="0" parTransId="{816997F4-E840-4DA3-895D-D4F3D25266AC}" sibTransId="{1F80C496-17A8-454A-8C16-DC6DBDAFEC91}"/>
    <dgm:cxn modelId="{3DDC0755-4D6F-4C18-9E8A-531EDE852650}" type="presParOf" srcId="{8D5B696F-4901-44F1-A9F0-0F894FECC739}" destId="{3A91E9CD-34FB-4D54-ADEE-5E527E50BD0B}" srcOrd="0" destOrd="0" presId="urn:microsoft.com/office/officeart/2008/layout/LinedList"/>
    <dgm:cxn modelId="{9D5607C8-1363-4196-906C-9210AA0BDC40}" type="presParOf" srcId="{8D5B696F-4901-44F1-A9F0-0F894FECC739}" destId="{1F1967D6-9A4B-4F4E-AC6A-46EF61CF1B8D}" srcOrd="1" destOrd="0" presId="urn:microsoft.com/office/officeart/2008/layout/LinedList"/>
    <dgm:cxn modelId="{EA031A59-E3F7-4F4C-AAA0-75B097444EE3}" type="presParOf" srcId="{1F1967D6-9A4B-4F4E-AC6A-46EF61CF1B8D}" destId="{6CBD0BA8-EBC7-458B-B9D9-3380F4CAAE9A}" srcOrd="0" destOrd="0" presId="urn:microsoft.com/office/officeart/2008/layout/LinedList"/>
    <dgm:cxn modelId="{462E0067-7BD7-40C4-B6F6-8F55ECEDAF71}" type="presParOf" srcId="{1F1967D6-9A4B-4F4E-AC6A-46EF61CF1B8D}" destId="{50AA509A-8E2B-4549-B8D6-2A4082796F9A}" srcOrd="1" destOrd="0" presId="urn:microsoft.com/office/officeart/2008/layout/LinedList"/>
    <dgm:cxn modelId="{3C27100D-3E53-406D-A93B-BEAF0963CF26}" type="presParOf" srcId="{8D5B696F-4901-44F1-A9F0-0F894FECC739}" destId="{48F83662-4636-4AF0-970D-B4F87C343852}" srcOrd="2" destOrd="0" presId="urn:microsoft.com/office/officeart/2008/layout/LinedList"/>
    <dgm:cxn modelId="{A3C77752-C2BB-46DD-8025-AA5656D7E8E7}" type="presParOf" srcId="{8D5B696F-4901-44F1-A9F0-0F894FECC739}" destId="{D92AC868-139A-4601-B345-CB726B481D43}" srcOrd="3" destOrd="0" presId="urn:microsoft.com/office/officeart/2008/layout/LinedList"/>
    <dgm:cxn modelId="{57C872ED-9A0A-4F44-B307-5041FA8AF98B}" type="presParOf" srcId="{D92AC868-139A-4601-B345-CB726B481D43}" destId="{BB0024AF-3E0F-4B9E-8438-2C1A4DDC1895}" srcOrd="0" destOrd="0" presId="urn:microsoft.com/office/officeart/2008/layout/LinedList"/>
    <dgm:cxn modelId="{911989CA-F719-4CEA-A3CD-05262C5DC53A}" type="presParOf" srcId="{D92AC868-139A-4601-B345-CB726B481D43}" destId="{A39222DE-9704-4595-9FE5-D9DC843DEF35}" srcOrd="1" destOrd="0" presId="urn:microsoft.com/office/officeart/2008/layout/LinedList"/>
    <dgm:cxn modelId="{A78A6CC8-3E8A-4CE4-AA39-590520C83F85}" type="presParOf" srcId="{8D5B696F-4901-44F1-A9F0-0F894FECC739}" destId="{71B72880-500D-4C90-9387-09F081CC0D4F}" srcOrd="4" destOrd="0" presId="urn:microsoft.com/office/officeart/2008/layout/LinedList"/>
    <dgm:cxn modelId="{4C4D7A17-480D-4527-A203-3B6B895511E3}" type="presParOf" srcId="{8D5B696F-4901-44F1-A9F0-0F894FECC739}" destId="{B129D535-2C14-44F4-9D03-76BEA84C8DB4}" srcOrd="5" destOrd="0" presId="urn:microsoft.com/office/officeart/2008/layout/LinedList"/>
    <dgm:cxn modelId="{8DE3DF6D-F678-4A89-BCE7-C82B7EA1D8B2}" type="presParOf" srcId="{B129D535-2C14-44F4-9D03-76BEA84C8DB4}" destId="{0E21D7C6-ECB0-4C28-9278-0898DC9E9928}" srcOrd="0" destOrd="0" presId="urn:microsoft.com/office/officeart/2008/layout/LinedList"/>
    <dgm:cxn modelId="{33270965-DFE0-4478-AECC-0CC11BCFE3FF}" type="presParOf" srcId="{B129D535-2C14-44F4-9D03-76BEA84C8DB4}" destId="{743C4760-D4C6-40FE-9087-134242DC314C}" srcOrd="1" destOrd="0" presId="urn:microsoft.com/office/officeart/2008/layout/LinedList"/>
    <dgm:cxn modelId="{F704F5A7-7732-4DCF-A820-F9B3B7EF69F6}" type="presParOf" srcId="{8D5B696F-4901-44F1-A9F0-0F894FECC739}" destId="{A42CB867-F961-4EE8-80B7-DE27D466B957}" srcOrd="6" destOrd="0" presId="urn:microsoft.com/office/officeart/2008/layout/LinedList"/>
    <dgm:cxn modelId="{46393E28-D06F-424D-8EDD-7082C2292B0C}" type="presParOf" srcId="{8D5B696F-4901-44F1-A9F0-0F894FECC739}" destId="{867B3012-A721-43FD-AECE-28793AEC57A5}" srcOrd="7" destOrd="0" presId="urn:microsoft.com/office/officeart/2008/layout/LinedList"/>
    <dgm:cxn modelId="{363AB040-720B-4EAF-B531-E50181109096}" type="presParOf" srcId="{867B3012-A721-43FD-AECE-28793AEC57A5}" destId="{680CDB10-2E5F-44F6-99B2-1797A1F0C8F6}" srcOrd="0" destOrd="0" presId="urn:microsoft.com/office/officeart/2008/layout/LinedList"/>
    <dgm:cxn modelId="{44B63CAB-AA00-495C-8F1E-3B0777E9A5F7}" type="presParOf" srcId="{867B3012-A721-43FD-AECE-28793AEC57A5}" destId="{C6D5DF33-9DEC-419C-B959-77748655B80A}" srcOrd="1" destOrd="0" presId="urn:microsoft.com/office/officeart/2008/layout/LinedList"/>
    <dgm:cxn modelId="{7285E688-82A0-4E53-A1DB-D3B62688D396}" type="presParOf" srcId="{8D5B696F-4901-44F1-A9F0-0F894FECC739}" destId="{8E189014-8CFA-4E7F-95FA-9293BAFDCBA1}" srcOrd="8" destOrd="0" presId="urn:microsoft.com/office/officeart/2008/layout/LinedList"/>
    <dgm:cxn modelId="{2554D2F9-F963-4626-B0DE-2299B15DED97}" type="presParOf" srcId="{8D5B696F-4901-44F1-A9F0-0F894FECC739}" destId="{1169CBB0-BFD4-4B29-A0EE-44180D4852FB}" srcOrd="9" destOrd="0" presId="urn:microsoft.com/office/officeart/2008/layout/LinedList"/>
    <dgm:cxn modelId="{8DFA943F-3A6C-4A74-A151-04EB94F6825E}" type="presParOf" srcId="{1169CBB0-BFD4-4B29-A0EE-44180D4852FB}" destId="{4C9CAA0D-1E27-4DA7-AEF9-7D8843384938}" srcOrd="0" destOrd="0" presId="urn:microsoft.com/office/officeart/2008/layout/LinedList"/>
    <dgm:cxn modelId="{9C0B29E0-572C-468D-B44F-33A84547B1A0}" type="presParOf" srcId="{1169CBB0-BFD4-4B29-A0EE-44180D4852FB}" destId="{68324D38-7D06-4533-B2FA-F9CF1599E384}" srcOrd="1" destOrd="0" presId="urn:microsoft.com/office/officeart/2008/layout/LinedList"/>
    <dgm:cxn modelId="{2D247DAE-E9E5-469F-BC00-AD826FE1D3A4}" type="presParOf" srcId="{8D5B696F-4901-44F1-A9F0-0F894FECC739}" destId="{DD077C0B-1343-4014-9BB3-045F075A9EA4}" srcOrd="10" destOrd="0" presId="urn:microsoft.com/office/officeart/2008/layout/LinedList"/>
    <dgm:cxn modelId="{A9515212-37C6-49F0-8B10-6856D364B4BF}" type="presParOf" srcId="{8D5B696F-4901-44F1-A9F0-0F894FECC739}" destId="{3E702B38-DB2E-4A19-8B8C-5709BDAE187D}" srcOrd="11" destOrd="0" presId="urn:microsoft.com/office/officeart/2008/layout/LinedList"/>
    <dgm:cxn modelId="{E96D5332-78A7-4CB0-885B-D2243F4324AA}" type="presParOf" srcId="{3E702B38-DB2E-4A19-8B8C-5709BDAE187D}" destId="{99D3E0F7-5C75-4F25-B328-B54B39093FE4}" srcOrd="0" destOrd="0" presId="urn:microsoft.com/office/officeart/2008/layout/LinedList"/>
    <dgm:cxn modelId="{A802373A-BD11-4C72-8F66-D16FD98E1EF2}" type="presParOf" srcId="{3E702B38-DB2E-4A19-8B8C-5709BDAE187D}" destId="{78EB09AB-1149-4A91-BB82-96FA303954A6}" srcOrd="1" destOrd="0" presId="urn:microsoft.com/office/officeart/2008/layout/LinedList"/>
    <dgm:cxn modelId="{11FD1524-DEA7-4706-A546-C1D97EEAAED4}" type="presParOf" srcId="{8D5B696F-4901-44F1-A9F0-0F894FECC739}" destId="{999A2E89-A7AC-4E45-9F05-1EEB08EBF5B6}" srcOrd="12" destOrd="0" presId="urn:microsoft.com/office/officeart/2008/layout/LinedList"/>
    <dgm:cxn modelId="{AFAB1733-26B6-4A19-B1CD-2A158ED28A41}" type="presParOf" srcId="{8D5B696F-4901-44F1-A9F0-0F894FECC739}" destId="{1239FD41-F421-4901-B7F6-63B76479D45E}" srcOrd="13" destOrd="0" presId="urn:microsoft.com/office/officeart/2008/layout/LinedList"/>
    <dgm:cxn modelId="{058DA02B-D5E6-4EA2-96DD-DC45F82B3B0C}" type="presParOf" srcId="{1239FD41-F421-4901-B7F6-63B76479D45E}" destId="{079BE777-5702-4A47-8FBA-D2B4512A6374}" srcOrd="0" destOrd="0" presId="urn:microsoft.com/office/officeart/2008/layout/LinedList"/>
    <dgm:cxn modelId="{7365C30C-18F3-4A3F-B3E2-7404B8A51429}" type="presParOf" srcId="{1239FD41-F421-4901-B7F6-63B76479D45E}" destId="{2357F738-4CDC-45BA-941C-4D7DC53A0B00}" srcOrd="1" destOrd="0" presId="urn:microsoft.com/office/officeart/2008/layout/LinedList"/>
    <dgm:cxn modelId="{E2E5D780-5883-424F-B7B7-65F051051D87}" type="presParOf" srcId="{8D5B696F-4901-44F1-A9F0-0F894FECC739}" destId="{B372AB56-AC00-4D60-89DF-1F9CEE44AEFD}" srcOrd="14" destOrd="0" presId="urn:microsoft.com/office/officeart/2008/layout/LinedList"/>
    <dgm:cxn modelId="{EAD1BA5E-D5DD-4F9E-A667-E12878CE5C5E}" type="presParOf" srcId="{8D5B696F-4901-44F1-A9F0-0F894FECC739}" destId="{93B0D6F1-039A-4B48-B5AF-70BB38A5D276}" srcOrd="15" destOrd="0" presId="urn:microsoft.com/office/officeart/2008/layout/LinedList"/>
    <dgm:cxn modelId="{0CBF02C0-E8C9-4314-A4F7-095741FBA9A5}" type="presParOf" srcId="{93B0D6F1-039A-4B48-B5AF-70BB38A5D276}" destId="{AE85A7EC-409A-4398-BAA8-8CEA2BBF0330}" srcOrd="0" destOrd="0" presId="urn:microsoft.com/office/officeart/2008/layout/LinedList"/>
    <dgm:cxn modelId="{551AF47B-697A-4DE6-BD14-683CD2C8FC5D}" type="presParOf" srcId="{93B0D6F1-039A-4B48-B5AF-70BB38A5D276}" destId="{84BC9F87-976C-45B2-BBE8-3A772DCC27A1}" srcOrd="1" destOrd="0" presId="urn:microsoft.com/office/officeart/2008/layout/LinedList"/>
    <dgm:cxn modelId="{129CBCA6-4645-43B0-90F8-B9383DEF71D1}" type="presParOf" srcId="{8D5B696F-4901-44F1-A9F0-0F894FECC739}" destId="{24EC675F-C855-4A93-9BDC-4F288C58BC02}" srcOrd="16" destOrd="0" presId="urn:microsoft.com/office/officeart/2008/layout/LinedList"/>
    <dgm:cxn modelId="{D547DE1C-8854-4CDC-93A1-DBC1A686F21A}" type="presParOf" srcId="{8D5B696F-4901-44F1-A9F0-0F894FECC739}" destId="{2D3E6257-B830-4C24-A1C1-2C2928F85831}" srcOrd="17" destOrd="0" presId="urn:microsoft.com/office/officeart/2008/layout/LinedList"/>
    <dgm:cxn modelId="{FE0E43D1-D168-4DCD-8033-B858AA02DD3E}" type="presParOf" srcId="{2D3E6257-B830-4C24-A1C1-2C2928F85831}" destId="{3362735C-1EB8-493B-9C30-92DE6A1C5C47}" srcOrd="0" destOrd="0" presId="urn:microsoft.com/office/officeart/2008/layout/LinedList"/>
    <dgm:cxn modelId="{7C77ACDE-9723-4541-ABE2-CD38A889AF9C}" type="presParOf" srcId="{2D3E6257-B830-4C24-A1C1-2C2928F85831}" destId="{ED3B5E49-F92E-453D-B5AA-CEC71239EB2E}" srcOrd="1" destOrd="0" presId="urn:microsoft.com/office/officeart/2008/layout/LinedList"/>
    <dgm:cxn modelId="{918220D9-D9CC-4EA1-952F-8682D96857BD}" type="presParOf" srcId="{8D5B696F-4901-44F1-A9F0-0F894FECC739}" destId="{BC88B686-11A2-4EE9-8158-CFFD860891AD}" srcOrd="18" destOrd="0" presId="urn:microsoft.com/office/officeart/2008/layout/LinedList"/>
    <dgm:cxn modelId="{F95D6037-428E-45E5-96DB-F389919B7AF5}" type="presParOf" srcId="{8D5B696F-4901-44F1-A9F0-0F894FECC739}" destId="{BECDD945-6239-47FA-8CCF-3A5EB2FA2208}" srcOrd="19" destOrd="0" presId="urn:microsoft.com/office/officeart/2008/layout/LinedList"/>
    <dgm:cxn modelId="{40A78786-04C3-41C7-861A-3F5C0A88EFB9}" type="presParOf" srcId="{BECDD945-6239-47FA-8CCF-3A5EB2FA2208}" destId="{DED98F0D-AB62-4D65-BDBD-53886FCB15A4}" srcOrd="0" destOrd="0" presId="urn:microsoft.com/office/officeart/2008/layout/LinedList"/>
    <dgm:cxn modelId="{2526109D-4822-4293-869D-B3F1ACB03974}" type="presParOf" srcId="{BECDD945-6239-47FA-8CCF-3A5EB2FA2208}" destId="{8A25E5C8-DF59-44D0-96E3-59D14968F20C}" srcOrd="1" destOrd="0" presId="urn:microsoft.com/office/officeart/2008/layout/LinedList"/>
    <dgm:cxn modelId="{707CFB6A-75DE-40B5-8C1D-7A09CA2A00E4}" type="presParOf" srcId="{8D5B696F-4901-44F1-A9F0-0F894FECC739}" destId="{75743DED-1A7D-45CD-B7D6-26812AA7D2C7}" srcOrd="20" destOrd="0" presId="urn:microsoft.com/office/officeart/2008/layout/LinedList"/>
    <dgm:cxn modelId="{5E8FF671-4338-4814-B193-45B5351FE253}" type="presParOf" srcId="{8D5B696F-4901-44F1-A9F0-0F894FECC739}" destId="{26D1C30F-DFFE-44EA-AE3F-83D935F384D2}" srcOrd="21" destOrd="0" presId="urn:microsoft.com/office/officeart/2008/layout/LinedList"/>
    <dgm:cxn modelId="{A66076B5-2800-497D-96F4-EB9FC05AACD3}" type="presParOf" srcId="{26D1C30F-DFFE-44EA-AE3F-83D935F384D2}" destId="{C9CB260E-84A2-44D7-9524-7E4A9A93FF95}" srcOrd="0" destOrd="0" presId="urn:microsoft.com/office/officeart/2008/layout/LinedList"/>
    <dgm:cxn modelId="{8EA44D19-84CF-4B84-8876-BE12D6EE1EC1}" type="presParOf" srcId="{26D1C30F-DFFE-44EA-AE3F-83D935F384D2}" destId="{86826E24-FB02-4878-B6B8-538AAC8DB882}" srcOrd="1" destOrd="0" presId="urn:microsoft.com/office/officeart/2008/layout/LinedList"/>
    <dgm:cxn modelId="{000980D3-FCB3-4229-9078-2E2C9923EE54}" type="presParOf" srcId="{8D5B696F-4901-44F1-A9F0-0F894FECC739}" destId="{28E4D303-14FE-4CF1-934A-2A4E838EA2E8}" srcOrd="22" destOrd="0" presId="urn:microsoft.com/office/officeart/2008/layout/LinedList"/>
    <dgm:cxn modelId="{9BCBB5B7-BBA0-44F5-A5DE-5C3DBED41823}" type="presParOf" srcId="{8D5B696F-4901-44F1-A9F0-0F894FECC739}" destId="{483CE6F6-B64A-465F-B3A3-8D6979B32946}" srcOrd="23" destOrd="0" presId="urn:microsoft.com/office/officeart/2008/layout/LinedList"/>
    <dgm:cxn modelId="{E1954BB9-E202-4BEC-8048-D308A2F69473}" type="presParOf" srcId="{483CE6F6-B64A-465F-B3A3-8D6979B32946}" destId="{E7B9E6E4-2D50-4A15-AC1E-25B6CE037746}" srcOrd="0" destOrd="0" presId="urn:microsoft.com/office/officeart/2008/layout/LinedList"/>
    <dgm:cxn modelId="{008B1A16-2F33-4D5A-9592-9BA84FAD02B6}" type="presParOf" srcId="{483CE6F6-B64A-465F-B3A3-8D6979B32946}" destId="{7F60F913-810A-45B5-B6BF-8D793081B80F}" srcOrd="1" destOrd="0" presId="urn:microsoft.com/office/officeart/2008/layout/LinedList"/>
    <dgm:cxn modelId="{2F4739F0-005B-4B24-BC4B-987E86357FFD}" type="presParOf" srcId="{8D5B696F-4901-44F1-A9F0-0F894FECC739}" destId="{FADBE476-1480-41B6-935C-4C912D844A61}" srcOrd="24" destOrd="0" presId="urn:microsoft.com/office/officeart/2008/layout/LinedList"/>
    <dgm:cxn modelId="{C545CAAF-8AD1-4C61-88C0-B461A1F1A370}" type="presParOf" srcId="{8D5B696F-4901-44F1-A9F0-0F894FECC739}" destId="{E178F95C-2892-4975-91A8-4FEEDEE9CD61}" srcOrd="25" destOrd="0" presId="urn:microsoft.com/office/officeart/2008/layout/LinedList"/>
    <dgm:cxn modelId="{429679E7-8780-4642-AE39-14824BCC891A}" type="presParOf" srcId="{E178F95C-2892-4975-91A8-4FEEDEE9CD61}" destId="{7D2FFE2E-A2BD-4F8D-A124-4E5D2CCF76CB}" srcOrd="0" destOrd="0" presId="urn:microsoft.com/office/officeart/2008/layout/LinedList"/>
    <dgm:cxn modelId="{694DC6D2-B4E2-4CD0-B41F-9E2F5ABC8615}" type="presParOf" srcId="{E178F95C-2892-4975-91A8-4FEEDEE9CD61}" destId="{33B0C339-CCA3-4552-92EB-63F758CE38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E7E85-DE0E-4E18-93C0-012D6663048A}">
      <dsp:nvSpPr>
        <dsp:cNvPr id="0" name=""/>
        <dsp:cNvSpPr/>
      </dsp:nvSpPr>
      <dsp:spPr>
        <a:xfrm>
          <a:off x="970106" y="201454"/>
          <a:ext cx="926622" cy="9266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F63E7-5559-48DC-A962-1CBE70F992E1}">
      <dsp:nvSpPr>
        <dsp:cNvPr id="0" name=""/>
        <dsp:cNvSpPr/>
      </dsp:nvSpPr>
      <dsp:spPr>
        <a:xfrm>
          <a:off x="403835" y="1205457"/>
          <a:ext cx="205916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kern="1200" dirty="0">
              <a:latin typeface="Century Gothic" panose="020B0502020202020204" pitchFamily="34" charset="0"/>
            </a:rPr>
            <a:t>Integrated, not siloed</a:t>
          </a:r>
          <a:endParaRPr lang="en-US" sz="3000" b="1" kern="1200" dirty="0">
            <a:latin typeface="Century Gothic" panose="020B0502020202020204" pitchFamily="34" charset="0"/>
          </a:endParaRPr>
        </a:p>
      </dsp:txBody>
      <dsp:txXfrm>
        <a:off x="403835" y="1205457"/>
        <a:ext cx="2059160" cy="945000"/>
      </dsp:txXfrm>
    </dsp:sp>
    <dsp:sp modelId="{6B52E51D-E540-4FF7-9EDE-A4ACC8AA7B56}">
      <dsp:nvSpPr>
        <dsp:cNvPr id="0" name=""/>
        <dsp:cNvSpPr/>
      </dsp:nvSpPr>
      <dsp:spPr>
        <a:xfrm>
          <a:off x="3956805" y="201454"/>
          <a:ext cx="926622" cy="9266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125BB-B600-4754-BE82-271C5DD82613}">
      <dsp:nvSpPr>
        <dsp:cNvPr id="0" name=""/>
        <dsp:cNvSpPr/>
      </dsp:nvSpPr>
      <dsp:spPr>
        <a:xfrm>
          <a:off x="3390523" y="1205457"/>
          <a:ext cx="205916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kern="1200" dirty="0">
              <a:solidFill>
                <a:srgbClr val="414142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Leverage expertise</a:t>
          </a:r>
        </a:p>
      </dsp:txBody>
      <dsp:txXfrm>
        <a:off x="3390523" y="1205457"/>
        <a:ext cx="2059160" cy="945000"/>
      </dsp:txXfrm>
    </dsp:sp>
    <dsp:sp modelId="{9E91435C-6746-4D32-A4A7-2E1EEF9585A3}">
      <dsp:nvSpPr>
        <dsp:cNvPr id="0" name=""/>
        <dsp:cNvSpPr/>
      </dsp:nvSpPr>
      <dsp:spPr>
        <a:xfrm>
          <a:off x="920803" y="2394620"/>
          <a:ext cx="926622" cy="9266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2605-8DCD-4C32-BA56-3B3B226E94E4}">
      <dsp:nvSpPr>
        <dsp:cNvPr id="0" name=""/>
        <dsp:cNvSpPr/>
      </dsp:nvSpPr>
      <dsp:spPr>
        <a:xfrm>
          <a:off x="366091" y="3454311"/>
          <a:ext cx="205916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kern="1200">
              <a:solidFill>
                <a:srgbClr val="414142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Measure impact</a:t>
          </a:r>
        </a:p>
      </dsp:txBody>
      <dsp:txXfrm>
        <a:off x="366091" y="3454311"/>
        <a:ext cx="2059160" cy="945000"/>
      </dsp:txXfrm>
    </dsp:sp>
    <dsp:sp modelId="{2DCEB296-5B47-4FB7-BA0F-6087D137774D}">
      <dsp:nvSpPr>
        <dsp:cNvPr id="0" name=""/>
        <dsp:cNvSpPr/>
      </dsp:nvSpPr>
      <dsp:spPr>
        <a:xfrm>
          <a:off x="4052756" y="2452497"/>
          <a:ext cx="926622" cy="9266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B6AE5-1B76-4C6F-8178-62495C0CE8EE}">
      <dsp:nvSpPr>
        <dsp:cNvPr id="0" name=""/>
        <dsp:cNvSpPr/>
      </dsp:nvSpPr>
      <dsp:spPr>
        <a:xfrm>
          <a:off x="3310360" y="3431159"/>
          <a:ext cx="2303376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kern="1200">
              <a:solidFill>
                <a:srgbClr val="414142">
                  <a:hueOff val="0"/>
                  <a:satOff val="0"/>
                  <a:lumOff val="0"/>
                  <a:alphaOff val="0"/>
                </a:srgbClr>
              </a:solidFill>
              <a:latin typeface="Century Gothic" panose="020B0502020202020204" pitchFamily="34" charset="0"/>
              <a:ea typeface="+mn-ea"/>
              <a:cs typeface="+mn-cs"/>
            </a:rPr>
            <a:t>Sustainable solutions</a:t>
          </a:r>
        </a:p>
      </dsp:txBody>
      <dsp:txXfrm>
        <a:off x="3310360" y="3431159"/>
        <a:ext cx="2303376" cy="94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B7E7B-EB78-4E9D-8B22-D38E4B55DC38}">
      <dsp:nvSpPr>
        <dsp:cNvPr id="0" name=""/>
        <dsp:cNvSpPr/>
      </dsp:nvSpPr>
      <dsp:spPr>
        <a:xfrm>
          <a:off x="679050" y="716126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A57A7-AEA9-40CA-B38A-62E53081857B}">
      <dsp:nvSpPr>
        <dsp:cNvPr id="0" name=""/>
        <dsp:cNvSpPr/>
      </dsp:nvSpPr>
      <dsp:spPr>
        <a:xfrm>
          <a:off x="1081237" y="1118314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4108A-25FF-4C5D-90D4-5C11CB5B5CC8}">
      <dsp:nvSpPr>
        <dsp:cNvPr id="0" name=""/>
        <dsp:cNvSpPr/>
      </dsp:nvSpPr>
      <dsp:spPr>
        <a:xfrm>
          <a:off x="75768" y="3191127"/>
          <a:ext cx="30937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cap="none" dirty="0">
              <a:latin typeface="Century Gothic" panose="020B0502020202020204" pitchFamily="34" charset="0"/>
            </a:rPr>
            <a:t>Education &amp; Training</a:t>
          </a:r>
        </a:p>
      </dsp:txBody>
      <dsp:txXfrm>
        <a:off x="75768" y="3191127"/>
        <a:ext cx="3093750" cy="765000"/>
      </dsp:txXfrm>
    </dsp:sp>
    <dsp:sp modelId="{E5D2B2B4-81BD-4120-A106-420655095C94}">
      <dsp:nvSpPr>
        <dsp:cNvPr id="0" name=""/>
        <dsp:cNvSpPr/>
      </dsp:nvSpPr>
      <dsp:spPr>
        <a:xfrm>
          <a:off x="4314206" y="716126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60B5B-4B33-429B-BB89-7DBDF84DA454}">
      <dsp:nvSpPr>
        <dsp:cNvPr id="0" name=""/>
        <dsp:cNvSpPr/>
      </dsp:nvSpPr>
      <dsp:spPr>
        <a:xfrm>
          <a:off x="4716393" y="1118314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37421-CAE0-4160-B742-EEA422940CB2}">
      <dsp:nvSpPr>
        <dsp:cNvPr id="0" name=""/>
        <dsp:cNvSpPr/>
      </dsp:nvSpPr>
      <dsp:spPr>
        <a:xfrm>
          <a:off x="3710925" y="3191127"/>
          <a:ext cx="30937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cap="none" dirty="0">
              <a:latin typeface="Century Gothic" panose="020B0502020202020204" pitchFamily="34" charset="0"/>
            </a:rPr>
            <a:t>Integrated Business Models</a:t>
          </a:r>
        </a:p>
      </dsp:txBody>
      <dsp:txXfrm>
        <a:off x="3710925" y="3191127"/>
        <a:ext cx="3093750" cy="765000"/>
      </dsp:txXfrm>
    </dsp:sp>
    <dsp:sp modelId="{F1B100EB-F075-4427-9DEB-41A32FE7C534}">
      <dsp:nvSpPr>
        <dsp:cNvPr id="0" name=""/>
        <dsp:cNvSpPr/>
      </dsp:nvSpPr>
      <dsp:spPr>
        <a:xfrm>
          <a:off x="7949362" y="716126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3123B-5FF9-4ED7-895C-B7EEF18B4F68}">
      <dsp:nvSpPr>
        <dsp:cNvPr id="0" name=""/>
        <dsp:cNvSpPr/>
      </dsp:nvSpPr>
      <dsp:spPr>
        <a:xfrm>
          <a:off x="8351550" y="1118314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01855-29C4-415B-ACC2-338DCF83CA3F}">
      <dsp:nvSpPr>
        <dsp:cNvPr id="0" name=""/>
        <dsp:cNvSpPr/>
      </dsp:nvSpPr>
      <dsp:spPr>
        <a:xfrm>
          <a:off x="7346081" y="3191127"/>
          <a:ext cx="30937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cap="none" dirty="0">
              <a:latin typeface="Century Gothic" panose="020B0502020202020204" pitchFamily="34" charset="0"/>
            </a:rPr>
            <a:t>Care Management</a:t>
          </a:r>
        </a:p>
      </dsp:txBody>
      <dsp:txXfrm>
        <a:off x="7346081" y="3191127"/>
        <a:ext cx="3093750" cy="765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B7DFB-EF48-4AAF-BF7F-DCECA2D366A7}">
      <dsp:nvSpPr>
        <dsp:cNvPr id="0" name=""/>
        <dsp:cNvSpPr/>
      </dsp:nvSpPr>
      <dsp:spPr>
        <a:xfrm>
          <a:off x="9242" y="682910"/>
          <a:ext cx="2762398" cy="3225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entury Gothic" panose="020B0502020202020204" pitchFamily="34" charset="0"/>
            </a:rPr>
            <a:t>Conduct internal and external environmental scans, needs assessment of PHN practices</a:t>
          </a:r>
        </a:p>
      </dsp:txBody>
      <dsp:txXfrm>
        <a:off x="90150" y="763818"/>
        <a:ext cx="2600582" cy="3063594"/>
      </dsp:txXfrm>
    </dsp:sp>
    <dsp:sp modelId="{AC4497D8-D412-4B32-A4AC-337B068303AF}">
      <dsp:nvSpPr>
        <dsp:cNvPr id="0" name=""/>
        <dsp:cNvSpPr/>
      </dsp:nvSpPr>
      <dsp:spPr>
        <a:xfrm>
          <a:off x="3047880" y="1953078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Century Gothic" panose="020B0502020202020204" pitchFamily="34" charset="0"/>
          </a:endParaRPr>
        </a:p>
      </dsp:txBody>
      <dsp:txXfrm>
        <a:off x="3047880" y="2090093"/>
        <a:ext cx="409940" cy="411044"/>
      </dsp:txXfrm>
    </dsp:sp>
    <dsp:sp modelId="{D0275A6B-0764-4A26-9C0F-AD5BEF61E492}">
      <dsp:nvSpPr>
        <dsp:cNvPr id="0" name=""/>
        <dsp:cNvSpPr/>
      </dsp:nvSpPr>
      <dsp:spPr>
        <a:xfrm>
          <a:off x="3876600" y="682910"/>
          <a:ext cx="2762398" cy="3225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entury Gothic" panose="020B0502020202020204" pitchFamily="34" charset="0"/>
            </a:rPr>
            <a:t>Develop practice education and support tools</a:t>
          </a:r>
        </a:p>
      </dsp:txBody>
      <dsp:txXfrm>
        <a:off x="3957508" y="763818"/>
        <a:ext cx="2600582" cy="3063594"/>
      </dsp:txXfrm>
    </dsp:sp>
    <dsp:sp modelId="{4D095EB5-CB92-4C97-AB33-EB6C06C63791}">
      <dsp:nvSpPr>
        <dsp:cNvPr id="0" name=""/>
        <dsp:cNvSpPr/>
      </dsp:nvSpPr>
      <dsp:spPr>
        <a:xfrm>
          <a:off x="6915239" y="1953078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Century Gothic" panose="020B0502020202020204" pitchFamily="34" charset="0"/>
          </a:endParaRPr>
        </a:p>
      </dsp:txBody>
      <dsp:txXfrm>
        <a:off x="6915239" y="2090093"/>
        <a:ext cx="409940" cy="411044"/>
      </dsp:txXfrm>
    </dsp:sp>
    <dsp:sp modelId="{A3C343C7-AFF8-49A0-9B51-4673FC6A36F6}">
      <dsp:nvSpPr>
        <dsp:cNvPr id="0" name=""/>
        <dsp:cNvSpPr/>
      </dsp:nvSpPr>
      <dsp:spPr>
        <a:xfrm>
          <a:off x="7743958" y="682910"/>
          <a:ext cx="2762398" cy="3225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entury Gothic" panose="020B0502020202020204" pitchFamily="34" charset="0"/>
            </a:rPr>
            <a:t>Propose innovative care, education, and business models</a:t>
          </a:r>
        </a:p>
      </dsp:txBody>
      <dsp:txXfrm>
        <a:off x="7824866" y="763818"/>
        <a:ext cx="2600582" cy="30635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1E9CD-34FB-4D54-ADEE-5E527E50BD0B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D0BA8-EBC7-458B-B9D9-3380F4CAAE9A}">
      <dsp:nvSpPr>
        <dsp:cNvPr id="0" name=""/>
        <dsp:cNvSpPr/>
      </dsp:nvSpPr>
      <dsp:spPr>
        <a:xfrm>
          <a:off x="0" y="675"/>
          <a:ext cx="6900512" cy="42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>
              <a:latin typeface="Century Gothic" panose="020B0502020202020204" pitchFamily="34" charset="0"/>
            </a:rPr>
            <a:t>Coding for Pediatric Practice Success</a:t>
          </a:r>
          <a:endParaRPr lang="en-US" sz="1900" kern="1200" dirty="0">
            <a:latin typeface="Century Gothic" panose="020B0502020202020204" pitchFamily="34" charset="0"/>
          </a:endParaRPr>
        </a:p>
      </dsp:txBody>
      <dsp:txXfrm>
        <a:off x="0" y="675"/>
        <a:ext cx="6900512" cy="425753"/>
      </dsp:txXfrm>
    </dsp:sp>
    <dsp:sp modelId="{48F83662-4636-4AF0-970D-B4F87C343852}">
      <dsp:nvSpPr>
        <dsp:cNvPr id="0" name=""/>
        <dsp:cNvSpPr/>
      </dsp:nvSpPr>
      <dsp:spPr>
        <a:xfrm>
          <a:off x="0" y="426428"/>
          <a:ext cx="6900512" cy="0"/>
        </a:xfrm>
        <a:prstGeom prst="line">
          <a:avLst/>
        </a:prstGeom>
        <a:solidFill>
          <a:schemeClr val="accent2">
            <a:hueOff val="-121280"/>
            <a:satOff val="-6994"/>
            <a:lumOff val="719"/>
            <a:alphaOff val="0"/>
          </a:schemeClr>
        </a:solidFill>
        <a:ln w="12700" cap="flat" cmpd="sng" algn="ctr">
          <a:solidFill>
            <a:schemeClr val="accent2">
              <a:hueOff val="-121280"/>
              <a:satOff val="-6994"/>
              <a:lumOff val="7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024AF-3E0F-4B9E-8438-2C1A4DDC1895}">
      <dsp:nvSpPr>
        <dsp:cNvPr id="0" name=""/>
        <dsp:cNvSpPr/>
      </dsp:nvSpPr>
      <dsp:spPr>
        <a:xfrm>
          <a:off x="0" y="426428"/>
          <a:ext cx="6900512" cy="42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>
              <a:latin typeface="Century Gothic" panose="020B0502020202020204" pitchFamily="34" charset="0"/>
            </a:rPr>
            <a:t>Will the Internet Change Healthcare?</a:t>
          </a:r>
          <a:endParaRPr lang="en-US" sz="1900" kern="1200">
            <a:latin typeface="Century Gothic" panose="020B0502020202020204" pitchFamily="34" charset="0"/>
          </a:endParaRPr>
        </a:p>
      </dsp:txBody>
      <dsp:txXfrm>
        <a:off x="0" y="426428"/>
        <a:ext cx="6900512" cy="425753"/>
      </dsp:txXfrm>
    </dsp:sp>
    <dsp:sp modelId="{71B72880-500D-4C90-9387-09F081CC0D4F}">
      <dsp:nvSpPr>
        <dsp:cNvPr id="0" name=""/>
        <dsp:cNvSpPr/>
      </dsp:nvSpPr>
      <dsp:spPr>
        <a:xfrm>
          <a:off x="0" y="852181"/>
          <a:ext cx="6900512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1D7C6-ECB0-4C28-9278-0898DC9E9928}">
      <dsp:nvSpPr>
        <dsp:cNvPr id="0" name=""/>
        <dsp:cNvSpPr/>
      </dsp:nvSpPr>
      <dsp:spPr>
        <a:xfrm>
          <a:off x="0" y="852181"/>
          <a:ext cx="6900512" cy="42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>
              <a:latin typeface="Century Gothic" panose="020B0502020202020204" pitchFamily="34" charset="0"/>
            </a:rPr>
            <a:t>Pediatric EMR Challenge(s)</a:t>
          </a:r>
          <a:endParaRPr lang="en-US" sz="1900" kern="1200">
            <a:latin typeface="Century Gothic" panose="020B0502020202020204" pitchFamily="34" charset="0"/>
          </a:endParaRPr>
        </a:p>
      </dsp:txBody>
      <dsp:txXfrm>
        <a:off x="0" y="852181"/>
        <a:ext cx="6900512" cy="425753"/>
      </dsp:txXfrm>
    </dsp:sp>
    <dsp:sp modelId="{A42CB867-F961-4EE8-80B7-DE27D466B957}">
      <dsp:nvSpPr>
        <dsp:cNvPr id="0" name=""/>
        <dsp:cNvSpPr/>
      </dsp:nvSpPr>
      <dsp:spPr>
        <a:xfrm>
          <a:off x="0" y="1277934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CDB10-2E5F-44F6-99B2-1797A1F0C8F6}">
      <dsp:nvSpPr>
        <dsp:cNvPr id="0" name=""/>
        <dsp:cNvSpPr/>
      </dsp:nvSpPr>
      <dsp:spPr>
        <a:xfrm>
          <a:off x="0" y="1277934"/>
          <a:ext cx="6900512" cy="42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>
              <a:latin typeface="Century Gothic" panose="020B0502020202020204" pitchFamily="34" charset="0"/>
            </a:rPr>
            <a:t>Practice Management Benchmarking</a:t>
          </a:r>
          <a:endParaRPr lang="en-US" sz="1900" kern="1200">
            <a:latin typeface="Century Gothic" panose="020B0502020202020204" pitchFamily="34" charset="0"/>
          </a:endParaRPr>
        </a:p>
      </dsp:txBody>
      <dsp:txXfrm>
        <a:off x="0" y="1277934"/>
        <a:ext cx="6900512" cy="425753"/>
      </dsp:txXfrm>
    </dsp:sp>
    <dsp:sp modelId="{8E189014-8CFA-4E7F-95FA-9293BAFDCBA1}">
      <dsp:nvSpPr>
        <dsp:cNvPr id="0" name=""/>
        <dsp:cNvSpPr/>
      </dsp:nvSpPr>
      <dsp:spPr>
        <a:xfrm>
          <a:off x="0" y="1703687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CAA0D-1E27-4DA7-AEF9-7D8843384938}">
      <dsp:nvSpPr>
        <dsp:cNvPr id="0" name=""/>
        <dsp:cNvSpPr/>
      </dsp:nvSpPr>
      <dsp:spPr>
        <a:xfrm>
          <a:off x="0" y="1703687"/>
          <a:ext cx="6900512" cy="42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>
              <a:latin typeface="Century Gothic" panose="020B0502020202020204" pitchFamily="34" charset="0"/>
            </a:rPr>
            <a:t>Improving Patient Engagement</a:t>
          </a:r>
          <a:endParaRPr lang="en-US" sz="1900" kern="1200">
            <a:latin typeface="Century Gothic" panose="020B0502020202020204" pitchFamily="34" charset="0"/>
          </a:endParaRPr>
        </a:p>
      </dsp:txBody>
      <dsp:txXfrm>
        <a:off x="0" y="1703687"/>
        <a:ext cx="6900512" cy="425753"/>
      </dsp:txXfrm>
    </dsp:sp>
    <dsp:sp modelId="{DD077C0B-1343-4014-9BB3-045F075A9EA4}">
      <dsp:nvSpPr>
        <dsp:cNvPr id="0" name=""/>
        <dsp:cNvSpPr/>
      </dsp:nvSpPr>
      <dsp:spPr>
        <a:xfrm>
          <a:off x="0" y="2129440"/>
          <a:ext cx="6900512" cy="0"/>
        </a:xfrm>
        <a:prstGeom prst="line">
          <a:avLst/>
        </a:prstGeom>
        <a:solidFill>
          <a:schemeClr val="accent2">
            <a:hueOff val="-606401"/>
            <a:satOff val="-34970"/>
            <a:lumOff val="3595"/>
            <a:alphaOff val="0"/>
          </a:schemeClr>
        </a:solidFill>
        <a:ln w="12700" cap="flat" cmpd="sng" algn="ctr">
          <a:solidFill>
            <a:schemeClr val="accent2">
              <a:hueOff val="-606401"/>
              <a:satOff val="-34970"/>
              <a:lumOff val="35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3E0F7-5C75-4F25-B328-B54B39093FE4}">
      <dsp:nvSpPr>
        <dsp:cNvPr id="0" name=""/>
        <dsp:cNvSpPr/>
      </dsp:nvSpPr>
      <dsp:spPr>
        <a:xfrm>
          <a:off x="0" y="2129440"/>
          <a:ext cx="6900512" cy="42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>
              <a:latin typeface="Century Gothic" panose="020B0502020202020204" pitchFamily="34" charset="0"/>
            </a:rPr>
            <a:t>Social Media &amp; Pediatric Practices</a:t>
          </a:r>
          <a:endParaRPr lang="en-US" sz="1900" kern="1200">
            <a:latin typeface="Century Gothic" panose="020B0502020202020204" pitchFamily="34" charset="0"/>
          </a:endParaRPr>
        </a:p>
      </dsp:txBody>
      <dsp:txXfrm>
        <a:off x="0" y="2129440"/>
        <a:ext cx="6900512" cy="425753"/>
      </dsp:txXfrm>
    </dsp:sp>
    <dsp:sp modelId="{999A2E89-A7AC-4E45-9F05-1EEB08EBF5B6}">
      <dsp:nvSpPr>
        <dsp:cNvPr id="0" name=""/>
        <dsp:cNvSpPr/>
      </dsp:nvSpPr>
      <dsp:spPr>
        <a:xfrm>
          <a:off x="0" y="2555193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BE777-5702-4A47-8FBA-D2B4512A6374}">
      <dsp:nvSpPr>
        <dsp:cNvPr id="0" name=""/>
        <dsp:cNvSpPr/>
      </dsp:nvSpPr>
      <dsp:spPr>
        <a:xfrm>
          <a:off x="0" y="2555193"/>
          <a:ext cx="6900512" cy="42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>
              <a:latin typeface="Century Gothic" panose="020B0502020202020204" pitchFamily="34" charset="0"/>
            </a:rPr>
            <a:t>Vaccine Attacks</a:t>
          </a:r>
          <a:endParaRPr lang="en-US" sz="1900" kern="1200">
            <a:latin typeface="Century Gothic" panose="020B0502020202020204" pitchFamily="34" charset="0"/>
          </a:endParaRPr>
        </a:p>
      </dsp:txBody>
      <dsp:txXfrm>
        <a:off x="0" y="2555193"/>
        <a:ext cx="6900512" cy="425753"/>
      </dsp:txXfrm>
    </dsp:sp>
    <dsp:sp modelId="{B372AB56-AC00-4D60-89DF-1F9CEE44AEFD}">
      <dsp:nvSpPr>
        <dsp:cNvPr id="0" name=""/>
        <dsp:cNvSpPr/>
      </dsp:nvSpPr>
      <dsp:spPr>
        <a:xfrm>
          <a:off x="0" y="2980947"/>
          <a:ext cx="6900512" cy="0"/>
        </a:xfrm>
        <a:prstGeom prst="line">
          <a:avLst/>
        </a:prstGeom>
        <a:solidFill>
          <a:schemeClr val="accent2">
            <a:hueOff val="-848962"/>
            <a:satOff val="-48958"/>
            <a:lumOff val="5033"/>
            <a:alphaOff val="0"/>
          </a:schemeClr>
        </a:solidFill>
        <a:ln w="12700" cap="flat" cmpd="sng" algn="ctr">
          <a:solidFill>
            <a:schemeClr val="accent2">
              <a:hueOff val="-848962"/>
              <a:satOff val="-48958"/>
              <a:lumOff val="50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5A7EC-409A-4398-BAA8-8CEA2BBF0330}">
      <dsp:nvSpPr>
        <dsp:cNvPr id="0" name=""/>
        <dsp:cNvSpPr/>
      </dsp:nvSpPr>
      <dsp:spPr>
        <a:xfrm>
          <a:off x="0" y="2980947"/>
          <a:ext cx="6900512" cy="42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>
              <a:latin typeface="Century Gothic" panose="020B0502020202020204" pitchFamily="34" charset="0"/>
            </a:rPr>
            <a:t>Triple/Quadruple Aim</a:t>
          </a:r>
          <a:endParaRPr lang="en-US" sz="1900" kern="1200">
            <a:latin typeface="Century Gothic" panose="020B0502020202020204" pitchFamily="34" charset="0"/>
          </a:endParaRPr>
        </a:p>
      </dsp:txBody>
      <dsp:txXfrm>
        <a:off x="0" y="2980947"/>
        <a:ext cx="6900512" cy="425753"/>
      </dsp:txXfrm>
    </dsp:sp>
    <dsp:sp modelId="{24EC675F-C855-4A93-9BDC-4F288C58BC02}">
      <dsp:nvSpPr>
        <dsp:cNvPr id="0" name=""/>
        <dsp:cNvSpPr/>
      </dsp:nvSpPr>
      <dsp:spPr>
        <a:xfrm>
          <a:off x="0" y="340670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2735C-1EB8-493B-9C30-92DE6A1C5C47}">
      <dsp:nvSpPr>
        <dsp:cNvPr id="0" name=""/>
        <dsp:cNvSpPr/>
      </dsp:nvSpPr>
      <dsp:spPr>
        <a:xfrm>
          <a:off x="0" y="3406700"/>
          <a:ext cx="6900512" cy="42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>
              <a:latin typeface="Century Gothic" panose="020B0502020202020204" pitchFamily="34" charset="0"/>
            </a:rPr>
            <a:t>Patient Centered Medical Home</a:t>
          </a:r>
          <a:endParaRPr lang="en-US" sz="1900" kern="1200">
            <a:latin typeface="Century Gothic" panose="020B0502020202020204" pitchFamily="34" charset="0"/>
          </a:endParaRPr>
        </a:p>
      </dsp:txBody>
      <dsp:txXfrm>
        <a:off x="0" y="3406700"/>
        <a:ext cx="6900512" cy="425753"/>
      </dsp:txXfrm>
    </dsp:sp>
    <dsp:sp modelId="{BC88B686-11A2-4EE9-8158-CFFD860891AD}">
      <dsp:nvSpPr>
        <dsp:cNvPr id="0" name=""/>
        <dsp:cNvSpPr/>
      </dsp:nvSpPr>
      <dsp:spPr>
        <a:xfrm>
          <a:off x="0" y="3832453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98F0D-AB62-4D65-BDBD-53886FCB15A4}">
      <dsp:nvSpPr>
        <dsp:cNvPr id="0" name=""/>
        <dsp:cNvSpPr/>
      </dsp:nvSpPr>
      <dsp:spPr>
        <a:xfrm>
          <a:off x="0" y="3832453"/>
          <a:ext cx="6900512" cy="42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>
              <a:latin typeface="Century Gothic" panose="020B0502020202020204" pitchFamily="34" charset="0"/>
            </a:rPr>
            <a:t>After Hours Urgent Care in Pediatrics</a:t>
          </a:r>
          <a:endParaRPr lang="en-US" sz="1900" kern="1200" dirty="0">
            <a:latin typeface="Century Gothic" panose="020B0502020202020204" pitchFamily="34" charset="0"/>
          </a:endParaRPr>
        </a:p>
      </dsp:txBody>
      <dsp:txXfrm>
        <a:off x="0" y="3832453"/>
        <a:ext cx="6900512" cy="425753"/>
      </dsp:txXfrm>
    </dsp:sp>
    <dsp:sp modelId="{75743DED-1A7D-45CD-B7D6-26812AA7D2C7}">
      <dsp:nvSpPr>
        <dsp:cNvPr id="0" name=""/>
        <dsp:cNvSpPr/>
      </dsp:nvSpPr>
      <dsp:spPr>
        <a:xfrm>
          <a:off x="0" y="4258206"/>
          <a:ext cx="6900512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B260E-84A2-44D7-9524-7E4A9A93FF95}">
      <dsp:nvSpPr>
        <dsp:cNvPr id="0" name=""/>
        <dsp:cNvSpPr/>
      </dsp:nvSpPr>
      <dsp:spPr>
        <a:xfrm>
          <a:off x="0" y="4258206"/>
          <a:ext cx="6900512" cy="42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>
              <a:latin typeface="Century Gothic" panose="020B0502020202020204" pitchFamily="34" charset="0"/>
            </a:rPr>
            <a:t>Medical Home Payment Models (good &amp; bad)</a:t>
          </a:r>
          <a:endParaRPr lang="en-US" sz="1900" kern="1200">
            <a:latin typeface="Century Gothic" panose="020B0502020202020204" pitchFamily="34" charset="0"/>
          </a:endParaRPr>
        </a:p>
      </dsp:txBody>
      <dsp:txXfrm>
        <a:off x="0" y="4258206"/>
        <a:ext cx="6900512" cy="425753"/>
      </dsp:txXfrm>
    </dsp:sp>
    <dsp:sp modelId="{28E4D303-14FE-4CF1-934A-2A4E838EA2E8}">
      <dsp:nvSpPr>
        <dsp:cNvPr id="0" name=""/>
        <dsp:cNvSpPr/>
      </dsp:nvSpPr>
      <dsp:spPr>
        <a:xfrm>
          <a:off x="0" y="4683959"/>
          <a:ext cx="6900512" cy="0"/>
        </a:xfrm>
        <a:prstGeom prst="line">
          <a:avLst/>
        </a:prstGeom>
        <a:solidFill>
          <a:schemeClr val="accent2">
            <a:hueOff val="-1334083"/>
            <a:satOff val="-76934"/>
            <a:lumOff val="7909"/>
            <a:alphaOff val="0"/>
          </a:schemeClr>
        </a:solidFill>
        <a:ln w="12700" cap="flat" cmpd="sng" algn="ctr">
          <a:solidFill>
            <a:schemeClr val="accent2">
              <a:hueOff val="-1334083"/>
              <a:satOff val="-76934"/>
              <a:lumOff val="79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9E6E4-2D50-4A15-AC1E-25B6CE037746}">
      <dsp:nvSpPr>
        <dsp:cNvPr id="0" name=""/>
        <dsp:cNvSpPr/>
      </dsp:nvSpPr>
      <dsp:spPr>
        <a:xfrm>
          <a:off x="0" y="4683959"/>
          <a:ext cx="6900512" cy="42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>
              <a:latin typeface="Century Gothic" panose="020B0502020202020204" pitchFamily="34" charset="0"/>
            </a:rPr>
            <a:t>Understanding &amp; Succeeding in Value Based Care</a:t>
          </a:r>
          <a:endParaRPr lang="en-US" sz="1900" kern="1200" dirty="0">
            <a:latin typeface="Century Gothic" panose="020B0502020202020204" pitchFamily="34" charset="0"/>
          </a:endParaRPr>
        </a:p>
      </dsp:txBody>
      <dsp:txXfrm>
        <a:off x="0" y="4683959"/>
        <a:ext cx="6900512" cy="425753"/>
      </dsp:txXfrm>
    </dsp:sp>
    <dsp:sp modelId="{FADBE476-1480-41B6-935C-4C912D844A61}">
      <dsp:nvSpPr>
        <dsp:cNvPr id="0" name=""/>
        <dsp:cNvSpPr/>
      </dsp:nvSpPr>
      <dsp:spPr>
        <a:xfrm>
          <a:off x="0" y="5109712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FFE2E-A2BD-4F8D-A124-4E5D2CCF76CB}">
      <dsp:nvSpPr>
        <dsp:cNvPr id="0" name=""/>
        <dsp:cNvSpPr/>
      </dsp:nvSpPr>
      <dsp:spPr>
        <a:xfrm>
          <a:off x="0" y="5109712"/>
          <a:ext cx="6900512" cy="42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>
              <a:latin typeface="Century Gothic" panose="020B0502020202020204" pitchFamily="34" charset="0"/>
            </a:rPr>
            <a:t>Clinically Integrated Networks (CIN) &amp; Pediatrics</a:t>
          </a:r>
          <a:endParaRPr lang="en-US" sz="1900" kern="1200" dirty="0">
            <a:latin typeface="Century Gothic" panose="020B0502020202020204" pitchFamily="34" charset="0"/>
          </a:endParaRPr>
        </a:p>
      </dsp:txBody>
      <dsp:txXfrm>
        <a:off x="0" y="5109712"/>
        <a:ext cx="6900512" cy="425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DA880-4738-452F-BF73-10CB5664A385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C5DAA-746D-44A0-BA2C-BE017F3B2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4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64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988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221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27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276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33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101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396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510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12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474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87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56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097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964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614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149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305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77671-F5CC-1748-89BC-B8D418D8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15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0149-23D7-4F8B-9A33-FE38595A5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A8D241-FD15-40E7-B7E3-94D30C31E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72751-DAB5-4EAA-952F-9A6E9DF1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193-85C8-45DF-A522-24B3549DB40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6E0E1-F4CB-4411-B82D-5EA3D568F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A5E92-BF5D-4FB5-8B83-E2820BFC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4BF7-FDE2-4BDC-A42A-1632A59B5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1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B358-A529-413B-8CC5-F1F45613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BA879-48F7-437E-876E-244E38984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B0869-215A-449E-ABE3-9BE00CC39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193-85C8-45DF-A522-24B3549DB40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39257-E21D-42C2-B7A3-4AAC005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10E81-1DC8-4440-B7A3-6F191B63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4BF7-FDE2-4BDC-A42A-1632A59B5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1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D03DCE-F1ED-47E4-ACA4-E41273A9A8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8D653-8C04-4BE1-9F62-7C12D848F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CFB61-A2EA-4CCF-A434-B7640523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193-85C8-45DF-A522-24B3549DB40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E7E8D-BD98-49A1-BAF7-C4724C85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A9010-2076-4376-A774-30B918750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4BF7-FDE2-4BDC-A42A-1632A59B5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85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5870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43D57-F64E-F849-A0CD-6DB33A4F4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143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92311-01AE-4ADF-8753-5E0E73CFF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55241-50E0-7F9B-C9AA-D3ECDFA4D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30550-ACD3-71A1-20DC-4CA4497E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3ECC-DAF7-4E6D-86AA-3F84AA9E4C6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22240-51A1-F92E-1A90-2F7E1A60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89A5E-007F-CD5D-434A-05E49017D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5968-04B1-4988-829C-DD81F316D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27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E0ED4-C197-F9EE-925E-2DA35B6EE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35F32-A278-C318-0137-5C90ECC7E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51846-C6C3-8539-47A2-3E750C2D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3ECC-DAF7-4E6D-86AA-3F84AA9E4C6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A6DF3-BCBD-E646-D466-0F0C2B32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B52F3-F7C6-4E36-E9B0-C67B885F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5968-04B1-4988-829C-DD81F316D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87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EEE68-8A8A-F54A-50E1-D94B8C377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A4141-66EB-21F0-D74F-C39E05C92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15B30-01FB-A487-ABFB-D43C89DE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3ECC-DAF7-4E6D-86AA-3F84AA9E4C6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981E2-63E3-31FC-B5F8-7A826ABF8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0BFE5-D0FA-F352-6985-34CCCC27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5968-04B1-4988-829C-DD81F316D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26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B14C1-03CE-8AB4-A13D-DD04F1484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2825D-3925-41BA-AEB1-FE668590C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ED0BB-DB2F-FB64-FD5F-3B9F2F0D2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72372-13C3-4ACD-B604-81BF455E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3ECC-DAF7-4E6D-86AA-3F84AA9E4C6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78DDD-2145-8591-4F34-1AE9DD4EF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08EE1-7E35-B175-A0B7-104A494B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5968-04B1-4988-829C-DD81F316D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48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90D2B-21BF-167A-8DE5-78A2AD23F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67D4A-381B-228E-F410-EB2A10834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6E7F1-7047-4FB4-9355-F451EEFFB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CFEA76-FC67-DFBB-A0E0-AA6FB2E64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56F7D6-E2F1-4FD2-95B9-AB5287C26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848B2C-97E1-C268-A434-BA200056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3ECC-DAF7-4E6D-86AA-3F84AA9E4C6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D7EE72-3D3F-BC26-4FE2-79F8DF85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307E89-E4E3-8647-A7AF-FBA8E7EC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5968-04B1-4988-829C-DD81F316D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0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EAEDF-6260-A3AD-8B68-13A5F976C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2C5C86-0393-F6D7-F77A-2474B1BF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3ECC-DAF7-4E6D-86AA-3F84AA9E4C6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52032E-8F25-1016-B13D-377184349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097C5-1722-33E1-2A71-16DF83CB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5968-04B1-4988-829C-DD81F316D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6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2913A-F865-4DAC-BA8A-BB9852F48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75865-82C8-4FCC-9791-80B155291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45A3D-3CBF-4D20-ABE4-AAADD12C9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193-85C8-45DF-A522-24B3549DB40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75983-C833-46CF-A485-E27EFDAA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4122D-FC60-4BC0-B842-DCCF379A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4BF7-FDE2-4BDC-A42A-1632A59B5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56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4165D3-1C13-055F-CCF4-4B6AD663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3ECC-DAF7-4E6D-86AA-3F84AA9E4C6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0D0910-9568-EF77-4974-0E150D4C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A9659-C962-871B-FE57-6466C246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5968-04B1-4988-829C-DD81F316D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38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48DA0-5D61-1D39-8739-1509E525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F1E78-FBB9-42FA-10A1-84F5A9364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3F9F1-3E70-2C70-05D5-65B7D83F1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77C92-D9ED-62BA-FE4D-E35DFE99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3ECC-DAF7-4E6D-86AA-3F84AA9E4C6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12468-EFD6-273A-98EC-990940AD9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7EC49-236C-9B38-299D-B567698A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5968-04B1-4988-829C-DD81F316D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98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C06A6-5357-AC07-44D9-F60FF8986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6C68C9-A356-4FB6-097D-F66D714D20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2F2B5-B915-2FE0-E8D2-7567C15F0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C18D9-02E9-FCCF-A66F-87CC7DA09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3ECC-DAF7-4E6D-86AA-3F84AA9E4C6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B5638-6F1A-37F7-5930-89376AFE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D58A7-1029-080A-380A-6F3C25175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5968-04B1-4988-829C-DD81F316D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9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2491D-41E2-19FC-E6D1-399817B52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60192-452E-B275-7D06-F1EA9E9BA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AB3F2-B8B7-93C8-FBC1-0E8A9EF5E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3ECC-DAF7-4E6D-86AA-3F84AA9E4C6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57376-4470-425A-3A32-31BCE51B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FE476-E79D-BF25-82B6-A217F967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5968-04B1-4988-829C-DD81F316D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26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FE304D-452B-6DCE-E6B8-E317DFE402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432DD-1A71-DD69-BBFE-89FF2D69F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256E1-0762-408D-766C-A361616DE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3ECC-DAF7-4E6D-86AA-3F84AA9E4C6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635B2-686F-7B5F-E4BA-CB9E3FE17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B52D2-0639-32AB-0B7A-938918139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45968-04B1-4988-829C-DD81F316D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5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1F1F1F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82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03A834-EF06-DFDB-CD2B-A0ADE13CE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B759F-3B35-B17B-4339-CCA3BBC39209}"/>
              </a:ext>
            </a:extLst>
          </p:cNvPr>
          <p:cNvSpPr txBox="1"/>
          <p:nvPr userDrawn="1"/>
        </p:nvSpPr>
        <p:spPr>
          <a:xfrm>
            <a:off x="743200" y="6360271"/>
            <a:ext cx="4329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0" spc="50" baseline="0" dirty="0">
                <a:solidFill>
                  <a:srgbClr val="003DA6"/>
                </a:solidFill>
                <a:latin typeface="Century Gothic" panose="020B0502020202020204" pitchFamily="34" charset="0"/>
              </a:rPr>
              <a:t>BUSINESS OF PEDIATRICS</a:t>
            </a: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C1790EEC-51ED-F8C3-679A-2B1EBCD1BB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500" y="6547243"/>
            <a:ext cx="1718570" cy="3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4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ED74A44D-1D33-79DA-FF70-B411E9447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2DCD1D-8BFD-8C5D-666E-5263AF60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D870D43-3E78-9D56-02D0-91F226796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634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58D37A-3C3A-5FE0-A1C5-EF68FF08C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912B111-91AC-2EFD-4D50-F981CB18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A3E8AB-8D42-072F-1E29-C425DEB4B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5DCD7-5F2E-50BB-8C5B-9620106AA3BA}"/>
              </a:ext>
            </a:extLst>
          </p:cNvPr>
          <p:cNvSpPr txBox="1"/>
          <p:nvPr userDrawn="1"/>
        </p:nvSpPr>
        <p:spPr>
          <a:xfrm>
            <a:off x="743200" y="6309856"/>
            <a:ext cx="4329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0" spc="50" baseline="0" dirty="0">
                <a:solidFill>
                  <a:srgbClr val="003DA6"/>
                </a:solidFill>
                <a:latin typeface="Century Gothic" panose="020B0502020202020204" pitchFamily="34" charset="0"/>
              </a:rPr>
              <a:t>BUSINESS OF PEDIATRICS</a:t>
            </a: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A876F27E-2E84-F3D6-488C-0657F42BD6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500" y="6547243"/>
            <a:ext cx="1718570" cy="3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1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>
                <a:solidFill>
                  <a:srgbClr val="1F1F1F"/>
                </a:solidFill>
              </a:defRPr>
            </a:lvl2pPr>
            <a:lvl3pPr>
              <a:defRPr>
                <a:solidFill>
                  <a:srgbClr val="1F1F1F"/>
                </a:solidFill>
              </a:defRPr>
            </a:lvl3pPr>
            <a:lvl4pPr>
              <a:defRPr>
                <a:solidFill>
                  <a:srgbClr val="1F1F1F"/>
                </a:solidFill>
              </a:defRPr>
            </a:lvl4pPr>
            <a:lvl5pPr>
              <a:defRPr>
                <a:solidFill>
                  <a:srgbClr val="1F1F1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73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F74F-1859-4BFA-B156-B624021B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DC5AE-4D72-45A3-B3F6-78DD91F04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33F07-A718-4B84-A232-60C660E5B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193-85C8-45DF-A522-24B3549DB40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C112-9CEC-4474-8456-73E3EA5B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A43FC-AA48-443A-8774-4185C91A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4BF7-FDE2-4BDC-A42A-1632A59B5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58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1073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7808" y="0"/>
            <a:ext cx="494995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1915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CCC4AC9C-FB2D-530B-9217-575CA1852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776835"/>
            <a:ext cx="9449913" cy="53407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rgbClr val="0841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7310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6E343E0-6AF2-53A4-A58E-375A7A0F0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F1AFE0A-044B-C480-ED24-155691EF52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776835"/>
            <a:ext cx="9449913" cy="53407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rgbClr val="0841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361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9C7E45-ADC8-6043-9C3A-1B3094528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9E08B-0BA3-0045-BB80-325361FF0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28" y="0"/>
            <a:ext cx="2330744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67B8F3-CFEA-DA4F-A818-ADBB31D364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62" y="0"/>
            <a:ext cx="2318542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4672705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rgbClr val="0841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377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EF03-D140-6845-A287-DED9C9A4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B10AD-A967-9843-89A3-148B2669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983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49767-1D81-F140-A58F-768C79AF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381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82025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E5ABBC-4224-FF4C-A0DD-0E02AE2E9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13" y="1022938"/>
            <a:ext cx="10382681" cy="2444407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13" y="4534939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1A02D-D76B-E94E-9C28-C01F63F089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13" y="3943483"/>
            <a:ext cx="1338882" cy="11756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B68D15-98EC-BD43-AEF3-7D1B118B39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0" y="6194481"/>
            <a:ext cx="2313604" cy="42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32989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204395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A9DC6-B7F9-49B0-934C-36DAA5950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B0FFF-2F45-4AFC-9E02-6251E40E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8A8CB-249B-4F96-B1A2-3ACE1BDE3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CF7A0-04FA-45BF-981A-DB109AAE0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193-85C8-45DF-A522-24B3549DB40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6FD4C-F004-441A-98C0-EE6F17976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90A56-946A-452B-92C1-5115CB3F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4BF7-FDE2-4BDC-A42A-1632A59B5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55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6134743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7808" y="0"/>
            <a:ext cx="494995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9956936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rgbClr val="0841A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9122936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9AAD03-ABB5-634C-AA91-F5FA218E4D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336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0E9881-9F2B-C246-B68F-81472EC9B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56760-0E17-4A41-90EE-F9B5084422BE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97793"/>
            <a:ext cx="1970076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218405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9C7E45-ADC8-6043-9C3A-1B3094528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9E08B-0BA3-0045-BB80-325361FF0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28" y="0"/>
            <a:ext cx="2330744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67B8F3-CFEA-DA4F-A818-ADBB31D364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62" y="0"/>
            <a:ext cx="2318542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4672705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rgbClr val="0841A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8085822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EF03-D140-6845-A287-DED9C9A4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B10AD-A967-9843-89A3-148B2669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03848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49767-1D81-F140-A58F-768C79AF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32257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C1B010B2-40EE-41DF-8113-7BA3D2E73BCE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09068-DDAE-4F2E-8273-83B0EBB83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17794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D82E5-5D8C-4F81-A19E-7EF598CA9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7AD096-C3E2-404F-8145-ADBDD7015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2BA73-684D-477A-BA72-0FA3EBED1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2C1D-27BA-44BC-A540-8AAF53026AE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2DC05-E631-42A6-BCFB-7DB83075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2C67D-6346-423A-BD31-0A20A91E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A932-2E1D-446E-9419-FB6E996C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137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B58F7-1D2E-4945-A289-FDCA6F639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0390C-80DD-4C5F-94FC-A03F3F2BD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AB963-A7CC-4B42-9479-10CEB2E2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2C1D-27BA-44BC-A540-8AAF53026AE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CB3B4-20B1-4E94-8430-DE538953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2CA62-9AF3-48E7-9A4A-AED3A9067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A932-2E1D-446E-9419-FB6E996C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7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2002A-4493-4A43-8182-535A7517A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67739-FE9C-4CC5-94A4-29BFA1692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B6057-20DE-48D9-BCDC-EA56D4CA8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E083F-81F6-4A01-B704-CE9B0EFF8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1F7D5-42DE-43F2-B6B3-1417F993B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60A55-7CDB-4425-AFC8-C6AA8F0ED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193-85C8-45DF-A522-24B3549DB40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8B72B0-F75C-4056-8792-AB3989385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D5B270-8745-4A21-943F-FF0C47BD6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4BF7-FDE2-4BDC-A42A-1632A59B5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585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9354C-8D35-4BB0-ADBA-736CF8A75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DEF8D-C016-4522-99D9-793506C1D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60944-C42D-49D5-8415-7586AF6E9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2C1D-27BA-44BC-A540-8AAF53026AE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CCBFB-9E99-4F71-ABFF-0AB90B8F3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34939-79C9-4ECC-ADCD-A7B720D1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A932-2E1D-446E-9419-FB6E996C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344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B5D74-7D11-41E7-911C-42291F29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43759-6CA2-4670-AB42-F1F83EEBB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79B6A-5859-498E-A805-935351409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C028B-1789-4714-B008-4F4CB4C73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2C1D-27BA-44BC-A540-8AAF53026AE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9A1C7-0570-45F4-B403-2F8EEB53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17790-55FF-40EC-92AF-33F77BD01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A932-2E1D-446E-9419-FB6E996C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468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5B0A0-B6E9-4C38-BD14-F839BEC2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FB687-F9E0-42AE-A406-3E7A1503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0AEBF-C675-4994-9295-046C0DDAF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969C27-EE70-4ECA-9E3C-2D8310965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BF26FC-B659-4E14-A6EA-338396377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C7505-2F54-4BA0-B111-3AE7FBCE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2C1D-27BA-44BC-A540-8AAF53026AE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026FD0-2526-45DB-B653-6884A7F27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856FF1-7EF1-4B2F-A0E3-CE24EFBB2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A932-2E1D-446E-9419-FB6E996C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627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45152-6570-4BD6-A151-3960B46A8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F133E2-3250-4E80-BC9C-821864B0A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2C1D-27BA-44BC-A540-8AAF53026AE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B7742-64F6-4565-9B5D-3EE99DB35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1E13A-B743-44ED-B84C-E2E28301B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A932-2E1D-446E-9419-FB6E996C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765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2F9D3B-BDF9-466D-90D7-EC546956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2C1D-27BA-44BC-A540-8AAF53026AE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AD991-F5DA-4530-AA6D-9DFB4DD0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A9F0D-E6C3-4409-87A1-2FA0191F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A932-2E1D-446E-9419-FB6E996C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277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37F3E-4BCF-48E3-8D3E-F21B22250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CDD5B-7559-4BD3-B1E7-DF6661F8F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8FE2D1-DFA7-4BF0-A203-7471F9B82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2AF90-CC0B-490C-9B40-DD68A26B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2C1D-27BA-44BC-A540-8AAF53026AE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4919C-3C79-44D5-B623-B85128DF7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04711-88F6-463B-A271-01D3950F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A932-2E1D-446E-9419-FB6E996C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069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13BBA-5FFB-4D19-940C-C906A04A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D82518-C23B-431D-AFCA-B30A0B98C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B6652-7A40-4579-8896-8013A322C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8FF73-569A-44E1-BF60-9569E905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2C1D-27BA-44BC-A540-8AAF53026AE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81DB1-9B4F-43DC-B0EF-A33F90E42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67289-C347-4C48-9286-7FFB7263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A932-2E1D-446E-9419-FB6E996C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20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0000-E823-49A7-AC16-61A4F225B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32B17-EA74-49BE-921E-181A406FA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0F63D-7885-4393-850B-82D8C0E0E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2C1D-27BA-44BC-A540-8AAF53026AE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07ABE-9CB6-4962-AD5D-35AE57A4A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FC0D5-4144-40C1-8BA7-31F22CF0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A932-2E1D-446E-9419-FB6E996C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414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EC777C-0223-4E5C-9314-6D6CF3150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2F6ADF-F974-418A-A3C5-38205F4BD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85112-14E5-41F6-AA32-D36229E3A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2C1D-27BA-44BC-A540-8AAF53026AE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C961D-4193-47F4-95FA-B1996BC18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6512B-5CF7-4F78-972B-456CC55A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A932-2E1D-446E-9419-FB6E996C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840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CCC4AC9C-FB2D-530B-9217-575CA18527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776835"/>
            <a:ext cx="9449913" cy="53407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rgbClr val="0841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391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EEBF6-D40D-4476-8DB1-B6DEA217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084AE1-BE53-4EE9-B64D-583714BC0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193-85C8-45DF-A522-24B3549DB40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99FB4-EE12-4749-841C-FD4F6D348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1BD60-B478-465B-9EC8-07555672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4BF7-FDE2-4BDC-A42A-1632A59B5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89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1757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6A2A3B-8735-FD4F-80C7-21A66395A6B2}"/>
              </a:ext>
            </a:extLst>
          </p:cNvPr>
          <p:cNvSpPr/>
          <p:nvPr userDrawn="1"/>
        </p:nvSpPr>
        <p:spPr>
          <a:xfrm>
            <a:off x="810276" y="6165274"/>
            <a:ext cx="3399774" cy="472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1F1F1F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498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03A834-EF06-DFDB-CD2B-A0ADE13CE7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B759F-3B35-B17B-4339-CCA3BBC39209}"/>
              </a:ext>
            </a:extLst>
          </p:cNvPr>
          <p:cNvSpPr txBox="1"/>
          <p:nvPr userDrawn="1"/>
        </p:nvSpPr>
        <p:spPr>
          <a:xfrm>
            <a:off x="743200" y="6360271"/>
            <a:ext cx="4329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0" spc="50" baseline="0" dirty="0">
                <a:solidFill>
                  <a:srgbClr val="003DA6"/>
                </a:solidFill>
                <a:latin typeface="Century Gothic" panose="020B0502020202020204" pitchFamily="34" charset="0"/>
              </a:rPr>
              <a:t>BUSINESS OF PEDIATRICS</a:t>
            </a:r>
          </a:p>
        </p:txBody>
      </p:sp>
    </p:spTree>
    <p:extLst>
      <p:ext uri="{BB962C8B-B14F-4D97-AF65-F5344CB8AC3E}">
        <p14:creationId xmlns:p14="http://schemas.microsoft.com/office/powerpoint/2010/main" val="1284407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ED74A44D-1D33-79DA-FF70-B411E94474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2DCD1D-8BFD-8C5D-666E-5263AF60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D870D43-3E78-9D56-02D0-91F226796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1962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58D37A-3C3A-5FE0-A1C5-EF68FF08C3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912B111-91AC-2EFD-4D50-F981CB18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A3E8AB-8D42-072F-1E29-C425DEB4B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A998F7-FC4D-4B7D-8665-E1D5B17F821C}"/>
              </a:ext>
            </a:extLst>
          </p:cNvPr>
          <p:cNvSpPr txBox="1"/>
          <p:nvPr userDrawn="1"/>
        </p:nvSpPr>
        <p:spPr>
          <a:xfrm>
            <a:off x="743200" y="6360271"/>
            <a:ext cx="4329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0" spc="50" baseline="0" dirty="0">
                <a:solidFill>
                  <a:srgbClr val="003DA6"/>
                </a:solidFill>
                <a:latin typeface="Century Gothic" panose="020B0502020202020204" pitchFamily="34" charset="0"/>
              </a:rPr>
              <a:t>BUSINESS OF PEDIATRICS</a:t>
            </a:r>
          </a:p>
        </p:txBody>
      </p:sp>
    </p:spTree>
    <p:extLst>
      <p:ext uri="{BB962C8B-B14F-4D97-AF65-F5344CB8AC3E}">
        <p14:creationId xmlns:p14="http://schemas.microsoft.com/office/powerpoint/2010/main" val="39565747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>
                <a:solidFill>
                  <a:srgbClr val="1F1F1F"/>
                </a:solidFill>
              </a:defRPr>
            </a:lvl2pPr>
            <a:lvl3pPr>
              <a:defRPr>
                <a:solidFill>
                  <a:srgbClr val="1F1F1F"/>
                </a:solidFill>
              </a:defRPr>
            </a:lvl3pPr>
            <a:lvl4pPr>
              <a:defRPr>
                <a:solidFill>
                  <a:srgbClr val="1F1F1F"/>
                </a:solidFill>
              </a:defRPr>
            </a:lvl4pPr>
            <a:lvl5pPr>
              <a:defRPr>
                <a:solidFill>
                  <a:srgbClr val="1F1F1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131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30698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7808" y="0"/>
            <a:ext cx="494995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0518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CCC4AC9C-FB2D-530B-9217-575CA18527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776835"/>
            <a:ext cx="9449913" cy="53407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rgbClr val="0841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4293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6E343E0-6AF2-53A4-A58E-375A7A0F0E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F1AFE0A-044B-C480-ED24-155691EF52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776835"/>
            <a:ext cx="9449913" cy="53407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rgbClr val="0841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12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8B633D-3711-4B07-96B2-A27228268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193-85C8-45DF-A522-24B3549DB40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997257-FD03-4110-B249-A4B7C32CF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FE04B-C83C-462B-A061-E3B23C1B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4BF7-FDE2-4BDC-A42A-1632A59B5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433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9C7E45-ADC8-6043-9C3A-1B3094528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9E08B-0BA3-0045-BB80-325361FF0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28" y="0"/>
            <a:ext cx="2330744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67B8F3-CFEA-DA4F-A818-ADBB31D364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62" y="0"/>
            <a:ext cx="2318542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4672705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rgbClr val="0841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71014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EF03-D140-6845-A287-DED9C9A4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B10AD-A967-9843-89A3-148B2669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369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49767-1D81-F140-A58F-768C79AF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6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17387-0202-48E8-B41F-56477ED3B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FFC0A-BF21-4524-9048-1E8499C39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C12DD-4F3C-46D1-97D5-9037B3BCF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CF5FB-00B7-4708-9BFF-1394B1AF6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193-85C8-45DF-A522-24B3549DB40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E3964-A9EA-4B12-98B6-3C5AB7087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2B3F9-ACE5-4D8F-9A25-3934EB28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4BF7-FDE2-4BDC-A42A-1632A59B5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1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E4580-6D99-4BF8-A02D-18F6C9FD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118760-B77C-4723-840C-8645E2495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F36A3-FCA1-4244-AFF7-EEADCA56F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59C52E-3A19-4683-93CA-95548C8D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193-85C8-45DF-A522-24B3549DB40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A4D0D-3A11-4C0B-B9A5-DABB478D8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7FBBC-FA38-446C-BDA0-6E542C5EB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E4BF7-FDE2-4BDC-A42A-1632A59B5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2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029D6-661B-41D4-AD3F-DE678875E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FA5E7-B35C-4180-B412-2AB9AC382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4377E-90D5-42ED-8EAA-E653BE0C8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4E193-85C8-45DF-A522-24B3549DB40A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26E3B-B444-4B09-9C8A-3D115D3BD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D242B-034C-4E79-AB7C-F952E0CB0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E4BF7-FDE2-4BDC-A42A-1632A59B57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5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79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C29336-6F65-AF46-900E-E67AC600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833" y="2175652"/>
            <a:ext cx="9557291" cy="303083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“Divider or quotation slide.”</a:t>
            </a:r>
          </a:p>
        </p:txBody>
      </p:sp>
    </p:spTree>
    <p:extLst>
      <p:ext uri="{BB962C8B-B14F-4D97-AF65-F5344CB8AC3E}">
        <p14:creationId xmlns:p14="http://schemas.microsoft.com/office/powerpoint/2010/main" val="306929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dt="0"/>
  <p:txStyles>
    <p:titleStyle>
      <a:lvl1pPr algn="l" defTabSz="816030" rtl="0" eaLnBrk="1" latinLnBrk="0" hangingPunct="1">
        <a:lnSpc>
          <a:spcPct val="90000"/>
        </a:lnSpc>
        <a:spcBef>
          <a:spcPct val="0"/>
        </a:spcBef>
        <a:buNone/>
        <a:defRPr sz="5875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04005" indent="-204005" algn="l" defTabSz="816030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2125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12020" indent="-204005" algn="l" defTabSz="816030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813" b="1" i="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20037" indent="-204005" algn="l" defTabSz="816030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25" b="1" i="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428050" indent="-204005" algn="l" defTabSz="816030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438" b="1" i="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836064" indent="-204005" algn="l" defTabSz="816030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063" b="1" i="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244077" indent="-204005" algn="l" defTabSz="816030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652092" indent="-204005" algn="l" defTabSz="816030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3060107" indent="-204005" algn="l" defTabSz="816030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468122" indent="-204005" algn="l" defTabSz="816030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030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08013" algn="l" defTabSz="816030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16030" algn="l" defTabSz="816030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24046" algn="l" defTabSz="816030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32060" algn="l" defTabSz="816030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0071" algn="l" defTabSz="816030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48087" algn="l" defTabSz="816030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856101" algn="l" defTabSz="816030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264116" algn="l" defTabSz="816030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2EA046-470B-8752-AC4B-A209C78D5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6E1C0-4E57-1906-D118-09C504448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8E9F7-7980-F1F1-C856-8A41C95F9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B3ECC-DAF7-4E6D-86AA-3F84AA9E4C66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90E1-06BC-CD54-90A8-FE720BAFD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BC358-C319-483D-84C3-6D24B5328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45968-04B1-4988-829C-DD81F316D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9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858B0-D6F5-9546-B479-4B08010E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EB5B-5DAC-9440-8FD0-DF5993BB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68494-F72C-D04E-A34C-CE7725FB9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9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B90FE-D519-E947-A192-B54A11738084}"/>
              </a:ext>
            </a:extLst>
          </p:cNvPr>
          <p:cNvSpPr txBox="1"/>
          <p:nvPr/>
        </p:nvSpPr>
        <p:spPr>
          <a:xfrm>
            <a:off x="743200" y="6309856"/>
            <a:ext cx="4329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0" spc="50" baseline="0" dirty="0">
                <a:solidFill>
                  <a:srgbClr val="003DA6"/>
                </a:solidFill>
                <a:latin typeface="Century Gothic" panose="020B0502020202020204" pitchFamily="34" charset="0"/>
              </a:rPr>
              <a:t>BUSINESS OF PEDIATRICS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D52E0DDF-5ED4-1C0C-0612-E75B5ABDF2B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25500" y="6547243"/>
            <a:ext cx="1718570" cy="3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9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b="1" i="0" kern="1200">
          <a:solidFill>
            <a:srgbClr val="0841A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1113" indent="0" algn="l" defTabSz="914400" rtl="0" eaLnBrk="1" latinLnBrk="0" hangingPunct="1">
        <a:lnSpc>
          <a:spcPct val="100000"/>
        </a:lnSpc>
        <a:spcBef>
          <a:spcPts val="1000"/>
        </a:spcBef>
        <a:buClr>
          <a:srgbClr val="0841A2"/>
        </a:buClr>
        <a:buSzPct val="100000"/>
        <a:buFont typeface="Arial" panose="020B0604020202020204" pitchFamily="34" charset="0"/>
        <a:buNone/>
        <a:tabLst>
          <a:tab pos="450850" algn="l"/>
        </a:tabLst>
        <a:defRPr sz="2000" b="0" i="0" kern="1200">
          <a:solidFill>
            <a:srgbClr val="0841A2"/>
          </a:solidFill>
          <a:latin typeface="Century Gothic" panose="020B0502020202020204" pitchFamily="34" charset="0"/>
          <a:ea typeface="+mn-ea"/>
          <a:cs typeface="+mn-cs"/>
        </a:defRPr>
      </a:lvl1pPr>
      <a:lvl2pPr marL="231775" indent="-2206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800" b="0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2pPr>
      <a:lvl3pPr marL="401638" indent="-1698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b="1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3pPr>
      <a:lvl4pPr marL="695325" indent="-2317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4pPr>
      <a:lvl5pPr marL="914400" indent="-2190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2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858B0-D6F5-9546-B479-4B08010E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EB5B-5DAC-9440-8FD0-DF5993BB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68494-F72C-D04E-A34C-CE7725FB9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9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424243"/>
                </a:solidFill>
                <a:latin typeface="Corbel" panose="020B0503020204020204" pitchFamily="34" charset="0"/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B318CA-73C5-DF41-A8D3-350FDA8ACD8C}"/>
              </a:ext>
            </a:extLst>
          </p:cNvPr>
          <p:cNvCxnSpPr>
            <a:cxnSpLocks/>
          </p:cNvCxnSpPr>
          <p:nvPr/>
        </p:nvCxnSpPr>
        <p:spPr>
          <a:xfrm>
            <a:off x="844376" y="6297793"/>
            <a:ext cx="2141535" cy="0"/>
          </a:xfrm>
          <a:prstGeom prst="line">
            <a:avLst/>
          </a:prstGeom>
          <a:ln w="3175"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B6E53D0-C571-896E-75A1-36329C7664D3}"/>
              </a:ext>
            </a:extLst>
          </p:cNvPr>
          <p:cNvSpPr txBox="1"/>
          <p:nvPr userDrawn="1"/>
        </p:nvSpPr>
        <p:spPr>
          <a:xfrm>
            <a:off x="743200" y="6309856"/>
            <a:ext cx="4329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0" spc="50" baseline="0" dirty="0">
                <a:solidFill>
                  <a:srgbClr val="003DA6"/>
                </a:solidFill>
                <a:latin typeface="Century Gothic" panose="020B0502020202020204" pitchFamily="34" charset="0"/>
              </a:rPr>
              <a:t>BUSINESS OF PEDIATRICS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F64DE0D1-BE3C-20C3-B7DC-F9DC2459FD0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25500" y="6547243"/>
            <a:ext cx="1718570" cy="3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2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b="0" i="0" kern="1200">
          <a:solidFill>
            <a:srgbClr val="0841A2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11113" indent="0" algn="l" defTabSz="914400" rtl="0" eaLnBrk="1" latinLnBrk="0" hangingPunct="1">
        <a:lnSpc>
          <a:spcPct val="100000"/>
        </a:lnSpc>
        <a:spcBef>
          <a:spcPts val="1000"/>
        </a:spcBef>
        <a:buClr>
          <a:srgbClr val="0841A2"/>
        </a:buClr>
        <a:buSzPct val="100000"/>
        <a:buFont typeface="Arial" panose="020B0604020202020204" pitchFamily="34" charset="0"/>
        <a:buNone/>
        <a:tabLst>
          <a:tab pos="450850" algn="l"/>
        </a:tabLst>
        <a:defRPr sz="2000" b="0" i="0" kern="1200">
          <a:solidFill>
            <a:srgbClr val="0841A2"/>
          </a:solidFill>
          <a:latin typeface="Corbel" panose="020B0503020204020204" pitchFamily="34" charset="0"/>
          <a:ea typeface="+mn-ea"/>
          <a:cs typeface="+mn-cs"/>
        </a:defRPr>
      </a:lvl1pPr>
      <a:lvl2pPr marL="231775" indent="-2206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800" b="0" i="0" kern="1200">
          <a:solidFill>
            <a:srgbClr val="424243"/>
          </a:solidFill>
          <a:latin typeface="Corbel" panose="020B0503020204020204" pitchFamily="34" charset="0"/>
          <a:ea typeface="+mn-ea"/>
          <a:cs typeface="+mn-cs"/>
        </a:defRPr>
      </a:lvl2pPr>
      <a:lvl3pPr marL="401638" indent="-1698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b="1" i="0" kern="1200">
          <a:solidFill>
            <a:srgbClr val="424243"/>
          </a:solidFill>
          <a:latin typeface="Corbel" panose="020B0503020204020204" pitchFamily="34" charset="0"/>
          <a:ea typeface="+mn-ea"/>
          <a:cs typeface="+mn-cs"/>
        </a:defRPr>
      </a:lvl3pPr>
      <a:lvl4pPr marL="695325" indent="-2317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kern="1200">
          <a:solidFill>
            <a:srgbClr val="424243"/>
          </a:solidFill>
          <a:latin typeface="Corbel" panose="020B0503020204020204" pitchFamily="34" charset="0"/>
          <a:ea typeface="+mn-ea"/>
          <a:cs typeface="+mn-cs"/>
        </a:defRPr>
      </a:lvl4pPr>
      <a:lvl5pPr marL="914400" indent="-2190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200" kern="1200">
          <a:solidFill>
            <a:srgbClr val="424243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22806-3EFA-486A-A181-2010B4B3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861C7-92B3-436D-8C47-E1ADA496D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E862C-38C2-4F4E-9893-755E10B1A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22C1D-27BA-44BC-A540-8AAF53026AE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00749-61DB-4322-BF0D-BAD0D3F47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6635-047A-40CA-9A93-BAC68E82B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3A932-2E1D-446E-9419-FB6E996C0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5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858B0-D6F5-9546-B479-4B08010E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EB5B-5DAC-9440-8FD0-DF5993BB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68494-F72C-D04E-A34C-CE7725FB9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9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B90FE-D519-E947-A192-B54A11738084}"/>
              </a:ext>
            </a:extLst>
          </p:cNvPr>
          <p:cNvSpPr txBox="1"/>
          <p:nvPr/>
        </p:nvSpPr>
        <p:spPr>
          <a:xfrm>
            <a:off x="743200" y="6360271"/>
            <a:ext cx="4329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0" spc="50" baseline="0" dirty="0">
                <a:solidFill>
                  <a:srgbClr val="003DA6"/>
                </a:solidFill>
                <a:latin typeface="Century Gothic" panose="020B0502020202020204" pitchFamily="34" charset="0"/>
              </a:rPr>
              <a:t>BUSINESS OF PEDIATRICS</a:t>
            </a:r>
          </a:p>
        </p:txBody>
      </p:sp>
    </p:spTree>
    <p:extLst>
      <p:ext uri="{BB962C8B-B14F-4D97-AF65-F5344CB8AC3E}">
        <p14:creationId xmlns:p14="http://schemas.microsoft.com/office/powerpoint/2010/main" val="236446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b="1" i="0" kern="1200">
          <a:solidFill>
            <a:srgbClr val="0841A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1113" indent="0" algn="l" defTabSz="914400" rtl="0" eaLnBrk="1" latinLnBrk="0" hangingPunct="1">
        <a:lnSpc>
          <a:spcPct val="100000"/>
        </a:lnSpc>
        <a:spcBef>
          <a:spcPts val="1000"/>
        </a:spcBef>
        <a:buClr>
          <a:srgbClr val="0841A2"/>
        </a:buClr>
        <a:buSzPct val="100000"/>
        <a:buFont typeface="Arial" panose="020B0604020202020204" pitchFamily="34" charset="0"/>
        <a:buNone/>
        <a:tabLst>
          <a:tab pos="450850" algn="l"/>
        </a:tabLst>
        <a:defRPr sz="2000" b="0" i="0" kern="1200">
          <a:solidFill>
            <a:srgbClr val="0841A2"/>
          </a:solidFill>
          <a:latin typeface="Century Gothic" panose="020B0502020202020204" pitchFamily="34" charset="0"/>
          <a:ea typeface="+mn-ea"/>
          <a:cs typeface="+mn-cs"/>
        </a:defRPr>
      </a:lvl1pPr>
      <a:lvl2pPr marL="231775" indent="-2206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800" b="0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2pPr>
      <a:lvl3pPr marL="401638" indent="-1698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b="1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3pPr>
      <a:lvl4pPr marL="695325" indent="-2317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4pPr>
      <a:lvl5pPr marL="914400" indent="-2190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2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hn@childrensnational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jpeg"/><Relationship Id="rId18" Type="http://schemas.openxmlformats.org/officeDocument/2006/relationships/image" Target="../media/image57.jpeg"/><Relationship Id="rId26" Type="http://schemas.openxmlformats.org/officeDocument/2006/relationships/image" Target="../media/image65.png"/><Relationship Id="rId3" Type="http://schemas.openxmlformats.org/officeDocument/2006/relationships/image" Target="../media/image43.png"/><Relationship Id="rId21" Type="http://schemas.openxmlformats.org/officeDocument/2006/relationships/image" Target="../media/image60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17" Type="http://schemas.openxmlformats.org/officeDocument/2006/relationships/image" Target="../media/image56.jpeg"/><Relationship Id="rId25" Type="http://schemas.openxmlformats.org/officeDocument/2006/relationships/image" Target="../media/image64.jpe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5.png"/><Relationship Id="rId20" Type="http://schemas.openxmlformats.org/officeDocument/2006/relationships/image" Target="../media/image59.jpeg"/><Relationship Id="rId1" Type="http://schemas.openxmlformats.org/officeDocument/2006/relationships/slideLayout" Target="../slideLayouts/slideLayout54.xml"/><Relationship Id="rId6" Type="http://schemas.microsoft.com/office/2007/relationships/hdphoto" Target="../media/hdphoto1.wdp"/><Relationship Id="rId11" Type="http://schemas.openxmlformats.org/officeDocument/2006/relationships/image" Target="../media/image50.jpeg"/><Relationship Id="rId24" Type="http://schemas.openxmlformats.org/officeDocument/2006/relationships/image" Target="../media/image63.jpeg"/><Relationship Id="rId5" Type="http://schemas.openxmlformats.org/officeDocument/2006/relationships/image" Target="../media/image45.png"/><Relationship Id="rId15" Type="http://schemas.openxmlformats.org/officeDocument/2006/relationships/image" Target="../media/image54.png"/><Relationship Id="rId23" Type="http://schemas.openxmlformats.org/officeDocument/2006/relationships/image" Target="../media/image62.jpeg"/><Relationship Id="rId10" Type="http://schemas.openxmlformats.org/officeDocument/2006/relationships/image" Target="../media/image49.jpeg"/><Relationship Id="rId19" Type="http://schemas.openxmlformats.org/officeDocument/2006/relationships/image" Target="../media/image58.jpeg"/><Relationship Id="rId4" Type="http://schemas.openxmlformats.org/officeDocument/2006/relationships/image" Target="../media/image44.jpeg"/><Relationship Id="rId9" Type="http://schemas.openxmlformats.org/officeDocument/2006/relationships/image" Target="../media/image48.png"/><Relationship Id="rId14" Type="http://schemas.openxmlformats.org/officeDocument/2006/relationships/image" Target="../media/image53.jpeg"/><Relationship Id="rId22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dewolfe@childrensnational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g"/><Relationship Id="rId5" Type="http://schemas.openxmlformats.org/officeDocument/2006/relationships/hyperlink" Target="mailto:wcbradfo@childrensnational.org" TargetMode="External"/><Relationship Id="rId4" Type="http://schemas.openxmlformats.org/officeDocument/2006/relationships/hyperlink" Target="mailto:aslovin@childrensnational.or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1E4E8C2-792F-AB86-97E5-490CE71C3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D35DB9-406B-F93C-AA15-BED6C1399B0A}"/>
              </a:ext>
            </a:extLst>
          </p:cNvPr>
          <p:cNvSpPr txBox="1"/>
          <p:nvPr/>
        </p:nvSpPr>
        <p:spPr>
          <a:xfrm>
            <a:off x="985821" y="2107095"/>
            <a:ext cx="2485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Sharp Sans No1 Bold" pitchFamily="2" charset="77"/>
                <a:cs typeface="Sharp Sans No1 Bold" pitchFamily="2" charset="77"/>
              </a:rPr>
              <a:t>25</a:t>
            </a:r>
            <a:r>
              <a:rPr lang="en-US" sz="2400" b="1" baseline="30000" dirty="0">
                <a:solidFill>
                  <a:schemeClr val="bg1"/>
                </a:solidFill>
                <a:latin typeface="Century Gothic" panose="020B0502020202020204" pitchFamily="34" charset="0"/>
                <a:ea typeface="Sharp Sans No1 Bold" pitchFamily="2" charset="77"/>
                <a:cs typeface="Sharp Sans No1 Bold" pitchFamily="2" charset="77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Sharp Sans No1 Bold" pitchFamily="2" charset="77"/>
                <a:cs typeface="Sharp Sans No1 Bold" pitchFamily="2" charset="77"/>
              </a:rPr>
              <a:t> ANNUAL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B376B-B806-FA7F-1653-874D5DDFDC81}"/>
              </a:ext>
            </a:extLst>
          </p:cNvPr>
          <p:cNvSpPr txBox="1"/>
          <p:nvPr/>
        </p:nvSpPr>
        <p:spPr>
          <a:xfrm>
            <a:off x="985820" y="4209675"/>
            <a:ext cx="3230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Sharp Sans No1 Medium" pitchFamily="2" charset="77"/>
                <a:cs typeface="Sharp Sans No1 Medium" pitchFamily="2" charset="77"/>
              </a:rPr>
              <a:t>JANUARY 12, 2023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C6138842-4844-2D32-7C3A-EB6A31E35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494" y="0"/>
            <a:ext cx="2412506" cy="4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6499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2" name="Rectangle 7181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B6CE100-0CB6-4934-B5F9-52DF27EF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tx1"/>
                </a:solidFill>
              </a:rPr>
              <a:t>Next steps</a:t>
            </a:r>
          </a:p>
        </p:txBody>
      </p:sp>
      <p:sp>
        <p:nvSpPr>
          <p:cNvPr id="7184" name="Rectangle 7183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6" name="Rectangle 7185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A202D0-05C7-4529-ADE7-5782BE55B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</a:rPr>
              <a:t>Develop a comprehensive strategy to address mental and behavioral health needs in our practice network, recognizing there is </a:t>
            </a:r>
            <a:r>
              <a:rPr lang="en-US" sz="3200" i="1" u="sng" dirty="0">
                <a:solidFill>
                  <a:schemeClr val="tx1"/>
                </a:solidFill>
              </a:rPr>
              <a:t>not</a:t>
            </a:r>
            <a:r>
              <a:rPr lang="en-US" sz="3200" dirty="0">
                <a:solidFill>
                  <a:schemeClr val="tx1"/>
                </a:solidFill>
              </a:rPr>
              <a:t> a one-size-fits-all solution</a:t>
            </a:r>
          </a:p>
        </p:txBody>
      </p:sp>
      <p:pic>
        <p:nvPicPr>
          <p:cNvPr id="7170" name="Picture 2" descr="Helping Children and Families Cope with the COVID-19 Crisis | Children's  National Hospital Foundation">
            <a:extLst>
              <a:ext uri="{FF2B5EF4-FFF2-40B4-BE49-F238E27FC236}">
                <a16:creationId xmlns:a16="http://schemas.microsoft.com/office/drawing/2014/main" id="{73BD4B34-8365-4498-BF31-059D1D55DB2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975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76419E-765B-49F1-8C6B-57FB6A1A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DA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3DA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F183A6-D918-49FE-8C5B-1652B8FB1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Approach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2CB72F3-03CD-A2B4-C0B5-6D92491B5A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81132" y="1482344"/>
          <a:ext cx="10093124" cy="46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6518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095772-ABFD-4739-AD32-49DD3962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DA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3DA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3D0A67-5E35-4FC1-9809-779A562D6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Priority Areas 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C3D1683-8A3E-4AB2-64E6-686D410962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04710"/>
          <a:ext cx="10515600" cy="4672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4901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3A90E2-7682-45BA-995D-78B76E44A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DA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3DA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41A0FA-CC4B-4826-BEA1-871472D75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Strategies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16398E0-B4FB-4A8D-83CB-AED4F533E7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85732"/>
          <a:ext cx="10515600" cy="4591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1303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4A0CA-A65B-E0C5-00C1-5511BBD7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DA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3DA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B89B9B-342C-1DE1-39E7-2482986F7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Progress to Date: 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09C10-3ACD-F5FE-A636-084CF87BA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503"/>
            <a:ext cx="10515600" cy="4689479"/>
          </a:xfrm>
        </p:spPr>
        <p:txBody>
          <a:bodyPr>
            <a:normAutofit lnSpcReduction="10000"/>
          </a:bodyPr>
          <a:lstStyle/>
          <a:p>
            <a:pPr marL="354013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chemeClr val="tx1"/>
                </a:solidFill>
                <a:effectLst/>
              </a:rPr>
              <a:t>J. Willard and Alice S. Marriott Foundation gift to Children’s National to support the Behavioral Health Initiative</a:t>
            </a:r>
          </a:p>
          <a:p>
            <a:pPr marL="354013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Currently developing an interdisciplinary, collaborative team from the Pediatric Health Network and Children’s National Hospital with key staff identified to lead initiative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Children’s National is invested in m</a:t>
            </a: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ental and behavioral health and is committed to this work in the years to come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Questions? Email </a:t>
            </a:r>
            <a:r>
              <a:rPr lang="en-US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phn@childrensnational.org</a:t>
            </a:r>
            <a:r>
              <a:rPr lang="en-US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4284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50BF34-9C31-4D3F-908F-172150A9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4C09068-DDAE-4F2E-8273-83B0EBB839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142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142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E58652-AB6F-420C-9396-A25604B2C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84" y="776835"/>
            <a:ext cx="6400800" cy="53407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700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Updates from Children’s National</a:t>
            </a:r>
          </a:p>
        </p:txBody>
      </p:sp>
      <p:pic>
        <p:nvPicPr>
          <p:cNvPr id="2050" name="Picture 2" descr="Children's National Hospital says it is near capacity, offers advice for  parents | WJLA">
            <a:extLst>
              <a:ext uri="{FF2B5EF4-FFF2-40B4-BE49-F238E27FC236}">
                <a16:creationId xmlns:a16="http://schemas.microsoft.com/office/drawing/2014/main" id="{861BF9C7-F4B5-473E-B0A6-0AF3AEC39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7788" y="932620"/>
            <a:ext cx="3980762" cy="229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739F80-C869-950B-9E00-9A15663BE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38" y="3506053"/>
            <a:ext cx="3600462" cy="248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3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Kurt Newman M.D. | Grover's Take on Things">
            <a:extLst>
              <a:ext uri="{FF2B5EF4-FFF2-40B4-BE49-F238E27FC236}">
                <a16:creationId xmlns:a16="http://schemas.microsoft.com/office/drawing/2014/main" id="{DDAA5693-0C86-422B-BE8A-5E96507ABC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823017-4C32-49E2-888E-11969F6C1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34" y="365125"/>
            <a:ext cx="4135440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Congratulations &amp; Thank You!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F94EFD-F74F-447A-B7BC-063358F0AF6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0658" y="2434201"/>
            <a:ext cx="4329731" cy="37427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0795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Kurt Newman, MD, President &amp; CEO, Children’s National will be retiring</a:t>
            </a:r>
            <a:endParaRPr lang="en-US"/>
          </a:p>
          <a:p>
            <a:pPr marL="10795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New CEO search underway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941058-3D9F-45D6-8E80-F7E38FB52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FD78E8-A9A4-9DA2-D706-724AB1D1776A}"/>
              </a:ext>
            </a:extLst>
          </p:cNvPr>
          <p:cNvSpPr txBox="1"/>
          <p:nvPr/>
        </p:nvSpPr>
        <p:spPr>
          <a:xfrm>
            <a:off x="743200" y="6309856"/>
            <a:ext cx="4329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50" normalizeH="0" baseline="0" noProof="0" dirty="0">
                <a:ln>
                  <a:noFill/>
                </a:ln>
                <a:solidFill>
                  <a:srgbClr val="003DA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BUSINESS OF PEDIATRICS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9F554E0F-26E8-8D78-C236-F2E1050F9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0" y="6547243"/>
            <a:ext cx="1718570" cy="3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0954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079AA7-B4EF-48F5-8BED-86254A9B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241991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Children’s National</a:t>
            </a:r>
            <a:br>
              <a:rPr lang="en-US" sz="3200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en-US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launches new center for Community &amp; Population Health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5B9816-803A-4C41-9D51-DDF1ACDD5A8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65431" y="1918594"/>
            <a:ext cx="6586489" cy="451447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54013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54013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Pediatric Health Network</a:t>
            </a:r>
          </a:p>
          <a:p>
            <a:pPr marL="354013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Goldberg Center for Community Pediatric Health</a:t>
            </a:r>
          </a:p>
          <a:p>
            <a:pPr marL="574675" lvl="1" indent="-22860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General Pediatrics</a:t>
            </a:r>
          </a:p>
          <a:p>
            <a:pPr marL="574675" lvl="1" indent="-22860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Adolescent &amp; Young Adult Medicine</a:t>
            </a:r>
          </a:p>
          <a:p>
            <a:pPr marL="574675" lvl="1" indent="-228600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Child &amp; Adolescent Protection</a:t>
            </a:r>
          </a:p>
          <a:p>
            <a:pPr marL="574675" lvl="1" indent="-228600">
              <a:spcBef>
                <a:spcPts val="0"/>
              </a:spcBef>
            </a:pP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</a:rPr>
              <a:t>Pediatric Dentistry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54013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Children’s National Pediatricians &amp; Associates (</a:t>
            </a:r>
            <a:r>
              <a:rPr lang="en-US" i="1" dirty="0">
                <a:solidFill>
                  <a:schemeClr val="tx1"/>
                </a:solidFill>
                <a:latin typeface="Century Gothic" panose="020B0502020202020204" pitchFamily="34" charset="0"/>
              </a:rPr>
              <a:t>Primary Care Practice Group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</a:p>
          <a:p>
            <a:pPr marL="354013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Children’s School Services (</a:t>
            </a:r>
            <a:r>
              <a:rPr lang="en-US" i="1" dirty="0">
                <a:solidFill>
                  <a:schemeClr val="tx1"/>
                </a:solidFill>
                <a:latin typeface="Century Gothic" panose="020B0502020202020204" pitchFamily="34" charset="0"/>
              </a:rPr>
              <a:t>DC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</a:p>
          <a:p>
            <a:pPr marL="354013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Health Services for Children with Special Needs, Inc. (HSCSN) (</a:t>
            </a:r>
            <a:r>
              <a:rPr lang="en-US" i="1" dirty="0">
                <a:solidFill>
                  <a:schemeClr val="tx1"/>
                </a:solidFill>
                <a:latin typeface="Century Gothic" panose="020B0502020202020204" pitchFamily="34" charset="0"/>
              </a:rPr>
              <a:t>MCO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</a:p>
          <a:p>
            <a:pPr marL="354013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HSC Home Care and Health and Residential Services</a:t>
            </a:r>
          </a:p>
        </p:txBody>
      </p:sp>
      <p:pic>
        <p:nvPicPr>
          <p:cNvPr id="4098" name="Picture 2" descr="Nathaniel Beers | Primary Care Collaborative">
            <a:extLst>
              <a:ext uri="{FF2B5EF4-FFF2-40B4-BE49-F238E27FC236}">
                <a16:creationId xmlns:a16="http://schemas.microsoft.com/office/drawing/2014/main" id="{1FFEC960-930C-4821-8C18-18C6B2D03E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AB1205-067C-4680-AD26-A507438B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68A33-ECE5-150C-5FBD-66E4D8C3E562}"/>
              </a:ext>
            </a:extLst>
          </p:cNvPr>
          <p:cNvSpPr txBox="1"/>
          <p:nvPr/>
        </p:nvSpPr>
        <p:spPr>
          <a:xfrm>
            <a:off x="69905" y="6081659"/>
            <a:ext cx="4495800" cy="54938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125413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Nathaniel Beers, MD, MPA, FAAP</a:t>
            </a:r>
          </a:p>
          <a:p>
            <a:pPr marL="125413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Executive VP, Community &amp; Population Health</a:t>
            </a:r>
          </a:p>
        </p:txBody>
      </p:sp>
    </p:spTree>
    <p:extLst>
      <p:ext uri="{BB962C8B-B14F-4D97-AF65-F5344CB8AC3E}">
        <p14:creationId xmlns:p14="http://schemas.microsoft.com/office/powerpoint/2010/main" val="352565295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73619C-D498-45C3-A176-BEC3210F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4C09068-DDAE-4F2E-8273-83B0EBB839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EB238-A345-47DE-A477-B4DC3E0E9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84" y="776835"/>
            <a:ext cx="6400800" cy="53407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 25</a:t>
            </a:r>
            <a:r>
              <a:rPr lang="en-US" sz="5400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b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ANNIVERSARY</a:t>
            </a:r>
            <a:b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Please join us in celebrating!</a:t>
            </a:r>
          </a:p>
        </p:txBody>
      </p:sp>
      <p:pic>
        <p:nvPicPr>
          <p:cNvPr id="4" name="Picture 2" descr="S:\SHAREVOL01\Pediatric_Health_Network\09. Marketing\Logos - Do Not Edit\PHN Vertical\Vertical Digital\150 ppi Vertical\Master\PHN_Vrt_TaupeRed_2020_RGB_150ppi_Lg.jpg">
            <a:extLst>
              <a:ext uri="{FF2B5EF4-FFF2-40B4-BE49-F238E27FC236}">
                <a16:creationId xmlns:a16="http://schemas.microsoft.com/office/drawing/2014/main" id="{F0A50DC5-711E-4604-9CA4-F618D73A8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330" y="776835"/>
            <a:ext cx="3002361" cy="255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444582-C808-6FA0-DF83-D50CF498B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088" y="3635322"/>
            <a:ext cx="3600462" cy="248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93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9972C4-F2BD-4FF7-A8F7-EA0F06E3B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60" y="3635322"/>
            <a:ext cx="3571810" cy="23957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000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25 years helping pediatric practices succeed</a:t>
            </a:r>
            <a:endParaRPr lang="en-US" kern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EA1E30-9F2F-4598-AAB8-DD4D9C098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62134873-EC57-1467-6E24-1B50E181B1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18521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02A3ED4-7E79-4FD0-9FDD-2972DA98C4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470" y="640822"/>
            <a:ext cx="3600462" cy="248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33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73619C-D498-45C3-A176-BEC3210F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4C09068-DDAE-4F2E-8273-83B0EBB839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14142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4142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EB238-A345-47DE-A477-B4DC3E0E9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84" y="776835"/>
            <a:ext cx="6400800" cy="53407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Network News &amp; Community Updates</a:t>
            </a:r>
          </a:p>
        </p:txBody>
      </p:sp>
      <p:pic>
        <p:nvPicPr>
          <p:cNvPr id="4" name="Picture 2" descr="S:\SHAREVOL01\Pediatric_Health_Network\09. Marketing\Logos - Do Not Edit\PHN Vertical\Vertical Digital\150 ppi Vertical\Master\PHN_Vrt_TaupeRed_2020_RGB_150ppi_Lg.jpg">
            <a:extLst>
              <a:ext uri="{FF2B5EF4-FFF2-40B4-BE49-F238E27FC236}">
                <a16:creationId xmlns:a16="http://schemas.microsoft.com/office/drawing/2014/main" id="{F0A50DC5-711E-4604-9CA4-F618D73A8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330" y="776835"/>
            <a:ext cx="3002361" cy="255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444582-C808-6FA0-DF83-D50CF498B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88" y="3635322"/>
            <a:ext cx="3600462" cy="248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94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662755"/>
              </p:ext>
            </p:extLst>
          </p:nvPr>
        </p:nvGraphicFramePr>
        <p:xfrm>
          <a:off x="6521754" y="1087694"/>
          <a:ext cx="2898471" cy="4801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8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25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entury Gothic" panose="020B0502020202020204" pitchFamily="34" charset="0"/>
                        </a:rPr>
                        <a:t>CNH</a:t>
                      </a:r>
                      <a:r>
                        <a:rPr lang="en-US" sz="2400" baseline="0" dirty="0">
                          <a:latin typeface="Century Gothic" panose="020B0502020202020204" pitchFamily="34" charset="0"/>
                        </a:rPr>
                        <a:t> Physicians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361">
                <a:tc>
                  <a:txBody>
                    <a:bodyPr/>
                    <a:lstStyle/>
                    <a:p>
                      <a:pPr marL="682625" indent="0" algn="l" defTabSz="914400" rtl="0" eaLnBrk="1" latinLnBrk="0" hangingPunct="1"/>
                      <a:r>
                        <a:rPr lang="en-US" sz="1600" kern="1200" dirty="0">
                          <a:solidFill>
                            <a:srgbClr val="0841A2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Kathleen Kadow, MD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  <a:p>
                      <a:pPr marL="682625" indent="0" algn="l" defTabSz="914400" rtl="0" eaLnBrk="1" latinLnBrk="0" hangingPunct="1"/>
                      <a:r>
                        <a:rPr lang="en-US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Children’s National</a:t>
                      </a:r>
                      <a:r>
                        <a:rPr lang="en-US" sz="12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/ </a:t>
                      </a:r>
                      <a:br>
                        <a:rPr lang="en-US" sz="12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2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Holy Cross Hospital</a:t>
                      </a:r>
                      <a:endParaRPr lang="en-US" sz="12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678">
                <a:tc>
                  <a:txBody>
                    <a:bodyPr/>
                    <a:lstStyle/>
                    <a:p>
                      <a:pPr marL="682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841A2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Ian Leibowitz,</a:t>
                      </a:r>
                      <a:r>
                        <a:rPr lang="en-US" sz="1600" kern="1200" baseline="0" dirty="0">
                          <a:solidFill>
                            <a:srgbClr val="0841A2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MD</a:t>
                      </a:r>
                    </a:p>
                    <a:p>
                      <a:pPr marL="682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Children’s National/PSV</a:t>
                      </a:r>
                      <a:endParaRPr lang="en-US" sz="12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marL="682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841A2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Ben</a:t>
                      </a:r>
                      <a:r>
                        <a:rPr lang="en-US" sz="1600" kern="1200" baseline="0" dirty="0">
                          <a:solidFill>
                            <a:srgbClr val="0841A2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Martin</a:t>
                      </a:r>
                      <a:r>
                        <a:rPr lang="en-US" sz="1600" kern="1200" dirty="0">
                          <a:solidFill>
                            <a:srgbClr val="0841A2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, MD</a:t>
                      </a:r>
                      <a:endParaRPr lang="en-US" sz="1600" kern="1200" baseline="0" dirty="0">
                        <a:solidFill>
                          <a:srgbClr val="0841A2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  <a:p>
                      <a:pPr marL="682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Children’s National/PSV</a:t>
                      </a:r>
                      <a:endParaRPr lang="en-US" sz="12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581">
                <a:tc>
                  <a:txBody>
                    <a:bodyPr/>
                    <a:lstStyle/>
                    <a:p>
                      <a:pPr marL="682625" indent="0"/>
                      <a:r>
                        <a:rPr lang="en-US" sz="1600" kern="1200" dirty="0">
                          <a:solidFill>
                            <a:srgbClr val="0841A2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Asha Payne, MD</a:t>
                      </a:r>
                    </a:p>
                    <a:p>
                      <a:pPr marL="682625" indent="0"/>
                      <a:r>
                        <a:rPr lang="en-US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Children’s National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7565">
                <a:tc>
                  <a:txBody>
                    <a:bodyPr/>
                    <a:lstStyle/>
                    <a:p>
                      <a:pPr marL="682625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Cara Biddle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, MD</a:t>
                      </a:r>
                    </a:p>
                    <a:p>
                      <a:pPr marL="682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Children’s National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7565">
                <a:tc>
                  <a:txBody>
                    <a:bodyPr/>
                    <a:lstStyle/>
                    <a:p>
                      <a:pPr marL="682625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Marc DiFazio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, MD</a:t>
                      </a:r>
                    </a:p>
                    <a:p>
                      <a:pPr marL="682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Children’s National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076220"/>
                  </a:ext>
                </a:extLst>
              </a:tr>
            </a:tbl>
          </a:graphicData>
        </a:graphic>
      </p:graphicFrame>
      <p:pic>
        <p:nvPicPr>
          <p:cNvPr id="20" name="Picture 19" descr="See the source image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5464" y="1654461"/>
            <a:ext cx="640080" cy="64008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" name="Picture 21" descr="Ian Leibowitz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92781" y="2359733"/>
            <a:ext cx="640080" cy="64008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https://www.psvcare.org/sites/default/files/styles/doctor_profile_image/public/physicians/BenjaminMartin.png?itok=1dxl04AY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8451" y="3065005"/>
            <a:ext cx="614410" cy="64008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" name="Picture 23" descr="See the source image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3423" y="3770277"/>
            <a:ext cx="640080" cy="6400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0" name="Title 2"/>
          <p:cNvSpPr txBox="1">
            <a:spLocks/>
          </p:cNvSpPr>
          <p:nvPr/>
        </p:nvSpPr>
        <p:spPr>
          <a:xfrm>
            <a:off x="0" y="183850"/>
            <a:ext cx="1219199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b="0" i="0" kern="1200">
                <a:solidFill>
                  <a:srgbClr val="0841A2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entury Gothic" panose="020B0502020202020204" pitchFamily="34" charset="0"/>
              </a:rPr>
              <a:t>Board of Directors </a:t>
            </a:r>
          </a:p>
        </p:txBody>
      </p:sp>
      <p:pic>
        <p:nvPicPr>
          <p:cNvPr id="31" name="Picture 1" descr="CN_Outline-MC.ep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363" y="285329"/>
            <a:ext cx="3078748" cy="43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EBD2435B-E973-2DA8-EDF2-28AA4AFFE4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2388" y="4475549"/>
            <a:ext cx="647700" cy="647700"/>
          </a:xfrm>
          <a:prstGeom prst="rect">
            <a:avLst/>
          </a:prstGeom>
        </p:spPr>
      </p:pic>
      <p:pic>
        <p:nvPicPr>
          <p:cNvPr id="1026" name="Picture 2" descr="Meet Our Experts | Child Health Specialists | Children's National Experts |  Children's National">
            <a:extLst>
              <a:ext uri="{FF2B5EF4-FFF2-40B4-BE49-F238E27FC236}">
                <a16:creationId xmlns:a16="http://schemas.microsoft.com/office/drawing/2014/main" id="{874E34E5-CE2F-4778-AB4B-41BA414C2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92621" y="5188443"/>
            <a:ext cx="656036" cy="6492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26509823-47BD-41D5-90D3-1F6525BC4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644730"/>
              </p:ext>
            </p:extLst>
          </p:nvPr>
        </p:nvGraphicFramePr>
        <p:xfrm>
          <a:off x="9420225" y="1085188"/>
          <a:ext cx="2680231" cy="4802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50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entury Gothic" panose="020B0502020202020204" pitchFamily="34" charset="0"/>
                        </a:rPr>
                        <a:t>CNH Admin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239">
                <a:tc>
                  <a:txBody>
                    <a:bodyPr/>
                    <a:lstStyle/>
                    <a:p>
                      <a:pPr marL="682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841A2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Rahul Shah, MD</a:t>
                      </a:r>
                    </a:p>
                    <a:p>
                      <a:pPr marL="682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Children’s National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235">
                <a:tc>
                  <a:txBody>
                    <a:bodyPr/>
                    <a:lstStyle/>
                    <a:p>
                      <a:pPr marL="682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841A2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Mark Weissman, MD</a:t>
                      </a:r>
                    </a:p>
                    <a:p>
                      <a:pPr marL="682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Children’s National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marL="682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841A2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Kurt Newman, MD</a:t>
                      </a:r>
                    </a:p>
                    <a:p>
                      <a:pPr marL="682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CEO Children’s National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826">
                <a:tc>
                  <a:txBody>
                    <a:bodyPr/>
                    <a:lstStyle/>
                    <a:p>
                      <a:pPr marL="682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841A2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Aldwin Lindsay</a:t>
                      </a:r>
                    </a:p>
                    <a:p>
                      <a:pPr marL="682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Children’s National</a:t>
                      </a:r>
                    </a:p>
                    <a:p>
                      <a:pPr marL="6826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Treasurer, Non-Director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30075"/>
                  </a:ext>
                </a:extLst>
              </a:tr>
              <a:tr h="710213">
                <a:tc>
                  <a:txBody>
                    <a:bodyPr/>
                    <a:lstStyle/>
                    <a:p>
                      <a:pPr marL="682625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Mary Anne Hilliard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41A2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</a:endParaRPr>
                    </a:p>
                    <a:p>
                      <a:pPr marL="682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Children’s National</a:t>
                      </a:r>
                    </a:p>
                    <a:p>
                      <a:pPr marL="682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Secretary, Non-Director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565">
                <a:tc>
                  <a:txBody>
                    <a:bodyPr/>
                    <a:lstStyle/>
                    <a:p>
                      <a:pPr marL="682625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Nathaniel Beers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, MD</a:t>
                      </a:r>
                    </a:p>
                    <a:p>
                      <a:pPr marL="682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Children’s National</a:t>
                      </a:r>
                    </a:p>
                    <a:p>
                      <a:pPr marL="682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25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Acct Executive, Non-Director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087599F-2807-4BC9-A1EA-3E23A8F5C296}"/>
              </a:ext>
            </a:extLst>
          </p:cNvPr>
          <p:cNvCxnSpPr/>
          <p:nvPr/>
        </p:nvCxnSpPr>
        <p:spPr>
          <a:xfrm>
            <a:off x="9420781" y="1646946"/>
            <a:ext cx="0" cy="4754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Image result for mark weissman childrens national">
            <a:extLst>
              <a:ext uri="{FF2B5EF4-FFF2-40B4-BE49-F238E27FC236}">
                <a16:creationId xmlns:a16="http://schemas.microsoft.com/office/drawing/2014/main" id="{F9067692-47A2-4FF5-ADFC-55C411A30206}"/>
              </a:ext>
            </a:extLst>
          </p:cNvPr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0719" y="2386336"/>
            <a:ext cx="640080" cy="64008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6" name="Picture 4" descr="See the source image">
            <a:extLst>
              <a:ext uri="{FF2B5EF4-FFF2-40B4-BE49-F238E27FC236}">
                <a16:creationId xmlns:a16="http://schemas.microsoft.com/office/drawing/2014/main" id="{9D8EA094-E346-4C9D-AF7E-4D88EF0B4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80719" y="3098617"/>
            <a:ext cx="640080" cy="63521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Image result for rahul shah children's national">
            <a:extLst>
              <a:ext uri="{FF2B5EF4-FFF2-40B4-BE49-F238E27FC236}">
                <a16:creationId xmlns:a16="http://schemas.microsoft.com/office/drawing/2014/main" id="{E0B62DA3-62F2-4E2E-B76D-C6A0DAF26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0719" y="1674055"/>
            <a:ext cx="640080" cy="6400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>
            <a:extLst>
              <a:ext uri="{FF2B5EF4-FFF2-40B4-BE49-F238E27FC236}">
                <a16:creationId xmlns:a16="http://schemas.microsoft.com/office/drawing/2014/main" id="{465C8ED8-6E9C-420C-804C-E4A67A90F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82846" y="3806035"/>
            <a:ext cx="635826" cy="64008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8">
            <a:extLst>
              <a:ext uri="{FF2B5EF4-FFF2-40B4-BE49-F238E27FC236}">
                <a16:creationId xmlns:a16="http://schemas.microsoft.com/office/drawing/2014/main" id="{3BC25C27-920B-48E6-9B1B-EF53CC3E18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6909" y="5239739"/>
            <a:ext cx="647700" cy="6477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6FB67BB-22F5-4B57-99B4-E8F28863D44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76147" y="4518316"/>
            <a:ext cx="649224" cy="649224"/>
          </a:xfrm>
          <a:prstGeom prst="ellipse">
            <a:avLst/>
          </a:prstGeom>
        </p:spPr>
      </p:pic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60069B60-4718-4B96-A33C-7A84B9240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813302"/>
              </p:ext>
            </p:extLst>
          </p:nvPr>
        </p:nvGraphicFramePr>
        <p:xfrm>
          <a:off x="150124" y="1099600"/>
          <a:ext cx="6366789" cy="5447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6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entury Gothic" panose="020B0502020202020204" pitchFamily="34" charset="0"/>
                        </a:rPr>
                        <a:t>Community Physicians</a:t>
                      </a:r>
                      <a:r>
                        <a:rPr lang="en-US" sz="2400" baseline="0" dirty="0">
                          <a:latin typeface="Century Gothic" panose="020B0502020202020204" pitchFamily="34" charset="0"/>
                        </a:rPr>
                        <a:t> 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841A2"/>
                        </a:solidFill>
                        <a:latin typeface="Museo Slab 3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358">
                <a:tc>
                  <a:txBody>
                    <a:bodyPr/>
                    <a:lstStyle/>
                    <a:p>
                      <a:pPr marL="682625" indent="0" algn="l" defTabSz="914400" rtl="0" eaLnBrk="1" latinLnBrk="0" hangingPunct="1"/>
                      <a:r>
                        <a:rPr lang="en-US" sz="1800" kern="1200" dirty="0">
                          <a:solidFill>
                            <a:srgbClr val="0841A2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Betsy Watts, MD</a:t>
                      </a:r>
                    </a:p>
                    <a:p>
                      <a:pPr marL="682625" indent="0"/>
                      <a:r>
                        <a:rPr lang="en-US" sz="1400" dirty="0">
                          <a:latin typeface="Corbel" panose="020B0503020204020204" pitchFamily="34" charset="0"/>
                        </a:rPr>
                        <a:t>Capital Area Pediatrics</a:t>
                      </a:r>
                    </a:p>
                    <a:p>
                      <a:pPr marL="682625" indent="0"/>
                      <a:r>
                        <a:rPr lang="en-US" sz="1400" i="1" dirty="0">
                          <a:latin typeface="Corbel" panose="020B0503020204020204" pitchFamily="34" charset="0"/>
                        </a:rPr>
                        <a:t>Board Chair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2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41A1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Sandy Chung, MD</a:t>
                      </a:r>
                    </a:p>
                    <a:p>
                      <a:pPr marL="682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546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Fairfax Pediatrics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95">
                <a:tc>
                  <a:txBody>
                    <a:bodyPr/>
                    <a:lstStyle/>
                    <a:p>
                      <a:pPr marL="682625" indent="0" algn="l" defTabSz="914400" rtl="0" eaLnBrk="1" latinLnBrk="0" hangingPunct="1"/>
                      <a:r>
                        <a:rPr lang="en-US" sz="1800" kern="1200" dirty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Dianna Abney, MD</a:t>
                      </a:r>
                    </a:p>
                    <a:p>
                      <a:pPr marL="682625" indent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Cambridge Pediatrics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2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41A1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Jeannine Clark, MD</a:t>
                      </a:r>
                    </a:p>
                    <a:p>
                      <a:pPr marL="682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Clark &amp; Pettus-Bellamy Pediatrics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41A2"/>
                        </a:solidFill>
                        <a:effectLst/>
                        <a:uLnTx/>
                        <a:uFillTx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30699"/>
                  </a:ext>
                </a:extLst>
              </a:tr>
              <a:tr h="838695">
                <a:tc>
                  <a:txBody>
                    <a:bodyPr/>
                    <a:lstStyle/>
                    <a:p>
                      <a:pPr marL="682625" indent="0" algn="l" defTabSz="914400" rtl="0" eaLnBrk="1" latinLnBrk="0" hangingPunct="1"/>
                      <a:r>
                        <a:rPr lang="en-US" sz="1800" kern="1200" dirty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Leah Brasch, MD</a:t>
                      </a:r>
                    </a:p>
                    <a:p>
                      <a:pPr marL="682625" indent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Friendship Pediatrics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2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41A1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Cynthia Fishman, MD</a:t>
                      </a:r>
                    </a:p>
                    <a:p>
                      <a:pPr marL="682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Children First Pediatrics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41A2"/>
                        </a:solidFill>
                        <a:effectLst/>
                        <a:uLnTx/>
                        <a:uFillTx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618">
                <a:tc>
                  <a:txBody>
                    <a:bodyPr/>
                    <a:lstStyle/>
                    <a:p>
                      <a:pPr marL="682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41A1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Michael Caplan, MD</a:t>
                      </a:r>
                    </a:p>
                    <a:p>
                      <a:pPr marL="682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ALL Pediatrics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2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Michael Hopper, MD</a:t>
                      </a:r>
                    </a:p>
                    <a:p>
                      <a:pPr marL="682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Pediatric Associates of Alexandria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788">
                <a:tc>
                  <a:txBody>
                    <a:bodyPr/>
                    <a:lstStyle/>
                    <a:p>
                      <a:pPr marL="682625" indent="0"/>
                      <a:r>
                        <a:rPr lang="en-US" sz="1800" kern="1200" dirty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Susan Chaitovitz, MD</a:t>
                      </a:r>
                    </a:p>
                    <a:p>
                      <a:pPr marL="682625" indent="0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The Pediatric Center of Frederick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2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41A1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Annette Satuyi, MD</a:t>
                      </a:r>
                    </a:p>
                    <a:p>
                      <a:pPr marL="682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546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Children’s First LLC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976">
                <a:tc>
                  <a:txBody>
                    <a:bodyPr/>
                    <a:lstStyle/>
                    <a:p>
                      <a:pPr marL="682625" indent="0" algn="l" defTabSz="914400" rtl="0" eaLnBrk="1" latinLnBrk="0" hangingPunct="1"/>
                      <a:endParaRPr lang="en-US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uLnTx/>
                        <a:uFillTx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" name="Oval 38">
            <a:extLst>
              <a:ext uri="{FF2B5EF4-FFF2-40B4-BE49-F238E27FC236}">
                <a16:creationId xmlns:a16="http://schemas.microsoft.com/office/drawing/2014/main" id="{0E1483BC-D3C7-4D7F-B912-B8BCE9388F10}"/>
              </a:ext>
            </a:extLst>
          </p:cNvPr>
          <p:cNvSpPr/>
          <p:nvPr/>
        </p:nvSpPr>
        <p:spPr>
          <a:xfrm>
            <a:off x="3351994" y="3325387"/>
            <a:ext cx="640080" cy="640080"/>
          </a:xfrm>
          <a:prstGeom prst="ellipse">
            <a:avLst/>
          </a:prstGeom>
          <a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1DA8170-38AF-4FC3-B73E-606FC10652B0}"/>
              </a:ext>
            </a:extLst>
          </p:cNvPr>
          <p:cNvCxnSpPr/>
          <p:nvPr/>
        </p:nvCxnSpPr>
        <p:spPr>
          <a:xfrm>
            <a:off x="6517035" y="1646946"/>
            <a:ext cx="0" cy="4754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Image result for annette bartley satuyi">
            <a:extLst>
              <a:ext uri="{FF2B5EF4-FFF2-40B4-BE49-F238E27FC236}">
                <a16:creationId xmlns:a16="http://schemas.microsoft.com/office/drawing/2014/main" id="{CB3926B5-987A-4137-BDE4-6C5B7393AD12}"/>
              </a:ext>
            </a:extLst>
          </p:cNvPr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1994" y="4924887"/>
            <a:ext cx="640080" cy="64008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C:\Users\tvincent\Desktop\_8010706sm.jpg">
            <a:extLst>
              <a:ext uri="{FF2B5EF4-FFF2-40B4-BE49-F238E27FC236}">
                <a16:creationId xmlns:a16="http://schemas.microsoft.com/office/drawing/2014/main" id="{5240E221-18A1-41FF-AFBB-22DB5D68AF07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865" y="3367936"/>
            <a:ext cx="640080" cy="585637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F2E11EC-9CE2-4324-BB2A-8C06F80A4349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65" y="4158064"/>
            <a:ext cx="640080" cy="64008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4" name="Picture 43" descr="https://thepedcenter.com/getattachment/1b136dc7-c8c8-4124-907e-9a84cbfe282b/Susan-Chaitovitz,-MD,-FAAP.aspx">
            <a:extLst>
              <a:ext uri="{FF2B5EF4-FFF2-40B4-BE49-F238E27FC236}">
                <a16:creationId xmlns:a16="http://schemas.microsoft.com/office/drawing/2014/main" id="{08F4BCBB-6CA9-4AC7-AA0C-4F6C2BD7E535}"/>
              </a:ext>
            </a:extLst>
          </p:cNvPr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865" y="5002634"/>
            <a:ext cx="640080" cy="64008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C:\Users\tvincent\Desktop\_8010765sm.jpg">
            <a:extLst>
              <a:ext uri="{FF2B5EF4-FFF2-40B4-BE49-F238E27FC236}">
                <a16:creationId xmlns:a16="http://schemas.microsoft.com/office/drawing/2014/main" id="{8F43E618-1924-4FAD-A6D2-CEDA7A932D5A}"/>
              </a:ext>
            </a:extLst>
          </p:cNvPr>
          <p:cNvPicPr/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1994" y="1678561"/>
            <a:ext cx="640080" cy="64008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S:\SHAREVOL01\Pediatric_Health_Network\Photography\BOP 2018\CN_BoardMembers_Dec2018\_8010685sm.jpg">
            <a:extLst>
              <a:ext uri="{FF2B5EF4-FFF2-40B4-BE49-F238E27FC236}">
                <a16:creationId xmlns:a16="http://schemas.microsoft.com/office/drawing/2014/main" id="{254FA66B-01B9-4967-95A0-D3464D53D59F}"/>
              </a:ext>
            </a:extLst>
          </p:cNvPr>
          <p:cNvPicPr/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1994" y="2525637"/>
            <a:ext cx="640080" cy="64008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140E823-DFA4-4D60-8147-0952FC09D614}"/>
              </a:ext>
            </a:extLst>
          </p:cNvPr>
          <p:cNvPicPr/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1994" y="4125137"/>
            <a:ext cx="640080" cy="64008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9" name="Picture 48" descr="S:\SHAREVOL01\Pediatric_Health_Network\Photography\BOP 2018\CN_BoardMembers_Dec2018\_8010713sm.jpg">
            <a:extLst>
              <a:ext uri="{FF2B5EF4-FFF2-40B4-BE49-F238E27FC236}">
                <a16:creationId xmlns:a16="http://schemas.microsoft.com/office/drawing/2014/main" id="{9E8D68FB-026C-4DC4-A405-AA76039ABF08}"/>
              </a:ext>
            </a:extLst>
          </p:cNvPr>
          <p:cNvPicPr/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865" y="1678794"/>
            <a:ext cx="640080" cy="64008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2" descr="Cambridge Pediatrics: About Us">
            <a:extLst>
              <a:ext uri="{FF2B5EF4-FFF2-40B4-BE49-F238E27FC236}">
                <a16:creationId xmlns:a16="http://schemas.microsoft.com/office/drawing/2014/main" id="{7A44F8AF-3F3B-4C92-B5C9-675B3119E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865" y="2523365"/>
            <a:ext cx="637432" cy="6400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421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/>
          <p:cNvSpPr/>
          <p:nvPr/>
        </p:nvSpPr>
        <p:spPr>
          <a:xfrm>
            <a:off x="9413254" y="1349104"/>
            <a:ext cx="1371262" cy="932471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3A6CC-0EF2-E64E-8C23-09B60B8E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7784" y="5594046"/>
            <a:ext cx="5188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Century Gothic" panose="020B0502020202020204" pitchFamily="34" charset="0"/>
              </a:rPr>
              <a:t>*Includes all  CN credentialed providers  (Attending, Advanced Practice, Allied Doctoral Clinicians)  and Pediatric Specialists of Virginia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37546" y="2392291"/>
            <a:ext cx="177163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latin typeface="Century Gothic" panose="020B0502020202020204" pitchFamily="34" charset="0"/>
              </a:rPr>
              <a:t>124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Century Gothic" panose="020B0502020202020204" pitchFamily="34" charset="0"/>
              </a:rPr>
              <a:t>Total Network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Century Gothic" panose="020B0502020202020204" pitchFamily="34" charset="0"/>
              </a:rPr>
              <a:t>Locations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69315" y="3781337"/>
            <a:ext cx="169469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latin typeface="Century Gothic" panose="020B0502020202020204" pitchFamily="34" charset="0"/>
              </a:rPr>
              <a:t>555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Century Gothic" panose="020B0502020202020204" pitchFamily="34" charset="0"/>
              </a:rPr>
              <a:t>Primary Care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Century Gothic" panose="020B0502020202020204" pitchFamily="34" charset="0"/>
              </a:rPr>
              <a:t>Physicians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25929" y="2392291"/>
            <a:ext cx="169469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Century Gothic" panose="020B0502020202020204" pitchFamily="34" charset="0"/>
              </a:rPr>
              <a:t>53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Century Gothic" panose="020B0502020202020204" pitchFamily="34" charset="0"/>
              </a:rPr>
              <a:t>Primary Care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Century Gothic" panose="020B0502020202020204" pitchFamily="34" charset="0"/>
              </a:rPr>
              <a:t>Practices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44688" y="3781337"/>
            <a:ext cx="190148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latin typeface="Century Gothic" panose="020B0502020202020204" pitchFamily="34" charset="0"/>
              </a:rPr>
              <a:t>1,000+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Century Gothic" panose="020B0502020202020204" pitchFamily="34" charset="0"/>
              </a:rPr>
              <a:t>Specialty Care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Century Gothic" panose="020B0502020202020204" pitchFamily="34" charset="0"/>
              </a:rPr>
              <a:t>Physicians *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87648" y="881033"/>
            <a:ext cx="2388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latin typeface="Century Gothic" panose="020B0502020202020204" pitchFamily="34" charset="0"/>
              </a:rPr>
              <a:t>Total Membership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429404087"/>
              </p:ext>
            </p:extLst>
          </p:nvPr>
        </p:nvGraphicFramePr>
        <p:xfrm>
          <a:off x="4437222" y="1263954"/>
          <a:ext cx="3886971" cy="2591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97846" y="2238852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Century Gothic" panose="020B0502020202020204" pitchFamily="34" charset="0"/>
              </a:rPr>
              <a:t>555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98951" y="881033"/>
            <a:ext cx="3180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latin typeface="Century Gothic" panose="020B0502020202020204" pitchFamily="34" charset="0"/>
              </a:rPr>
              <a:t>Primary Care Physicians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760A2D-3911-498E-949E-D7C7D0895956}"/>
              </a:ext>
            </a:extLst>
          </p:cNvPr>
          <p:cNvGrpSpPr/>
          <p:nvPr/>
        </p:nvGrpSpPr>
        <p:grpSpPr>
          <a:xfrm>
            <a:off x="5662113" y="3789067"/>
            <a:ext cx="1594282" cy="622259"/>
            <a:chOff x="5549462" y="3789067"/>
            <a:chExt cx="1594282" cy="622259"/>
          </a:xfrm>
        </p:grpSpPr>
        <p:sp>
          <p:nvSpPr>
            <p:cNvPr id="6" name="Rounded Rectangle 5"/>
            <p:cNvSpPr/>
            <p:nvPr/>
          </p:nvSpPr>
          <p:spPr>
            <a:xfrm>
              <a:off x="5549462" y="3832220"/>
              <a:ext cx="252248" cy="252248"/>
            </a:xfrm>
            <a:prstGeom prst="roundRect">
              <a:avLst/>
            </a:prstGeom>
            <a:solidFill>
              <a:srgbClr val="F4E227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549462" y="4115925"/>
              <a:ext cx="252248" cy="252248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01710" y="3789067"/>
              <a:ext cx="1173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24243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Children’s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01710" y="4072772"/>
              <a:ext cx="13420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24243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538475" y="1427399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1,555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37234" y="88900"/>
            <a:ext cx="10583315" cy="7949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0841A2"/>
                </a:solidFill>
                <a:latin typeface="Century Gothic" panose="020B0502020202020204" pitchFamily="34" charset="0"/>
              </a:rPr>
              <a:t>Our region’s largest PEDIATRIC network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4397107-5AC4-4977-AD4A-63E9D1F1F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57" y="1037402"/>
            <a:ext cx="4697063" cy="500387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DDC384A-949B-4CFE-A58F-817BABFF0528}"/>
              </a:ext>
            </a:extLst>
          </p:cNvPr>
          <p:cNvGrpSpPr/>
          <p:nvPr/>
        </p:nvGrpSpPr>
        <p:grpSpPr>
          <a:xfrm>
            <a:off x="711393" y="4809299"/>
            <a:ext cx="2924435" cy="1332634"/>
            <a:chOff x="711394" y="5043220"/>
            <a:chExt cx="2641838" cy="133263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14B6DF8-18BC-4178-843F-24B2ED0DA4EF}"/>
                </a:ext>
              </a:extLst>
            </p:cNvPr>
            <p:cNvGrpSpPr/>
            <p:nvPr/>
          </p:nvGrpSpPr>
          <p:grpSpPr>
            <a:xfrm>
              <a:off x="711394" y="5233810"/>
              <a:ext cx="2641838" cy="1142044"/>
              <a:chOff x="711394" y="5233810"/>
              <a:chExt cx="2641838" cy="1142044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69B9720-D055-424E-A09A-A7373C417E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4481" t="20675" r="81907" b="42981"/>
              <a:stretch/>
            </p:blipFill>
            <p:spPr>
              <a:xfrm>
                <a:off x="711755" y="5294833"/>
                <a:ext cx="182880" cy="230179"/>
              </a:xfrm>
              <a:prstGeom prst="rect">
                <a:avLst/>
              </a:prstGeom>
            </p:spPr>
          </p:pic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DC8BD93-5B4B-4ADD-8B03-6B013D282FB5}"/>
                  </a:ext>
                </a:extLst>
              </p:cNvPr>
              <p:cNvGrpSpPr/>
              <p:nvPr/>
            </p:nvGrpSpPr>
            <p:grpSpPr>
              <a:xfrm>
                <a:off x="711394" y="5233810"/>
                <a:ext cx="2641838" cy="1142044"/>
                <a:chOff x="676748" y="5177794"/>
                <a:chExt cx="2641838" cy="1142044"/>
              </a:xfrm>
            </p:grpSpPr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2FB7281-83C7-405D-8A37-90AF369186A8}"/>
                    </a:ext>
                  </a:extLst>
                </p:cNvPr>
                <p:cNvSpPr txBox="1"/>
                <p:nvPr/>
              </p:nvSpPr>
              <p:spPr>
                <a:xfrm>
                  <a:off x="797480" y="5177794"/>
                  <a:ext cx="2521106" cy="11420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</a:rPr>
                    <a:t>Children’s National Hospital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</a:rPr>
                    <a:t>CN PCP Practice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</a:rPr>
                    <a:t>Independent PCP Practice </a:t>
                  </a:r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4C51E68B-6CE0-4CBA-BCB0-A828BE323C68}"/>
                    </a:ext>
                  </a:extLst>
                </p:cNvPr>
                <p:cNvSpPr/>
                <p:nvPr/>
              </p:nvSpPr>
              <p:spPr>
                <a:xfrm>
                  <a:off x="676748" y="5816075"/>
                  <a:ext cx="164592" cy="164592"/>
                </a:xfrm>
                <a:prstGeom prst="ellipse">
                  <a:avLst/>
                </a:prstGeom>
                <a:solidFill>
                  <a:srgbClr val="DA282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37C0DC2-8BCE-438B-A16A-B60B4D5EC349}"/>
                    </a:ext>
                  </a:extLst>
                </p:cNvPr>
                <p:cNvSpPr/>
                <p:nvPr/>
              </p:nvSpPr>
              <p:spPr>
                <a:xfrm>
                  <a:off x="676748" y="5545779"/>
                  <a:ext cx="164592" cy="164592"/>
                </a:xfrm>
                <a:prstGeom prst="ellipse">
                  <a:avLst/>
                </a:prstGeom>
                <a:solidFill>
                  <a:srgbClr val="FBE82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0028152-36FF-49F8-9B05-5DD8218D017E}"/>
                </a:ext>
              </a:extLst>
            </p:cNvPr>
            <p:cNvSpPr/>
            <p:nvPr/>
          </p:nvSpPr>
          <p:spPr>
            <a:xfrm>
              <a:off x="1651440" y="5043220"/>
              <a:ext cx="76174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6297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group of people sitting in a room with a projector screen&#10;&#10;Description automatically generated with low confidence">
            <a:extLst>
              <a:ext uri="{FF2B5EF4-FFF2-40B4-BE49-F238E27FC236}">
                <a16:creationId xmlns:a16="http://schemas.microsoft.com/office/drawing/2014/main" id="{87406E4A-3FB0-4CA5-9B25-03F7200B5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60000"/>
          </a:blip>
          <a:srcRect t="21810" b="4893"/>
          <a:stretch/>
        </p:blipFill>
        <p:spPr>
          <a:xfrm>
            <a:off x="180975" y="135379"/>
            <a:ext cx="11823637" cy="649978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BDE785-0A3A-419A-993E-7CCBE442A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2939"/>
            <a:ext cx="10165218" cy="258845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FFFFFF"/>
                </a:solidFill>
              </a:rPr>
              <a:t>The key to our shared success is YOU!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Thank you for your participation &amp; support over 25 years!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E2A466-62E7-4D15-B67D-232E5A67B75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3526300"/>
            <a:ext cx="10165218" cy="25884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>
              <a:solidFill>
                <a:srgbClr val="FFFFFF"/>
              </a:solidFill>
              <a:latin typeface="+mn-lt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>
              <a:solidFill>
                <a:srgbClr val="FFFFFF"/>
              </a:solidFill>
              <a:latin typeface="+mn-lt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1E6C37-2D94-4887-AF04-DF7723CE0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69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15BE44-F39E-4B23-A6ED-0CB81C91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4200" dirty="0">
                <a:solidFill>
                  <a:schemeClr val="tx1"/>
                </a:solidFill>
              </a:rPr>
            </a:br>
            <a:r>
              <a:rPr lang="en-US" sz="4200" dirty="0">
                <a:solidFill>
                  <a:schemeClr val="tx1"/>
                </a:solidFill>
              </a:rPr>
              <a:t>Community &amp; Network News…</a:t>
            </a:r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BCB31-B328-4D83-87BE-F6018FD9B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354013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AAP Local Chapter Updates</a:t>
            </a:r>
          </a:p>
          <a:p>
            <a:pPr marL="354013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Training the Next Generation of Pediatricians</a:t>
            </a:r>
          </a:p>
          <a:p>
            <a:pPr marL="354013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Children’s National Behavioral Health Initiative</a:t>
            </a:r>
          </a:p>
          <a:p>
            <a:pPr marL="354013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Pediatric Health Network</a:t>
            </a:r>
          </a:p>
        </p:txBody>
      </p:sp>
      <p:pic>
        <p:nvPicPr>
          <p:cNvPr id="5122" name="Picture 2" descr="Newspapers - Why should children read them ? - Letspractise Blog">
            <a:extLst>
              <a:ext uri="{FF2B5EF4-FFF2-40B4-BE49-F238E27FC236}">
                <a16:creationId xmlns:a16="http://schemas.microsoft.com/office/drawing/2014/main" id="{09D525C9-984F-446D-94A5-E12EDF59A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8EBE1-2F9A-4A3D-BEC2-0F8CC3F47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B766A-46E4-C6EB-9797-C8BD67CC8B92}"/>
              </a:ext>
            </a:extLst>
          </p:cNvPr>
          <p:cNvSpPr txBox="1"/>
          <p:nvPr/>
        </p:nvSpPr>
        <p:spPr>
          <a:xfrm>
            <a:off x="743200" y="6309856"/>
            <a:ext cx="4329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50" normalizeH="0" baseline="0" noProof="0" dirty="0">
                <a:ln>
                  <a:noFill/>
                </a:ln>
                <a:solidFill>
                  <a:srgbClr val="003DA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BUSINESS OF PEDIATRICS</a:t>
            </a:r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B5A8FE48-66E3-0895-45B5-250381A03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0" y="6547243"/>
            <a:ext cx="1718570" cy="3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6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DF1055-1772-4C43-B2DE-0B7CCD031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DA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3DA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CDD042-0DAA-4DCE-86A1-7FCE14CE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 the next generation of pediatricians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9B2557-9FB9-44E5-B7C8-9E0EDB556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51" y="1825625"/>
            <a:ext cx="10163097" cy="4351338"/>
          </a:xfrm>
        </p:spPr>
      </p:pic>
    </p:spTree>
    <p:extLst>
      <p:ext uri="{BB962C8B-B14F-4D97-AF65-F5344CB8AC3E}">
        <p14:creationId xmlns:p14="http://schemas.microsoft.com/office/powerpoint/2010/main" val="157611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7CB4A-59B2-4542-9D45-2F28F8DED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92" y="1412489"/>
            <a:ext cx="3495282" cy="36167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300" kern="1200" dirty="0">
                <a:solidFill>
                  <a:srgbClr val="FFFFFF"/>
                </a:solidFill>
                <a:latin typeface="Century Gothic" panose="020B0502020202020204" pitchFamily="34" charset="0"/>
              </a:rPr>
              <a:t>Become a  Medical Student Preceptor Site!</a:t>
            </a:r>
            <a:br>
              <a:rPr lang="en-US" sz="3300" kern="1200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US" sz="2200" kern="1200" dirty="0">
                <a:solidFill>
                  <a:srgbClr val="FFFFFF"/>
                </a:solidFill>
                <a:latin typeface="Century Gothic" panose="020B0502020202020204" pitchFamily="34" charset="0"/>
              </a:rPr>
              <a:t>For 3</a:t>
            </a:r>
            <a:r>
              <a:rPr lang="en-US" sz="2200" kern="1200" baseline="30000" dirty="0">
                <a:solidFill>
                  <a:srgbClr val="FFFFFF"/>
                </a:solidFill>
                <a:latin typeface="Century Gothic" panose="020B0502020202020204" pitchFamily="34" charset="0"/>
              </a:rPr>
              <a:t>rd</a:t>
            </a:r>
            <a:r>
              <a:rPr lang="en-US" sz="2200" kern="1200" dirty="0">
                <a:solidFill>
                  <a:srgbClr val="FFFFFF"/>
                </a:solidFill>
                <a:latin typeface="Century Gothic" panose="020B0502020202020204" pitchFamily="34" charset="0"/>
              </a:rPr>
              <a:t> year GW pediatric clerkship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85807-5446-43BE-A464-B8C16BF48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0939" y="497871"/>
            <a:ext cx="4724320" cy="416398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0" algn="ctr">
              <a:buNone/>
            </a:pPr>
            <a:r>
              <a:rPr lang="en-US" sz="3200" dirty="0">
                <a:latin typeface="Century Gothic" panose="020B0502020202020204" pitchFamily="34" charset="0"/>
              </a:rPr>
              <a:t>WHY?</a:t>
            </a:r>
          </a:p>
          <a:p>
            <a:pPr marL="742950" indent="-457200"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Faculty Appointment at GW School of Medicine and Health Sciences </a:t>
            </a:r>
          </a:p>
          <a:p>
            <a:pPr marL="742950" indent="-457200"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Teaching CME</a:t>
            </a:r>
          </a:p>
          <a:p>
            <a:pPr marL="742950" indent="-457200"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Access to GW’s Center of Faculty Excellence: resources for teaching</a:t>
            </a:r>
          </a:p>
          <a:p>
            <a:pPr marL="742950" indent="-457200"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Board Review Discount </a:t>
            </a:r>
          </a:p>
          <a:p>
            <a:pPr marL="742950" indent="-457200"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*NEW*Financial Compensation: $200/student/week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6E24F-3D20-4226-B968-5C78720F08D2}"/>
              </a:ext>
            </a:extLst>
          </p:cNvPr>
          <p:cNvSpPr txBox="1"/>
          <p:nvPr/>
        </p:nvSpPr>
        <p:spPr>
          <a:xfrm rot="810983">
            <a:off x="8986866" y="826426"/>
            <a:ext cx="24086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Shape the future of our profession by teaching our next generation of physicians!</a:t>
            </a:r>
          </a:p>
        </p:txBody>
      </p:sp>
      <p:pic>
        <p:nvPicPr>
          <p:cNvPr id="1026" name="Picture 2" descr="2,842 Medical Students Illustrations &amp;amp; Clip Art - iStock">
            <a:extLst>
              <a:ext uri="{FF2B5EF4-FFF2-40B4-BE49-F238E27FC236}">
                <a16:creationId xmlns:a16="http://schemas.microsoft.com/office/drawing/2014/main" id="{6AFF8800-A73E-46B2-8FE7-83347425D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980" y="4338894"/>
            <a:ext cx="4724320" cy="240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654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43B6B5C9-BE23-4C39-92DF-62F5C1B96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933887F-5725-499E-8BC5-19BEFD54D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951F68D6-DC6F-411C-AC90-625926C1F6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237141AF-5F53-4F17-BC2C-4CD50626F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9F9B5D30-DC91-BFBB-5B26-689FF26B1DB6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790084" y="2974079"/>
            <a:ext cx="4957575" cy="447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tx1">
                    <a:alpha val="60000"/>
                  </a:schemeClr>
                </a:solidFill>
                <a:latin typeface="Century Gothic" panose="020B0502020202020204" pitchFamily="34" charset="0"/>
              </a:rPr>
              <a:t>Testimonials</a:t>
            </a: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D90AB1D1-6853-4899-B343-DEA23698D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21" y="0"/>
            <a:ext cx="6597326" cy="686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7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7CB4A-59B2-4542-9D45-2F28F8DED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3058201" cy="312218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300" kern="1200" dirty="0">
                <a:solidFill>
                  <a:srgbClr val="FFFFFF"/>
                </a:solidFill>
                <a:latin typeface="Century Gothic" panose="020B0502020202020204" pitchFamily="34" charset="0"/>
              </a:rPr>
              <a:t>Become a  Medical Student Preceptor Site!</a:t>
            </a:r>
            <a:br>
              <a:rPr lang="en-US" sz="3300" kern="1200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US" sz="2200" kern="1200" dirty="0">
                <a:solidFill>
                  <a:srgbClr val="FFFFFF"/>
                </a:solidFill>
                <a:latin typeface="Century Gothic" panose="020B0502020202020204" pitchFamily="34" charset="0"/>
              </a:rPr>
              <a:t>For 3</a:t>
            </a:r>
            <a:r>
              <a:rPr lang="en-US" sz="2200" kern="1200" baseline="30000" dirty="0">
                <a:solidFill>
                  <a:srgbClr val="FFFFFF"/>
                </a:solidFill>
                <a:latin typeface="Century Gothic" panose="020B0502020202020204" pitchFamily="34" charset="0"/>
              </a:rPr>
              <a:t>rd</a:t>
            </a:r>
            <a:r>
              <a:rPr lang="en-US" sz="2200" kern="1200" dirty="0">
                <a:solidFill>
                  <a:srgbClr val="FFFFFF"/>
                </a:solidFill>
                <a:latin typeface="Century Gothic" panose="020B0502020202020204" pitchFamily="34" charset="0"/>
              </a:rPr>
              <a:t> year GW pediatric clerkship students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6E24F-3D20-4226-B968-5C78720F08D2}"/>
              </a:ext>
            </a:extLst>
          </p:cNvPr>
          <p:cNvSpPr txBox="1"/>
          <p:nvPr/>
        </p:nvSpPr>
        <p:spPr>
          <a:xfrm rot="1186736">
            <a:off x="8362513" y="4375657"/>
            <a:ext cx="2779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Shape the future of our profession by teaching our next generation of physicians!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DBEC53-FA70-487C-8C51-3C7405741830}"/>
              </a:ext>
            </a:extLst>
          </p:cNvPr>
          <p:cNvSpPr txBox="1"/>
          <p:nvPr/>
        </p:nvSpPr>
        <p:spPr>
          <a:xfrm>
            <a:off x="4667543" y="873010"/>
            <a:ext cx="6804021" cy="4956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more information: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Craig DeWolfe, MD Med: Director Pediatric Med Stud Education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cdewolfe@childrensnational.org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Ariella Slovin, MD Associate Pediatric Clerkship Director for GW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4"/>
              </a:rPr>
              <a:t>aslovin@childrensnational.org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Wilhelmina Bradford: Program Coordinator Children’s Medical Student Education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5"/>
              </a:rPr>
              <a:t>wcbradfo@childrensnational.org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665732D8-945E-486E-BA72-1E0A18155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933" y="4242157"/>
            <a:ext cx="5386349" cy="2306170"/>
          </a:xfrm>
        </p:spPr>
      </p:pic>
    </p:spTree>
    <p:extLst>
      <p:ext uri="{BB962C8B-B14F-4D97-AF65-F5344CB8AC3E}">
        <p14:creationId xmlns:p14="http://schemas.microsoft.com/office/powerpoint/2010/main" val="3845346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BEB7F9-968B-454A-88E0-93919416E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02A5225-8D37-BA47-A180-7BD7248AF8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DC9E6D-822E-4A90-95D3-140DE383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Adolescent Medical Specialty Services </a:t>
            </a:r>
            <a:br>
              <a:rPr lang="en-US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en-US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(12 - 21 years) </a:t>
            </a:r>
            <a:endParaRPr lang="en-US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AA1B3-D1B0-4EFB-B109-01DD86F87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0" y="1825625"/>
            <a:ext cx="6004560" cy="4351338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Eating Disorders</a:t>
            </a:r>
            <a:endParaRPr lang="en-US" sz="2200" b="1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Female and Male Reproductive Health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Gender Health (LGBTQ+ medical care)</a:t>
            </a:r>
            <a:endParaRPr lang="en-US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>
              <a:lnSpc>
                <a:spcPct val="90000"/>
              </a:lnSpc>
              <a:spcAft>
                <a:spcPts val="600"/>
              </a:spcAft>
            </a:pPr>
            <a:endParaRPr lang="en-US" sz="1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>
              <a:lnSpc>
                <a:spcPct val="90000"/>
              </a:lnSpc>
              <a:spcAft>
                <a:spcPts val="600"/>
              </a:spcAft>
            </a:pPr>
            <a:r>
              <a:rPr lang="en-US" sz="18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Monday - Friday with telemedicine options 	available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71800" algn="ctr"/>
                <a:tab pos="5943600" algn="r"/>
              </a:tabLst>
            </a:pPr>
            <a:r>
              <a:rPr lang="en-US" altLang="en-US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Children’s National Shepherd Park </a:t>
            </a:r>
          </a:p>
          <a:p>
            <a:pPr mar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71800" algn="ctr"/>
                <a:tab pos="5943600" algn="r"/>
              </a:tabLst>
            </a:pPr>
            <a:r>
              <a:rPr lang="en-US" altLang="en-US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7125 13</a:t>
            </a:r>
            <a:r>
              <a:rPr lang="en-US" altLang="en-US" sz="15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US" altLang="en-US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Place NW, Washington, DC 20012</a:t>
            </a:r>
          </a:p>
          <a:p>
            <a:pPr mar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71800" algn="ctr"/>
                <a:tab pos="5943600" algn="r"/>
              </a:tabLst>
            </a:pPr>
            <a:r>
              <a:rPr lang="en-US" altLang="en-US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202-545-2900 </a:t>
            </a:r>
          </a:p>
          <a:p>
            <a:pPr mar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71800" algn="ctr"/>
                <a:tab pos="5943600" algn="r"/>
              </a:tabLst>
            </a:pPr>
            <a:endParaRPr lang="en-US" altLang="en-US" sz="1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71800" algn="ctr"/>
                <a:tab pos="5943600" algn="r"/>
              </a:tabLst>
            </a:pPr>
            <a:r>
              <a:rPr lang="en-US" altLang="en-US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Children’s National Shaw Metro </a:t>
            </a:r>
          </a:p>
          <a:p>
            <a:pPr mar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71800" algn="ctr"/>
                <a:tab pos="5943600" algn="r"/>
              </a:tabLst>
            </a:pPr>
            <a:r>
              <a:rPr lang="en-US" altLang="en-US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641 S Street NW, Washington, DC 20001</a:t>
            </a:r>
          </a:p>
          <a:p>
            <a:pPr mar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71800" algn="ctr"/>
                <a:tab pos="5943600" algn="r"/>
              </a:tabLst>
            </a:pPr>
            <a:r>
              <a:rPr lang="en-US" altLang="en-US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202-476-2123 </a:t>
            </a:r>
          </a:p>
          <a:p>
            <a:pPr mar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71800" algn="ctr"/>
                <a:tab pos="5943600" algn="r"/>
              </a:tabLst>
            </a:pPr>
            <a:endParaRPr lang="en-US" altLang="en-US" sz="15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71800" algn="ctr"/>
                <a:tab pos="5943600" algn="r"/>
              </a:tabLst>
            </a:pPr>
            <a:r>
              <a:rPr lang="en-US" altLang="en-US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Children’s National Friendship Heights </a:t>
            </a:r>
          </a:p>
          <a:p>
            <a:pPr mar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71800" algn="ctr"/>
                <a:tab pos="5943600" algn="r"/>
              </a:tabLst>
            </a:pPr>
            <a:r>
              <a:rPr lang="en-US" altLang="en-US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5028 Wisconsin Ave NW, Washington, DC 20016 </a:t>
            </a:r>
          </a:p>
          <a:p>
            <a:pPr mar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71800" algn="ctr"/>
                <a:tab pos="5943600" algn="r"/>
              </a:tabLst>
            </a:pPr>
            <a:r>
              <a:rPr lang="en-US" altLang="en-US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202-895-3896</a:t>
            </a:r>
            <a:endParaRPr lang="en-US" altLang="en-US" sz="15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218" name="Picture 2" descr="Pourquoi dire : &quot;Teenager&quot; et &quot;Teenagers&quot; ou &quot;Teen&quot; et &quot;Teens&quot; ? • J'aime  les mots">
            <a:extLst>
              <a:ext uri="{FF2B5EF4-FFF2-40B4-BE49-F238E27FC236}">
                <a16:creationId xmlns:a16="http://schemas.microsoft.com/office/drawing/2014/main" id="{72CC6656-DC98-43D0-9201-A36B484EB84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143919"/>
            <a:ext cx="51498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Qr code&#10;&#10;Description automatically generated">
            <a:extLst>
              <a:ext uri="{FF2B5EF4-FFF2-40B4-BE49-F238E27FC236}">
                <a16:creationId xmlns:a16="http://schemas.microsoft.com/office/drawing/2014/main" id="{1ED3C6FE-FA33-4F06-AB5F-D1C0BE60AB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32" y="4495125"/>
            <a:ext cx="1888168" cy="188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8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FA1D0DD-A069-9D46-B5E5-54797A9B9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997" y="0"/>
            <a:ext cx="16190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F6DC2-18E6-A341-9142-9C551E11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070" y="377097"/>
            <a:ext cx="4513224" cy="267918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Children’s National</a:t>
            </a:r>
            <a:br>
              <a:rPr lang="en-US" b="1" dirty="0"/>
            </a:br>
            <a:r>
              <a:rPr lang="en-US" sz="4900" b="1" dirty="0"/>
              <a:t>Behavioral Health Initiative </a:t>
            </a:r>
            <a:endParaRPr lang="en-US" sz="49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53627B-DAC8-AA4E-8E00-D267EA60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070" y="3217503"/>
            <a:ext cx="4928845" cy="1334530"/>
          </a:xfrm>
        </p:spPr>
        <p:txBody>
          <a:bodyPr/>
          <a:lstStyle/>
          <a:p>
            <a:r>
              <a:rPr lang="en-US" dirty="0"/>
              <a:t>Olivia Soutullo, PhD |  Lee Beers, MD, FAAP </a:t>
            </a:r>
          </a:p>
        </p:txBody>
      </p:sp>
      <p:pic>
        <p:nvPicPr>
          <p:cNvPr id="8" name="Picture 2" descr="5 signs your child has a mental health issue">
            <a:extLst>
              <a:ext uri="{FF2B5EF4-FFF2-40B4-BE49-F238E27FC236}">
                <a16:creationId xmlns:a16="http://schemas.microsoft.com/office/drawing/2014/main" id="{4701F4F4-9797-4BC3-819E-ED678242F6BA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0"/>
            <a:ext cx="6259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person, wall, clothing&#10;&#10;Description automatically generated">
            <a:extLst>
              <a:ext uri="{FF2B5EF4-FFF2-40B4-BE49-F238E27FC236}">
                <a16:creationId xmlns:a16="http://schemas.microsoft.com/office/drawing/2014/main" id="{E3BEAD8F-B0C9-4D67-BF02-DBBE4B407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67" y="3680802"/>
            <a:ext cx="1925618" cy="2888427"/>
          </a:xfrm>
          <a:prstGeom prst="rect">
            <a:avLst/>
          </a:prstGeom>
        </p:spPr>
      </p:pic>
      <p:pic>
        <p:nvPicPr>
          <p:cNvPr id="8194" name="Picture 2" descr="Children's National Hospital medical director elected to American Academy  of Pediatrics leadership">
            <a:extLst>
              <a:ext uri="{FF2B5EF4-FFF2-40B4-BE49-F238E27FC236}">
                <a16:creationId xmlns:a16="http://schemas.microsoft.com/office/drawing/2014/main" id="{583392B2-B58A-4F42-9BEE-6B6D1148B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42568" y="3700622"/>
            <a:ext cx="1849726" cy="287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4108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N Red divider slide burnished">
  <a:themeElements>
    <a:clrScheme name="Childrens National with Darker Brown">
      <a:dk1>
        <a:srgbClr val="E3002B"/>
      </a:dk1>
      <a:lt1>
        <a:srgbClr val="FFFDFC"/>
      </a:lt1>
      <a:dk2>
        <a:srgbClr val="5E514D"/>
      </a:dk2>
      <a:lt2>
        <a:srgbClr val="FFFFFE"/>
      </a:lt2>
      <a:accent1>
        <a:srgbClr val="E3002B"/>
      </a:accent1>
      <a:accent2>
        <a:srgbClr val="E57100"/>
      </a:accent2>
      <a:accent3>
        <a:srgbClr val="0077C8"/>
      </a:accent3>
      <a:accent4>
        <a:srgbClr val="898D8D"/>
      </a:accent4>
      <a:accent5>
        <a:srgbClr val="784E90"/>
      </a:accent5>
      <a:accent6>
        <a:srgbClr val="799A01"/>
      </a:accent6>
      <a:hlink>
        <a:srgbClr val="0000FF"/>
      </a:hlink>
      <a:folHlink>
        <a:srgbClr val="64518F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4_Office Theme">
  <a:themeElements>
    <a:clrScheme name="PHN Color Palette">
      <a:dk1>
        <a:srgbClr val="414142"/>
      </a:dk1>
      <a:lt1>
        <a:srgbClr val="FFFFFF"/>
      </a:lt1>
      <a:dk2>
        <a:srgbClr val="44546A"/>
      </a:dk2>
      <a:lt2>
        <a:srgbClr val="E7E6E6"/>
      </a:lt2>
      <a:accent1>
        <a:srgbClr val="0841A1"/>
      </a:accent1>
      <a:accent2>
        <a:srgbClr val="DA2823"/>
      </a:accent2>
      <a:accent3>
        <a:srgbClr val="414142"/>
      </a:accent3>
      <a:accent4>
        <a:srgbClr val="97C0E5"/>
      </a:accent4>
      <a:accent5>
        <a:srgbClr val="FDC33B"/>
      </a:accent5>
      <a:accent6>
        <a:srgbClr val="EB8A23"/>
      </a:accent6>
      <a:hlink>
        <a:srgbClr val="0841A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PHN Color Palette">
      <a:dk1>
        <a:srgbClr val="414142"/>
      </a:dk1>
      <a:lt1>
        <a:srgbClr val="FFFFFF"/>
      </a:lt1>
      <a:dk2>
        <a:srgbClr val="44546A"/>
      </a:dk2>
      <a:lt2>
        <a:srgbClr val="E7E6E6"/>
      </a:lt2>
      <a:accent1>
        <a:srgbClr val="0841A1"/>
      </a:accent1>
      <a:accent2>
        <a:srgbClr val="DA2823"/>
      </a:accent2>
      <a:accent3>
        <a:srgbClr val="414142"/>
      </a:accent3>
      <a:accent4>
        <a:srgbClr val="97C0E5"/>
      </a:accent4>
      <a:accent5>
        <a:srgbClr val="FDC33B"/>
      </a:accent5>
      <a:accent6>
        <a:srgbClr val="EB8A23"/>
      </a:accent6>
      <a:hlink>
        <a:srgbClr val="0841A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6_Office Theme">
  <a:themeElements>
    <a:clrScheme name="PHN Color Palette">
      <a:dk1>
        <a:srgbClr val="414142"/>
      </a:dk1>
      <a:lt1>
        <a:srgbClr val="FFFFFF"/>
      </a:lt1>
      <a:dk2>
        <a:srgbClr val="44546A"/>
      </a:dk2>
      <a:lt2>
        <a:srgbClr val="E7E6E6"/>
      </a:lt2>
      <a:accent1>
        <a:srgbClr val="0841A1"/>
      </a:accent1>
      <a:accent2>
        <a:srgbClr val="DA2823"/>
      </a:accent2>
      <a:accent3>
        <a:srgbClr val="414142"/>
      </a:accent3>
      <a:accent4>
        <a:srgbClr val="97C0E5"/>
      </a:accent4>
      <a:accent5>
        <a:srgbClr val="FDC33B"/>
      </a:accent5>
      <a:accent6>
        <a:srgbClr val="EB8A23"/>
      </a:accent6>
      <a:hlink>
        <a:srgbClr val="0841A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0DD3BEB0E7CF4A9668F94BF8ADA967" ma:contentTypeVersion="15" ma:contentTypeDescription="Create a new document." ma:contentTypeScope="" ma:versionID="5a32bc6eab6af307a004419a7e15e35a">
  <xsd:schema xmlns:xsd="http://www.w3.org/2001/XMLSchema" xmlns:xs="http://www.w3.org/2001/XMLSchema" xmlns:p="http://schemas.microsoft.com/office/2006/metadata/properties" xmlns:ns2="f95f2d21-9104-4e39-9e6b-a1294c1d1ea1" xmlns:ns3="29fc73d2-d154-4fbc-905c-f8b2dee16d46" targetNamespace="http://schemas.microsoft.com/office/2006/metadata/properties" ma:root="true" ma:fieldsID="4b5117f46d4ab39cfa8c56235c6f884e" ns2:_="" ns3:_="">
    <xsd:import namespace="f95f2d21-9104-4e39-9e6b-a1294c1d1ea1"/>
    <xsd:import namespace="29fc73d2-d154-4fbc-905c-f8b2dee16d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f2d21-9104-4e39-9e6b-a1294c1d1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ae4e4ba-3338-49b4-8a2c-dec2fba6fb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c73d2-d154-4fbc-905c-f8b2dee16d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2544110-f901-4b71-a447-d5b05e498198}" ma:internalName="TaxCatchAll" ma:showField="CatchAllData" ma:web="29fc73d2-d154-4fbc-905c-f8b2dee16d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5f2d21-9104-4e39-9e6b-a1294c1d1ea1">
      <Terms xmlns="http://schemas.microsoft.com/office/infopath/2007/PartnerControls"/>
    </lcf76f155ced4ddcb4097134ff3c332f>
    <TaxCatchAll xmlns="29fc73d2-d154-4fbc-905c-f8b2dee16d46" xsi:nil="true"/>
  </documentManagement>
</p:properties>
</file>

<file path=customXml/itemProps1.xml><?xml version="1.0" encoding="utf-8"?>
<ds:datastoreItem xmlns:ds="http://schemas.openxmlformats.org/officeDocument/2006/customXml" ds:itemID="{9B3CCB2A-33B5-48D7-9DEF-A65234D0326B}"/>
</file>

<file path=customXml/itemProps2.xml><?xml version="1.0" encoding="utf-8"?>
<ds:datastoreItem xmlns:ds="http://schemas.openxmlformats.org/officeDocument/2006/customXml" ds:itemID="{E6FE2E04-1EEB-48D3-980A-12084A229B37}"/>
</file>

<file path=customXml/itemProps3.xml><?xml version="1.0" encoding="utf-8"?>
<ds:datastoreItem xmlns:ds="http://schemas.openxmlformats.org/officeDocument/2006/customXml" ds:itemID="{F7850EE5-66A0-47C2-9388-918C3549A09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935</Words>
  <Application>Microsoft Office PowerPoint</Application>
  <PresentationFormat>Widescreen</PresentationFormat>
  <Paragraphs>217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Corbel</vt:lpstr>
      <vt:lpstr>1_Office Theme</vt:lpstr>
      <vt:lpstr>CN Red divider slide burnished</vt:lpstr>
      <vt:lpstr>9_Office Theme</vt:lpstr>
      <vt:lpstr>14_Office Theme</vt:lpstr>
      <vt:lpstr>Office Theme</vt:lpstr>
      <vt:lpstr>15_Office Theme</vt:lpstr>
      <vt:lpstr>16_Office Theme</vt:lpstr>
      <vt:lpstr>PowerPoint Presentation</vt:lpstr>
      <vt:lpstr>Network News &amp; Community Updates</vt:lpstr>
      <vt:lpstr> Community &amp; Network News…</vt:lpstr>
      <vt:lpstr>Training the next generation of pediatricians</vt:lpstr>
      <vt:lpstr>Become a  Medical Student Preceptor Site! For 3rd year GW pediatric clerkship students</vt:lpstr>
      <vt:lpstr>PowerPoint Presentation</vt:lpstr>
      <vt:lpstr>Become a  Medical Student Preceptor Site! For 3rd year GW pediatric clerkship students</vt:lpstr>
      <vt:lpstr>Adolescent Medical Specialty Services  (12 - 21 years) </vt:lpstr>
      <vt:lpstr>Children’s National Behavioral Health Initiative </vt:lpstr>
      <vt:lpstr>Next steps</vt:lpstr>
      <vt:lpstr>Our Approach</vt:lpstr>
      <vt:lpstr>Our Priority Areas </vt:lpstr>
      <vt:lpstr>Our Strategies</vt:lpstr>
      <vt:lpstr>Progress to Date: 2022</vt:lpstr>
      <vt:lpstr>Updates from Children’s National</vt:lpstr>
      <vt:lpstr>Congratulations &amp; Thank You!</vt:lpstr>
      <vt:lpstr>Children’s National launches new center for Community &amp; Population Health</vt:lpstr>
      <vt:lpstr> 25th  ANNIVERSARY  Please join us in celebrating!</vt:lpstr>
      <vt:lpstr>25 years helping pediatric practices succeed</vt:lpstr>
      <vt:lpstr>PowerPoint Presentation</vt:lpstr>
      <vt:lpstr>Our region’s largest PEDIATRIC network</vt:lpstr>
      <vt:lpstr>The key to our shared success is YOU!  Thank you for your participation &amp; support over 25 years!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2023-01-19T19:24:20Z</dcterms:created>
  <dcterms:modified xsi:type="dcterms:W3CDTF">2023-01-19T19:28:36Z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0x010100650DD3BEB0E7CF4A9668F94BF8ADA967</vt:lpwstr>
  </property>
</Properties>
</file>