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2" r:id="rId1"/>
    <p:sldMasterId id="2147483704" r:id="rId2"/>
  </p:sldMasterIdLst>
  <p:notesMasterIdLst>
    <p:notesMasterId r:id="rId16"/>
  </p:notesMasterIdLst>
  <p:handoutMasterIdLst>
    <p:handoutMasterId r:id="rId17"/>
  </p:handoutMasterIdLst>
  <p:sldIdLst>
    <p:sldId id="20066" r:id="rId3"/>
    <p:sldId id="20067" r:id="rId4"/>
    <p:sldId id="1602" r:id="rId5"/>
    <p:sldId id="1627" r:id="rId6"/>
    <p:sldId id="1625" r:id="rId7"/>
    <p:sldId id="1628" r:id="rId8"/>
    <p:sldId id="1631" r:id="rId9"/>
    <p:sldId id="1629" r:id="rId10"/>
    <p:sldId id="1632" r:id="rId11"/>
    <p:sldId id="1634" r:id="rId12"/>
    <p:sldId id="1630" r:id="rId13"/>
    <p:sldId id="1635" r:id="rId14"/>
    <p:sldId id="162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85A817A-2733-49E0-945A-B73477DE09F5}">
          <p14:sldIdLst>
            <p14:sldId id="20066"/>
            <p14:sldId id="20067"/>
          </p14:sldIdLst>
        </p14:section>
        <p14:section name="Default Section" id="{0F63BB7A-7527-4A09-BB69-7C3C00E0C9CB}">
          <p14:sldIdLst>
            <p14:sldId id="1602"/>
            <p14:sldId id="1627"/>
            <p14:sldId id="1625"/>
            <p14:sldId id="1628"/>
            <p14:sldId id="1631"/>
            <p14:sldId id="1629"/>
            <p14:sldId id="1632"/>
            <p14:sldId id="1634"/>
            <p14:sldId id="1630"/>
            <p14:sldId id="1635"/>
            <p14:sldId id="162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41A2"/>
    <a:srgbClr val="424243"/>
    <a:srgbClr val="02155E"/>
    <a:srgbClr val="746762"/>
    <a:srgbClr val="EB8A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9EA65A-A42C-0AC0-6F3D-D92833949C61}" v="136" dt="2023-01-18T20:08:44.507"/>
    <p1510:client id="{688D8F51-1DA5-49BA-8F72-DAD47A498C1B}" v="5" dt="2023-01-19T19:29:09.962"/>
    <p1510:client id="{A993DE28-AF23-7C63-9212-7CD0851997A7}" v="2" dt="2023-01-18T20:02:10.902"/>
    <p1510:client id="{AAD808D9-5A71-F4B0-090D-DBA0214FAE4B}" v="17" dt="2023-01-18T20:10:33.3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7814" autoAdjust="0"/>
  </p:normalViewPr>
  <p:slideViewPr>
    <p:cSldViewPr snapToGrid="0">
      <p:cViewPr varScale="1">
        <p:scale>
          <a:sx n="75" d="100"/>
          <a:sy n="75" d="100"/>
        </p:scale>
        <p:origin x="946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0115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480" y="485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5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ustomXml" Target="../customXml/item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20A3E-1E51-4093-9A30-9226F9348535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55D97B-1FBC-4BBF-95F8-33C475787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172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C2F7A-C085-2042-B576-C6963672ED63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77671-F5CC-1748-89BC-B8D418D83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863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77671-F5CC-1748-89BC-B8D418D83B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020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77671-F5CC-1748-89BC-B8D418D83B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387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CA2DF6-2D33-3349-A4AC-8903468F73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397" y="0"/>
            <a:ext cx="2318542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AECC548-E9A1-174D-A362-B458E4721F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254" y="1334530"/>
            <a:ext cx="4513224" cy="2679182"/>
          </a:xfrm>
        </p:spPr>
        <p:txBody>
          <a:bodyPr anchor="b">
            <a:normAutofit/>
          </a:bodyPr>
          <a:lstStyle>
            <a:lvl1pPr>
              <a:lnSpc>
                <a:spcPts val="5800"/>
              </a:lnSpc>
              <a:defRPr sz="4800" b="1" i="0"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exit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4D6C92D-274C-354C-BC8E-9219ADCD8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253" y="4238369"/>
            <a:ext cx="4513225" cy="133453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800"/>
              </a:spcBef>
              <a:buNone/>
              <a:defRPr sz="1800" b="0" i="0">
                <a:solidFill>
                  <a:srgbClr val="1F1F1F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B6390695-51AB-8445-84C1-B88781FAE9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32764" y="0"/>
            <a:ext cx="6259236" cy="6858000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15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6E343E0-6AF2-53A4-A58E-375A7A0F0E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F1AFE0A-044B-C480-ED24-155691EF52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683" y="776835"/>
            <a:ext cx="9449913" cy="53407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3600" b="1" i="0">
                <a:solidFill>
                  <a:srgbClr val="0841A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exit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6014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19C7E45-ADC8-6043-9C3A-1B30945289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32764" y="0"/>
            <a:ext cx="6259236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39E08B-0BA3-0045-BB80-325361FF03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628" y="0"/>
            <a:ext cx="2330744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67B8F3-CFEA-DA4F-A818-ADBB31D364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562" y="0"/>
            <a:ext cx="2318542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373B2-1FC8-6A4B-A74C-0FEEAD6D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59CC9A5-5B45-B341-AB41-3DA640D25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683" y="1434545"/>
            <a:ext cx="4672705" cy="3508933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3600" b="1" i="0">
                <a:solidFill>
                  <a:srgbClr val="0841A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exit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104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0EF03-D140-6845-A287-DED9C9A44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4B10AD-A967-9843-89A3-148B2669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510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D49767-1D81-F140-A58F-768C79AF1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491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EEBF6-D40D-4476-8DB1-B6DEA2170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084AE1-BE53-4EE9-B64D-583714BC0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4E193-85C8-45DF-A522-24B3549DB40A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899FB4-EE12-4749-841C-FD4F6D348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91BD60-B478-465B-9EC8-07555672D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E4BF7-FDE2-4BDC-A42A-1632A59B5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0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4C8BBF1-ED0C-4FDC-8CBF-87E116DB62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307"/>
            <a:ext cx="12191998" cy="65023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2A51B6-DA54-461C-A0D4-5E70967DDB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762125"/>
            <a:ext cx="12191998" cy="509587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15986C-BFC1-4196-B644-EC42C96AEF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1973" y="4924260"/>
            <a:ext cx="10814702" cy="93361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 of presentation goes here</a:t>
            </a:r>
          </a:p>
          <a:p>
            <a:pPr lvl="0"/>
            <a:r>
              <a:rPr lang="en-US"/>
              <a:t>and may continue to second line</a:t>
            </a:r>
            <a:endParaRPr lang="ru-UA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4625EF-0A73-4270-B55F-E146865307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973" y="5998191"/>
            <a:ext cx="10814702" cy="3073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March 23, 2020|Name of presenter, Title, Department</a:t>
            </a:r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66200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l pag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231C94-62E3-4B50-A5FA-AD1FD20408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822" y="1106494"/>
            <a:ext cx="10822903" cy="49370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>
                <a:solidFill>
                  <a:srgbClr val="DF041C"/>
                </a:solidFill>
              </a:defRPr>
            </a:lvl1pPr>
            <a:lvl2pPr>
              <a:defRPr sz="1800" b="1">
                <a:solidFill>
                  <a:srgbClr val="FF0000"/>
                </a:solidFill>
              </a:defRPr>
            </a:lvl2pPr>
            <a:lvl3pPr>
              <a:defRPr sz="1800" b="1">
                <a:solidFill>
                  <a:srgbClr val="FF0000"/>
                </a:solidFill>
              </a:defRPr>
            </a:lvl3pPr>
            <a:lvl4pPr>
              <a:defRPr sz="1800" b="1">
                <a:solidFill>
                  <a:srgbClr val="FF0000"/>
                </a:solidFill>
              </a:defRPr>
            </a:lvl4pPr>
            <a:lvl5pPr>
              <a:defRPr sz="18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/>
              <a:t>Headline goes here</a:t>
            </a:r>
            <a:endParaRPr lang="ru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35F7F6-1AAD-4F9D-AD44-7C5CA1251C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2817" y="1818917"/>
            <a:ext cx="10822903" cy="27816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This is the primary content slide layout.  Use this format for paragraphs of text, bulleted text or a combination.  </a:t>
            </a:r>
          </a:p>
          <a:p>
            <a:r>
              <a:rPr lang="en-US"/>
              <a:t> </a:t>
            </a:r>
          </a:p>
          <a:p>
            <a:r>
              <a:rPr lang="en-US"/>
              <a:t>Headlines are a custom shade of red (RGB 223-4-28); do not substitute other colors. The headline font is Century Gothic bold and the text font is Century Gothic (nonbold). </a:t>
            </a:r>
          </a:p>
          <a:p>
            <a:r>
              <a:rPr lang="en-US"/>
              <a:t> </a:t>
            </a:r>
          </a:p>
          <a:p>
            <a:r>
              <a:rPr lang="en-US"/>
              <a:t>Do not use text smaller than 12 pt. Break the content into multiple slides instead.</a:t>
            </a:r>
            <a:endParaRPr lang="ru-RU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6339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A7CC75-EE35-4951-A284-9E3A94A544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84214" y="3056957"/>
            <a:ext cx="8257159" cy="81438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1" i="0" baseline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/>
              <a:t>Use as a divider slide</a:t>
            </a:r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50827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CA2DF6-2D33-3349-A4AC-8903468F73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397" y="0"/>
            <a:ext cx="2318542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AECC548-E9A1-174D-A362-B458E4721F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254" y="1334530"/>
            <a:ext cx="4513224" cy="2679182"/>
          </a:xfrm>
        </p:spPr>
        <p:txBody>
          <a:bodyPr anchor="b">
            <a:normAutofit/>
          </a:bodyPr>
          <a:lstStyle>
            <a:lvl1pPr>
              <a:lnSpc>
                <a:spcPts val="5800"/>
              </a:lnSpc>
              <a:defRPr sz="4800" b="1" i="0"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exit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4D6C92D-274C-354C-BC8E-9219ADCD8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253" y="4238369"/>
            <a:ext cx="4513225" cy="133453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800"/>
              </a:spcBef>
              <a:buNone/>
              <a:defRPr sz="1800" b="0" i="0">
                <a:solidFill>
                  <a:srgbClr val="1F1F1F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B6390695-51AB-8445-84C1-B88781FAE9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32764" y="0"/>
            <a:ext cx="6259236" cy="6858000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722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no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BC03A834-EF06-DFDB-CD2B-A0ADE13CE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AECC548-E9A1-174D-A362-B458E4721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718" y="1286633"/>
            <a:ext cx="9219946" cy="2350644"/>
          </a:xfrm>
        </p:spPr>
        <p:txBody>
          <a:bodyPr anchor="b">
            <a:normAutofit/>
          </a:bodyPr>
          <a:lstStyle>
            <a:lvl1pPr>
              <a:lnSpc>
                <a:spcPts val="5800"/>
              </a:lnSpc>
              <a:defRPr sz="4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4D6C92D-274C-354C-BC8E-9219ADCD8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3718" y="3875908"/>
            <a:ext cx="8615664" cy="914392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BB759F-3B35-B17B-4339-CCA3BBC39209}"/>
              </a:ext>
            </a:extLst>
          </p:cNvPr>
          <p:cNvSpPr txBox="1"/>
          <p:nvPr userDrawn="1"/>
        </p:nvSpPr>
        <p:spPr>
          <a:xfrm>
            <a:off x="743200" y="6360271"/>
            <a:ext cx="43297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0" spc="50" baseline="0">
                <a:solidFill>
                  <a:srgbClr val="003DA6"/>
                </a:solidFill>
                <a:latin typeface="Century Gothic" panose="020B0502020202020204" pitchFamily="34" charset="0"/>
              </a:rPr>
              <a:t>BUSINESS OF PEDIATRICS</a:t>
            </a:r>
          </a:p>
        </p:txBody>
      </p:sp>
      <p:pic>
        <p:nvPicPr>
          <p:cNvPr id="3" name="Picture 2" descr="Text&#10;&#10;Description automatically generated with low confidence">
            <a:extLst>
              <a:ext uri="{FF2B5EF4-FFF2-40B4-BE49-F238E27FC236}">
                <a16:creationId xmlns:a16="http://schemas.microsoft.com/office/drawing/2014/main" id="{C1790EEC-51ED-F8C3-679A-2B1EBCD1BB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5500" y="6547243"/>
            <a:ext cx="1718570" cy="34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335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no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BC03A834-EF06-DFDB-CD2B-A0ADE13CE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AECC548-E9A1-174D-A362-B458E4721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718" y="1286633"/>
            <a:ext cx="9219946" cy="2350644"/>
          </a:xfrm>
        </p:spPr>
        <p:txBody>
          <a:bodyPr anchor="b">
            <a:normAutofit/>
          </a:bodyPr>
          <a:lstStyle>
            <a:lvl1pPr>
              <a:lnSpc>
                <a:spcPts val="5800"/>
              </a:lnSpc>
              <a:defRPr sz="4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4D6C92D-274C-354C-BC8E-9219ADCD8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3718" y="3875908"/>
            <a:ext cx="8615664" cy="914392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BB759F-3B35-B17B-4339-CCA3BBC39209}"/>
              </a:ext>
            </a:extLst>
          </p:cNvPr>
          <p:cNvSpPr txBox="1"/>
          <p:nvPr userDrawn="1"/>
        </p:nvSpPr>
        <p:spPr>
          <a:xfrm>
            <a:off x="743200" y="6360271"/>
            <a:ext cx="43297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0" spc="50" baseline="0">
                <a:solidFill>
                  <a:srgbClr val="003DA6"/>
                </a:solidFill>
                <a:latin typeface="Century Gothic" panose="020B0502020202020204" pitchFamily="34" charset="0"/>
              </a:rPr>
              <a:t>BUSINESS OF PEDIATRICS</a:t>
            </a:r>
          </a:p>
        </p:txBody>
      </p:sp>
      <p:pic>
        <p:nvPicPr>
          <p:cNvPr id="3" name="Picture 2" descr="Text&#10;&#10;Description automatically generated with low confidence">
            <a:extLst>
              <a:ext uri="{FF2B5EF4-FFF2-40B4-BE49-F238E27FC236}">
                <a16:creationId xmlns:a16="http://schemas.microsoft.com/office/drawing/2014/main" id="{C1790EEC-51ED-F8C3-679A-2B1EBCD1BB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6547243"/>
            <a:ext cx="1718570" cy="34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498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no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, rectangle&#10;&#10;Description automatically generated">
            <a:extLst>
              <a:ext uri="{FF2B5EF4-FFF2-40B4-BE49-F238E27FC236}">
                <a16:creationId xmlns:a16="http://schemas.microsoft.com/office/drawing/2014/main" id="{ED74A44D-1D33-79DA-FF70-B411E94474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32DCD1D-8BFD-8C5D-666E-5263AF607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718" y="1286633"/>
            <a:ext cx="9219946" cy="2350644"/>
          </a:xfrm>
        </p:spPr>
        <p:txBody>
          <a:bodyPr anchor="b">
            <a:normAutofit/>
          </a:bodyPr>
          <a:lstStyle>
            <a:lvl1pPr>
              <a:lnSpc>
                <a:spcPts val="5800"/>
              </a:lnSpc>
              <a:defRPr sz="4800" b="1" i="0">
                <a:solidFill>
                  <a:srgbClr val="003DA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D870D43-3E78-9D56-02D0-91F226796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3718" y="3875908"/>
            <a:ext cx="8615664" cy="914392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rgbClr val="003DA6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63570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_no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058D37A-3C3A-5FE0-A1C5-EF68FF08C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912B111-91AC-2EFD-4D50-F981CB180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718" y="1286633"/>
            <a:ext cx="9219946" cy="2350644"/>
          </a:xfrm>
        </p:spPr>
        <p:txBody>
          <a:bodyPr anchor="b">
            <a:normAutofit/>
          </a:bodyPr>
          <a:lstStyle>
            <a:lvl1pPr>
              <a:lnSpc>
                <a:spcPts val="5800"/>
              </a:lnSpc>
              <a:defRPr sz="4800" b="1" i="0">
                <a:solidFill>
                  <a:srgbClr val="003DA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8A3E8AB-8D42-072F-1E29-C425DEB4B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3718" y="3875908"/>
            <a:ext cx="8615664" cy="914392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rgbClr val="003DA6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B5DCD7-5F2E-50BB-8C5B-9620106AA3BA}"/>
              </a:ext>
            </a:extLst>
          </p:cNvPr>
          <p:cNvSpPr txBox="1"/>
          <p:nvPr userDrawn="1"/>
        </p:nvSpPr>
        <p:spPr>
          <a:xfrm>
            <a:off x="743200" y="6309856"/>
            <a:ext cx="43297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0" spc="50" baseline="0">
                <a:solidFill>
                  <a:srgbClr val="003DA6"/>
                </a:solidFill>
                <a:latin typeface="Century Gothic" panose="020B0502020202020204" pitchFamily="34" charset="0"/>
              </a:rPr>
              <a:t>BUSINESS OF PEDIATRICS</a:t>
            </a:r>
          </a:p>
        </p:txBody>
      </p:sp>
      <p:pic>
        <p:nvPicPr>
          <p:cNvPr id="3" name="Picture 2" descr="Text&#10;&#10;Description automatically generated with low confidence">
            <a:extLst>
              <a:ext uri="{FF2B5EF4-FFF2-40B4-BE49-F238E27FC236}">
                <a16:creationId xmlns:a16="http://schemas.microsoft.com/office/drawing/2014/main" id="{A876F27E-2E84-F3D6-488C-0657F42BD6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5500" y="6547243"/>
            <a:ext cx="1718570" cy="34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3995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09856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BB8CE21-2CB1-5247-A5B0-6804EB110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2pPr>
              <a:defRPr>
                <a:solidFill>
                  <a:srgbClr val="1F1F1F"/>
                </a:solidFill>
              </a:defRPr>
            </a:lvl2pPr>
            <a:lvl3pPr>
              <a:defRPr>
                <a:solidFill>
                  <a:srgbClr val="1F1F1F"/>
                </a:solidFill>
              </a:defRPr>
            </a:lvl3pPr>
            <a:lvl4pPr>
              <a:defRPr>
                <a:solidFill>
                  <a:srgbClr val="1F1F1F"/>
                </a:solidFill>
              </a:defRPr>
            </a:lvl4pPr>
            <a:lvl5pPr>
              <a:defRPr>
                <a:solidFill>
                  <a:srgbClr val="1F1F1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27617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2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F53EA25-E40B-B649-BD5D-D50824E3C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0535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b="0" i="0">
                <a:latin typeface="Century Gothic" panose="020B0502020202020204" pitchFamily="34" charset="0"/>
              </a:defRPr>
            </a:lvl2pPr>
            <a:lvl3pPr>
              <a:defRPr sz="1400"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861EFE1-153D-A446-8E1F-54DEA9C8327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6892" y="1825625"/>
            <a:ext cx="50535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b="0" i="0">
                <a:latin typeface="Century Gothic" panose="020B0502020202020204" pitchFamily="34" charset="0"/>
              </a:defRPr>
            </a:lvl2pPr>
            <a:lvl3pPr>
              <a:defRPr sz="1400"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4232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209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1AEB4B-A3C0-3542-94D2-EFC1B272481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07808" y="0"/>
            <a:ext cx="4949952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B2447B0-365B-084A-ABE3-616537CC1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0535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b="0" i="0">
                <a:latin typeface="Century Gothic" panose="020B0502020202020204" pitchFamily="34" charset="0"/>
              </a:defRPr>
            </a:lvl2pPr>
            <a:lvl3pPr>
              <a:defRPr sz="1400"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37692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, rectangle&#10;&#10;Description automatically generated">
            <a:extLst>
              <a:ext uri="{FF2B5EF4-FFF2-40B4-BE49-F238E27FC236}">
                <a16:creationId xmlns:a16="http://schemas.microsoft.com/office/drawing/2014/main" id="{CCC4AC9C-FB2D-530B-9217-575CA18527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373B2-1FC8-6A4B-A74C-0FEEAD6D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71685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59CC9A5-5B45-B341-AB41-3DA640D25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683" y="776835"/>
            <a:ext cx="9449913" cy="53407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3600" b="1" i="0">
                <a:solidFill>
                  <a:srgbClr val="0841A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exit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50408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6E343E0-6AF2-53A4-A58E-375A7A0F0E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F1AFE0A-044B-C480-ED24-155691EF52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683" y="776835"/>
            <a:ext cx="9449913" cy="53407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3600" b="1" i="0">
                <a:solidFill>
                  <a:srgbClr val="0841A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exit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159447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19C7E45-ADC8-6043-9C3A-1B30945289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32764" y="0"/>
            <a:ext cx="6259236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39E08B-0BA3-0045-BB80-325361FF03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628" y="0"/>
            <a:ext cx="2330744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67B8F3-CFEA-DA4F-A818-ADBB31D364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562" y="0"/>
            <a:ext cx="2318542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373B2-1FC8-6A4B-A74C-0FEEAD6D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59CC9A5-5B45-B341-AB41-3DA640D25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683" y="1434545"/>
            <a:ext cx="4672705" cy="3508933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3600" b="1" i="0">
                <a:solidFill>
                  <a:srgbClr val="0841A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exit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588139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0EF03-D140-6845-A287-DED9C9A44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4B10AD-A967-9843-89A3-148B2669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424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D49767-1D81-F140-A58F-768C79AF1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46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no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, rectangle&#10;&#10;Description automatically generated">
            <a:extLst>
              <a:ext uri="{FF2B5EF4-FFF2-40B4-BE49-F238E27FC236}">
                <a16:creationId xmlns:a16="http://schemas.microsoft.com/office/drawing/2014/main" id="{ED74A44D-1D33-79DA-FF70-B411E94474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32DCD1D-8BFD-8C5D-666E-5263AF607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718" y="1286633"/>
            <a:ext cx="9219946" cy="2350644"/>
          </a:xfrm>
        </p:spPr>
        <p:txBody>
          <a:bodyPr anchor="b">
            <a:normAutofit/>
          </a:bodyPr>
          <a:lstStyle>
            <a:lvl1pPr>
              <a:lnSpc>
                <a:spcPts val="5800"/>
              </a:lnSpc>
              <a:defRPr sz="4800" b="1" i="0">
                <a:solidFill>
                  <a:srgbClr val="003DA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D870D43-3E78-9D56-02D0-91F226796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3718" y="3875908"/>
            <a:ext cx="8615664" cy="914392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rgbClr val="003DA6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1589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_no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058D37A-3C3A-5FE0-A1C5-EF68FF08C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912B111-91AC-2EFD-4D50-F981CB180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718" y="1286633"/>
            <a:ext cx="9219946" cy="2350644"/>
          </a:xfrm>
        </p:spPr>
        <p:txBody>
          <a:bodyPr anchor="b">
            <a:normAutofit/>
          </a:bodyPr>
          <a:lstStyle>
            <a:lvl1pPr>
              <a:lnSpc>
                <a:spcPts val="5800"/>
              </a:lnSpc>
              <a:defRPr sz="4800" b="1" i="0">
                <a:solidFill>
                  <a:srgbClr val="003DA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8A3E8AB-8D42-072F-1E29-C425DEB4B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3718" y="3875908"/>
            <a:ext cx="8615664" cy="914392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rgbClr val="003DA6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B5DCD7-5F2E-50BB-8C5B-9620106AA3BA}"/>
              </a:ext>
            </a:extLst>
          </p:cNvPr>
          <p:cNvSpPr txBox="1"/>
          <p:nvPr userDrawn="1"/>
        </p:nvSpPr>
        <p:spPr>
          <a:xfrm>
            <a:off x="743200" y="6309856"/>
            <a:ext cx="43297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0" spc="50" baseline="0">
                <a:solidFill>
                  <a:srgbClr val="003DA6"/>
                </a:solidFill>
                <a:latin typeface="Century Gothic" panose="020B0502020202020204" pitchFamily="34" charset="0"/>
              </a:rPr>
              <a:t>BUSINESS OF PEDIATRICS</a:t>
            </a:r>
          </a:p>
        </p:txBody>
      </p:sp>
      <p:pic>
        <p:nvPicPr>
          <p:cNvPr id="3" name="Picture 2" descr="Text&#10;&#10;Description automatically generated with low confidence">
            <a:extLst>
              <a:ext uri="{FF2B5EF4-FFF2-40B4-BE49-F238E27FC236}">
                <a16:creationId xmlns:a16="http://schemas.microsoft.com/office/drawing/2014/main" id="{A876F27E-2E84-F3D6-488C-0657F42BD6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6547243"/>
            <a:ext cx="1718570" cy="34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23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09856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BB8CE21-2CB1-5247-A5B0-6804EB110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2pPr>
              <a:defRPr>
                <a:solidFill>
                  <a:srgbClr val="1F1F1F"/>
                </a:solidFill>
              </a:defRPr>
            </a:lvl2pPr>
            <a:lvl3pPr>
              <a:defRPr>
                <a:solidFill>
                  <a:srgbClr val="1F1F1F"/>
                </a:solidFill>
              </a:defRPr>
            </a:lvl3pPr>
            <a:lvl4pPr>
              <a:defRPr>
                <a:solidFill>
                  <a:srgbClr val="1F1F1F"/>
                </a:solidFill>
              </a:defRPr>
            </a:lvl4pPr>
            <a:lvl5pPr>
              <a:defRPr>
                <a:solidFill>
                  <a:srgbClr val="1F1F1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6931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2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F53EA25-E40B-B649-BD5D-D50824E3C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0535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b="0" i="0">
                <a:latin typeface="Century Gothic" panose="020B0502020202020204" pitchFamily="34" charset="0"/>
              </a:defRPr>
            </a:lvl2pPr>
            <a:lvl3pPr>
              <a:defRPr sz="1400"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861EFE1-153D-A446-8E1F-54DEA9C8327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6892" y="1825625"/>
            <a:ext cx="50535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b="0" i="0">
                <a:latin typeface="Century Gothic" panose="020B0502020202020204" pitchFamily="34" charset="0"/>
              </a:defRPr>
            </a:lvl2pPr>
            <a:lvl3pPr>
              <a:defRPr sz="1400"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5864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2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F53EA25-E40B-B649-BD5D-D50824E3C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0535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b="0" i="0">
                <a:latin typeface="Century Gothic" panose="020B0502020202020204" pitchFamily="34" charset="0"/>
              </a:defRPr>
            </a:lvl2pPr>
            <a:lvl3pPr>
              <a:defRPr sz="1400"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861EFE1-153D-A446-8E1F-54DEA9C8327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6892" y="1825625"/>
            <a:ext cx="50535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b="0" i="0">
                <a:latin typeface="Century Gothic" panose="020B0502020202020204" pitchFamily="34" charset="0"/>
              </a:defRPr>
            </a:lvl2pPr>
            <a:lvl3pPr>
              <a:defRPr sz="1400"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8041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209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1AEB4B-A3C0-3542-94D2-EFC1B272481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07808" y="0"/>
            <a:ext cx="4949952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B2447B0-365B-084A-ABE3-616537CC1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0535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b="0" i="0">
                <a:latin typeface="Century Gothic" panose="020B0502020202020204" pitchFamily="34" charset="0"/>
              </a:defRPr>
            </a:lvl2pPr>
            <a:lvl3pPr>
              <a:defRPr sz="1400"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8518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, rectangle&#10;&#10;Description automatically generated">
            <a:extLst>
              <a:ext uri="{FF2B5EF4-FFF2-40B4-BE49-F238E27FC236}">
                <a16:creationId xmlns:a16="http://schemas.microsoft.com/office/drawing/2014/main" id="{CCC4AC9C-FB2D-530B-9217-575CA18527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373B2-1FC8-6A4B-A74C-0FEEAD6D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71685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59CC9A5-5B45-B341-AB41-3DA640D25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683" y="776835"/>
            <a:ext cx="9449913" cy="53407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3600" b="1" i="0">
                <a:solidFill>
                  <a:srgbClr val="0841A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exit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2713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5858B0-D6F5-9546-B479-4B08010E9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C1EB5B-5DAC-9440-8FD0-DF5993BBF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068494-F72C-D04E-A34C-CE7725FB9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098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003DA6"/>
                </a:solidFill>
                <a:latin typeface="Century Gothic" panose="020B0502020202020204" pitchFamily="34" charset="0"/>
              </a:defRPr>
            </a:lvl1pPr>
          </a:lstStyle>
          <a:p>
            <a:fld id="{C02A5225-8D37-BA47-A180-7BD7248AF8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EB90FE-D519-E947-A192-B54A11738084}"/>
              </a:ext>
            </a:extLst>
          </p:cNvPr>
          <p:cNvSpPr txBox="1"/>
          <p:nvPr/>
        </p:nvSpPr>
        <p:spPr>
          <a:xfrm>
            <a:off x="743200" y="6309856"/>
            <a:ext cx="43297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0" spc="50" baseline="0">
                <a:solidFill>
                  <a:srgbClr val="003DA6"/>
                </a:solidFill>
                <a:latin typeface="Century Gothic" panose="020B0502020202020204" pitchFamily="34" charset="0"/>
              </a:rPr>
              <a:t>BUSINESS OF PEDIATRICS</a:t>
            </a:r>
          </a:p>
        </p:txBody>
      </p:sp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D52E0DDF-5ED4-1C0C-0612-E75B5ABDF2B4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6547243"/>
            <a:ext cx="1718570" cy="34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251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701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702" r:id="rId14"/>
    <p:sldLayoutId id="2147483719" r:id="rId15"/>
    <p:sldLayoutId id="2147483720" r:id="rId16"/>
    <p:sldLayoutId id="2147483721" r:id="rId17"/>
  </p:sldLayoutIdLst>
  <p:hf hdr="0" ftr="0" dt="0"/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3600" b="1" i="0" kern="1200">
          <a:solidFill>
            <a:srgbClr val="0841A2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11113" indent="0" algn="l" defTabSz="914400" rtl="0" eaLnBrk="1" latinLnBrk="0" hangingPunct="1">
        <a:lnSpc>
          <a:spcPct val="100000"/>
        </a:lnSpc>
        <a:spcBef>
          <a:spcPts val="1000"/>
        </a:spcBef>
        <a:buClr>
          <a:srgbClr val="0841A2"/>
        </a:buClr>
        <a:buSzPct val="100000"/>
        <a:buFont typeface="Arial" panose="020B0604020202020204" pitchFamily="34" charset="0"/>
        <a:buNone/>
        <a:tabLst>
          <a:tab pos="450850" algn="l"/>
        </a:tabLst>
        <a:defRPr sz="2000" b="0" i="0" kern="1200">
          <a:solidFill>
            <a:srgbClr val="0841A2"/>
          </a:solidFill>
          <a:latin typeface="Century Gothic" panose="020B0502020202020204" pitchFamily="34" charset="0"/>
          <a:ea typeface="+mn-ea"/>
          <a:cs typeface="+mn-cs"/>
        </a:defRPr>
      </a:lvl1pPr>
      <a:lvl2pPr marL="231775" indent="-220663" algn="l" defTabSz="914400" rtl="0" eaLnBrk="1" latinLnBrk="0" hangingPunct="1">
        <a:lnSpc>
          <a:spcPct val="100000"/>
        </a:lnSpc>
        <a:spcBef>
          <a:spcPts val="500"/>
        </a:spcBef>
        <a:buClr>
          <a:srgbClr val="0841A2"/>
        </a:buClr>
        <a:buSzPct val="100000"/>
        <a:buFont typeface="Arial" panose="020B0604020202020204" pitchFamily="34" charset="0"/>
        <a:buChar char="•"/>
        <a:tabLst>
          <a:tab pos="450850" algn="l"/>
        </a:tabLst>
        <a:defRPr sz="1800" b="0" i="0" kern="1200">
          <a:solidFill>
            <a:srgbClr val="1F1F1F"/>
          </a:solidFill>
          <a:latin typeface="Century Gothic" panose="020B0502020202020204" pitchFamily="34" charset="0"/>
          <a:ea typeface="+mn-ea"/>
          <a:cs typeface="+mn-cs"/>
        </a:defRPr>
      </a:lvl2pPr>
      <a:lvl3pPr marL="401638" indent="-169863" algn="l" defTabSz="914400" rtl="0" eaLnBrk="1" latinLnBrk="0" hangingPunct="1">
        <a:lnSpc>
          <a:spcPct val="100000"/>
        </a:lnSpc>
        <a:spcBef>
          <a:spcPts val="500"/>
        </a:spcBef>
        <a:buClr>
          <a:srgbClr val="0841A2"/>
        </a:buClr>
        <a:buSzPct val="100000"/>
        <a:buFont typeface="Arial" panose="020B0604020202020204" pitchFamily="34" charset="0"/>
        <a:buChar char="•"/>
        <a:tabLst>
          <a:tab pos="450850" algn="l"/>
        </a:tabLst>
        <a:defRPr sz="1400" b="1" i="0" kern="1200">
          <a:solidFill>
            <a:srgbClr val="1F1F1F"/>
          </a:solidFill>
          <a:latin typeface="Century Gothic" panose="020B0502020202020204" pitchFamily="34" charset="0"/>
          <a:ea typeface="+mn-ea"/>
          <a:cs typeface="+mn-cs"/>
        </a:defRPr>
      </a:lvl3pPr>
      <a:lvl4pPr marL="695325" indent="-231775" algn="l" defTabSz="914400" rtl="0" eaLnBrk="1" latinLnBrk="0" hangingPunct="1">
        <a:lnSpc>
          <a:spcPct val="100000"/>
        </a:lnSpc>
        <a:spcBef>
          <a:spcPts val="500"/>
        </a:spcBef>
        <a:buClr>
          <a:srgbClr val="0841A2"/>
        </a:buClr>
        <a:buSzPct val="100000"/>
        <a:buFont typeface="Arial" panose="020B0604020202020204" pitchFamily="34" charset="0"/>
        <a:buChar char="•"/>
        <a:tabLst>
          <a:tab pos="450850" algn="l"/>
        </a:tabLst>
        <a:defRPr sz="1400" kern="1200">
          <a:solidFill>
            <a:srgbClr val="1F1F1F"/>
          </a:solidFill>
          <a:latin typeface="Century Gothic" panose="020B0502020202020204" pitchFamily="34" charset="0"/>
          <a:ea typeface="+mn-ea"/>
          <a:cs typeface="+mn-cs"/>
        </a:defRPr>
      </a:lvl4pPr>
      <a:lvl5pPr marL="914400" indent="-219075" algn="l" defTabSz="914400" rtl="0" eaLnBrk="1" latinLnBrk="0" hangingPunct="1">
        <a:lnSpc>
          <a:spcPct val="100000"/>
        </a:lnSpc>
        <a:spcBef>
          <a:spcPts val="500"/>
        </a:spcBef>
        <a:buClr>
          <a:srgbClr val="0841A2"/>
        </a:buClr>
        <a:buSzPct val="100000"/>
        <a:buFont typeface="Arial" panose="020B0604020202020204" pitchFamily="34" charset="0"/>
        <a:buChar char="•"/>
        <a:tabLst>
          <a:tab pos="450850" algn="l"/>
        </a:tabLst>
        <a:defRPr sz="1200" kern="1200">
          <a:solidFill>
            <a:srgbClr val="1F1F1F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5858B0-D6F5-9546-B479-4B08010E9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C1EB5B-5DAC-9440-8FD0-DF5993BBF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068494-F72C-D04E-A34C-CE7725FB9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098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003DA6"/>
                </a:solidFill>
                <a:latin typeface="Century Gothic" panose="020B0502020202020204" pitchFamily="34" charset="0"/>
              </a:defRPr>
            </a:lvl1pPr>
          </a:lstStyle>
          <a:p>
            <a:fld id="{C02A5225-8D37-BA47-A180-7BD7248AF8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EB90FE-D519-E947-A192-B54A11738084}"/>
              </a:ext>
            </a:extLst>
          </p:cNvPr>
          <p:cNvSpPr txBox="1"/>
          <p:nvPr/>
        </p:nvSpPr>
        <p:spPr>
          <a:xfrm>
            <a:off x="743200" y="6309856"/>
            <a:ext cx="43297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0" spc="50" baseline="0">
                <a:solidFill>
                  <a:srgbClr val="003DA6"/>
                </a:solidFill>
                <a:latin typeface="Century Gothic" panose="020B0502020202020204" pitchFamily="34" charset="0"/>
              </a:rPr>
              <a:t>BUSINESS OF PEDIATRICS</a:t>
            </a:r>
          </a:p>
        </p:txBody>
      </p:sp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D52E0DDF-5ED4-1C0C-0612-E75B5ABDF2B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25500" y="6547243"/>
            <a:ext cx="1718570" cy="34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892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hf hdr="0" ftr="0" dt="0"/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3600" b="1" i="0" kern="1200">
          <a:solidFill>
            <a:srgbClr val="0841A2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11113" indent="0" algn="l" defTabSz="914400" rtl="0" eaLnBrk="1" latinLnBrk="0" hangingPunct="1">
        <a:lnSpc>
          <a:spcPct val="100000"/>
        </a:lnSpc>
        <a:spcBef>
          <a:spcPts val="1000"/>
        </a:spcBef>
        <a:buClr>
          <a:srgbClr val="0841A2"/>
        </a:buClr>
        <a:buSzPct val="100000"/>
        <a:buFont typeface="Arial" panose="020B0604020202020204" pitchFamily="34" charset="0"/>
        <a:buNone/>
        <a:tabLst>
          <a:tab pos="450850" algn="l"/>
        </a:tabLst>
        <a:defRPr sz="2000" b="0" i="0" kern="1200">
          <a:solidFill>
            <a:srgbClr val="0841A2"/>
          </a:solidFill>
          <a:latin typeface="Century Gothic" panose="020B0502020202020204" pitchFamily="34" charset="0"/>
          <a:ea typeface="+mn-ea"/>
          <a:cs typeface="+mn-cs"/>
        </a:defRPr>
      </a:lvl1pPr>
      <a:lvl2pPr marL="231775" indent="-220663" algn="l" defTabSz="914400" rtl="0" eaLnBrk="1" latinLnBrk="0" hangingPunct="1">
        <a:lnSpc>
          <a:spcPct val="100000"/>
        </a:lnSpc>
        <a:spcBef>
          <a:spcPts val="500"/>
        </a:spcBef>
        <a:buClr>
          <a:srgbClr val="0841A2"/>
        </a:buClr>
        <a:buSzPct val="100000"/>
        <a:buFont typeface="Arial" panose="020B0604020202020204" pitchFamily="34" charset="0"/>
        <a:buChar char="•"/>
        <a:tabLst>
          <a:tab pos="450850" algn="l"/>
        </a:tabLst>
        <a:defRPr sz="1800" b="0" i="0" kern="1200">
          <a:solidFill>
            <a:srgbClr val="1F1F1F"/>
          </a:solidFill>
          <a:latin typeface="Century Gothic" panose="020B0502020202020204" pitchFamily="34" charset="0"/>
          <a:ea typeface="+mn-ea"/>
          <a:cs typeface="+mn-cs"/>
        </a:defRPr>
      </a:lvl2pPr>
      <a:lvl3pPr marL="401638" indent="-169863" algn="l" defTabSz="914400" rtl="0" eaLnBrk="1" latinLnBrk="0" hangingPunct="1">
        <a:lnSpc>
          <a:spcPct val="100000"/>
        </a:lnSpc>
        <a:spcBef>
          <a:spcPts val="500"/>
        </a:spcBef>
        <a:buClr>
          <a:srgbClr val="0841A2"/>
        </a:buClr>
        <a:buSzPct val="100000"/>
        <a:buFont typeface="Arial" panose="020B0604020202020204" pitchFamily="34" charset="0"/>
        <a:buChar char="•"/>
        <a:tabLst>
          <a:tab pos="450850" algn="l"/>
        </a:tabLst>
        <a:defRPr sz="1400" b="1" i="0" kern="1200">
          <a:solidFill>
            <a:srgbClr val="1F1F1F"/>
          </a:solidFill>
          <a:latin typeface="Century Gothic" panose="020B0502020202020204" pitchFamily="34" charset="0"/>
          <a:ea typeface="+mn-ea"/>
          <a:cs typeface="+mn-cs"/>
        </a:defRPr>
      </a:lvl3pPr>
      <a:lvl4pPr marL="695325" indent="-231775" algn="l" defTabSz="914400" rtl="0" eaLnBrk="1" latinLnBrk="0" hangingPunct="1">
        <a:lnSpc>
          <a:spcPct val="100000"/>
        </a:lnSpc>
        <a:spcBef>
          <a:spcPts val="500"/>
        </a:spcBef>
        <a:buClr>
          <a:srgbClr val="0841A2"/>
        </a:buClr>
        <a:buSzPct val="100000"/>
        <a:buFont typeface="Arial" panose="020B0604020202020204" pitchFamily="34" charset="0"/>
        <a:buChar char="•"/>
        <a:tabLst>
          <a:tab pos="450850" algn="l"/>
        </a:tabLst>
        <a:defRPr sz="1400" kern="1200">
          <a:solidFill>
            <a:srgbClr val="1F1F1F"/>
          </a:solidFill>
          <a:latin typeface="Century Gothic" panose="020B0502020202020204" pitchFamily="34" charset="0"/>
          <a:ea typeface="+mn-ea"/>
          <a:cs typeface="+mn-cs"/>
        </a:defRPr>
      </a:lvl4pPr>
      <a:lvl5pPr marL="914400" indent="-219075" algn="l" defTabSz="914400" rtl="0" eaLnBrk="1" latinLnBrk="0" hangingPunct="1">
        <a:lnSpc>
          <a:spcPct val="100000"/>
        </a:lnSpc>
        <a:spcBef>
          <a:spcPts val="500"/>
        </a:spcBef>
        <a:buClr>
          <a:srgbClr val="0841A2"/>
        </a:buClr>
        <a:buSzPct val="100000"/>
        <a:buFont typeface="Arial" panose="020B0604020202020204" pitchFamily="34" charset="0"/>
        <a:buChar char="•"/>
        <a:tabLst>
          <a:tab pos="450850" algn="l"/>
        </a:tabLst>
        <a:defRPr sz="1200" kern="1200">
          <a:solidFill>
            <a:srgbClr val="1F1F1F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cdc.gov/vaccines/covid-19/images/COVID19-vaccination-schedule-most-people.png" TargetMode="Externa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cdc.gov/vaccines/covid-19/images/COVID19-vaccination-schedule-immunocompromised.png" TargetMode="Externa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1E4E8C2-792F-AB86-97E5-490CE71C3E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D35DB9-406B-F93C-AA15-BED6C1399B0A}"/>
              </a:ext>
            </a:extLst>
          </p:cNvPr>
          <p:cNvSpPr txBox="1"/>
          <p:nvPr/>
        </p:nvSpPr>
        <p:spPr>
          <a:xfrm>
            <a:off x="985821" y="2107095"/>
            <a:ext cx="2485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Century Gothic" panose="020B0502020202020204" pitchFamily="34" charset="0"/>
                <a:ea typeface="Sharp Sans No1 Bold" pitchFamily="2" charset="77"/>
                <a:cs typeface="Sharp Sans No1 Bold" pitchFamily="2" charset="77"/>
              </a:rPr>
              <a:t>25</a:t>
            </a:r>
            <a:r>
              <a:rPr lang="en-US" sz="2400" b="1" baseline="30000">
                <a:solidFill>
                  <a:schemeClr val="bg1"/>
                </a:solidFill>
                <a:latin typeface="Century Gothic" panose="020B0502020202020204" pitchFamily="34" charset="0"/>
                <a:ea typeface="Sharp Sans No1 Bold" pitchFamily="2" charset="77"/>
                <a:cs typeface="Sharp Sans No1 Bold" pitchFamily="2" charset="77"/>
              </a:rPr>
              <a:t>TH</a:t>
            </a:r>
            <a:r>
              <a:rPr lang="en-US" sz="2400" b="1">
                <a:solidFill>
                  <a:schemeClr val="bg1"/>
                </a:solidFill>
                <a:latin typeface="Century Gothic" panose="020B0502020202020204" pitchFamily="34" charset="0"/>
                <a:ea typeface="Sharp Sans No1 Bold" pitchFamily="2" charset="77"/>
                <a:cs typeface="Sharp Sans No1 Bold" pitchFamily="2" charset="77"/>
              </a:rPr>
              <a:t> ANNUAL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DB376B-B806-FA7F-1653-874D5DDFDC81}"/>
              </a:ext>
            </a:extLst>
          </p:cNvPr>
          <p:cNvSpPr txBox="1"/>
          <p:nvPr/>
        </p:nvSpPr>
        <p:spPr>
          <a:xfrm>
            <a:off x="985820" y="4209675"/>
            <a:ext cx="3230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Century Gothic" panose="020B0502020202020204" pitchFamily="34" charset="0"/>
                <a:ea typeface="Sharp Sans No1 Medium" pitchFamily="2" charset="77"/>
                <a:cs typeface="Sharp Sans No1 Medium" pitchFamily="2" charset="77"/>
              </a:rPr>
              <a:t>JANUARY 12, 2023</a:t>
            </a:r>
          </a:p>
        </p:txBody>
      </p:sp>
      <p:pic>
        <p:nvPicPr>
          <p:cNvPr id="2" name="Picture 1" descr="Text&#10;&#10;Description automatically generated with low confidence">
            <a:extLst>
              <a:ext uri="{FF2B5EF4-FFF2-40B4-BE49-F238E27FC236}">
                <a16:creationId xmlns:a16="http://schemas.microsoft.com/office/drawing/2014/main" id="{C6138842-4844-2D32-7C3A-EB6A31E356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494" y="0"/>
            <a:ext cx="2412506" cy="44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025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E18C1E-FD87-4D98-B35F-989D6D3954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4547" y="928914"/>
            <a:ext cx="10822903" cy="493707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Coding for COVID-19 Vaccine: Novavax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8505899-1963-4027-B66D-E58FAE360798}"/>
              </a:ext>
            </a:extLst>
          </p:cNvPr>
          <p:cNvGraphicFramePr>
            <a:graphicFrameLocks noGrp="1"/>
          </p:cNvGraphicFramePr>
          <p:nvPr/>
        </p:nvGraphicFramePr>
        <p:xfrm>
          <a:off x="1149528" y="2169160"/>
          <a:ext cx="9669262" cy="12598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336929">
                  <a:extLst>
                    <a:ext uri="{9D8B030D-6E8A-4147-A177-3AD203B41FA5}">
                      <a16:colId xmlns:a16="http://schemas.microsoft.com/office/drawing/2014/main" val="2328110294"/>
                    </a:ext>
                  </a:extLst>
                </a:gridCol>
                <a:gridCol w="1713795">
                  <a:extLst>
                    <a:ext uri="{9D8B030D-6E8A-4147-A177-3AD203B41FA5}">
                      <a16:colId xmlns:a16="http://schemas.microsoft.com/office/drawing/2014/main" val="401725354"/>
                    </a:ext>
                  </a:extLst>
                </a:gridCol>
                <a:gridCol w="1525362">
                  <a:extLst>
                    <a:ext uri="{9D8B030D-6E8A-4147-A177-3AD203B41FA5}">
                      <a16:colId xmlns:a16="http://schemas.microsoft.com/office/drawing/2014/main" val="3036664655"/>
                    </a:ext>
                  </a:extLst>
                </a:gridCol>
                <a:gridCol w="1525362">
                  <a:extLst>
                    <a:ext uri="{9D8B030D-6E8A-4147-A177-3AD203B41FA5}">
                      <a16:colId xmlns:a16="http://schemas.microsoft.com/office/drawing/2014/main" val="445303023"/>
                    </a:ext>
                  </a:extLst>
                </a:gridCol>
                <a:gridCol w="3567814">
                  <a:extLst>
                    <a:ext uri="{9D8B030D-6E8A-4147-A177-3AD203B41FA5}">
                      <a16:colId xmlns:a16="http://schemas.microsoft.com/office/drawing/2014/main" val="10160137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Age Group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Dose #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Vaccine Code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Vaccine Admin Code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Vaccine Name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0203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12+ years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Dose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91304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0041A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Novavax COVID-19 Vaccine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6685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Dose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91304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0042A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Novavax COVID-19 Vaccine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065529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5D85FF9-0FAA-4F36-A391-46C3AD72BC1D}"/>
              </a:ext>
            </a:extLst>
          </p:cNvPr>
          <p:cNvSpPr txBox="1"/>
          <p:nvPr/>
        </p:nvSpPr>
        <p:spPr>
          <a:xfrm>
            <a:off x="5984159" y="5790586"/>
            <a:ext cx="5956299" cy="27699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Source: https://www.ama-assn.org/find-covid-19-vaccine-codes#</a:t>
            </a:r>
          </a:p>
        </p:txBody>
      </p:sp>
    </p:spTree>
    <p:extLst>
      <p:ext uri="{BB962C8B-B14F-4D97-AF65-F5344CB8AC3E}">
        <p14:creationId xmlns:p14="http://schemas.microsoft.com/office/powerpoint/2010/main" val="1806654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E3B7C90-9CEA-4E8A-931B-5E03924FBC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4719" y="1410497"/>
            <a:ext cx="3317773" cy="4037006"/>
          </a:xfrm>
          <a:custGeom>
            <a:avLst/>
            <a:gdLst>
              <a:gd name="connsiteX0" fmla="*/ 0 w 3317773"/>
              <a:gd name="connsiteY0" fmla="*/ 0 h 4037006"/>
              <a:gd name="connsiteX1" fmla="*/ 729910 w 3317773"/>
              <a:gd name="connsiteY1" fmla="*/ 0 h 4037006"/>
              <a:gd name="connsiteX2" fmla="*/ 1426642 w 3317773"/>
              <a:gd name="connsiteY2" fmla="*/ 0 h 4037006"/>
              <a:gd name="connsiteX3" fmla="*/ 2090197 w 3317773"/>
              <a:gd name="connsiteY3" fmla="*/ 0 h 4037006"/>
              <a:gd name="connsiteX4" fmla="*/ 3317773 w 3317773"/>
              <a:gd name="connsiteY4" fmla="*/ 0 h 4037006"/>
              <a:gd name="connsiteX5" fmla="*/ 3317773 w 3317773"/>
              <a:gd name="connsiteY5" fmla="*/ 753574 h 4037006"/>
              <a:gd name="connsiteX6" fmla="*/ 3317773 w 3317773"/>
              <a:gd name="connsiteY6" fmla="*/ 1466779 h 4037006"/>
              <a:gd name="connsiteX7" fmla="*/ 3317773 w 3317773"/>
              <a:gd name="connsiteY7" fmla="*/ 2058873 h 4037006"/>
              <a:gd name="connsiteX8" fmla="*/ 3317773 w 3317773"/>
              <a:gd name="connsiteY8" fmla="*/ 2772077 h 4037006"/>
              <a:gd name="connsiteX9" fmla="*/ 3317773 w 3317773"/>
              <a:gd name="connsiteY9" fmla="*/ 3323802 h 4037006"/>
              <a:gd name="connsiteX10" fmla="*/ 3317773 w 3317773"/>
              <a:gd name="connsiteY10" fmla="*/ 4037006 h 4037006"/>
              <a:gd name="connsiteX11" fmla="*/ 2720574 w 3317773"/>
              <a:gd name="connsiteY11" fmla="*/ 4037006 h 4037006"/>
              <a:gd name="connsiteX12" fmla="*/ 1990664 w 3317773"/>
              <a:gd name="connsiteY12" fmla="*/ 4037006 h 4037006"/>
              <a:gd name="connsiteX13" fmla="*/ 1360287 w 3317773"/>
              <a:gd name="connsiteY13" fmla="*/ 4037006 h 4037006"/>
              <a:gd name="connsiteX14" fmla="*/ 630377 w 3317773"/>
              <a:gd name="connsiteY14" fmla="*/ 4037006 h 4037006"/>
              <a:gd name="connsiteX15" fmla="*/ 0 w 3317773"/>
              <a:gd name="connsiteY15" fmla="*/ 4037006 h 4037006"/>
              <a:gd name="connsiteX16" fmla="*/ 0 w 3317773"/>
              <a:gd name="connsiteY16" fmla="*/ 3485282 h 4037006"/>
              <a:gd name="connsiteX17" fmla="*/ 0 w 3317773"/>
              <a:gd name="connsiteY17" fmla="*/ 2772077 h 4037006"/>
              <a:gd name="connsiteX18" fmla="*/ 0 w 3317773"/>
              <a:gd name="connsiteY18" fmla="*/ 2220353 h 4037006"/>
              <a:gd name="connsiteX19" fmla="*/ 0 w 3317773"/>
              <a:gd name="connsiteY19" fmla="*/ 1668629 h 4037006"/>
              <a:gd name="connsiteX20" fmla="*/ 0 w 3317773"/>
              <a:gd name="connsiteY20" fmla="*/ 915055 h 4037006"/>
              <a:gd name="connsiteX21" fmla="*/ 0 w 3317773"/>
              <a:gd name="connsiteY21" fmla="*/ 0 h 4037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317773" h="4037006" fill="none" extrusionOk="0">
                <a:moveTo>
                  <a:pt x="0" y="0"/>
                </a:moveTo>
                <a:cubicBezTo>
                  <a:pt x="361157" y="3800"/>
                  <a:pt x="444788" y="35672"/>
                  <a:pt x="729910" y="0"/>
                </a:cubicBezTo>
                <a:cubicBezTo>
                  <a:pt x="1015032" y="-35672"/>
                  <a:pt x="1232730" y="16940"/>
                  <a:pt x="1426642" y="0"/>
                </a:cubicBezTo>
                <a:cubicBezTo>
                  <a:pt x="1620554" y="-16940"/>
                  <a:pt x="1930056" y="-24617"/>
                  <a:pt x="2090197" y="0"/>
                </a:cubicBezTo>
                <a:cubicBezTo>
                  <a:pt x="2250338" y="24617"/>
                  <a:pt x="3019925" y="-42320"/>
                  <a:pt x="3317773" y="0"/>
                </a:cubicBezTo>
                <a:cubicBezTo>
                  <a:pt x="3347877" y="178055"/>
                  <a:pt x="3280529" y="462698"/>
                  <a:pt x="3317773" y="753574"/>
                </a:cubicBezTo>
                <a:cubicBezTo>
                  <a:pt x="3355017" y="1044450"/>
                  <a:pt x="3314601" y="1219948"/>
                  <a:pt x="3317773" y="1466779"/>
                </a:cubicBezTo>
                <a:cubicBezTo>
                  <a:pt x="3320945" y="1713610"/>
                  <a:pt x="3346292" y="1881087"/>
                  <a:pt x="3317773" y="2058873"/>
                </a:cubicBezTo>
                <a:cubicBezTo>
                  <a:pt x="3289254" y="2236659"/>
                  <a:pt x="3351936" y="2505426"/>
                  <a:pt x="3317773" y="2772077"/>
                </a:cubicBezTo>
                <a:cubicBezTo>
                  <a:pt x="3283610" y="3038728"/>
                  <a:pt x="3336461" y="3059337"/>
                  <a:pt x="3317773" y="3323802"/>
                </a:cubicBezTo>
                <a:cubicBezTo>
                  <a:pt x="3299085" y="3588268"/>
                  <a:pt x="3340292" y="3753316"/>
                  <a:pt x="3317773" y="4037006"/>
                </a:cubicBezTo>
                <a:cubicBezTo>
                  <a:pt x="3146951" y="4019804"/>
                  <a:pt x="3007430" y="4048859"/>
                  <a:pt x="2720574" y="4037006"/>
                </a:cubicBezTo>
                <a:cubicBezTo>
                  <a:pt x="2433718" y="4025153"/>
                  <a:pt x="2178660" y="4040651"/>
                  <a:pt x="1990664" y="4037006"/>
                </a:cubicBezTo>
                <a:cubicBezTo>
                  <a:pt x="1802668" y="4033362"/>
                  <a:pt x="1574015" y="4038794"/>
                  <a:pt x="1360287" y="4037006"/>
                </a:cubicBezTo>
                <a:cubicBezTo>
                  <a:pt x="1146559" y="4035218"/>
                  <a:pt x="828005" y="4029767"/>
                  <a:pt x="630377" y="4037006"/>
                </a:cubicBezTo>
                <a:cubicBezTo>
                  <a:pt x="432749" y="4044246"/>
                  <a:pt x="281921" y="4012103"/>
                  <a:pt x="0" y="4037006"/>
                </a:cubicBezTo>
                <a:cubicBezTo>
                  <a:pt x="-17888" y="3786993"/>
                  <a:pt x="-8119" y="3690588"/>
                  <a:pt x="0" y="3485282"/>
                </a:cubicBezTo>
                <a:cubicBezTo>
                  <a:pt x="8119" y="3279976"/>
                  <a:pt x="-23012" y="2954717"/>
                  <a:pt x="0" y="2772077"/>
                </a:cubicBezTo>
                <a:cubicBezTo>
                  <a:pt x="23012" y="2589438"/>
                  <a:pt x="-7362" y="2351897"/>
                  <a:pt x="0" y="2220353"/>
                </a:cubicBezTo>
                <a:cubicBezTo>
                  <a:pt x="7362" y="2088809"/>
                  <a:pt x="16287" y="1937512"/>
                  <a:pt x="0" y="1668629"/>
                </a:cubicBezTo>
                <a:cubicBezTo>
                  <a:pt x="-16287" y="1399746"/>
                  <a:pt x="15272" y="1168715"/>
                  <a:pt x="0" y="915055"/>
                </a:cubicBezTo>
                <a:cubicBezTo>
                  <a:pt x="-15272" y="661395"/>
                  <a:pt x="-644" y="402614"/>
                  <a:pt x="0" y="0"/>
                </a:cubicBezTo>
                <a:close/>
              </a:path>
              <a:path w="3317773" h="4037006" stroke="0" extrusionOk="0">
                <a:moveTo>
                  <a:pt x="0" y="0"/>
                </a:moveTo>
                <a:cubicBezTo>
                  <a:pt x="289003" y="-26774"/>
                  <a:pt x="411847" y="-30948"/>
                  <a:pt x="630377" y="0"/>
                </a:cubicBezTo>
                <a:cubicBezTo>
                  <a:pt x="848907" y="30948"/>
                  <a:pt x="1050644" y="-24952"/>
                  <a:pt x="1194398" y="0"/>
                </a:cubicBezTo>
                <a:cubicBezTo>
                  <a:pt x="1338152" y="24952"/>
                  <a:pt x="1646493" y="-33467"/>
                  <a:pt x="1924308" y="0"/>
                </a:cubicBezTo>
                <a:cubicBezTo>
                  <a:pt x="2202123" y="33467"/>
                  <a:pt x="2357364" y="4923"/>
                  <a:pt x="2554685" y="0"/>
                </a:cubicBezTo>
                <a:cubicBezTo>
                  <a:pt x="2752006" y="-4923"/>
                  <a:pt x="3068618" y="-25785"/>
                  <a:pt x="3317773" y="0"/>
                </a:cubicBezTo>
                <a:cubicBezTo>
                  <a:pt x="3284536" y="374862"/>
                  <a:pt x="3325299" y="570593"/>
                  <a:pt x="3317773" y="753574"/>
                </a:cubicBezTo>
                <a:cubicBezTo>
                  <a:pt x="3310247" y="936555"/>
                  <a:pt x="3293283" y="1219671"/>
                  <a:pt x="3317773" y="1426409"/>
                </a:cubicBezTo>
                <a:cubicBezTo>
                  <a:pt x="3342263" y="1633147"/>
                  <a:pt x="3330907" y="1919809"/>
                  <a:pt x="3317773" y="2099243"/>
                </a:cubicBezTo>
                <a:cubicBezTo>
                  <a:pt x="3304639" y="2278677"/>
                  <a:pt x="3309027" y="2482200"/>
                  <a:pt x="3317773" y="2691337"/>
                </a:cubicBezTo>
                <a:cubicBezTo>
                  <a:pt x="3326519" y="2900474"/>
                  <a:pt x="3310056" y="2994845"/>
                  <a:pt x="3317773" y="3283432"/>
                </a:cubicBezTo>
                <a:cubicBezTo>
                  <a:pt x="3325490" y="3572019"/>
                  <a:pt x="3344934" y="3705942"/>
                  <a:pt x="3317773" y="4037006"/>
                </a:cubicBezTo>
                <a:cubicBezTo>
                  <a:pt x="3080195" y="4010697"/>
                  <a:pt x="2850484" y="4060892"/>
                  <a:pt x="2621041" y="4037006"/>
                </a:cubicBezTo>
                <a:cubicBezTo>
                  <a:pt x="2391598" y="4013120"/>
                  <a:pt x="2168063" y="4064501"/>
                  <a:pt x="1891131" y="4037006"/>
                </a:cubicBezTo>
                <a:cubicBezTo>
                  <a:pt x="1614199" y="4009512"/>
                  <a:pt x="1476017" y="4056894"/>
                  <a:pt x="1161221" y="4037006"/>
                </a:cubicBezTo>
                <a:cubicBezTo>
                  <a:pt x="846425" y="4017119"/>
                  <a:pt x="365987" y="4079886"/>
                  <a:pt x="0" y="4037006"/>
                </a:cubicBezTo>
                <a:cubicBezTo>
                  <a:pt x="-14865" y="3881055"/>
                  <a:pt x="4705" y="3691159"/>
                  <a:pt x="0" y="3364172"/>
                </a:cubicBezTo>
                <a:cubicBezTo>
                  <a:pt x="-4705" y="3037185"/>
                  <a:pt x="-25707" y="3033609"/>
                  <a:pt x="0" y="2731707"/>
                </a:cubicBezTo>
                <a:cubicBezTo>
                  <a:pt x="25707" y="2429806"/>
                  <a:pt x="-4369" y="2401985"/>
                  <a:pt x="0" y="2179983"/>
                </a:cubicBezTo>
                <a:cubicBezTo>
                  <a:pt x="4369" y="1957981"/>
                  <a:pt x="-27113" y="1811589"/>
                  <a:pt x="0" y="1587889"/>
                </a:cubicBezTo>
                <a:cubicBezTo>
                  <a:pt x="27113" y="1364189"/>
                  <a:pt x="464" y="1232631"/>
                  <a:pt x="0" y="995795"/>
                </a:cubicBezTo>
                <a:cubicBezTo>
                  <a:pt x="-464" y="758959"/>
                  <a:pt x="23565" y="428293"/>
                  <a:pt x="0" y="0"/>
                </a:cubicBezTo>
                <a:close/>
              </a:path>
            </a:pathLst>
          </a:custGeom>
          <a:ln w="15875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Freehand/>
                  </ask:type>
                </ask:lineSketchStyleProps>
              </a:ext>
            </a:extLst>
          </a:ln>
        </p:spPr>
        <p:txBody>
          <a:bodyPr/>
          <a:lstStyle/>
          <a:p>
            <a:pPr algn="ctr"/>
            <a:r>
              <a:rPr lang="en-US"/>
              <a:t>COVID-19 Vaccine Administration in our </a:t>
            </a:r>
          </a:p>
          <a:p>
            <a:pPr algn="ctr"/>
            <a:r>
              <a:rPr lang="en-US"/>
              <a:t>Medical Homes</a:t>
            </a:r>
          </a:p>
          <a:p>
            <a:pPr algn="ctr"/>
            <a:endParaRPr lang="en-US"/>
          </a:p>
          <a:p>
            <a:pPr algn="ctr"/>
            <a:r>
              <a:rPr lang="en-US"/>
              <a:t>Today’s Challenges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6849B7-C60F-4C55-8554-4C22488E1F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89" b="5000"/>
          <a:stretch/>
        </p:blipFill>
        <p:spPr>
          <a:xfrm>
            <a:off x="4574478" y="303206"/>
            <a:ext cx="6550722" cy="596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975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4583C4B-4D1A-4008-9AD7-79EEC8D5B5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2219" y="781827"/>
            <a:ext cx="4961003" cy="493707"/>
          </a:xfrm>
        </p:spPr>
        <p:txBody>
          <a:bodyPr>
            <a:normAutofit fontScale="55000" lnSpcReduction="20000"/>
          </a:bodyPr>
          <a:lstStyle/>
          <a:p>
            <a:r>
              <a:rPr lang="en-US" sz="2800"/>
              <a:t>Challenges to Come: Commercialization, Cost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D724B0-0EB2-4F00-AD28-AB3E831E40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321" t="6761" r="20286" b="55578"/>
          <a:stretch/>
        </p:blipFill>
        <p:spPr>
          <a:xfrm>
            <a:off x="6096000" y="128474"/>
            <a:ext cx="5623781" cy="26601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8CDCE9-AAB5-4BAE-A7D5-D59D5FD7DC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071" t="16286" r="19429" b="14762"/>
          <a:stretch/>
        </p:blipFill>
        <p:spPr>
          <a:xfrm>
            <a:off x="310338" y="1843460"/>
            <a:ext cx="5431008" cy="46810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472DEA-9CD1-4A50-BF89-DCEE9B2C91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821" t="21238" r="19965" b="39143"/>
          <a:stretch/>
        </p:blipFill>
        <p:spPr>
          <a:xfrm>
            <a:off x="6211745" y="2963152"/>
            <a:ext cx="5392290" cy="28323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75DEA39-77E5-4FEB-897D-0D80C3804185}"/>
              </a:ext>
            </a:extLst>
          </p:cNvPr>
          <p:cNvSpPr txBox="1"/>
          <p:nvPr/>
        </p:nvSpPr>
        <p:spPr>
          <a:xfrm>
            <a:off x="5741346" y="5970030"/>
            <a:ext cx="377095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/>
              <a:t>Source: https://www.kff.org/coronavirus-covid-19/issue-brief/how-much-could-covid-19-vaccines-cost-the-u-s-after-commercialization/</a:t>
            </a:r>
          </a:p>
        </p:txBody>
      </p:sp>
    </p:spTree>
    <p:extLst>
      <p:ext uri="{BB962C8B-B14F-4D97-AF65-F5344CB8AC3E}">
        <p14:creationId xmlns:p14="http://schemas.microsoft.com/office/powerpoint/2010/main" val="385051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73A024-22D3-428E-B5C2-3DF4AB98F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822" y="826695"/>
            <a:ext cx="8950041" cy="503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295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AC872986-FBE9-0E8C-C7B8-6C95B66E87D5}"/>
              </a:ext>
            </a:extLst>
          </p:cNvPr>
          <p:cNvSpPr/>
          <p:nvPr/>
        </p:nvSpPr>
        <p:spPr>
          <a:xfrm>
            <a:off x="2333625" y="5962650"/>
            <a:ext cx="1257300" cy="8953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3C04B5-0D16-4B0A-BF28-B97BB4844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93124" y="6356350"/>
            <a:ext cx="116067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F4C09068-DDAE-4F2E-8273-83B0EBB83926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7D9EF59-34AD-6D3D-4371-DF1EB2CDB315}"/>
              </a:ext>
            </a:extLst>
          </p:cNvPr>
          <p:cNvSpPr>
            <a:spLocks noGrp="1"/>
          </p:cNvSpPr>
          <p:nvPr/>
        </p:nvSpPr>
        <p:spPr>
          <a:xfrm>
            <a:off x="5442720" y="1843297"/>
            <a:ext cx="6749280" cy="4878178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b="1" dirty="0">
                <a:latin typeface="Century Gothic" panose="020B0502020202020204" pitchFamily="34" charset="0"/>
              </a:rPr>
              <a:t>Coding for COVID Care &amp; Immunizations</a:t>
            </a:r>
          </a:p>
          <a:p>
            <a:pPr>
              <a:lnSpc>
                <a:spcPct val="120000"/>
              </a:lnSpc>
            </a:pPr>
            <a:endParaRPr lang="en-US" b="1" dirty="0">
              <a:latin typeface="Century Gothic" panose="020B0502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600" dirty="0">
                <a:latin typeface="Century Gothic" panose="020B0502020202020204" pitchFamily="34" charset="0"/>
              </a:rPr>
              <a:t>Cara Biddle, MD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latin typeface="Century Gothic" panose="020B0502020202020204" pitchFamily="34" charset="0"/>
              </a:rPr>
              <a:t>Interim Division Chief, General Pediatrics and Community Health, Children’s National</a:t>
            </a:r>
          </a:p>
          <a:p>
            <a:pPr>
              <a:lnSpc>
                <a:spcPct val="120000"/>
              </a:lnSpc>
            </a:pPr>
            <a:endParaRPr lang="en-US" sz="1600" dirty="0">
              <a:latin typeface="Century Gothic" panose="020B0502020202020204" pitchFamily="34" charset="0"/>
            </a:endParaRPr>
          </a:p>
        </p:txBody>
      </p:sp>
      <p:pic>
        <p:nvPicPr>
          <p:cNvPr id="9" name="Picture 8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A34E586D-3D48-E6BD-4CD4-EA7AB7F2CD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61" r="18462"/>
          <a:stretch/>
        </p:blipFill>
        <p:spPr>
          <a:xfrm>
            <a:off x="0" y="0"/>
            <a:ext cx="5267325" cy="683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065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0F11B8-B2D4-495E-A80B-BB92A4ED9E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900" y="4924260"/>
            <a:ext cx="11480799" cy="933615"/>
          </a:xfrm>
        </p:spPr>
        <p:txBody>
          <a:bodyPr/>
          <a:lstStyle/>
          <a:p>
            <a:r>
              <a:rPr lang="en-US"/>
              <a:t>COVID-19 Vaccine Coding &amp; Practice Management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66C328-BE71-44B0-A433-1C8B8E4E7E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January 12, 2023</a:t>
            </a:r>
          </a:p>
        </p:txBody>
      </p:sp>
    </p:spTree>
    <p:extLst>
      <p:ext uri="{BB962C8B-B14F-4D97-AF65-F5344CB8AC3E}">
        <p14:creationId xmlns:p14="http://schemas.microsoft.com/office/powerpoint/2010/main" val="1668029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682741-838A-4C17-85B8-5900F44698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Learning Objectives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82FA50-A749-404D-87D0-9BDA4BDE93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4548" y="2292170"/>
            <a:ext cx="10822903" cy="278165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Review current COVID-19 vaccine administration and coding guidelines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Discuss current challenges with COVID-19 vaccine administration in our medical homes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Anticipate and prepare for future challenges with COVID-19 vaccine administration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18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2D87A-E95C-47B7-B339-887BB0E6AE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0600" y="877894"/>
            <a:ext cx="10516851" cy="493707"/>
          </a:xfrm>
        </p:spPr>
        <p:txBody>
          <a:bodyPr>
            <a:normAutofit fontScale="85000" lnSpcReduction="10000"/>
          </a:bodyPr>
          <a:lstStyle/>
          <a:p>
            <a:r>
              <a:rPr lang="en-US"/>
              <a:t>Setting the Stage … What’s in the Fridge at Your Practice?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50D303-DD28-4957-AA54-23B4B4B8A4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8799" y="1709558"/>
            <a:ext cx="5283201" cy="2981683"/>
          </a:xfrm>
        </p:spPr>
        <p:txBody>
          <a:bodyPr/>
          <a:lstStyle/>
          <a:p>
            <a:pPr lvl="1" indent="0">
              <a:buNone/>
            </a:pPr>
            <a:endParaRPr lang="en-US"/>
          </a:p>
          <a:p>
            <a:pPr marL="857237" lvl="1" indent="-342900"/>
            <a:endParaRPr lang="en-US"/>
          </a:p>
          <a:p>
            <a:pPr marL="857237" lvl="1" indent="-342900"/>
            <a:endParaRPr lang="en-US"/>
          </a:p>
          <a:p>
            <a:pPr marL="342900" indent="-342900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6C27E0-4CF0-4FAE-A643-FB002F32AD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82" t="21820" r="9145" b="16056"/>
          <a:stretch/>
        </p:blipFill>
        <p:spPr>
          <a:xfrm>
            <a:off x="558799" y="2132701"/>
            <a:ext cx="4140200" cy="15367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4B23635-C26C-43D7-B1C6-F253C0806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9912" y="1796646"/>
            <a:ext cx="3051574" cy="193638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7274DB-5017-4417-8DFE-964B7C7635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1252" y="4344911"/>
            <a:ext cx="3219450" cy="17145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6CE69DF-DDF7-423E-BBAD-BC732769AF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7901" y="4158072"/>
            <a:ext cx="1987683" cy="197599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1364642-76DD-493A-939F-D9913C2BB3D4}"/>
              </a:ext>
            </a:extLst>
          </p:cNvPr>
          <p:cNvSpPr txBox="1"/>
          <p:nvPr/>
        </p:nvSpPr>
        <p:spPr>
          <a:xfrm>
            <a:off x="9252399" y="2415569"/>
            <a:ext cx="2470238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/>
              <a:t>None of the Above?</a:t>
            </a:r>
          </a:p>
        </p:txBody>
      </p:sp>
    </p:spTree>
    <p:extLst>
      <p:ext uri="{BB962C8B-B14F-4D97-AF65-F5344CB8AC3E}">
        <p14:creationId xmlns:p14="http://schemas.microsoft.com/office/powerpoint/2010/main" val="4024817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2250B15-B091-EF8A-4422-40BBE26378A7}"/>
              </a:ext>
            </a:extLst>
          </p:cNvPr>
          <p:cNvSpPr/>
          <p:nvPr/>
        </p:nvSpPr>
        <p:spPr>
          <a:xfrm>
            <a:off x="839473" y="6364293"/>
            <a:ext cx="1828800" cy="4937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1C11E45-4B31-4908-8244-4D1AF9387B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72500" y="2006599"/>
            <a:ext cx="2806700" cy="2397975"/>
          </a:xfrm>
          <a:ln w="19050"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sz="3600"/>
              <a:t>Current COVID-19 Vaccine Guidelines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6A3D2C-CFAA-4B22-969D-A8F3D499FD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97803" y="5156200"/>
            <a:ext cx="3479800" cy="825500"/>
          </a:xfrm>
        </p:spPr>
        <p:txBody>
          <a:bodyPr/>
          <a:lstStyle/>
          <a:p>
            <a:r>
              <a:rPr lang="en-US" sz="1400">
                <a:hlinkClick r:id="rId2"/>
              </a:rPr>
              <a:t>Source:</a:t>
            </a:r>
          </a:p>
          <a:p>
            <a:r>
              <a:rPr lang="en-US" sz="1400">
                <a:hlinkClick r:id="rId2"/>
              </a:rPr>
              <a:t>COVID19-vaccination-schedule-most-people.png (2000×2323) (cdc.gov)</a:t>
            </a:r>
            <a:endParaRPr lang="en-US" sz="16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9191DC-6B72-40D7-8456-D7BC43448D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636" t="11974" r="18126" b="27864"/>
          <a:stretch/>
        </p:blipFill>
        <p:spPr>
          <a:xfrm>
            <a:off x="1422400" y="694759"/>
            <a:ext cx="6438900" cy="597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51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FFD4C23-4F33-EDA0-C52D-25A1818A818A}"/>
              </a:ext>
            </a:extLst>
          </p:cNvPr>
          <p:cNvSpPr/>
          <p:nvPr/>
        </p:nvSpPr>
        <p:spPr>
          <a:xfrm>
            <a:off x="839473" y="6364293"/>
            <a:ext cx="1828800" cy="4937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0B5C863-324A-4297-87E3-DD9443DA89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15646" y="1332411"/>
            <a:ext cx="4148754" cy="2555743"/>
          </a:xfrm>
          <a:ln w="15875"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/>
              <a:t>COVID-19 Vaccine Guidelines for People with Moderate to Severe Immunosuppression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C7006-65D8-42E8-A8C7-BCD655904A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42662" y="4820924"/>
            <a:ext cx="3403686" cy="1096550"/>
          </a:xfrm>
        </p:spPr>
        <p:txBody>
          <a:bodyPr/>
          <a:lstStyle/>
          <a:p>
            <a:r>
              <a:rPr lang="en-US" sz="1400"/>
              <a:t>Source:</a:t>
            </a:r>
          </a:p>
          <a:p>
            <a:r>
              <a:rPr lang="en-US" sz="1400">
                <a:hlinkClick r:id="rId2"/>
              </a:rPr>
              <a:t>COVID19-vaccination-schedule-immunocompromised.png (2000×2323) (cdc.gov)</a:t>
            </a:r>
            <a:endParaRPr lang="en-US" sz="1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D677B6-EA45-4B8C-8143-0055B5DBEF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643" t="8286" r="14929" b="25047"/>
          <a:stretch/>
        </p:blipFill>
        <p:spPr>
          <a:xfrm>
            <a:off x="444137" y="716152"/>
            <a:ext cx="6492240" cy="568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393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4A74657-129F-C718-D7E6-43CFA87E1F38}"/>
              </a:ext>
            </a:extLst>
          </p:cNvPr>
          <p:cNvSpPr/>
          <p:nvPr/>
        </p:nvSpPr>
        <p:spPr>
          <a:xfrm>
            <a:off x="839473" y="6364293"/>
            <a:ext cx="1828800" cy="4937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E18C1E-FD87-4D98-B35F-989D6D3954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4548" y="700314"/>
            <a:ext cx="10822903" cy="493707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Coding for COVID-19 Vaccine: Pfizer-BioNTech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8505899-1963-4027-B66D-E58FAE360798}"/>
              </a:ext>
            </a:extLst>
          </p:cNvPr>
          <p:cNvGraphicFramePr>
            <a:graphicFrameLocks noGrp="1"/>
          </p:cNvGraphicFramePr>
          <p:nvPr/>
        </p:nvGraphicFramePr>
        <p:xfrm>
          <a:off x="669671" y="1471496"/>
          <a:ext cx="11086740" cy="45974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336929">
                  <a:extLst>
                    <a:ext uri="{9D8B030D-6E8A-4147-A177-3AD203B41FA5}">
                      <a16:colId xmlns:a16="http://schemas.microsoft.com/office/drawing/2014/main" val="2328110294"/>
                    </a:ext>
                  </a:extLst>
                </a:gridCol>
                <a:gridCol w="1713795">
                  <a:extLst>
                    <a:ext uri="{9D8B030D-6E8A-4147-A177-3AD203B41FA5}">
                      <a16:colId xmlns:a16="http://schemas.microsoft.com/office/drawing/2014/main" val="401725354"/>
                    </a:ext>
                  </a:extLst>
                </a:gridCol>
                <a:gridCol w="1525362">
                  <a:extLst>
                    <a:ext uri="{9D8B030D-6E8A-4147-A177-3AD203B41FA5}">
                      <a16:colId xmlns:a16="http://schemas.microsoft.com/office/drawing/2014/main" val="3036664655"/>
                    </a:ext>
                  </a:extLst>
                </a:gridCol>
                <a:gridCol w="1525362">
                  <a:extLst>
                    <a:ext uri="{9D8B030D-6E8A-4147-A177-3AD203B41FA5}">
                      <a16:colId xmlns:a16="http://schemas.microsoft.com/office/drawing/2014/main" val="445303023"/>
                    </a:ext>
                  </a:extLst>
                </a:gridCol>
                <a:gridCol w="1417478">
                  <a:extLst>
                    <a:ext uri="{9D8B030D-6E8A-4147-A177-3AD203B41FA5}">
                      <a16:colId xmlns:a16="http://schemas.microsoft.com/office/drawing/2014/main" val="598115376"/>
                    </a:ext>
                  </a:extLst>
                </a:gridCol>
                <a:gridCol w="3567814">
                  <a:extLst>
                    <a:ext uri="{9D8B030D-6E8A-4147-A177-3AD203B41FA5}">
                      <a16:colId xmlns:a16="http://schemas.microsoft.com/office/drawing/2014/main" val="10160137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Age Group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Dose #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Vaccine Code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Vaccine Admin Code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Formulation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Vaccine Name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0203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6 </a:t>
                      </a:r>
                      <a:r>
                        <a:rPr lang="en-US" sz="1400" err="1"/>
                        <a:t>mos</a:t>
                      </a:r>
                      <a:r>
                        <a:rPr lang="en-US" sz="1400"/>
                        <a:t> – 4 </a:t>
                      </a:r>
                      <a:r>
                        <a:rPr lang="en-US" sz="1400" err="1"/>
                        <a:t>yrs</a:t>
                      </a:r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Dose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91308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0081A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tris-sucrose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Pfizer-BioNTech COVID-19 Vaccine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1523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Dose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91308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0082A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tris-sucrose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Pfizer-BioNTech COVID-19 Vaccine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6494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Bivalent Dose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91317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0173A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tris-sucrose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Pfizer-BioNTech COVID-19 </a:t>
                      </a:r>
                      <a:r>
                        <a:rPr lang="en-US" sz="1400" b="1"/>
                        <a:t>Bivalent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056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5 </a:t>
                      </a:r>
                      <a:r>
                        <a:rPr lang="en-US" sz="1400" err="1"/>
                        <a:t>yrs</a:t>
                      </a:r>
                      <a:r>
                        <a:rPr lang="en-US" sz="1400"/>
                        <a:t> – 11 </a:t>
                      </a:r>
                      <a:r>
                        <a:rPr lang="en-US" sz="1400" err="1"/>
                        <a:t>yrs</a:t>
                      </a:r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Dose1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91307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0071A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tris-sucrose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Pfizer-BioNTech COVID-19 Vaccine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3448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Dose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91307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0072A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tris-sucrose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Pfizer-BioNTech COVID-19 Vaccine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0256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Dose 3*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91317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0073A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tris-sucrose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Pfizer-BioNTech COVID-19 Vaccine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9548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Bivalent Booster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91315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0154A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tris-sucrose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Pfizer-BioNTech COVID-19 </a:t>
                      </a:r>
                      <a:r>
                        <a:rPr lang="en-US" sz="1400" b="1"/>
                        <a:t>Bivalent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7778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12+ years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Dose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91305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0051A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tris-sucrose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Pfizer-BioNTech COVID-19 Vaccine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6685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Dose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91305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0052A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tris-sucrose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Pfizer-BioNTech COVID-19 Vaccine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0655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Dose 3*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91305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0053A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tris-sucrose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Pfizer-BioNTech COVID-19 Vaccine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9727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Bivalent Booster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91312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0124A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tris-sucrose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Pfizer-BioNTech COVID-19 </a:t>
                      </a:r>
                      <a:r>
                        <a:rPr lang="en-US" sz="1400" b="1" dirty="0"/>
                        <a:t>Bivalent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19547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C2543F5-CDB5-42AE-AC55-D9518A2D633C}"/>
              </a:ext>
            </a:extLst>
          </p:cNvPr>
          <p:cNvSpPr txBox="1"/>
          <p:nvPr/>
        </p:nvSpPr>
        <p:spPr>
          <a:xfrm>
            <a:off x="124823" y="6266542"/>
            <a:ext cx="55774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* Individuals with moderate to severe immunosuppression only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0E866D-BBAF-4C9F-9AA2-31BAB073DB8D}"/>
              </a:ext>
            </a:extLst>
          </p:cNvPr>
          <p:cNvSpPr txBox="1"/>
          <p:nvPr/>
        </p:nvSpPr>
        <p:spPr>
          <a:xfrm>
            <a:off x="6213041" y="6189597"/>
            <a:ext cx="3136898" cy="4616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/>
              <a:t>Source: https://www.ama-assn.org/find-covid-19-vaccine-codes#</a:t>
            </a:r>
          </a:p>
        </p:txBody>
      </p:sp>
    </p:spTree>
    <p:extLst>
      <p:ext uri="{BB962C8B-B14F-4D97-AF65-F5344CB8AC3E}">
        <p14:creationId xmlns:p14="http://schemas.microsoft.com/office/powerpoint/2010/main" val="2693414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3BAC9D5-3BFC-3F59-F9AB-0FF279068C73}"/>
              </a:ext>
            </a:extLst>
          </p:cNvPr>
          <p:cNvSpPr/>
          <p:nvPr/>
        </p:nvSpPr>
        <p:spPr>
          <a:xfrm>
            <a:off x="839473" y="6364293"/>
            <a:ext cx="1828800" cy="4937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E18C1E-FD87-4D98-B35F-989D6D3954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4547" y="653967"/>
            <a:ext cx="10822903" cy="493707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Coding for COVID-19 Vaccine: Moderna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8505899-1963-4027-B66D-E58FAE360798}"/>
              </a:ext>
            </a:extLst>
          </p:cNvPr>
          <p:cNvGraphicFramePr>
            <a:graphicFrameLocks noGrp="1"/>
          </p:cNvGraphicFramePr>
          <p:nvPr/>
        </p:nvGraphicFramePr>
        <p:xfrm>
          <a:off x="1261368" y="1286448"/>
          <a:ext cx="9669262" cy="49682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336929">
                  <a:extLst>
                    <a:ext uri="{9D8B030D-6E8A-4147-A177-3AD203B41FA5}">
                      <a16:colId xmlns:a16="http://schemas.microsoft.com/office/drawing/2014/main" val="2328110294"/>
                    </a:ext>
                  </a:extLst>
                </a:gridCol>
                <a:gridCol w="1713795">
                  <a:extLst>
                    <a:ext uri="{9D8B030D-6E8A-4147-A177-3AD203B41FA5}">
                      <a16:colId xmlns:a16="http://schemas.microsoft.com/office/drawing/2014/main" val="401725354"/>
                    </a:ext>
                  </a:extLst>
                </a:gridCol>
                <a:gridCol w="1525362">
                  <a:extLst>
                    <a:ext uri="{9D8B030D-6E8A-4147-A177-3AD203B41FA5}">
                      <a16:colId xmlns:a16="http://schemas.microsoft.com/office/drawing/2014/main" val="3036664655"/>
                    </a:ext>
                  </a:extLst>
                </a:gridCol>
                <a:gridCol w="1525362">
                  <a:extLst>
                    <a:ext uri="{9D8B030D-6E8A-4147-A177-3AD203B41FA5}">
                      <a16:colId xmlns:a16="http://schemas.microsoft.com/office/drawing/2014/main" val="445303023"/>
                    </a:ext>
                  </a:extLst>
                </a:gridCol>
                <a:gridCol w="3567814">
                  <a:extLst>
                    <a:ext uri="{9D8B030D-6E8A-4147-A177-3AD203B41FA5}">
                      <a16:colId xmlns:a16="http://schemas.microsoft.com/office/drawing/2014/main" val="10160137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Age Group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Dose #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Vaccine Code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Vaccine Admin Code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Vaccine Name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0203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6 </a:t>
                      </a:r>
                      <a:r>
                        <a:rPr lang="en-US" sz="1400" err="1"/>
                        <a:t>mos</a:t>
                      </a:r>
                      <a:r>
                        <a:rPr lang="en-US" sz="1400"/>
                        <a:t> – 5 </a:t>
                      </a:r>
                      <a:r>
                        <a:rPr lang="en-US" sz="1400" err="1"/>
                        <a:t>yrs</a:t>
                      </a:r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Dose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91311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0111A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Moderna COVID-19 Vaccine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1523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Dose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91311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0112A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Moderna COVID-19 Vaccine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6494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Dose 3*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91311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0113A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Moderna COVID-19 Vaccine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61323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Bivalent Booster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91316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0164A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Moderna COVID-19 Vaccine</a:t>
                      </a:r>
                      <a:r>
                        <a:rPr lang="en-US" sz="1400" b="1"/>
                        <a:t>, Bivalent</a:t>
                      </a:r>
                      <a:endParaRPr lang="en-US" sz="1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056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6 </a:t>
                      </a:r>
                      <a:r>
                        <a:rPr lang="en-US" sz="1400" err="1"/>
                        <a:t>yrs</a:t>
                      </a:r>
                      <a:r>
                        <a:rPr lang="en-US" sz="1400"/>
                        <a:t> – 11 </a:t>
                      </a:r>
                      <a:r>
                        <a:rPr lang="en-US" sz="1400" err="1"/>
                        <a:t>yrs</a:t>
                      </a:r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Dose1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91309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0091A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Moderna COVID-19 Vaccine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3448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Dose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91309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0092A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Moderna COVID-19 Vaccine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0256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Dose 3*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91309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0093A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Moderna COVID-19 Vaccine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9548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Bivalent Booster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91314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0144A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Moderna COVID-19 Vaccine</a:t>
                      </a:r>
                      <a:r>
                        <a:rPr lang="en-US" sz="1400" b="1"/>
                        <a:t>, Bivalent</a:t>
                      </a:r>
                      <a:endParaRPr lang="en-US" sz="1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7778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12+ years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Dose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91301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0011A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Moderna COVID-19 Vaccine</a:t>
                      </a: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en-US" sz="14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spikevax</a:t>
                      </a:r>
                      <a:endParaRPr lang="en-US" sz="1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6685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Dose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91301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0012A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Moderna COVID-19 Vaccine</a:t>
                      </a: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en-US" sz="14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spikevax</a:t>
                      </a:r>
                      <a:endParaRPr lang="en-US" sz="1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0655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Dose 3*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91301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0013A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Moderna COVID-19 Vaccine</a:t>
                      </a: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en-US" sz="14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spikevax</a:t>
                      </a:r>
                      <a:endParaRPr lang="en-US" sz="1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9727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Bivalent Booster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91313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0134A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Moderna COVID-19 Vaccine</a:t>
                      </a:r>
                      <a:r>
                        <a:rPr lang="en-US" sz="1400" b="1" dirty="0"/>
                        <a:t>, Bivalent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19547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C2543F5-CDB5-42AE-AC55-D9518A2D633C}"/>
              </a:ext>
            </a:extLst>
          </p:cNvPr>
          <p:cNvSpPr txBox="1"/>
          <p:nvPr/>
        </p:nvSpPr>
        <p:spPr>
          <a:xfrm>
            <a:off x="239123" y="6393462"/>
            <a:ext cx="5679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* Individuals with moderate to severe immunosuppression only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D85FF9-0FAA-4F36-A391-46C3AD72BC1D}"/>
              </a:ext>
            </a:extLst>
          </p:cNvPr>
          <p:cNvSpPr txBox="1"/>
          <p:nvPr/>
        </p:nvSpPr>
        <p:spPr>
          <a:xfrm>
            <a:off x="6096001" y="6347115"/>
            <a:ext cx="3138152" cy="4616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fr-FR" sz="1200"/>
              <a:t>Source: https://www.ama-assn.org/find-covid-19-vaccine-codes#</a:t>
            </a:r>
          </a:p>
        </p:txBody>
      </p:sp>
    </p:spTree>
    <p:extLst>
      <p:ext uri="{BB962C8B-B14F-4D97-AF65-F5344CB8AC3E}">
        <p14:creationId xmlns:p14="http://schemas.microsoft.com/office/powerpoint/2010/main" val="418672676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PHN Color Palette">
      <a:dk1>
        <a:srgbClr val="414142"/>
      </a:dk1>
      <a:lt1>
        <a:srgbClr val="FFFFFF"/>
      </a:lt1>
      <a:dk2>
        <a:srgbClr val="44546A"/>
      </a:dk2>
      <a:lt2>
        <a:srgbClr val="E7E6E6"/>
      </a:lt2>
      <a:accent1>
        <a:srgbClr val="0841A1"/>
      </a:accent1>
      <a:accent2>
        <a:srgbClr val="DA2823"/>
      </a:accent2>
      <a:accent3>
        <a:srgbClr val="414142"/>
      </a:accent3>
      <a:accent4>
        <a:srgbClr val="97C0E5"/>
      </a:accent4>
      <a:accent5>
        <a:srgbClr val="FDC33B"/>
      </a:accent5>
      <a:accent6>
        <a:srgbClr val="EB8A23"/>
      </a:accent6>
      <a:hlink>
        <a:srgbClr val="0841A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4_Office Theme">
  <a:themeElements>
    <a:clrScheme name="PHN Color Palette">
      <a:dk1>
        <a:srgbClr val="414142"/>
      </a:dk1>
      <a:lt1>
        <a:srgbClr val="FFFFFF"/>
      </a:lt1>
      <a:dk2>
        <a:srgbClr val="44546A"/>
      </a:dk2>
      <a:lt2>
        <a:srgbClr val="E7E6E6"/>
      </a:lt2>
      <a:accent1>
        <a:srgbClr val="0841A1"/>
      </a:accent1>
      <a:accent2>
        <a:srgbClr val="DA2823"/>
      </a:accent2>
      <a:accent3>
        <a:srgbClr val="414142"/>
      </a:accent3>
      <a:accent4>
        <a:srgbClr val="97C0E5"/>
      </a:accent4>
      <a:accent5>
        <a:srgbClr val="FDC33B"/>
      </a:accent5>
      <a:accent6>
        <a:srgbClr val="EB8A23"/>
      </a:accent6>
      <a:hlink>
        <a:srgbClr val="0841A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0DD3BEB0E7CF4A9668F94BF8ADA967" ma:contentTypeVersion="15" ma:contentTypeDescription="Create a new document." ma:contentTypeScope="" ma:versionID="5a32bc6eab6af307a004419a7e15e35a">
  <xsd:schema xmlns:xsd="http://www.w3.org/2001/XMLSchema" xmlns:xs="http://www.w3.org/2001/XMLSchema" xmlns:p="http://schemas.microsoft.com/office/2006/metadata/properties" xmlns:ns2="f95f2d21-9104-4e39-9e6b-a1294c1d1ea1" xmlns:ns3="29fc73d2-d154-4fbc-905c-f8b2dee16d46" targetNamespace="http://schemas.microsoft.com/office/2006/metadata/properties" ma:root="true" ma:fieldsID="4b5117f46d4ab39cfa8c56235c6f884e" ns2:_="" ns3:_="">
    <xsd:import namespace="f95f2d21-9104-4e39-9e6b-a1294c1d1ea1"/>
    <xsd:import namespace="29fc73d2-d154-4fbc-905c-f8b2dee16d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5f2d21-9104-4e39-9e6b-a1294c1d1e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dae4e4ba-3338-49b4-8a2c-dec2fba6fb4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fc73d2-d154-4fbc-905c-f8b2dee16d4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92544110-f901-4b71-a447-d5b05e498198}" ma:internalName="TaxCatchAll" ma:showField="CatchAllData" ma:web="29fc73d2-d154-4fbc-905c-f8b2dee16d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95f2d21-9104-4e39-9e6b-a1294c1d1ea1">
      <Terms xmlns="http://schemas.microsoft.com/office/infopath/2007/PartnerControls"/>
    </lcf76f155ced4ddcb4097134ff3c332f>
    <TaxCatchAll xmlns="29fc73d2-d154-4fbc-905c-f8b2dee16d46" xsi:nil="true"/>
  </documentManagement>
</p:properties>
</file>

<file path=customXml/itemProps1.xml><?xml version="1.0" encoding="utf-8"?>
<ds:datastoreItem xmlns:ds="http://schemas.openxmlformats.org/officeDocument/2006/customXml" ds:itemID="{9B00157D-9E94-4DFE-8AF6-BFEF75737EB6}"/>
</file>

<file path=customXml/itemProps2.xml><?xml version="1.0" encoding="utf-8"?>
<ds:datastoreItem xmlns:ds="http://schemas.openxmlformats.org/officeDocument/2006/customXml" ds:itemID="{B1521C2A-97C5-47AF-A747-C86E979A8FC8}"/>
</file>

<file path=customXml/itemProps3.xml><?xml version="1.0" encoding="utf-8"?>
<ds:datastoreItem xmlns:ds="http://schemas.openxmlformats.org/officeDocument/2006/customXml" ds:itemID="{66C5F41C-662A-4D9E-BDEA-AEF2EAD9191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496</Words>
  <Application>Microsoft Office PowerPoint</Application>
  <PresentationFormat>Widescreen</PresentationFormat>
  <Paragraphs>181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1_Office Theme</vt:lpstr>
      <vt:lpstr>14_Office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2023-01-19T19:29:09Z</dcterms:created>
  <dcterms:modified xsi:type="dcterms:W3CDTF">2023-01-19T19:29:16Z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0x010100650DD3BEB0E7CF4A9668F94BF8ADA967</vt:lpwstr>
  </property>
</Properties>
</file>