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48" r:id="rId2"/>
    <p:sldMasterId id="2147483676" r:id="rId3"/>
    <p:sldMasterId id="2147483680" r:id="rId4"/>
    <p:sldMasterId id="2147483682" r:id="rId5"/>
    <p:sldMasterId id="2147483704" r:id="rId6"/>
  </p:sldMasterIdLst>
  <p:notesMasterIdLst>
    <p:notesMasterId r:id="rId38"/>
  </p:notesMasterIdLst>
  <p:handoutMasterIdLst>
    <p:handoutMasterId r:id="rId39"/>
  </p:handoutMasterIdLst>
  <p:sldIdLst>
    <p:sldId id="20031" r:id="rId7"/>
    <p:sldId id="20060" r:id="rId8"/>
    <p:sldId id="257" r:id="rId9"/>
    <p:sldId id="259" r:id="rId10"/>
    <p:sldId id="285" r:id="rId11"/>
    <p:sldId id="339" r:id="rId12"/>
    <p:sldId id="296" r:id="rId13"/>
    <p:sldId id="287" r:id="rId14"/>
    <p:sldId id="286" r:id="rId15"/>
    <p:sldId id="279" r:id="rId16"/>
    <p:sldId id="340" r:id="rId17"/>
    <p:sldId id="272" r:id="rId18"/>
    <p:sldId id="304" r:id="rId19"/>
    <p:sldId id="341" r:id="rId20"/>
    <p:sldId id="305" r:id="rId21"/>
    <p:sldId id="20061" r:id="rId22"/>
    <p:sldId id="20045" r:id="rId23"/>
    <p:sldId id="282" r:id="rId24"/>
    <p:sldId id="273" r:id="rId25"/>
    <p:sldId id="349" r:id="rId26"/>
    <p:sldId id="300" r:id="rId27"/>
    <p:sldId id="345" r:id="rId28"/>
    <p:sldId id="20062" r:id="rId29"/>
    <p:sldId id="289" r:id="rId30"/>
    <p:sldId id="269" r:id="rId31"/>
    <p:sldId id="346" r:id="rId32"/>
    <p:sldId id="271" r:id="rId33"/>
    <p:sldId id="292" r:id="rId34"/>
    <p:sldId id="301" r:id="rId35"/>
    <p:sldId id="258" r:id="rId36"/>
    <p:sldId id="200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5A817A-2733-49E0-945A-B73477DE09F5}">
          <p14:sldIdLst>
            <p14:sldId id="20031"/>
            <p14:sldId id="20060"/>
            <p14:sldId id="257"/>
            <p14:sldId id="259"/>
            <p14:sldId id="285"/>
            <p14:sldId id="339"/>
            <p14:sldId id="296"/>
            <p14:sldId id="287"/>
            <p14:sldId id="286"/>
            <p14:sldId id="279"/>
            <p14:sldId id="340"/>
            <p14:sldId id="272"/>
            <p14:sldId id="304"/>
            <p14:sldId id="341"/>
            <p14:sldId id="305"/>
            <p14:sldId id="20061"/>
            <p14:sldId id="20045"/>
            <p14:sldId id="282"/>
            <p14:sldId id="273"/>
            <p14:sldId id="349"/>
            <p14:sldId id="300"/>
            <p14:sldId id="345"/>
            <p14:sldId id="20062"/>
            <p14:sldId id="289"/>
            <p14:sldId id="269"/>
            <p14:sldId id="346"/>
            <p14:sldId id="271"/>
            <p14:sldId id="292"/>
            <p14:sldId id="301"/>
            <p14:sldId id="258"/>
            <p14:sldId id="20063"/>
          </p14:sldIdLst>
        </p14:section>
        <p14:section name="Default Section" id="{0F63BB7A-7527-4A09-BB69-7C3C00E0C9C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1A2"/>
    <a:srgbClr val="424243"/>
    <a:srgbClr val="02155E"/>
    <a:srgbClr val="746762"/>
    <a:srgbClr val="EB8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EA65A-A42C-0AC0-6F3D-D92833949C61}" v="136" dt="2023-01-18T20:08:44.507"/>
    <p1510:client id="{81DD9A3B-1CBD-40F8-8683-7AB152BBCB17}" v="8" dt="2023-01-19T19:31:53.391"/>
    <p1510:client id="{A993DE28-AF23-7C63-9212-7CD0851997A7}" v="2" dt="2023-01-18T20:02:10.902"/>
    <p1510:client id="{AAD808D9-5A71-F4B0-090D-DBA0214FAE4B}" v="17" dt="2023-01-18T20:10:33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7814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11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80" y="48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47" Type="http://schemas.openxmlformats.org/officeDocument/2006/relationships/customXml" Target="../customXml/item2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48" Type="http://schemas.openxmlformats.org/officeDocument/2006/relationships/customXml" Target="../customXml/item3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1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s, Abby" userId="069f527c-c520-4d72-99fe-6355e3b3acea" providerId="ADAL" clId="{81DD9A3B-1CBD-40F8-8683-7AB152BBCB17}"/>
    <pc:docChg chg="custSel modSld">
      <pc:chgData name="Evans, Abby" userId="069f527c-c520-4d72-99fe-6355e3b3acea" providerId="ADAL" clId="{81DD9A3B-1CBD-40F8-8683-7AB152BBCB17}" dt="2023-01-19T19:31:54.890" v="5" actId="368"/>
      <pc:docMkLst>
        <pc:docMk/>
      </pc:docMkLst>
      <pc:sldChg chg="modNotes">
        <pc:chgData name="Evans, Abby" userId="069f527c-c520-4d72-99fe-6355e3b3acea" providerId="ADAL" clId="{81DD9A3B-1CBD-40F8-8683-7AB152BBCB17}" dt="2023-01-19T19:31:54.818" v="1" actId="368"/>
        <pc:sldMkLst>
          <pc:docMk/>
          <pc:sldMk cId="746495315" sldId="257"/>
        </pc:sldMkLst>
      </pc:sldChg>
      <pc:sldChg chg="modNotes">
        <pc:chgData name="Evans, Abby" userId="069f527c-c520-4d72-99fe-6355e3b3acea" providerId="ADAL" clId="{81DD9A3B-1CBD-40F8-8683-7AB152BBCB17}" dt="2023-01-19T19:31:54.828" v="3" actId="368"/>
        <pc:sldMkLst>
          <pc:docMk/>
          <pc:sldMk cId="524450852" sldId="287"/>
        </pc:sldMkLst>
      </pc:sldChg>
      <pc:sldChg chg="modNotes">
        <pc:chgData name="Evans, Abby" userId="069f527c-c520-4d72-99fe-6355e3b3acea" providerId="ADAL" clId="{81DD9A3B-1CBD-40F8-8683-7AB152BBCB17}" dt="2023-01-19T19:31:54.890" v="5" actId="368"/>
        <pc:sldMkLst>
          <pc:docMk/>
          <pc:sldMk cId="1273925115" sldId="28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DA291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A291C"/>
              </a:solidFill>
              <a:ln w="9525">
                <a:solidFill>
                  <a:srgbClr val="DA291C"/>
                </a:solidFill>
              </a:ln>
              <a:effectLst/>
            </c:spPr>
          </c:marker>
          <c:val>
            <c:numRef>
              <c:f>Sheet1!$C$4:$C$5</c:f>
              <c:numCache>
                <c:formatCode>General</c:formatCode>
                <c:ptCount val="2"/>
                <c:pt idx="0">
                  <c:v>112.5</c:v>
                </c:pt>
                <c:pt idx="1">
                  <c:v>118.75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Sheet1!$C$3</c15:sqref>
                        </c15:formulaRef>
                      </c:ext>
                    </c:extLst>
                    <c:strCache>
                      <c:ptCount val="1"/>
                      <c:pt idx="0">
                        <c:v>FFS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Sheet1!$B$4:$B$5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2008</c:v>
                      </c:pt>
                      <c:pt idx="1">
                        <c:v>2013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DE87-480C-80C7-EF07CAB294B1}"/>
            </c:ext>
          </c:extLst>
        </c:ser>
        <c:ser>
          <c:idx val="1"/>
          <c:order val="1"/>
          <c:spPr>
            <a:ln w="28575" cap="rnd">
              <a:solidFill>
                <a:srgbClr val="786A6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86A65"/>
              </a:solidFill>
              <a:ln w="9525">
                <a:solidFill>
                  <a:srgbClr val="786A65"/>
                </a:solidFill>
              </a:ln>
              <a:effectLst/>
            </c:spPr>
          </c:marker>
          <c:val>
            <c:numRef>
              <c:f>Sheet1!$D$4:$D$5</c:f>
              <c:numCache>
                <c:formatCode>General</c:formatCode>
                <c:ptCount val="2"/>
                <c:pt idx="0">
                  <c:v>137.5</c:v>
                </c:pt>
                <c:pt idx="1">
                  <c:v>162.5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Sheet1!$D$3</c15:sqref>
                        </c15:formulaRef>
                      </c:ext>
                    </c:extLst>
                    <c:strCache>
                      <c:ptCount val="1"/>
                      <c:pt idx="0">
                        <c:v>MC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Sheet1!$B$4:$B$5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2008</c:v>
                      </c:pt>
                      <c:pt idx="1">
                        <c:v>2013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DE87-480C-80C7-EF07CAB294B1}"/>
            </c:ext>
          </c:extLst>
        </c:ser>
        <c:ser>
          <c:idx val="2"/>
          <c:order val="2"/>
          <c:spPr>
            <a:ln w="28575" cap="rnd">
              <a:solidFill>
                <a:srgbClr val="786A6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86A65"/>
              </a:solidFill>
              <a:ln w="9525">
                <a:solidFill>
                  <a:srgbClr val="786A65"/>
                </a:solidFill>
              </a:ln>
              <a:effectLst/>
            </c:spPr>
          </c:marker>
          <c:val>
            <c:numRef>
              <c:f>Sheet1!$E$4:$E$5</c:f>
              <c:numCache>
                <c:formatCode>General</c:formatCode>
                <c:ptCount val="2"/>
                <c:pt idx="0">
                  <c:v>175</c:v>
                </c:pt>
                <c:pt idx="1">
                  <c:v>256.25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Sheet1!$E$3</c15:sqref>
                        </c15:formulaRef>
                      </c:ext>
                    </c:extLst>
                    <c:strCache>
                      <c:ptCount val="1"/>
                      <c:pt idx="0">
                        <c:v>PFK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Sheet1!$B$4:$B$5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2008</c:v>
                      </c:pt>
                      <c:pt idx="1">
                        <c:v>2013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DE87-480C-80C7-EF07CAB29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100864"/>
        <c:axId val="48102784"/>
      </c:lineChart>
      <c:catAx>
        <c:axId val="4810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02784"/>
        <c:crosses val="autoZero"/>
        <c:auto val="1"/>
        <c:lblAlgn val="ctr"/>
        <c:lblOffset val="100"/>
        <c:noMultiLvlLbl val="0"/>
      </c:catAx>
      <c:valAx>
        <c:axId val="4810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4810086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86A65"/>
            </a:solidFill>
            <a:ln>
              <a:noFill/>
            </a:ln>
            <a:effectLst/>
          </c:spPr>
          <c:invertIfNegative val="0"/>
          <c:val>
            <c:numRef>
              <c:f>Sheet2!$C$3:$C$4</c:f>
              <c:numCache>
                <c:formatCode>General</c:formatCode>
                <c:ptCount val="2"/>
                <c:pt idx="0">
                  <c:v>0.42</c:v>
                </c:pt>
                <c:pt idx="1">
                  <c:v>2.73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Sheet2!$C$2</c15:sqref>
                        </c15:formulaRef>
                      </c:ext>
                    </c:extLst>
                    <c:strCache>
                      <c:ptCount val="1"/>
                      <c:pt idx="0">
                        <c:v>Pre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Sheet2!$B$3:$B$4</c15:sqref>
                        </c15:formulaRef>
                      </c:ext>
                    </c:extLst>
                    <c:strCache>
                      <c:ptCount val="2"/>
                      <c:pt idx="0">
                        <c:v>Inpatient Admissions</c:v>
                      </c:pt>
                      <c:pt idx="1">
                        <c:v>Patient Days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7DA1-44C5-AA29-7837AC562A18}"/>
            </c:ext>
          </c:extLst>
        </c:ser>
        <c:ser>
          <c:idx val="1"/>
          <c:order val="1"/>
          <c:spPr>
            <a:solidFill>
              <a:srgbClr val="DA291C"/>
            </a:solidFill>
            <a:ln>
              <a:noFill/>
            </a:ln>
            <a:effectLst/>
          </c:spPr>
          <c:invertIfNegative val="0"/>
          <c:val>
            <c:numRef>
              <c:f>Sheet2!$D$3:$D$4</c:f>
              <c:numCache>
                <c:formatCode>General</c:formatCode>
                <c:ptCount val="2"/>
                <c:pt idx="0">
                  <c:v>0.21</c:v>
                </c:pt>
                <c:pt idx="1">
                  <c:v>0.82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Sheet2!$D$2</c15:sqref>
                        </c15:formulaRef>
                      </c:ext>
                    </c:extLst>
                    <c:strCache>
                      <c:ptCount val="1"/>
                      <c:pt idx="0">
                        <c:v>Post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Sheet2!$B$3:$B$4</c15:sqref>
                        </c15:formulaRef>
                      </c:ext>
                    </c:extLst>
                    <c:strCache>
                      <c:ptCount val="2"/>
                      <c:pt idx="0">
                        <c:v>Inpatient Admissions</c:v>
                      </c:pt>
                      <c:pt idx="1">
                        <c:v>Patient Days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7DA1-44C5-AA29-7837AC562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67296"/>
        <c:axId val="47368832"/>
      </c:barChart>
      <c:catAx>
        <c:axId val="4736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47368832"/>
        <c:crosses val="autoZero"/>
        <c:auto val="1"/>
        <c:lblAlgn val="ctr"/>
        <c:lblOffset val="100"/>
        <c:noMultiLvlLbl val="0"/>
      </c:catAx>
      <c:valAx>
        <c:axId val="47368832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4736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38100"/>
          </c:spPr>
          <c:dPt>
            <c:idx val="0"/>
            <c:bubble3D val="0"/>
            <c:spPr>
              <a:solidFill>
                <a:schemeClr val="accent2"/>
              </a:solidFill>
              <a:ln w="38100"/>
            </c:spPr>
            <c:extLst>
              <c:ext xmlns:c16="http://schemas.microsoft.com/office/drawing/2014/chart" uri="{C3380CC4-5D6E-409C-BE32-E72D297353CC}">
                <c16:uniqueId val="{00000000-E104-4225-A301-1D087130BD44}"/>
              </c:ext>
            </c:extLst>
          </c:dPt>
          <c:dPt>
            <c:idx val="1"/>
            <c:bubble3D val="0"/>
            <c:spPr>
              <a:solidFill>
                <a:srgbClr val="F4E227"/>
              </a:solidFill>
              <a:ln w="38100"/>
            </c:spPr>
            <c:extLst>
              <c:ext xmlns:c16="http://schemas.microsoft.com/office/drawing/2014/chart" uri="{C3380CC4-5D6E-409C-BE32-E72D297353CC}">
                <c16:uniqueId val="{00000001-E104-4225-A301-1D087130BD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  <a:latin typeface="Corbel" panose="020B0503020204020204" pitchFamily="34" charset="0"/>
                      </a:rPr>
                      <a:t>414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104-4225-A301-1D087130BD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b="1">
                        <a:solidFill>
                          <a:schemeClr val="tx1"/>
                        </a:solidFill>
                        <a:latin typeface="Corbel" panose="020B0503020204020204" pitchFamily="34" charset="0"/>
                      </a:rPr>
                      <a:t>141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104-4225-A301-1D087130BD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Sheet1!$B$2:$B$3</c:f>
              <c:numCache>
                <c:formatCode>General</c:formatCode>
                <c:ptCount val="2"/>
                <c:pt idx="0">
                  <c:v>377</c:v>
                </c:pt>
                <c:pt idx="1">
                  <c:v>138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E104-4225-A301-1D087130BD4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6299F-FD82-4633-A9C9-27D7BBB395A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C6A8506-2F2D-4825-9D35-29B3469588A4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ACO</a:t>
          </a:r>
        </a:p>
      </dgm:t>
    </dgm:pt>
    <dgm:pt modelId="{D949A666-7B41-4ED3-AAE0-700551AB9303}" type="parTrans" cxnId="{207B6FBE-5BD4-4045-9C6F-DF02B94C47B0}">
      <dgm:prSet/>
      <dgm:spPr/>
      <dgm:t>
        <a:bodyPr/>
        <a:lstStyle/>
        <a:p>
          <a:endParaRPr lang="en-US"/>
        </a:p>
      </dgm:t>
    </dgm:pt>
    <dgm:pt modelId="{423CAA7A-AF34-4F5C-B2DF-9956C6313FD9}" type="sibTrans" cxnId="{207B6FBE-5BD4-4045-9C6F-DF02B94C47B0}">
      <dgm:prSet/>
      <dgm:spPr/>
      <dgm:t>
        <a:bodyPr/>
        <a:lstStyle/>
        <a:p>
          <a:endParaRPr lang="en-US"/>
        </a:p>
      </dgm:t>
    </dgm:pt>
    <dgm:pt modelId="{7591C452-59F9-492D-99E4-9CE5FB057B03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CIN</a:t>
          </a:r>
        </a:p>
      </dgm:t>
    </dgm:pt>
    <dgm:pt modelId="{BBA08371-B4BF-4894-B616-61499C0404F5}" type="parTrans" cxnId="{CA976769-C00C-40DB-8089-3A0512AC2BBF}">
      <dgm:prSet/>
      <dgm:spPr/>
      <dgm:t>
        <a:bodyPr/>
        <a:lstStyle/>
        <a:p>
          <a:endParaRPr lang="en-US"/>
        </a:p>
      </dgm:t>
    </dgm:pt>
    <dgm:pt modelId="{2F6EDAB7-E679-401F-B0FA-27CFEA6358C5}" type="sibTrans" cxnId="{CA976769-C00C-40DB-8089-3A0512AC2BBF}">
      <dgm:prSet/>
      <dgm:spPr/>
      <dgm:t>
        <a:bodyPr/>
        <a:lstStyle/>
        <a:p>
          <a:endParaRPr lang="en-US"/>
        </a:p>
      </dgm:t>
    </dgm:pt>
    <dgm:pt modelId="{7CF3DBF3-9CF1-4C3D-B2D7-B3DA99BDD184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PCMH</a:t>
          </a:r>
        </a:p>
      </dgm:t>
    </dgm:pt>
    <dgm:pt modelId="{76CA7007-7EC5-4489-B8B0-78EA4B079AC1}" type="parTrans" cxnId="{886236D3-C628-4C6E-BB44-9DA48455C495}">
      <dgm:prSet/>
      <dgm:spPr/>
      <dgm:t>
        <a:bodyPr/>
        <a:lstStyle/>
        <a:p>
          <a:endParaRPr lang="en-US"/>
        </a:p>
      </dgm:t>
    </dgm:pt>
    <dgm:pt modelId="{1B16BFCE-3341-481E-BE84-1B189FD4A415}" type="sibTrans" cxnId="{886236D3-C628-4C6E-BB44-9DA48455C495}">
      <dgm:prSet/>
      <dgm:spPr/>
      <dgm:t>
        <a:bodyPr/>
        <a:lstStyle/>
        <a:p>
          <a:endParaRPr lang="en-US"/>
        </a:p>
      </dgm:t>
    </dgm:pt>
    <dgm:pt modelId="{FE3215EB-3313-40A5-9378-E2F656B32E29}" type="pres">
      <dgm:prSet presAssocID="{3466299F-FD82-4633-A9C9-27D7BBB395A6}" presName="compositeShape" presStyleCnt="0">
        <dgm:presLayoutVars>
          <dgm:chMax val="7"/>
          <dgm:dir/>
          <dgm:resizeHandles val="exact"/>
        </dgm:presLayoutVars>
      </dgm:prSet>
      <dgm:spPr/>
    </dgm:pt>
    <dgm:pt modelId="{BB32BDCF-3A45-4708-BED4-B4743E21E426}" type="pres">
      <dgm:prSet presAssocID="{DC6A8506-2F2D-4825-9D35-29B3469588A4}" presName="circ1" presStyleLbl="vennNode1" presStyleIdx="0" presStyleCnt="3" custLinFactNeighborX="-661" custLinFactNeighborY="13836"/>
      <dgm:spPr/>
    </dgm:pt>
    <dgm:pt modelId="{0EBF6317-679A-479A-B197-D925B8EE6292}" type="pres">
      <dgm:prSet presAssocID="{DC6A8506-2F2D-4825-9D35-29B3469588A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AE26D6-ABA3-4639-B375-F2BEF5AC532A}" type="pres">
      <dgm:prSet presAssocID="{7CF3DBF3-9CF1-4C3D-B2D7-B3DA99BDD184}" presName="circ2" presStyleLbl="vennNode1" presStyleIdx="1" presStyleCnt="3"/>
      <dgm:spPr/>
    </dgm:pt>
    <dgm:pt modelId="{3AE7AEF2-C3CA-4490-8BD0-E16391D39FB3}" type="pres">
      <dgm:prSet presAssocID="{7CF3DBF3-9CF1-4C3D-B2D7-B3DA99BDD1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3D0FAA-48EC-4B7A-BA03-5295E1089032}" type="pres">
      <dgm:prSet presAssocID="{7591C452-59F9-492D-99E4-9CE5FB057B03}" presName="circ3" presStyleLbl="vennNode1" presStyleIdx="2" presStyleCnt="3"/>
      <dgm:spPr/>
    </dgm:pt>
    <dgm:pt modelId="{2092D4F1-2F21-4AB1-9A2E-CBF519951D8C}" type="pres">
      <dgm:prSet presAssocID="{7591C452-59F9-492D-99E4-9CE5FB057B0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921C90A-0376-4B09-B7A1-EFD2997A7BE5}" type="presOf" srcId="{7591C452-59F9-492D-99E4-9CE5FB057B03}" destId="{2092D4F1-2F21-4AB1-9A2E-CBF519951D8C}" srcOrd="1" destOrd="0" presId="urn:microsoft.com/office/officeart/2005/8/layout/venn1"/>
    <dgm:cxn modelId="{48A3ED0E-4B77-46CF-B6DA-948E57F2DB20}" type="presOf" srcId="{7CF3DBF3-9CF1-4C3D-B2D7-B3DA99BDD184}" destId="{57AE26D6-ABA3-4639-B375-F2BEF5AC532A}" srcOrd="0" destOrd="0" presId="urn:microsoft.com/office/officeart/2005/8/layout/venn1"/>
    <dgm:cxn modelId="{CA976769-C00C-40DB-8089-3A0512AC2BBF}" srcId="{3466299F-FD82-4633-A9C9-27D7BBB395A6}" destId="{7591C452-59F9-492D-99E4-9CE5FB057B03}" srcOrd="2" destOrd="0" parTransId="{BBA08371-B4BF-4894-B616-61499C0404F5}" sibTransId="{2F6EDAB7-E679-401F-B0FA-27CFEA6358C5}"/>
    <dgm:cxn modelId="{8520D34E-6A56-4056-AF45-06888B40FD6E}" type="presOf" srcId="{DC6A8506-2F2D-4825-9D35-29B3469588A4}" destId="{BB32BDCF-3A45-4708-BED4-B4743E21E426}" srcOrd="0" destOrd="0" presId="urn:microsoft.com/office/officeart/2005/8/layout/venn1"/>
    <dgm:cxn modelId="{6C6B3F7C-C0DB-483D-8E3D-558DCF32FB93}" type="presOf" srcId="{7CF3DBF3-9CF1-4C3D-B2D7-B3DA99BDD184}" destId="{3AE7AEF2-C3CA-4490-8BD0-E16391D39FB3}" srcOrd="1" destOrd="0" presId="urn:microsoft.com/office/officeart/2005/8/layout/venn1"/>
    <dgm:cxn modelId="{F9F95A99-38C2-4E60-A04F-533A6D0FB7C4}" type="presOf" srcId="{3466299F-FD82-4633-A9C9-27D7BBB395A6}" destId="{FE3215EB-3313-40A5-9378-E2F656B32E29}" srcOrd="0" destOrd="0" presId="urn:microsoft.com/office/officeart/2005/8/layout/venn1"/>
    <dgm:cxn modelId="{CA58F4B0-CB87-4158-ADCF-77D27CD4EF18}" type="presOf" srcId="{7591C452-59F9-492D-99E4-9CE5FB057B03}" destId="{503D0FAA-48EC-4B7A-BA03-5295E1089032}" srcOrd="0" destOrd="0" presId="urn:microsoft.com/office/officeart/2005/8/layout/venn1"/>
    <dgm:cxn modelId="{70D3E1BA-0B66-4FC9-9238-92AFB1D4BB71}" type="presOf" srcId="{DC6A8506-2F2D-4825-9D35-29B3469588A4}" destId="{0EBF6317-679A-479A-B197-D925B8EE6292}" srcOrd="1" destOrd="0" presId="urn:microsoft.com/office/officeart/2005/8/layout/venn1"/>
    <dgm:cxn modelId="{207B6FBE-5BD4-4045-9C6F-DF02B94C47B0}" srcId="{3466299F-FD82-4633-A9C9-27D7BBB395A6}" destId="{DC6A8506-2F2D-4825-9D35-29B3469588A4}" srcOrd="0" destOrd="0" parTransId="{D949A666-7B41-4ED3-AAE0-700551AB9303}" sibTransId="{423CAA7A-AF34-4F5C-B2DF-9956C6313FD9}"/>
    <dgm:cxn modelId="{886236D3-C628-4C6E-BB44-9DA48455C495}" srcId="{3466299F-FD82-4633-A9C9-27D7BBB395A6}" destId="{7CF3DBF3-9CF1-4C3D-B2D7-B3DA99BDD184}" srcOrd="1" destOrd="0" parTransId="{76CA7007-7EC5-4489-B8B0-78EA4B079AC1}" sibTransId="{1B16BFCE-3341-481E-BE84-1B189FD4A415}"/>
    <dgm:cxn modelId="{82C0849B-BEDB-474B-A73A-A4778FCF93F0}" type="presParOf" srcId="{FE3215EB-3313-40A5-9378-E2F656B32E29}" destId="{BB32BDCF-3A45-4708-BED4-B4743E21E426}" srcOrd="0" destOrd="0" presId="urn:microsoft.com/office/officeart/2005/8/layout/venn1"/>
    <dgm:cxn modelId="{B3A20BC2-C7C1-4756-B2C8-BE25B2A908C9}" type="presParOf" srcId="{FE3215EB-3313-40A5-9378-E2F656B32E29}" destId="{0EBF6317-679A-479A-B197-D925B8EE6292}" srcOrd="1" destOrd="0" presId="urn:microsoft.com/office/officeart/2005/8/layout/venn1"/>
    <dgm:cxn modelId="{9FF70723-9D7A-43FD-A7F1-2EF7B9EDAE82}" type="presParOf" srcId="{FE3215EB-3313-40A5-9378-E2F656B32E29}" destId="{57AE26D6-ABA3-4639-B375-F2BEF5AC532A}" srcOrd="2" destOrd="0" presId="urn:microsoft.com/office/officeart/2005/8/layout/venn1"/>
    <dgm:cxn modelId="{739EB137-C9F1-4F53-8C4D-DB702E4EC431}" type="presParOf" srcId="{FE3215EB-3313-40A5-9378-E2F656B32E29}" destId="{3AE7AEF2-C3CA-4490-8BD0-E16391D39FB3}" srcOrd="3" destOrd="0" presId="urn:microsoft.com/office/officeart/2005/8/layout/venn1"/>
    <dgm:cxn modelId="{6B2BE521-5CD3-4A82-88E6-9BD02D589646}" type="presParOf" srcId="{FE3215EB-3313-40A5-9378-E2F656B32E29}" destId="{503D0FAA-48EC-4B7A-BA03-5295E1089032}" srcOrd="4" destOrd="0" presId="urn:microsoft.com/office/officeart/2005/8/layout/venn1"/>
    <dgm:cxn modelId="{21FE565C-019F-4220-BC39-07711B959EB1}" type="presParOf" srcId="{FE3215EB-3313-40A5-9378-E2F656B32E29}" destId="{2092D4F1-2F21-4AB1-9A2E-CBF519951D8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2BDCF-3A45-4708-BED4-B4743E21E426}">
      <dsp:nvSpPr>
        <dsp:cNvPr id="0" name=""/>
        <dsp:cNvSpPr/>
      </dsp:nvSpPr>
      <dsp:spPr>
        <a:xfrm>
          <a:off x="1145267" y="360121"/>
          <a:ext cx="2262164" cy="22621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entury Gothic" panose="020B0502020202020204" pitchFamily="34" charset="0"/>
            </a:rPr>
            <a:t>ACO</a:t>
          </a:r>
        </a:p>
      </dsp:txBody>
      <dsp:txXfrm>
        <a:off x="1446889" y="756000"/>
        <a:ext cx="1658920" cy="1017973"/>
      </dsp:txXfrm>
    </dsp:sp>
    <dsp:sp modelId="{57AE26D6-ABA3-4639-B375-F2BEF5AC532A}">
      <dsp:nvSpPr>
        <dsp:cNvPr id="0" name=""/>
        <dsp:cNvSpPr/>
      </dsp:nvSpPr>
      <dsp:spPr>
        <a:xfrm>
          <a:off x="1976484" y="1460981"/>
          <a:ext cx="2262164" cy="22621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entury Gothic" panose="020B0502020202020204" pitchFamily="34" charset="0"/>
            </a:rPr>
            <a:t>PCMH</a:t>
          </a:r>
        </a:p>
      </dsp:txBody>
      <dsp:txXfrm>
        <a:off x="2668329" y="2045373"/>
        <a:ext cx="1357298" cy="1244190"/>
      </dsp:txXfrm>
    </dsp:sp>
    <dsp:sp modelId="{503D0FAA-48EC-4B7A-BA03-5295E1089032}">
      <dsp:nvSpPr>
        <dsp:cNvPr id="0" name=""/>
        <dsp:cNvSpPr/>
      </dsp:nvSpPr>
      <dsp:spPr>
        <a:xfrm>
          <a:off x="343955" y="1460981"/>
          <a:ext cx="2262164" cy="22621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entury Gothic" panose="020B0502020202020204" pitchFamily="34" charset="0"/>
            </a:rPr>
            <a:t>CIN</a:t>
          </a:r>
        </a:p>
      </dsp:txBody>
      <dsp:txXfrm>
        <a:off x="556976" y="2045373"/>
        <a:ext cx="1357298" cy="1244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0.12563</cdr:x>
      <cdr:y>0.88154</cdr:y>
    </cdr:from>
    <cdr:to>
      <cdr:x>0.23409</cdr:x>
      <cdr:y>0.97161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3948BFC-3046-4E77-99C6-C7F65B678642}"/>
            </a:ext>
          </a:extLst>
        </cdr:cNvPr>
        <cdr:cNvSpPr txBox="1"/>
      </cdr:nvSpPr>
      <cdr:spPr>
        <a:xfrm xmlns:a="http://schemas.openxmlformats.org/drawingml/2006/main">
          <a:off x="452673" y="2303870"/>
          <a:ext cx="390808" cy="235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200" b="1" dirty="0">
              <a:latin typeface="Corbel" panose="020B0503020204020204" pitchFamily="34" charset="0"/>
            </a:rPr>
            <a:t>2008</a:t>
          </a:r>
          <a:endParaRPr lang="en-US" sz="1100" b="1" dirty="0">
            <a:latin typeface="Corbel" panose="020B0503020204020204" pitchFamily="34" charset="0"/>
          </a:endParaRPr>
        </a:p>
      </cdr:txBody>
    </cdr:sp>
  </cdr:relSizeAnchor>
  <cdr:relSizeAnchor xmlns:cdr="http://schemas.openxmlformats.org/drawingml/2006/chartDrawing">
    <cdr:from>
      <cdr:x>0.83857</cdr:x>
      <cdr:y>0.88154</cdr:y>
    </cdr:from>
    <cdr:to>
      <cdr:x>0.94703</cdr:x>
      <cdr:y>0.97161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DD6D913-CBEC-4293-A603-B7E7A18D6D47}"/>
            </a:ext>
          </a:extLst>
        </cdr:cNvPr>
        <cdr:cNvSpPr txBox="1"/>
      </cdr:nvSpPr>
      <cdr:spPr>
        <a:xfrm xmlns:a="http://schemas.openxmlformats.org/drawingml/2006/main">
          <a:off x="3021594" y="2303870"/>
          <a:ext cx="390808" cy="235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Corbel" panose="020B0503020204020204" pitchFamily="34" charset="0"/>
            </a:rPr>
            <a:t>2013</a:t>
          </a:r>
          <a:endParaRPr lang="en-US" sz="1100" b="1" dirty="0">
            <a:latin typeface="Corbel" panose="020B0503020204020204" pitchFamily="34" charset="0"/>
          </a:endParaRPr>
        </a:p>
      </cdr:txBody>
    </cdr:sp>
  </cdr:relSizeAnchor>
  <cdr:relSizeAnchor xmlns:cdr="http://schemas.openxmlformats.org/drawingml/2006/chartDrawing">
    <cdr:from>
      <cdr:x>0.83382</cdr:x>
      <cdr:y>0.45497</cdr:y>
    </cdr:from>
    <cdr:to>
      <cdr:x>0.94228</cdr:x>
      <cdr:y>0.54503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46D3425A-380D-41E9-A203-E70C91A22C02}"/>
            </a:ext>
          </a:extLst>
        </cdr:cNvPr>
        <cdr:cNvSpPr txBox="1"/>
      </cdr:nvSpPr>
      <cdr:spPr>
        <a:xfrm xmlns:a="http://schemas.openxmlformats.org/drawingml/2006/main">
          <a:off x="3004494" y="1189028"/>
          <a:ext cx="390808" cy="235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 dirty="0">
              <a:solidFill>
                <a:srgbClr val="DA291C"/>
              </a:solidFill>
              <a:latin typeface="Corbel" panose="020B0503020204020204" pitchFamily="34" charset="0"/>
            </a:rPr>
            <a:t>PFK</a:t>
          </a:r>
          <a:endParaRPr lang="en-US" sz="1100" b="1" dirty="0">
            <a:solidFill>
              <a:srgbClr val="DA291C"/>
            </a:solidFill>
            <a:latin typeface="Corbel" panose="020B0503020204020204" pitchFamily="34" charset="0"/>
          </a:endParaRPr>
        </a:p>
      </cdr:txBody>
    </cdr:sp>
  </cdr:relSizeAnchor>
  <cdr:relSizeAnchor xmlns:cdr="http://schemas.openxmlformats.org/drawingml/2006/chartDrawing">
    <cdr:from>
      <cdr:x>0.65704</cdr:x>
      <cdr:y>0.34787</cdr:y>
    </cdr:from>
    <cdr:to>
      <cdr:x>0.94326</cdr:x>
      <cdr:y>0.43794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41A032F5-F5E9-4986-81CE-835A5FEE445A}"/>
            </a:ext>
          </a:extLst>
        </cdr:cNvPr>
        <cdr:cNvSpPr txBox="1"/>
      </cdr:nvSpPr>
      <cdr:spPr>
        <a:xfrm xmlns:a="http://schemas.openxmlformats.org/drawingml/2006/main">
          <a:off x="2367481" y="909134"/>
          <a:ext cx="1031341" cy="235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 dirty="0">
              <a:solidFill>
                <a:srgbClr val="786A65"/>
              </a:solidFill>
              <a:latin typeface="Corbel" panose="020B0503020204020204" pitchFamily="34" charset="0"/>
            </a:rPr>
            <a:t>Managed Care</a:t>
          </a:r>
          <a:endParaRPr lang="en-US" sz="1100" b="1" dirty="0">
            <a:solidFill>
              <a:srgbClr val="786A65"/>
            </a:solidFill>
            <a:latin typeface="Corbel" panose="020B0503020204020204" pitchFamily="34" charset="0"/>
          </a:endParaRPr>
        </a:p>
      </cdr:txBody>
    </cdr:sp>
  </cdr:relSizeAnchor>
  <cdr:relSizeAnchor xmlns:cdr="http://schemas.openxmlformats.org/drawingml/2006/chartDrawing">
    <cdr:from>
      <cdr:x>0.65704</cdr:x>
      <cdr:y>0.07362</cdr:y>
    </cdr:from>
    <cdr:to>
      <cdr:x>0.94326</cdr:x>
      <cdr:y>0.16369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F9BF451F-E67F-4095-95B9-E201021AC83A}"/>
            </a:ext>
          </a:extLst>
        </cdr:cNvPr>
        <cdr:cNvSpPr txBox="1"/>
      </cdr:nvSpPr>
      <cdr:spPr>
        <a:xfrm xmlns:a="http://schemas.openxmlformats.org/drawingml/2006/main">
          <a:off x="2367481" y="192414"/>
          <a:ext cx="1031341" cy="235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200" b="1" dirty="0">
              <a:solidFill>
                <a:srgbClr val="786A65"/>
              </a:solidFill>
              <a:latin typeface="Corbel" panose="020B0503020204020204" pitchFamily="34" charset="0"/>
            </a:rPr>
            <a:t>Fee For Service</a:t>
          </a:r>
          <a:endParaRPr lang="en-US" sz="1100" b="1" dirty="0">
            <a:solidFill>
              <a:srgbClr val="786A65"/>
            </a:solidFill>
            <a:latin typeface="Corbel" panose="020B0503020204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20A3E-1E51-4093-9A30-9226F9348535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5D97B-1FBC-4BBF-95F8-33C475787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2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C2F7A-C085-2042-B576-C6963672ED63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77671-F5CC-1748-89BC-B8D418D83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6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5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2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5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58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4638A-1DE6-4DFA-855E-F727B11B7A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19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5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699ECB-EEE7-7C44-9AF4-43FC7CAB0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9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694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23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46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77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64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79D9E-B0F0-48A5-9D38-B74E3ECFDF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16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750"/>
              </a:spcBef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8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73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77671-F5CC-1748-89BC-B8D418D83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36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77671-F5CC-1748-89BC-B8D418D83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14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33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50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90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CC041-F17E-4351-A438-D1FE22031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26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2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2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4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7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9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C041-F17E-4351-A438-D1FE220319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1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7671-F5CC-1748-89BC-B8D418D83B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A2DF6-2D33-3349-A4AC-8903468F7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97" y="0"/>
            <a:ext cx="231854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254" y="1334530"/>
            <a:ext cx="4513224" cy="2679182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253" y="4238369"/>
            <a:ext cx="4513225" cy="133453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00" b="0" i="0">
                <a:solidFill>
                  <a:srgbClr val="1F1F1F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6390695-51AB-8445-84C1-B88781FAE9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E343E0-6AF2-53A4-A58E-375A7A0F0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1AFE0A-044B-C480-ED24-155691EF5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776835"/>
            <a:ext cx="9449913" cy="53407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01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9C7E45-ADC8-6043-9C3A-1B3094528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9E08B-0BA3-0045-BB80-325361FF0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28" y="0"/>
            <a:ext cx="2330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7B8F3-CFEA-DA4F-A818-ADBB31D36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62" y="0"/>
            <a:ext cx="231854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1434545"/>
            <a:ext cx="4672705" cy="35089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04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EF03-D140-6845-A287-DED9C9A4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B10AD-A967-9843-89A3-148B2669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1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9767-1D81-F140-A58F-768C79AF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A2DF6-2D33-3349-A4AC-8903468F7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97" y="0"/>
            <a:ext cx="231854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254" y="1334530"/>
            <a:ext cx="4513224" cy="2679182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253" y="4238369"/>
            <a:ext cx="4513225" cy="133453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00" b="0" i="0">
                <a:solidFill>
                  <a:srgbClr val="424243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6390695-51AB-8445-84C1-B88781FAE9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736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E5ABBC-4224-FF4C-A0DD-0E02AE2E9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13" y="1022938"/>
            <a:ext cx="10382681" cy="2444407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13" y="4534939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1A02D-D76B-E94E-9C28-C01F63F08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3" y="3943483"/>
            <a:ext cx="1338882" cy="11756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B68D15-98EC-BD43-AEF3-7D1B118B3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0" y="6194481"/>
            <a:ext cx="2313604" cy="4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32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856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B8CE21-2CB1-5247-A5B0-6804EB11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10968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b="0" i="0">
                <a:latin typeface="Corbel" panose="020B0503020204020204" pitchFamily="34" charset="0"/>
              </a:defRPr>
            </a:lvl2pPr>
            <a:lvl3pPr>
              <a:defRPr sz="1400"/>
            </a:lvl3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61EFE1-153D-A446-8E1F-54DEA9C83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892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b="0" i="0">
                <a:latin typeface="Corbel" panose="020B0503020204020204" pitchFamily="34" charset="0"/>
              </a:defRPr>
            </a:lvl2pPr>
            <a:lvl3pPr>
              <a:defRPr sz="1400"/>
            </a:lvl3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108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0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AEB4B-A3C0-3542-94D2-EFC1B27248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7808" y="0"/>
            <a:ext cx="494995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2447B0-365B-084A-ABE3-616537CC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b="0" i="0">
                <a:latin typeface="Corbel" panose="020B0503020204020204" pitchFamily="34" charset="0"/>
              </a:defRPr>
            </a:lvl2pPr>
            <a:lvl3pPr>
              <a:defRPr sz="1400"/>
            </a:lvl3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340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1685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1434545"/>
            <a:ext cx="10640117" cy="35089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0" i="0">
                <a:solidFill>
                  <a:srgbClr val="0841A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575945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03A834-EF06-DFDB-CD2B-A0ADE13CE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B759F-3B35-B17B-4339-CCA3BBC39209}"/>
              </a:ext>
            </a:extLst>
          </p:cNvPr>
          <p:cNvSpPr txBox="1"/>
          <p:nvPr userDrawn="1"/>
        </p:nvSpPr>
        <p:spPr>
          <a:xfrm>
            <a:off x="743200" y="6360271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1790EEC-51ED-F8C3-679A-2B1EBCD1BB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9AAD03-ABB5-634C-AA91-F5FA218E4D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633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2A5225-8D37-BA47-A180-7BD7248AF8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0E9881-9F2B-C246-B68F-81472EC9B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1434545"/>
            <a:ext cx="10640117" cy="35089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F56760-0E17-4A41-90EE-F9B5084422BE}"/>
              </a:ext>
            </a:extLst>
          </p:cNvPr>
          <p:cNvCxnSpPr>
            <a:cxnSpLocks/>
          </p:cNvCxnSpPr>
          <p:nvPr userDrawn="1"/>
        </p:nvCxnSpPr>
        <p:spPr>
          <a:xfrm>
            <a:off x="844376" y="6297793"/>
            <a:ext cx="1970076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5502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9C7E45-ADC8-6043-9C3A-1B3094528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9E08B-0BA3-0045-BB80-325361FF0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28" y="0"/>
            <a:ext cx="2330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7B8F3-CFEA-DA4F-A818-ADBB31D36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62" y="0"/>
            <a:ext cx="231854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1434545"/>
            <a:ext cx="4672705" cy="35089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0" i="0">
                <a:solidFill>
                  <a:srgbClr val="0841A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7267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EF03-D140-6845-A287-DED9C9A4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B10AD-A967-9843-89A3-148B2669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88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9767-1D81-F140-A58F-768C79AF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163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C1B010B2-40EE-41DF-8113-7BA3D2E73BC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9068-DDAE-4F2E-8273-83B0EBB8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0687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F7713F-F276-4D99-902A-2B487E52E911}"/>
              </a:ext>
            </a:extLst>
          </p:cNvPr>
          <p:cNvGrpSpPr/>
          <p:nvPr userDrawn="1"/>
        </p:nvGrpSpPr>
        <p:grpSpPr>
          <a:xfrm>
            <a:off x="223586" y="2324181"/>
            <a:ext cx="11744827" cy="2517220"/>
            <a:chOff x="-22632" y="1889217"/>
            <a:chExt cx="11504496" cy="2466351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31419B6E-6072-486F-934D-334D97AE707D}"/>
                </a:ext>
              </a:extLst>
            </p:cNvPr>
            <p:cNvGrpSpPr/>
            <p:nvPr/>
          </p:nvGrpSpPr>
          <p:grpSpPr>
            <a:xfrm rot="16200000">
              <a:off x="594469" y="2505679"/>
              <a:ext cx="1232788" cy="2466989"/>
              <a:chOff x="305337" y="3025350"/>
              <a:chExt cx="1232788" cy="2466989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F82E582C-1395-49A6-B9CA-BE4DC6F73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337" y="3025350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6" name="Freeform 27">
                <a:extLst>
                  <a:ext uri="{FF2B5EF4-FFF2-40B4-BE49-F238E27FC236}">
                    <a16:creationId xmlns:a16="http://schemas.microsoft.com/office/drawing/2014/main" id="{329A4C95-10DC-4612-ADA5-41B6C2D8C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77AC8E05-0CD8-45C2-9372-8742EEBBFCAC}"/>
                </a:ext>
              </a:extLst>
            </p:cNvPr>
            <p:cNvGrpSpPr/>
            <p:nvPr/>
          </p:nvGrpSpPr>
          <p:grpSpPr>
            <a:xfrm rot="5400000">
              <a:off x="2402687" y="1287901"/>
              <a:ext cx="1232788" cy="2466989"/>
              <a:chOff x="292800" y="3068960"/>
              <a:chExt cx="1232788" cy="2466989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FDB3D1A-56C8-4976-BE8F-931105C12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00" y="3068960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7ED97A46-131E-497B-B782-D4AD9EE0F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51BD5918-9B51-448F-9715-0A7E8777BAB1}"/>
                </a:ext>
              </a:extLst>
            </p:cNvPr>
            <p:cNvGrpSpPr/>
            <p:nvPr/>
          </p:nvGrpSpPr>
          <p:grpSpPr>
            <a:xfrm rot="16200000">
              <a:off x="4209643" y="2502548"/>
              <a:ext cx="1232788" cy="2466989"/>
              <a:chOff x="305291" y="3025788"/>
              <a:chExt cx="1232788" cy="2466989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21035402-F15D-462E-AA2F-10DE26AF2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291" y="3025788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62AE57B7-4AF7-4F93-980A-79A30DE6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6F3EF161-B073-4FD9-A023-8623005CE0EC}"/>
                </a:ext>
              </a:extLst>
            </p:cNvPr>
            <p:cNvGrpSpPr/>
            <p:nvPr/>
          </p:nvGrpSpPr>
          <p:grpSpPr>
            <a:xfrm rot="5400000">
              <a:off x="6007851" y="1281597"/>
              <a:ext cx="1251749" cy="2466989"/>
              <a:chOff x="273838" y="3069056"/>
              <a:chExt cx="1251749" cy="2466989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8DE69C74-7D9F-4747-B31C-98C2C6191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38" y="3069056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FB6CC4C4-EF42-4290-8862-1E806EA8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7F0FA6F7-DB24-4AD6-B9C7-FDF8281A43EC}"/>
                </a:ext>
              </a:extLst>
            </p:cNvPr>
            <p:cNvGrpSpPr/>
            <p:nvPr/>
          </p:nvGrpSpPr>
          <p:grpSpPr>
            <a:xfrm rot="16200000">
              <a:off x="7824288" y="2494246"/>
              <a:ext cx="1232788" cy="2466989"/>
              <a:chOff x="316768" y="3024110"/>
              <a:chExt cx="1232788" cy="2466989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C4E97A3B-C471-470E-9365-7D8D7B962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68" y="3024110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18" name="Freeform 27">
                <a:extLst>
                  <a:ext uri="{FF2B5EF4-FFF2-40B4-BE49-F238E27FC236}">
                    <a16:creationId xmlns:a16="http://schemas.microsoft.com/office/drawing/2014/main" id="{8BE79C95-D5B4-44D5-B163-4B7716D49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1027B088-C4B0-4E02-A887-0959049DB257}"/>
                </a:ext>
              </a:extLst>
            </p:cNvPr>
            <p:cNvGrpSpPr/>
            <p:nvPr/>
          </p:nvGrpSpPr>
          <p:grpSpPr>
            <a:xfrm rot="5400000">
              <a:off x="9631976" y="1287901"/>
              <a:ext cx="1232788" cy="2466989"/>
              <a:chOff x="292799" y="3070733"/>
              <a:chExt cx="1232788" cy="2466989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A42CD71-BAAA-4142-B9B9-E34C9A571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70733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16" name="Freeform 27">
                <a:extLst>
                  <a:ext uri="{FF2B5EF4-FFF2-40B4-BE49-F238E27FC236}">
                    <a16:creationId xmlns:a16="http://schemas.microsoft.com/office/drawing/2014/main" id="{FE4C56CF-A26E-45E4-AD2F-C6A02C770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73C2D20-F522-46E5-9A5F-10773C6078F4}"/>
              </a:ext>
            </a:extLst>
          </p:cNvPr>
          <p:cNvGrpSpPr/>
          <p:nvPr userDrawn="1"/>
        </p:nvGrpSpPr>
        <p:grpSpPr>
          <a:xfrm>
            <a:off x="4962950" y="4301645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9D4128B-A2BA-455C-A62F-6A83C9277544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C5D6C7E-0218-4A06-AE4B-ED84977F7C0C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DFD51A6-AAEE-40B2-88C6-EF9138C55A1D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A153B77-3B65-49C2-A456-EF1213190A7F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8341A32-CFA7-4544-A551-9CC8E2729ECE}"/>
              </a:ext>
            </a:extLst>
          </p:cNvPr>
          <p:cNvGrpSpPr/>
          <p:nvPr userDrawn="1"/>
        </p:nvGrpSpPr>
        <p:grpSpPr>
          <a:xfrm>
            <a:off x="6807252" y="2529712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5B82C1C-014F-4153-90BA-F7AF283F479F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FF83976-2B9E-490E-899A-C8F87288DC8A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7199B39-2F76-42DD-B848-5D0458B960D7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A44131B-3995-48F9-AC9C-49CADCF14A3A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1F18E26-1F96-4ADE-8203-50B5C784AE1B}"/>
              </a:ext>
            </a:extLst>
          </p:cNvPr>
          <p:cNvGrpSpPr/>
          <p:nvPr userDrawn="1"/>
        </p:nvGrpSpPr>
        <p:grpSpPr>
          <a:xfrm>
            <a:off x="8639331" y="4298956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928412D-C5CB-4ECA-94CE-C1485AC9ECB4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32ACC48-791A-4A91-A05A-829BD94937F4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A22D6B7-1768-4BC8-A128-AEAD2FCF109F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3E4517E-3541-4A61-A416-DD71B49B6F8E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02BA0F0-442E-44F8-A886-69995C42C34E}"/>
              </a:ext>
            </a:extLst>
          </p:cNvPr>
          <p:cNvGrpSpPr/>
          <p:nvPr userDrawn="1"/>
        </p:nvGrpSpPr>
        <p:grpSpPr>
          <a:xfrm>
            <a:off x="3092204" y="2529712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B6121EA-FB34-4620-93AA-BB11E0A57F3D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F53B81C-2403-4A12-BDDC-711F5016B855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E5D688A-D230-4677-AE79-69DC029A333D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55B473D-F0E5-4A42-B4DD-D925B89A1A2D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C30F300-2BBC-4703-A383-28CE2AF3E918}"/>
              </a:ext>
            </a:extLst>
          </p:cNvPr>
          <p:cNvGrpSpPr/>
          <p:nvPr userDrawn="1"/>
        </p:nvGrpSpPr>
        <p:grpSpPr>
          <a:xfrm>
            <a:off x="1257215" y="4308132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22E0544-8A82-4619-8048-C939B2716F26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A26A3D8-14B2-4503-9F66-814040A7D84E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C0749D3-C798-4770-9F5D-3CE89ECC3FC9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2024011-EE34-48DC-BBCF-0320C1145D84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D52505A-92C2-48D7-B0AE-C7A9761D6B27}"/>
              </a:ext>
            </a:extLst>
          </p:cNvPr>
          <p:cNvGrpSpPr/>
          <p:nvPr userDrawn="1"/>
        </p:nvGrpSpPr>
        <p:grpSpPr>
          <a:xfrm>
            <a:off x="10499120" y="2531005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E2FAAE1-A323-4A9B-92E1-0C77C35F4ACC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8B0E3F9-20BB-43A0-8846-08825ED3FDA6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B3FF6AF-E7FF-4ED0-BB0F-B220EA65D03C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78D9B29-5F4C-4869-9A08-98CE398084F9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568608-6FD2-334D-B17E-2A6443FD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57" y="274102"/>
            <a:ext cx="11038348" cy="4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32" tIns="18293" rIns="27439" bIns="18293"/>
          <a:lstStyle>
            <a:lvl1pPr>
              <a:defRPr lang="en-US" sz="4001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457200">
              <a:lnSpc>
                <a:spcPct val="85000"/>
              </a:lnSpc>
              <a:spcBef>
                <a:spcPts val="200"/>
              </a:spcBef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C6883-E69E-804D-B128-8EEEC5357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57" y="831764"/>
            <a:ext cx="110378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EEA99AC-3C9D-2A4A-A338-A25EC300FF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28946" y="1513248"/>
            <a:ext cx="26240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</p:txBody>
      </p:sp>
      <p:sp>
        <p:nvSpPr>
          <p:cNvPr id="111" name="Text Placeholder 36">
            <a:extLst>
              <a:ext uri="{FF2B5EF4-FFF2-40B4-BE49-F238E27FC236}">
                <a16:creationId xmlns:a16="http://schemas.microsoft.com/office/drawing/2014/main" id="{09CFC8FC-3BEE-EE48-8642-AA1FEF2F3C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097" y="5716924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2" name="Text Placeholder 36">
            <a:extLst>
              <a:ext uri="{FF2B5EF4-FFF2-40B4-BE49-F238E27FC236}">
                <a16:creationId xmlns:a16="http://schemas.microsoft.com/office/drawing/2014/main" id="{C0C1F08E-EB45-4040-B1DE-F5C9F74D41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19225" y="5716924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3" name="Text Placeholder 36">
            <a:extLst>
              <a:ext uri="{FF2B5EF4-FFF2-40B4-BE49-F238E27FC236}">
                <a16:creationId xmlns:a16="http://schemas.microsoft.com/office/drawing/2014/main" id="{8FC76C4F-CD1A-D746-B1D3-B44153933A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05914" y="5716924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5" name="Text Placeholder 36">
            <a:extLst>
              <a:ext uri="{FF2B5EF4-FFF2-40B4-BE49-F238E27FC236}">
                <a16:creationId xmlns:a16="http://schemas.microsoft.com/office/drawing/2014/main" id="{C932B98E-D4A1-224D-AE02-BA44EC59F6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24958" y="1375957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6" name="Text Placeholder 36">
            <a:extLst>
              <a:ext uri="{FF2B5EF4-FFF2-40B4-BE49-F238E27FC236}">
                <a16:creationId xmlns:a16="http://schemas.microsoft.com/office/drawing/2014/main" id="{E6B8CE9E-C819-6341-8CC9-A687095C61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35862" y="1393703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6185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F7713F-F276-4D99-902A-2B487E52E911}"/>
              </a:ext>
            </a:extLst>
          </p:cNvPr>
          <p:cNvGrpSpPr/>
          <p:nvPr userDrawn="1"/>
        </p:nvGrpSpPr>
        <p:grpSpPr>
          <a:xfrm>
            <a:off x="-699449" y="2843200"/>
            <a:ext cx="13590897" cy="2513904"/>
            <a:chOff x="0" y="1905001"/>
            <a:chExt cx="13312790" cy="2463103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31419B6E-6072-486F-934D-334D97AE707D}"/>
                </a:ext>
              </a:extLst>
            </p:cNvPr>
            <p:cNvGrpSpPr/>
            <p:nvPr/>
          </p:nvGrpSpPr>
          <p:grpSpPr>
            <a:xfrm rot="16200000">
              <a:off x="617101" y="2518213"/>
              <a:ext cx="1232788" cy="2466989"/>
              <a:chOff x="292800" y="3047985"/>
              <a:chExt cx="1232788" cy="2466989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F82E582C-1395-49A6-B9CA-BE4DC6F73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00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6" name="Freeform 27">
                <a:extLst>
                  <a:ext uri="{FF2B5EF4-FFF2-40B4-BE49-F238E27FC236}">
                    <a16:creationId xmlns:a16="http://schemas.microsoft.com/office/drawing/2014/main" id="{329A4C95-10DC-4612-ADA5-41B6C2D8C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77AC8E05-0CD8-45C2-9372-8742EEBBFCAC}"/>
                </a:ext>
              </a:extLst>
            </p:cNvPr>
            <p:cNvGrpSpPr/>
            <p:nvPr/>
          </p:nvGrpSpPr>
          <p:grpSpPr>
            <a:xfrm rot="5400000">
              <a:off x="2423662" y="1287900"/>
              <a:ext cx="1232788" cy="2466989"/>
              <a:chOff x="292799" y="3047985"/>
              <a:chExt cx="1232788" cy="2466989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FDB3D1A-56C8-4976-BE8F-931105C12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7ED97A46-131E-497B-B782-D4AD9EE0F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51BD5918-9B51-448F-9715-0A7E8777BAB1}"/>
                </a:ext>
              </a:extLst>
            </p:cNvPr>
            <p:cNvGrpSpPr/>
            <p:nvPr/>
          </p:nvGrpSpPr>
          <p:grpSpPr>
            <a:xfrm rot="16200000">
              <a:off x="4231840" y="2515040"/>
              <a:ext cx="1232788" cy="2466989"/>
              <a:chOff x="292799" y="3047985"/>
              <a:chExt cx="1232788" cy="2466989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21035402-F15D-462E-AA2F-10DE26AF2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62AE57B7-4AF7-4F93-980A-79A30DE6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id="{6F3EF161-B073-4FD9-A023-8623005CE0EC}"/>
                </a:ext>
              </a:extLst>
            </p:cNvPr>
            <p:cNvGrpSpPr/>
            <p:nvPr/>
          </p:nvGrpSpPr>
          <p:grpSpPr>
            <a:xfrm rot="5400000">
              <a:off x="6038401" y="1291076"/>
              <a:ext cx="1232788" cy="2466989"/>
              <a:chOff x="292799" y="3047985"/>
              <a:chExt cx="1232788" cy="2466989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8DE69C74-7D9F-4747-B31C-98C2C6191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FB6CC4C4-EF42-4290-8862-1E806EA8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7F0FA6F7-DB24-4AD6-B9C7-FDF8281A43EC}"/>
                </a:ext>
              </a:extLst>
            </p:cNvPr>
            <p:cNvGrpSpPr/>
            <p:nvPr/>
          </p:nvGrpSpPr>
          <p:grpSpPr>
            <a:xfrm rot="16200000">
              <a:off x="7848163" y="2518215"/>
              <a:ext cx="1232788" cy="2466989"/>
              <a:chOff x="292799" y="3047985"/>
              <a:chExt cx="1232788" cy="2466989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C4E97A3B-C471-470E-9365-7D8D7B962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18" name="Freeform 27">
                <a:extLst>
                  <a:ext uri="{FF2B5EF4-FFF2-40B4-BE49-F238E27FC236}">
                    <a16:creationId xmlns:a16="http://schemas.microsoft.com/office/drawing/2014/main" id="{8BE79C95-D5B4-44D5-B163-4B7716D49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1027B088-C4B0-4E02-A887-0959049DB257}"/>
                </a:ext>
              </a:extLst>
            </p:cNvPr>
            <p:cNvGrpSpPr/>
            <p:nvPr/>
          </p:nvGrpSpPr>
          <p:grpSpPr>
            <a:xfrm rot="5400000">
              <a:off x="9654724" y="1287901"/>
              <a:ext cx="1232788" cy="2466989"/>
              <a:chOff x="292799" y="3047985"/>
              <a:chExt cx="1232788" cy="2466989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A42CD71-BAAA-4142-B9B9-E34C9A571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16" name="Freeform 27">
                <a:extLst>
                  <a:ext uri="{FF2B5EF4-FFF2-40B4-BE49-F238E27FC236}">
                    <a16:creationId xmlns:a16="http://schemas.microsoft.com/office/drawing/2014/main" id="{FE4C56CF-A26E-45E4-AD2F-C6A02C770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73372373-127F-4667-8D74-51A76A996447}"/>
                </a:ext>
              </a:extLst>
            </p:cNvPr>
            <p:cNvGrpSpPr/>
            <p:nvPr/>
          </p:nvGrpSpPr>
          <p:grpSpPr>
            <a:xfrm rot="16200000">
              <a:off x="11462902" y="2515041"/>
              <a:ext cx="1232788" cy="2466989"/>
              <a:chOff x="292799" y="3047985"/>
              <a:chExt cx="1232788" cy="246698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0FBC8564-CAE3-436E-B228-B1A53CE33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D3638C20-B3DC-47FF-8234-FCB20F834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37" y="337842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accent4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1"/>
              </a:p>
            </p:txBody>
          </p: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72F663C8-0A3D-4772-B788-8645CCA72B0E}"/>
              </a:ext>
            </a:extLst>
          </p:cNvPr>
          <p:cNvSpPr/>
          <p:nvPr userDrawn="1"/>
        </p:nvSpPr>
        <p:spPr>
          <a:xfrm>
            <a:off x="176533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FDCF70-1877-410D-BB9A-F351D77EC67C}"/>
              </a:ext>
            </a:extLst>
          </p:cNvPr>
          <p:cNvSpPr/>
          <p:nvPr userDrawn="1"/>
        </p:nvSpPr>
        <p:spPr>
          <a:xfrm>
            <a:off x="3852552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5F80D3-A651-4CF6-83E3-F2BD79B93603}"/>
              </a:ext>
            </a:extLst>
          </p:cNvPr>
          <p:cNvSpPr/>
          <p:nvPr userDrawn="1"/>
        </p:nvSpPr>
        <p:spPr>
          <a:xfrm>
            <a:off x="7541275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1C79335-FF45-41DA-A195-8967ED85B79A}"/>
              </a:ext>
            </a:extLst>
          </p:cNvPr>
          <p:cNvSpPr/>
          <p:nvPr userDrawn="1"/>
        </p:nvSpPr>
        <p:spPr>
          <a:xfrm>
            <a:off x="5696914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8FE2A3-0F9E-4EB5-A820-2A0946179A16}"/>
              </a:ext>
            </a:extLst>
          </p:cNvPr>
          <p:cNvSpPr/>
          <p:nvPr/>
        </p:nvSpPr>
        <p:spPr>
          <a:xfrm>
            <a:off x="2008191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accent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B8694D-C5FF-4561-8CCF-8D073E5179B1}"/>
              </a:ext>
            </a:extLst>
          </p:cNvPr>
          <p:cNvSpPr/>
          <p:nvPr userDrawn="1"/>
        </p:nvSpPr>
        <p:spPr>
          <a:xfrm>
            <a:off x="9385636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C5A5B67-D80B-4B4D-B8DF-F73DCB11E72D}"/>
              </a:ext>
            </a:extLst>
          </p:cNvPr>
          <p:cNvSpPr/>
          <p:nvPr userDrawn="1"/>
        </p:nvSpPr>
        <p:spPr>
          <a:xfrm>
            <a:off x="11242703" y="3689447"/>
            <a:ext cx="795337" cy="7951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73C2D20-F522-46E5-9A5F-10773C6078F4}"/>
              </a:ext>
            </a:extLst>
          </p:cNvPr>
          <p:cNvGrpSpPr/>
          <p:nvPr userDrawn="1"/>
        </p:nvGrpSpPr>
        <p:grpSpPr>
          <a:xfrm>
            <a:off x="4025299" y="4998789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9D4128B-A2BA-455C-A62F-6A83C9277544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C5D6C7E-0218-4A06-AE4B-ED84977F7C0C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DFD51A6-AAEE-40B2-88C6-EF9138C55A1D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A153B77-3B65-49C2-A456-EF1213190A7F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8341A32-CFA7-4544-A551-9CC8E2729ECE}"/>
              </a:ext>
            </a:extLst>
          </p:cNvPr>
          <p:cNvGrpSpPr/>
          <p:nvPr userDrawn="1"/>
        </p:nvGrpSpPr>
        <p:grpSpPr>
          <a:xfrm>
            <a:off x="5832966" y="3180453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5B82C1C-014F-4153-90BA-F7AF283F479F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FF83976-2B9E-490E-899A-C8F87288DC8A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7199B39-2F76-42DD-B848-5D0458B960D7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A44131B-3995-48F9-AC9C-49CADCF14A3A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1F18E26-1F96-4ADE-8203-50B5C784AE1B}"/>
              </a:ext>
            </a:extLst>
          </p:cNvPr>
          <p:cNvGrpSpPr/>
          <p:nvPr userDrawn="1"/>
        </p:nvGrpSpPr>
        <p:grpSpPr>
          <a:xfrm>
            <a:off x="7733914" y="4993973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928412D-C5CB-4ECA-94CE-C1485AC9ECB4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32ACC48-791A-4A91-A05A-829BD94937F4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A22D6B7-1768-4BC8-A128-AEAD2FCF109F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3E4517E-3541-4A61-A416-DD71B49B6F8E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20E940B-AE45-4176-8B91-0DF96D42AAC1}"/>
              </a:ext>
            </a:extLst>
          </p:cNvPr>
          <p:cNvGrpSpPr/>
          <p:nvPr userDrawn="1"/>
        </p:nvGrpSpPr>
        <p:grpSpPr>
          <a:xfrm>
            <a:off x="11425459" y="5008133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46AA38C-90C3-49C3-9EBF-B74A3BA04DE5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D7B2B6-07AE-404E-B804-8574056E34D6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3F911EE-8C3F-4321-BA0E-AB8E82DADF1A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041C398-57AC-472C-B6FB-FC5E17D8C7BB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02BA0F0-442E-44F8-A886-69995C42C34E}"/>
              </a:ext>
            </a:extLst>
          </p:cNvPr>
          <p:cNvGrpSpPr/>
          <p:nvPr userDrawn="1"/>
        </p:nvGrpSpPr>
        <p:grpSpPr>
          <a:xfrm>
            <a:off x="2173632" y="3177764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B6121EA-FB34-4620-93AA-BB11E0A57F3D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F53B81C-2403-4A12-BDDC-711F5016B855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E5D688A-D230-4677-AE79-69DC029A333D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55B473D-F0E5-4A42-B4DD-D925B89A1A2D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C30F300-2BBC-4703-A383-28CE2AF3E918}"/>
              </a:ext>
            </a:extLst>
          </p:cNvPr>
          <p:cNvGrpSpPr/>
          <p:nvPr userDrawn="1"/>
        </p:nvGrpSpPr>
        <p:grpSpPr>
          <a:xfrm>
            <a:off x="325458" y="4993973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22E0544-8A82-4619-8048-C939B2716F26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A26A3D8-14B2-4503-9F66-814040A7D84E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C0749D3-C798-4770-9F5D-3CE89ECC3FC9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2024011-EE34-48DC-BBCF-0320C1145D84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D52505A-92C2-48D7-B0AE-C7A9761D6B27}"/>
              </a:ext>
            </a:extLst>
          </p:cNvPr>
          <p:cNvGrpSpPr/>
          <p:nvPr userDrawn="1"/>
        </p:nvGrpSpPr>
        <p:grpSpPr>
          <a:xfrm>
            <a:off x="9554496" y="3180453"/>
            <a:ext cx="497485" cy="349584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E2FAAE1-A323-4A9B-92E1-0C77C35F4ACC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8B0E3F9-20BB-43A0-8846-08825ED3FDA6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B3FF6AF-E7FF-4ED0-BB0F-B220EA65D03C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78D9B29-5F4C-4869-9A08-98CE398084F9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568608-6FD2-334D-B17E-2A6443FD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57" y="274102"/>
            <a:ext cx="11038348" cy="4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32" tIns="18293" rIns="27439" bIns="18293"/>
          <a:lstStyle>
            <a:lvl1pPr>
              <a:defRPr lang="en-US" sz="4001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457200">
              <a:lnSpc>
                <a:spcPct val="85000"/>
              </a:lnSpc>
              <a:spcBef>
                <a:spcPts val="200"/>
              </a:spcBef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C6883-E69E-804D-B128-8EEEC5357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57" y="831764"/>
            <a:ext cx="110378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F4995D-9D4A-E445-AB65-BD8097A68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2700" y="1702907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05" name="Text Placeholder 32">
            <a:extLst>
              <a:ext uri="{FF2B5EF4-FFF2-40B4-BE49-F238E27FC236}">
                <a16:creationId xmlns:a16="http://schemas.microsoft.com/office/drawing/2014/main" id="{C1FCF8A8-FDCC-A34B-A413-FF59A1E1D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7900" y="1706149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06" name="Text Placeholder 32">
            <a:extLst>
              <a:ext uri="{FF2B5EF4-FFF2-40B4-BE49-F238E27FC236}">
                <a16:creationId xmlns:a16="http://schemas.microsoft.com/office/drawing/2014/main" id="{330415E3-2C06-824C-B84C-579994CBD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8200" y="1698964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07" name="Text Placeholder 32">
            <a:extLst>
              <a:ext uri="{FF2B5EF4-FFF2-40B4-BE49-F238E27FC236}">
                <a16:creationId xmlns:a16="http://schemas.microsoft.com/office/drawing/2014/main" id="{A1E8DFFC-47D1-5C4E-B4C9-086B7EEA8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9900" y="5615629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08" name="Text Placeholder 32">
            <a:extLst>
              <a:ext uri="{FF2B5EF4-FFF2-40B4-BE49-F238E27FC236}">
                <a16:creationId xmlns:a16="http://schemas.microsoft.com/office/drawing/2014/main" id="{9E2AEA22-DCFC-D041-BABC-ED53F7709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1489" y="5609984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09" name="Text Placeholder 32">
            <a:extLst>
              <a:ext uri="{FF2B5EF4-FFF2-40B4-BE49-F238E27FC236}">
                <a16:creationId xmlns:a16="http://schemas.microsoft.com/office/drawing/2014/main" id="{E87D9E4F-4C55-484C-B2B6-A1ECDFCB8C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65459" y="5610240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110" name="Text Placeholder 32">
            <a:extLst>
              <a:ext uri="{FF2B5EF4-FFF2-40B4-BE49-F238E27FC236}">
                <a16:creationId xmlns:a16="http://schemas.microsoft.com/office/drawing/2014/main" id="{797E3136-5302-414A-ABCF-5F194BDAC5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533" y="5609984"/>
            <a:ext cx="26035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smtClean="0">
                <a:latin typeface="+mj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defTabSz="457200"/>
            <a:r>
              <a:rPr lang="en-US"/>
              <a:t>Click to edit Master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EEA99AC-3C9D-2A4A-A338-A25EC300FF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3541" y="2100990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1" name="Text Placeholder 36">
            <a:extLst>
              <a:ext uri="{FF2B5EF4-FFF2-40B4-BE49-F238E27FC236}">
                <a16:creationId xmlns:a16="http://schemas.microsoft.com/office/drawing/2014/main" id="{09CFC8FC-3BEE-EE48-8642-AA1FEF2F3C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9526" y="6021110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2" name="Text Placeholder 36">
            <a:extLst>
              <a:ext uri="{FF2B5EF4-FFF2-40B4-BE49-F238E27FC236}">
                <a16:creationId xmlns:a16="http://schemas.microsoft.com/office/drawing/2014/main" id="{C0C1F08E-EB45-4040-B1DE-F5C9F74D41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59815" y="6011204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3" name="Text Placeholder 36">
            <a:extLst>
              <a:ext uri="{FF2B5EF4-FFF2-40B4-BE49-F238E27FC236}">
                <a16:creationId xmlns:a16="http://schemas.microsoft.com/office/drawing/2014/main" id="{8FC76C4F-CD1A-D746-B1D3-B44153933A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21913" y="6011204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4" name="Text Placeholder 36">
            <a:extLst>
              <a:ext uri="{FF2B5EF4-FFF2-40B4-BE49-F238E27FC236}">
                <a16:creationId xmlns:a16="http://schemas.microsoft.com/office/drawing/2014/main" id="{0757525E-87E6-B848-B4D2-3CC4A79F57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59900" y="6026372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5" name="Text Placeholder 36">
            <a:extLst>
              <a:ext uri="{FF2B5EF4-FFF2-40B4-BE49-F238E27FC236}">
                <a16:creationId xmlns:a16="http://schemas.microsoft.com/office/drawing/2014/main" id="{C932B98E-D4A1-224D-AE02-BA44EC59F6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7649" y="2100990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  <p:sp>
        <p:nvSpPr>
          <p:cNvPr id="116" name="Text Placeholder 36">
            <a:extLst>
              <a:ext uri="{FF2B5EF4-FFF2-40B4-BE49-F238E27FC236}">
                <a16:creationId xmlns:a16="http://schemas.microsoft.com/office/drawing/2014/main" id="{E6B8CE9E-C819-6341-8CC9-A687095C61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71303" y="2107369"/>
            <a:ext cx="262400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85750" lvl="0" indent="-285750" defTabSz="457200"/>
            <a:r>
              <a:rPr lang="en-US"/>
              <a:t>Click to edit Master text styles</a:t>
            </a:r>
          </a:p>
          <a:p>
            <a:pPr marL="285750" lvl="1" indent="-285750" defTabSz="45720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1758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SzPct val="90000"/>
              <a:defRPr sz="180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SzPct val="90000"/>
              <a:defRPr sz="1800" b="0" i="0">
                <a:latin typeface="Corbel" panose="020B0503020204020204" pitchFamily="34" charset="0"/>
              </a:defRPr>
            </a:lvl2pPr>
            <a:lvl3pPr>
              <a:lnSpc>
                <a:spcPct val="100000"/>
              </a:lnSpc>
              <a:buSzPct val="90000"/>
              <a:defRPr sz="1600">
                <a:latin typeface="Corbel" panose="020B0503020204020204" pitchFamily="34" charset="0"/>
              </a:defRPr>
            </a:lvl3pPr>
            <a:lvl4pPr>
              <a:lnSpc>
                <a:spcPct val="100000"/>
              </a:lnSpc>
              <a:buSzPct val="90000"/>
              <a:defRPr sz="1600"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SzPct val="90000"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513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SzPct val="90000"/>
              <a:defRPr sz="180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SzPct val="90000"/>
              <a:defRPr sz="1800" b="0" i="0">
                <a:latin typeface="Corbel" panose="020B0503020204020204" pitchFamily="34" charset="0"/>
              </a:defRPr>
            </a:lvl2pPr>
            <a:lvl3pPr>
              <a:lnSpc>
                <a:spcPct val="100000"/>
              </a:lnSpc>
              <a:buSzPct val="90000"/>
              <a:defRPr sz="1600">
                <a:latin typeface="Corbel" panose="020B0503020204020204" pitchFamily="34" charset="0"/>
              </a:defRPr>
            </a:lvl3pPr>
            <a:lvl4pPr>
              <a:lnSpc>
                <a:spcPct val="100000"/>
              </a:lnSpc>
              <a:buSzPct val="90000"/>
              <a:defRPr sz="1600"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SzPct val="90000"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88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C1B010B2-40EE-41DF-8113-7BA3D2E73BC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09068-DDAE-4F2E-8273-83B0EBB8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051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ED74A44D-1D33-79DA-FF70-B411E9447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2DCD1D-8BFD-8C5D-666E-5263AF60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870D43-3E78-9D56-02D0-91F226796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58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1DE2-FEAD-474F-9E1E-A8A82872E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AEEC2-09DB-43D5-8961-A04BFA333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5F289-4852-47FC-9AEC-B25C7097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C4137-80FA-4017-9737-5B69081D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AAAE-6D53-4F67-8C01-C12A8DC5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5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7001-FAEB-4C55-B621-7A660C71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C4CE3-6578-4135-BE0D-5612B6D4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3F238-2395-4692-822B-FBA4EAC2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20143-C14E-4EC6-9CDA-FDFF1DBB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7F4F-D170-46BB-AC82-B8EE024A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4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E677-8C56-4968-8B7F-55BE18BC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BE192-9672-4F01-BD45-AACEBDAAA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9C3B-E1BA-4AA7-927F-C1756208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99319-867E-4D04-83F5-4E7D5415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419CD-4339-4D96-A0FD-3AE1D4AD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9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56BF-344D-4636-B6CF-1570973F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D1C30-4D3D-4F5F-A651-992F030EF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73B91-DCAD-45CB-997F-125805F43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996ED-EB1B-441E-AC7F-175B06C1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C9378-1521-4020-B29F-FE01BE34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2B539-B99E-49F1-BF35-5055FD86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7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CC14-9D19-486E-83DC-2F69CB71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EBDE3-B347-4EB7-A74D-338EE774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F0B9B-1036-4FEC-8F0E-29703DD5D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AA4EE-1C0C-488A-A7C2-113E3F8C9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F22F3-4804-4148-8680-2212710E4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36BA3-642B-468C-9D75-77A598DC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83C5-9FF5-4B4F-B7CB-0404599A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8EE58-3BBF-4D11-8836-C863BE83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53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7FAA-C603-44DC-B66D-575651FD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76F49-1441-45BC-96BD-253AA1857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FAE45-1E46-4851-8D42-4C8C662B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8BD5B-8E72-452E-AC28-230BA291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98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DED03-B2BC-45B9-8288-706CF4FE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8C472-5384-40C0-B4CC-93621874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E79F-8C6B-49DD-8A52-9BBDF3E8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12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BAB5-C337-4A9D-9DC0-2BA8759E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64D0-9C25-467B-808F-0EF656E68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52A63-B031-4938-A5A0-BD7B513AB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EF7B3-F5B0-4236-843C-94F4CA4D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D925-8B2B-4656-B92B-F96DF50A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36277-433F-44AF-8D3F-3969DCAF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14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5A15-7120-4D13-A57A-CBB7C4352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583A8-D23E-4359-B624-2E03AAED0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85B7-6D0E-4905-B8AB-FAD3CAB1B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3A114-156A-469F-B69A-DA6E8DEC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4A73F-1187-44B9-92D5-CA483201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6BB23-E083-4690-99D4-AEF8E23F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26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D980-BE9A-4E7D-9B24-AD451FEC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86733-8799-400A-AD96-82E863BB1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EB294-BB99-4A7F-8FE9-0283927D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7EA79-264D-443A-A474-D1B46396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C9F7-83AA-4C69-941E-F003D1BB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7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58D37A-3C3A-5FE0-A1C5-EF68FF08C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12B111-91AC-2EFD-4D50-F981CB18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A3E8AB-8D42-072F-1E29-C425DEB4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5DCD7-5F2E-50BB-8C5B-9620106AA3BA}"/>
              </a:ext>
            </a:extLst>
          </p:cNvPr>
          <p:cNvSpPr txBox="1"/>
          <p:nvPr userDrawn="1"/>
        </p:nvSpPr>
        <p:spPr>
          <a:xfrm>
            <a:off x="743200" y="6309856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876F27E-2E84-F3D6-488C-0657F42BD6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23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CE01A-54F1-447C-8068-2DF8CC282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272D4-0094-40A6-BEC2-C340A9B0C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2557B-5F42-41A6-9301-CAE76B99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44A80-1D75-4463-A564-B1091E5F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F4A4D-E5F6-4A85-A195-DEACD637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70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CA2DF6-2D33-3349-A4AC-8903468F7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97" y="0"/>
            <a:ext cx="231854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254" y="1334530"/>
            <a:ext cx="4513224" cy="2679182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253" y="4238369"/>
            <a:ext cx="4513225" cy="133453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00" b="0" i="0">
                <a:solidFill>
                  <a:srgbClr val="1F1F1F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6390695-51AB-8445-84C1-B88781FAE9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2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03A834-EF06-DFDB-CD2B-A0ADE13CE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CC548-E9A1-174D-A362-B458E472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D6C92D-274C-354C-BC8E-9219ADCD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B759F-3B35-B17B-4339-CCA3BBC39209}"/>
              </a:ext>
            </a:extLst>
          </p:cNvPr>
          <p:cNvSpPr txBox="1"/>
          <p:nvPr userDrawn="1"/>
        </p:nvSpPr>
        <p:spPr>
          <a:xfrm>
            <a:off x="743200" y="6360271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1790EEC-51ED-F8C3-679A-2B1EBCD1B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5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ED74A44D-1D33-79DA-FF70-B411E9447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2DCD1D-8BFD-8C5D-666E-5263AF60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870D43-3E78-9D56-02D0-91F226796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357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no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58D37A-3C3A-5FE0-A1C5-EF68FF08C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12B111-91AC-2EFD-4D50-F981CB18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18" y="1286633"/>
            <a:ext cx="9219946" cy="2350644"/>
          </a:xfrm>
        </p:spPr>
        <p:txBody>
          <a:bodyPr anchor="b">
            <a:normAutofit/>
          </a:bodyPr>
          <a:lstStyle>
            <a:lvl1pPr>
              <a:lnSpc>
                <a:spcPts val="5800"/>
              </a:lnSpc>
              <a:defRPr sz="4800" b="1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A3E8AB-8D42-072F-1E29-C425DEB4B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718" y="3875908"/>
            <a:ext cx="8615664" cy="9143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5DCD7-5F2E-50BB-8C5B-9620106AA3BA}"/>
              </a:ext>
            </a:extLst>
          </p:cNvPr>
          <p:cNvSpPr txBox="1"/>
          <p:nvPr userDrawn="1"/>
        </p:nvSpPr>
        <p:spPr>
          <a:xfrm>
            <a:off x="743200" y="6309856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A876F27E-2E84-F3D6-488C-0657F42BD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99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856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B8CE21-2CB1-5247-A5B0-6804EB11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1F1F1F"/>
                </a:solidFill>
              </a:defRPr>
            </a:lvl2pPr>
            <a:lvl3pPr>
              <a:defRPr>
                <a:solidFill>
                  <a:srgbClr val="1F1F1F"/>
                </a:solidFill>
              </a:defRPr>
            </a:lvl3pPr>
            <a:lvl4pPr>
              <a:defRPr>
                <a:solidFill>
                  <a:srgbClr val="1F1F1F"/>
                </a:solidFill>
              </a:defRPr>
            </a:lvl4pPr>
            <a:lvl5pPr>
              <a:defRPr>
                <a:solidFill>
                  <a:srgbClr val="1F1F1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2761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61EFE1-153D-A446-8E1F-54DEA9C83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892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23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0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AEB4B-A3C0-3542-94D2-EFC1B27248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7808" y="0"/>
            <a:ext cx="494995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2447B0-365B-084A-ABE3-616537CC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769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CC4AC9C-FB2D-530B-9217-575CA185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1685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776835"/>
            <a:ext cx="9449913" cy="53407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040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E343E0-6AF2-53A4-A58E-375A7A0F0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1AFE0A-044B-C480-ED24-155691EF5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776835"/>
            <a:ext cx="9449913" cy="53407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594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9856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B8CE21-2CB1-5247-A5B0-6804EB11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1F1F1F"/>
                </a:solidFill>
              </a:defRPr>
            </a:lvl2pPr>
            <a:lvl3pPr>
              <a:defRPr>
                <a:solidFill>
                  <a:srgbClr val="1F1F1F"/>
                </a:solidFill>
              </a:defRPr>
            </a:lvl3pPr>
            <a:lvl4pPr>
              <a:defRPr>
                <a:solidFill>
                  <a:srgbClr val="1F1F1F"/>
                </a:solidFill>
              </a:defRPr>
            </a:lvl4pPr>
            <a:lvl5pPr>
              <a:defRPr>
                <a:solidFill>
                  <a:srgbClr val="1F1F1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931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9C7E45-ADC8-6043-9C3A-1B3094528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2764" y="0"/>
            <a:ext cx="6259236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9E08B-0BA3-0045-BB80-325361FF0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28" y="0"/>
            <a:ext cx="2330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7B8F3-CFEA-DA4F-A818-ADBB31D36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62" y="0"/>
            <a:ext cx="231854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1434545"/>
            <a:ext cx="4672705" cy="35089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8813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EF03-D140-6845-A287-DED9C9A4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B10AD-A967-9843-89A3-148B2669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49767-1D81-F140-A58F-768C79AF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4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61EFE1-153D-A446-8E1F-54DEA9C83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892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86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53EA25-E40B-B649-BD5D-D50824E3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61EFE1-153D-A446-8E1F-54DEA9C832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892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04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B3A10-E5FB-EC40-8B96-78B179F4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165EEAC-0BB9-3044-B8E1-A198003F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0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AEB4B-A3C0-3542-94D2-EFC1B27248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7808" y="0"/>
            <a:ext cx="494995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2447B0-365B-084A-ABE3-616537CC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535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51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CC4AC9C-FB2D-530B-9217-575CA1852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73B2-1FC8-6A4B-A74C-0FEEAD6D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71685"/>
            <a:ext cx="2743200" cy="365125"/>
          </a:xfrm>
        </p:spPr>
        <p:txBody>
          <a:bodyPr/>
          <a:lstStyle/>
          <a:p>
            <a:fld id="{C02A5225-8D37-BA47-A180-7BD7248AF8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CC9A5-5B45-B341-AB41-3DA640D25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683" y="776835"/>
            <a:ext cx="9449913" cy="53407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3600" b="1" i="0">
                <a:solidFill>
                  <a:srgbClr val="0841A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exit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1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858B0-D6F5-9546-B479-4B08010E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B5B-5DAC-9440-8FD0-DF5993BB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8494-F72C-D04E-A34C-CE7725FB9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8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fld id="{C02A5225-8D37-BA47-A180-7BD7248AF8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B90FE-D519-E947-A192-B54A11738084}"/>
              </a:ext>
            </a:extLst>
          </p:cNvPr>
          <p:cNvSpPr txBox="1"/>
          <p:nvPr/>
        </p:nvSpPr>
        <p:spPr>
          <a:xfrm>
            <a:off x="743200" y="6309856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D52E0DDF-5ED4-1C0C-0612-E75B5ABDF2B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701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b="1" i="0" kern="1200">
          <a:solidFill>
            <a:srgbClr val="0841A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1113" indent="0" algn="l" defTabSz="914400" rtl="0" eaLnBrk="1" latinLnBrk="0" hangingPunct="1">
        <a:lnSpc>
          <a:spcPct val="100000"/>
        </a:lnSpc>
        <a:spcBef>
          <a:spcPts val="1000"/>
        </a:spcBef>
        <a:buClr>
          <a:srgbClr val="0841A2"/>
        </a:buClr>
        <a:buSzPct val="100000"/>
        <a:buFont typeface="Arial" panose="020B0604020202020204" pitchFamily="34" charset="0"/>
        <a:buNone/>
        <a:tabLst>
          <a:tab pos="450850" algn="l"/>
        </a:tabLst>
        <a:defRPr sz="2000" b="0" i="0" kern="1200">
          <a:solidFill>
            <a:srgbClr val="0841A2"/>
          </a:solidFill>
          <a:latin typeface="Century Gothic" panose="020B0502020202020204" pitchFamily="34" charset="0"/>
          <a:ea typeface="+mn-ea"/>
          <a:cs typeface="+mn-cs"/>
        </a:defRPr>
      </a:lvl1pPr>
      <a:lvl2pPr marL="231775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800" b="0" i="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2pPr>
      <a:lvl3pPr marL="401638" indent="-1698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b="1" i="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3pPr>
      <a:lvl4pPr marL="695325" indent="-2317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4pPr>
      <a:lvl5pPr marL="914400" indent="-2190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20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858B0-D6F5-9546-B479-4B08010E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B5B-5DAC-9440-8FD0-DF5993BB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8494-F72C-D04E-A34C-CE7725FB9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8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424243"/>
                </a:solidFill>
                <a:latin typeface="Corbel" panose="020B0503020204020204" pitchFamily="34" charset="0"/>
              </a:defRPr>
            </a:lvl1pPr>
          </a:lstStyle>
          <a:p>
            <a:fld id="{C02A5225-8D37-BA47-A180-7BD7248AF82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B318CA-73C5-DF41-A8D3-350FDA8ACD8C}"/>
              </a:ext>
            </a:extLst>
          </p:cNvPr>
          <p:cNvCxnSpPr>
            <a:cxnSpLocks/>
          </p:cNvCxnSpPr>
          <p:nvPr/>
        </p:nvCxnSpPr>
        <p:spPr>
          <a:xfrm>
            <a:off x="844376" y="6297793"/>
            <a:ext cx="2141535" cy="0"/>
          </a:xfrm>
          <a:prstGeom prst="line">
            <a:avLst/>
          </a:prstGeom>
          <a:ln w="3175">
            <a:solidFill>
              <a:schemeClr val="dk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B6E53D0-C571-896E-75A1-36329C7664D3}"/>
              </a:ext>
            </a:extLst>
          </p:cNvPr>
          <p:cNvSpPr txBox="1"/>
          <p:nvPr userDrawn="1"/>
        </p:nvSpPr>
        <p:spPr>
          <a:xfrm>
            <a:off x="743200" y="6309856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F64DE0D1-BE3C-20C3-B7DC-F9DC2459FD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2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9" r:id="rId4"/>
    <p:sldLayoutId id="2147483660" r:id="rId5"/>
    <p:sldLayoutId id="2147483651" r:id="rId6"/>
    <p:sldLayoutId id="2147483657" r:id="rId7"/>
    <p:sldLayoutId id="2147483658" r:id="rId8"/>
    <p:sldLayoutId id="2147483654" r:id="rId9"/>
    <p:sldLayoutId id="2147483655" r:id="rId10"/>
    <p:sldLayoutId id="2147483661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b="0" i="0" kern="1200">
          <a:solidFill>
            <a:srgbClr val="0841A2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1113" indent="0" algn="l" defTabSz="914400" rtl="0" eaLnBrk="1" latinLnBrk="0" hangingPunct="1">
        <a:lnSpc>
          <a:spcPct val="100000"/>
        </a:lnSpc>
        <a:spcBef>
          <a:spcPts val="1000"/>
        </a:spcBef>
        <a:buClr>
          <a:srgbClr val="0841A2"/>
        </a:buClr>
        <a:buSzPct val="100000"/>
        <a:buFont typeface="Arial" panose="020B0604020202020204" pitchFamily="34" charset="0"/>
        <a:buNone/>
        <a:tabLst>
          <a:tab pos="450850" algn="l"/>
        </a:tabLst>
        <a:defRPr sz="2000" b="0" i="0" kern="1200">
          <a:solidFill>
            <a:srgbClr val="0841A2"/>
          </a:solidFill>
          <a:latin typeface="Corbel" panose="020B0503020204020204" pitchFamily="34" charset="0"/>
          <a:ea typeface="+mn-ea"/>
          <a:cs typeface="+mn-cs"/>
        </a:defRPr>
      </a:lvl1pPr>
      <a:lvl2pPr marL="231775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800" b="0" i="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2pPr>
      <a:lvl3pPr marL="401638" indent="-1698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b="1" i="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3pPr>
      <a:lvl4pPr marL="695325" indent="-2317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4pPr>
      <a:lvl5pPr marL="914400" indent="-2190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20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2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858B0-D6F5-9546-B479-4B08010E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B5B-5DAC-9440-8FD0-DF5993BB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8494-F72C-D04E-A34C-CE7725FB9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424243"/>
                </a:solidFill>
                <a:latin typeface="Corbel" panose="020B0503020204020204" pitchFamily="34" charset="0"/>
              </a:defRPr>
            </a:lvl1pPr>
          </a:lstStyle>
          <a:p>
            <a:fld id="{C02A5225-8D37-BA47-A180-7BD7248AF8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4EE1D-93D6-43EE-AA79-CAEF213AE5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6" y="6280150"/>
            <a:ext cx="2743200" cy="5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17" r:id="rId2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b="0" i="0" kern="1200">
          <a:solidFill>
            <a:srgbClr val="0841A2"/>
          </a:solidFill>
          <a:latin typeface="Museo Slab 300" panose="02000000000000000000" pitchFamily="2" charset="77"/>
          <a:ea typeface="+mj-ea"/>
          <a:cs typeface="+mj-cs"/>
        </a:defRPr>
      </a:lvl1pPr>
    </p:titleStyle>
    <p:bodyStyle>
      <a:lvl1pPr marL="11113" indent="0" algn="l" defTabSz="914400" rtl="0" eaLnBrk="1" latinLnBrk="0" hangingPunct="1">
        <a:lnSpc>
          <a:spcPct val="100000"/>
        </a:lnSpc>
        <a:spcBef>
          <a:spcPts val="1000"/>
        </a:spcBef>
        <a:buClr>
          <a:srgbClr val="0841A2"/>
        </a:buClr>
        <a:buSzPct val="100000"/>
        <a:buFont typeface="Arial" panose="020B0604020202020204" pitchFamily="34" charset="0"/>
        <a:buNone/>
        <a:tabLst>
          <a:tab pos="450850" algn="l"/>
        </a:tabLst>
        <a:defRPr sz="1800" b="0" i="0" kern="1200">
          <a:solidFill>
            <a:srgbClr val="0841A2"/>
          </a:solidFill>
          <a:latin typeface="Museo Slab 300" panose="02000000000000000000" pitchFamily="2" charset="77"/>
          <a:ea typeface="+mn-ea"/>
          <a:cs typeface="+mn-cs"/>
        </a:defRPr>
      </a:lvl1pPr>
      <a:lvl2pPr marL="231775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600" b="0" i="0" kern="1200">
          <a:solidFill>
            <a:srgbClr val="424243"/>
          </a:solidFill>
          <a:latin typeface="Museo Slab 300" panose="02000000000000000000" pitchFamily="2" charset="77"/>
          <a:ea typeface="+mn-ea"/>
          <a:cs typeface="+mn-cs"/>
        </a:defRPr>
      </a:lvl2pPr>
      <a:lvl3pPr marL="401638" indent="-1698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b="0" i="0" kern="1200">
          <a:solidFill>
            <a:srgbClr val="424243"/>
          </a:solidFill>
          <a:latin typeface="Museo Slab 300" panose="02000000000000000000" pitchFamily="2" charset="77"/>
          <a:ea typeface="+mn-ea"/>
          <a:cs typeface="+mn-cs"/>
        </a:defRPr>
      </a:lvl3pPr>
      <a:lvl4pPr marL="695325" indent="-2317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4pPr>
      <a:lvl5pPr marL="914400" indent="-2190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200" kern="1200">
          <a:solidFill>
            <a:srgbClr val="424243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323F2-520B-49A4-87C0-E64A5800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01E11-0C9D-41B6-B731-362F97D50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99AE2-0485-4AD4-BEA8-77B9CAA7D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0F2F2-7D8C-4C4F-B0BD-2CDDF3AE808C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907C2-C7C6-4B52-A384-49FAF6344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C0EA4-5243-4C6B-BB74-C5398BCF3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C5563-0C1C-445F-9CB4-2F00175F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858B0-D6F5-9546-B479-4B08010E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EB5B-5DAC-9440-8FD0-DF5993BB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8494-F72C-D04E-A34C-CE7725FB9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98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3DA6"/>
                </a:solidFill>
                <a:latin typeface="Century Gothic" panose="020B0502020202020204" pitchFamily="34" charset="0"/>
              </a:defRPr>
            </a:lvl1pPr>
          </a:lstStyle>
          <a:p>
            <a:fld id="{C02A5225-8D37-BA47-A180-7BD7248AF8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B90FE-D519-E947-A192-B54A11738084}"/>
              </a:ext>
            </a:extLst>
          </p:cNvPr>
          <p:cNvSpPr txBox="1"/>
          <p:nvPr/>
        </p:nvSpPr>
        <p:spPr>
          <a:xfrm>
            <a:off x="743200" y="6309856"/>
            <a:ext cx="432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spc="50" baseline="0">
                <a:solidFill>
                  <a:srgbClr val="003DA6"/>
                </a:solidFill>
                <a:latin typeface="Century Gothic" panose="020B0502020202020204" pitchFamily="34" charset="0"/>
              </a:rPr>
              <a:t>BUSINESS OF PEDIATRICS</a:t>
            </a: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D52E0DDF-5ED4-1C0C-0612-E75B5ABDF2B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5500" y="6547243"/>
            <a:ext cx="1718570" cy="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b="1" i="0" kern="1200">
          <a:solidFill>
            <a:srgbClr val="0841A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1113" indent="0" algn="l" defTabSz="914400" rtl="0" eaLnBrk="1" latinLnBrk="0" hangingPunct="1">
        <a:lnSpc>
          <a:spcPct val="100000"/>
        </a:lnSpc>
        <a:spcBef>
          <a:spcPts val="1000"/>
        </a:spcBef>
        <a:buClr>
          <a:srgbClr val="0841A2"/>
        </a:buClr>
        <a:buSzPct val="100000"/>
        <a:buFont typeface="Arial" panose="020B0604020202020204" pitchFamily="34" charset="0"/>
        <a:buNone/>
        <a:tabLst>
          <a:tab pos="450850" algn="l"/>
        </a:tabLst>
        <a:defRPr sz="2000" b="0" i="0" kern="1200">
          <a:solidFill>
            <a:srgbClr val="0841A2"/>
          </a:solidFill>
          <a:latin typeface="Century Gothic" panose="020B0502020202020204" pitchFamily="34" charset="0"/>
          <a:ea typeface="+mn-ea"/>
          <a:cs typeface="+mn-cs"/>
        </a:defRPr>
      </a:lvl1pPr>
      <a:lvl2pPr marL="231775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800" b="0" i="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2pPr>
      <a:lvl3pPr marL="401638" indent="-169863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b="1" i="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3pPr>
      <a:lvl4pPr marL="695325" indent="-2317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40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4pPr>
      <a:lvl5pPr marL="914400" indent="-219075" algn="l" defTabSz="914400" rtl="0" eaLnBrk="1" latinLnBrk="0" hangingPunct="1">
        <a:lnSpc>
          <a:spcPct val="100000"/>
        </a:lnSpc>
        <a:spcBef>
          <a:spcPts val="500"/>
        </a:spcBef>
        <a:buClr>
          <a:srgbClr val="0841A2"/>
        </a:buClr>
        <a:buSzPct val="100000"/>
        <a:buFont typeface="Arial" panose="020B0604020202020204" pitchFamily="34" charset="0"/>
        <a:buChar char="•"/>
        <a:tabLst>
          <a:tab pos="450850" algn="l"/>
        </a:tabLst>
        <a:defRPr sz="1200" kern="1200">
          <a:solidFill>
            <a:srgbClr val="1F1F1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gif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erfox@childrensnational.org" TargetMode="External"/><Relationship Id="rId2" Type="http://schemas.openxmlformats.org/officeDocument/2006/relationships/hyperlink" Target="mailto:cboogaar@childrensnational.org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MWEISSMA@childrensnational.or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E4E8C2-792F-AB86-97E5-490CE71C3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35DB9-406B-F93C-AA15-BED6C1399B0A}"/>
              </a:ext>
            </a:extLst>
          </p:cNvPr>
          <p:cNvSpPr txBox="1"/>
          <p:nvPr/>
        </p:nvSpPr>
        <p:spPr>
          <a:xfrm>
            <a:off x="985821" y="2107095"/>
            <a:ext cx="248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Sharp Sans No1 Bold" pitchFamily="2" charset="77"/>
                <a:cs typeface="Sharp Sans No1 Bold" pitchFamily="2" charset="77"/>
              </a:rPr>
              <a:t>25</a:t>
            </a:r>
            <a:r>
              <a:rPr lang="en-US" sz="2400" b="1" baseline="30000">
                <a:solidFill>
                  <a:schemeClr val="bg1"/>
                </a:solidFill>
                <a:latin typeface="Century Gothic" panose="020B0502020202020204" pitchFamily="34" charset="0"/>
                <a:ea typeface="Sharp Sans No1 Bold" pitchFamily="2" charset="77"/>
                <a:cs typeface="Sharp Sans No1 Bold" pitchFamily="2" charset="77"/>
              </a:rPr>
              <a:t>TH</a:t>
            </a:r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Sharp Sans No1 Bold" pitchFamily="2" charset="77"/>
                <a:cs typeface="Sharp Sans No1 Bold" pitchFamily="2" charset="77"/>
              </a:rPr>
              <a:t> ANNUAL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B376B-B806-FA7F-1653-874D5DDFDC81}"/>
              </a:ext>
            </a:extLst>
          </p:cNvPr>
          <p:cNvSpPr txBox="1"/>
          <p:nvPr/>
        </p:nvSpPr>
        <p:spPr>
          <a:xfrm>
            <a:off x="985820" y="4209675"/>
            <a:ext cx="323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  <a:ea typeface="Sharp Sans No1 Medium" pitchFamily="2" charset="77"/>
                <a:cs typeface="Sharp Sans No1 Medium" pitchFamily="2" charset="77"/>
              </a:rPr>
              <a:t>JANUARY 12, 2023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C6138842-4844-2D32-7C3A-EB6A31E35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94" y="0"/>
            <a:ext cx="2412506" cy="4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0159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8F8C9-FE18-C65B-8775-0D6DDB2A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ea typeface="Calibri Light"/>
                <a:cs typeface="Calibri Light"/>
              </a:rPr>
              <a:t>Reimbursement Models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266262-3E95-441E-3944-DF3694E1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01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Compensate for quantity/volume</a:t>
            </a:r>
          </a:p>
          <a:p>
            <a:pPr marL="10795" defTabSz="9144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</a:rPr>
              <a:t>Charge for each service (set by payer)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</a:endParaRPr>
          </a:p>
          <a:p>
            <a:pPr marL="10795" defTabSz="9144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entury Gothic"/>
                <a:cs typeface="Calibri" panose="020F0502020204030204"/>
              </a:rPr>
              <a:t>Prioritizes the individual patient</a:t>
            </a:r>
            <a:endParaRPr lang="en-US" sz="2400">
              <a:solidFill>
                <a:schemeClr val="tx1"/>
              </a:solidFill>
              <a:latin typeface="Century Gothic"/>
            </a:endParaRP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Not dependent on outcomes</a:t>
            </a: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Provider/care silos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2BDB61-8A8E-608C-389B-65DAF1E7378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19913" y="2168518"/>
            <a:ext cx="5272087" cy="22637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Compensate for quality</a:t>
            </a: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Payments per member, shared savings</a:t>
            </a: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Focus on populations</a:t>
            </a: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Focus on data, quality measures</a:t>
            </a:r>
          </a:p>
          <a:p>
            <a:pPr marL="10795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Century Gothic"/>
              </a:rPr>
              <a:t>Incentivize collaboration</a:t>
            </a:r>
          </a:p>
          <a:p>
            <a:pPr marL="10795"/>
            <a:endParaRPr lang="en-US" sz="2400">
              <a:latin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647E9-E75D-43A4-9A41-8E9A1A023A9D}"/>
              </a:ext>
            </a:extLst>
          </p:cNvPr>
          <p:cNvSpPr txBox="1"/>
          <p:nvPr/>
        </p:nvSpPr>
        <p:spPr>
          <a:xfrm>
            <a:off x="838200" y="1706853"/>
            <a:ext cx="41798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Century Gothic"/>
              </a:rPr>
              <a:t>Fee for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445DC-BBD7-4F1B-A3C1-DB6C623BB0AF}"/>
              </a:ext>
            </a:extLst>
          </p:cNvPr>
          <p:cNvSpPr txBox="1"/>
          <p:nvPr/>
        </p:nvSpPr>
        <p:spPr>
          <a:xfrm>
            <a:off x="6919913" y="1706852"/>
            <a:ext cx="37038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Century Gothic"/>
              </a:rPr>
              <a:t>Value-based Care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236C87-3A84-43A0-924E-068C0CF32BFF}"/>
              </a:ext>
            </a:extLst>
          </p:cNvPr>
          <p:cNvSpPr/>
          <p:nvPr/>
        </p:nvSpPr>
        <p:spPr>
          <a:xfrm>
            <a:off x="2139488" y="4599164"/>
            <a:ext cx="3039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Gothic" panose="020B0502020202020204" pitchFamily="34" charset="0"/>
              </a:rPr>
              <a:t>Quantity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00BEFA-19A4-4C13-A442-9B3A8E567107}"/>
              </a:ext>
            </a:extLst>
          </p:cNvPr>
          <p:cNvSpPr/>
          <p:nvPr/>
        </p:nvSpPr>
        <p:spPr>
          <a:xfrm>
            <a:off x="6445801" y="4599164"/>
            <a:ext cx="2582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Gothic" panose="020B0502020202020204" pitchFamily="34" charset="0"/>
              </a:rPr>
              <a:t>Quality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40AB5F-2C8E-4746-B09A-19E42BE85D96}"/>
              </a:ext>
            </a:extLst>
          </p:cNvPr>
          <p:cNvSpPr/>
          <p:nvPr/>
        </p:nvSpPr>
        <p:spPr>
          <a:xfrm>
            <a:off x="5318038" y="48185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81419" y="878084"/>
            <a:ext cx="3952755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28002" y="879323"/>
            <a:ext cx="3729833" cy="4847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29254" y="879324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7"/>
            <a:ext cx="2988926" cy="484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does this mean for you?​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0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4088-8D3B-4E2D-823C-8FE0209F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4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Care Delivery Models (Value-based)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2364-DBE0-4B69-B921-70FF4C34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2583711"/>
            <a:ext cx="3997841" cy="3593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  <a:latin typeface="Century Gothic" panose="020B0502020202020204" pitchFamily="34" charset="0"/>
              </a:rPr>
              <a:t>Clinically integrated networks (CIN)</a:t>
            </a:r>
          </a:p>
          <a:p>
            <a:pPr marL="563562" lvl="1" indent="-342900">
              <a:spcBef>
                <a:spcPts val="0"/>
              </a:spcBef>
              <a:buClr>
                <a:schemeClr val="tx1"/>
              </a:buClr>
            </a:pPr>
            <a:r>
              <a:rPr lang="en-US" b="0" i="0">
                <a:effectLst/>
                <a:latin typeface="Century Gothic" panose="020B0502020202020204" pitchFamily="34" charset="0"/>
              </a:rPr>
              <a:t>collaboration among different providers/sites to ensure high-quality, coordinated, efficient services for patients</a:t>
            </a:r>
          </a:p>
          <a:p>
            <a:pPr marL="563562" lvl="1" indent="-342900">
              <a:spcBef>
                <a:spcPts val="0"/>
              </a:spcBef>
              <a:buClr>
                <a:schemeClr val="tx1"/>
              </a:buClr>
            </a:pPr>
            <a:r>
              <a:rPr lang="en-US" b="0" i="0">
                <a:effectLst/>
                <a:latin typeface="Century Gothic" panose="020B0502020202020204" pitchFamily="34" charset="0"/>
              </a:rPr>
              <a:t>Usually sponsored by a health system and led by physicians</a:t>
            </a:r>
          </a:p>
          <a:p>
            <a:pPr marL="563562" lvl="1" indent="-342900">
              <a:spcBef>
                <a:spcPts val="0"/>
              </a:spcBef>
              <a:buClr>
                <a:schemeClr val="tx1"/>
              </a:buClr>
            </a:pPr>
            <a:r>
              <a:rPr lang="en-US" b="0" i="0">
                <a:effectLst/>
                <a:latin typeface="Century Gothic" panose="020B0502020202020204" pitchFamily="34" charset="0"/>
              </a:rPr>
              <a:t>Allows for joint contracting</a:t>
            </a:r>
          </a:p>
          <a:p>
            <a:pPr marL="0" indent="0">
              <a:buNone/>
            </a:pPr>
            <a:endParaRPr lang="en-US" sz="2600"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32A9E7A-93D2-4E7D-922E-077A33E10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533186"/>
              </p:ext>
            </p:extLst>
          </p:nvPr>
        </p:nvGraphicFramePr>
        <p:xfrm>
          <a:off x="3865092" y="1099330"/>
          <a:ext cx="4582605" cy="377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1822B43-8878-45A0-B8D0-B24889ADD35C}"/>
              </a:ext>
            </a:extLst>
          </p:cNvPr>
          <p:cNvSpPr txBox="1"/>
          <p:nvPr/>
        </p:nvSpPr>
        <p:spPr>
          <a:xfrm>
            <a:off x="7715737" y="1463581"/>
            <a:ext cx="45826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Accountable care organizations (ACO)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Group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 of providers/hospitals join in a program/contract (shared risk/savings)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Coordinated, high-quality care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Joint responsibility for a defined group of patients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62509-AB6D-408E-9FCD-033FE5F2D5D7}"/>
              </a:ext>
            </a:extLst>
          </p:cNvPr>
          <p:cNvSpPr txBox="1"/>
          <p:nvPr/>
        </p:nvSpPr>
        <p:spPr>
          <a:xfrm>
            <a:off x="5289072" y="4901501"/>
            <a:ext cx="651390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b="1">
                <a:latin typeface="Century Gothic" panose="020B0502020202020204" pitchFamily="34" charset="0"/>
              </a:rPr>
              <a:t>Patient-Centered Medical Home (PCMH)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>
                <a:latin typeface="Century Gothic" panose="020B0502020202020204" pitchFamily="34" charset="0"/>
              </a:rPr>
              <a:t>C</a:t>
            </a:r>
            <a:r>
              <a:rPr lang="en-US" b="0" i="0">
                <a:effectLst/>
                <a:latin typeface="Century Gothic" panose="020B0502020202020204" pitchFamily="34" charset="0"/>
              </a:rPr>
              <a:t>omprehensive, high-quality primary care 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>
                <a:latin typeface="Century Gothic" panose="020B0502020202020204" pitchFamily="34" charset="0"/>
              </a:rPr>
              <a:t>C</a:t>
            </a:r>
            <a:r>
              <a:rPr lang="en-US" b="0" i="0">
                <a:effectLst/>
                <a:latin typeface="Century Gothic" panose="020B0502020202020204" pitchFamily="34" charset="0"/>
              </a:rPr>
              <a:t>ommitted to QI and patient-centered approach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Century Gothic" panose="020B0502020202020204" pitchFamily="34" charset="0"/>
              </a:rPr>
              <a:t>Focus on QI and partnerships among stakeholders</a:t>
            </a:r>
          </a:p>
          <a:p>
            <a:pPr marL="563562" lvl="1" indent="-342900">
              <a:buFont typeface="Arial" panose="020B0604020202020204" pitchFamily="34" charset="0"/>
              <a:buChar char="•"/>
            </a:pPr>
            <a:r>
              <a:rPr lang="en-US">
                <a:latin typeface="Century Gothic" panose="020B0502020202020204" pitchFamily="34" charset="0"/>
              </a:rPr>
              <a:t>I</a:t>
            </a:r>
            <a:r>
              <a:rPr lang="en-US" b="0" i="0">
                <a:effectLst/>
                <a:latin typeface="Century Gothic" panose="020B0502020202020204" pitchFamily="34" charset="0"/>
              </a:rPr>
              <a:t>mprovement  in quality, patient experience, staff satisfaction, and cost reduction </a:t>
            </a: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600"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60816-44D3-4363-866F-CA9275F81C50}"/>
              </a:ext>
            </a:extLst>
          </p:cNvPr>
          <p:cNvSpPr txBox="1"/>
          <p:nvPr/>
        </p:nvSpPr>
        <p:spPr>
          <a:xfrm>
            <a:off x="7715737" y="1088251"/>
            <a:ext cx="318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Century Gothic" panose="020B0502020202020204" pitchFamily="34" charset="0"/>
              </a:rPr>
              <a:t>Program/contract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D01A8-8F41-426F-9525-335435C40C06}"/>
              </a:ext>
            </a:extLst>
          </p:cNvPr>
          <p:cNvSpPr txBox="1"/>
          <p:nvPr/>
        </p:nvSpPr>
        <p:spPr>
          <a:xfrm>
            <a:off x="8546025" y="4439836"/>
            <a:ext cx="29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Century Gothic" panose="020B0502020202020204" pitchFamily="34" charset="0"/>
              </a:rPr>
              <a:t>Approach/Mission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2957D-E193-4CEE-8CFC-AAFFC3E6E34E}"/>
              </a:ext>
            </a:extLst>
          </p:cNvPr>
          <p:cNvSpPr txBox="1"/>
          <p:nvPr/>
        </p:nvSpPr>
        <p:spPr>
          <a:xfrm>
            <a:off x="198292" y="2231442"/>
            <a:ext cx="356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Century Gothic" panose="020B0502020202020204" pitchFamily="34" charset="0"/>
              </a:rPr>
              <a:t>Organization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22892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1" descr="PFK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215" y="3011213"/>
            <a:ext cx="788918" cy="42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" descr="C:\Users\hmalinowski\Pictures\Logos\Cincinnati Children's Hospital Medical Cent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76" y="3238500"/>
            <a:ext cx="925924" cy="367724"/>
          </a:xfrm>
          <a:prstGeom prst="rect">
            <a:avLst/>
          </a:prstGeom>
          <a:noFill/>
        </p:spPr>
      </p:pic>
      <p:pic>
        <p:nvPicPr>
          <p:cNvPr id="60" name="Picture 4" descr="C:\Users\hmalinowski\Pictures\Logos\phoenix children'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90" y="3969683"/>
            <a:ext cx="870111" cy="332268"/>
          </a:xfrm>
          <a:prstGeom prst="rect">
            <a:avLst/>
          </a:prstGeom>
          <a:noFill/>
        </p:spPr>
      </p:pic>
      <p:pic>
        <p:nvPicPr>
          <p:cNvPr id="62" name="Picture 1" descr="image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05" y="3231978"/>
            <a:ext cx="822863" cy="37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1" descr="C:\Users\hmalinowski\Pictures\Logos\Ann_&amp;_Robert_H._Lurie_Children's_Hospital_of_Chicago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07" y="2989979"/>
            <a:ext cx="1219200" cy="330352"/>
          </a:xfrm>
          <a:prstGeom prst="rect">
            <a:avLst/>
          </a:prstGeom>
          <a:noFill/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34" y="3632945"/>
            <a:ext cx="1490441" cy="46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2" descr="C:\Users\hmalinowski\Pictures\Logos\logo_main_sch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87" y="4390776"/>
            <a:ext cx="1219200" cy="480007"/>
          </a:xfrm>
          <a:prstGeom prst="rect">
            <a:avLst/>
          </a:prstGeom>
          <a:noFill/>
        </p:spPr>
      </p:pic>
      <p:pic>
        <p:nvPicPr>
          <p:cNvPr id="123" name="Picture 122" descr="http://localtvwdaf.files.wordpress.com/2013/01/childrensmercyhospital_logo.jpg?w=4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0" y="3588079"/>
            <a:ext cx="1146198" cy="6545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6" name="Picture 2" descr="http://ts1.mm.bing.net/th?id=HN.608039082831056818&amp;w=225&amp;h=186&amp;c=7&amp;rs=1&amp;qlt=80&amp;pid=1.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85" y="5216059"/>
            <a:ext cx="743507" cy="6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itle 2"/>
          <p:cNvSpPr txBox="1">
            <a:spLocks/>
          </p:cNvSpPr>
          <p:nvPr/>
        </p:nvSpPr>
        <p:spPr>
          <a:xfrm>
            <a:off x="1714919" y="51116"/>
            <a:ext cx="8800682" cy="10918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2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841A1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31" y="3092037"/>
            <a:ext cx="902303" cy="549584"/>
          </a:xfrm>
          <a:prstGeom prst="rect">
            <a:avLst/>
          </a:prstGeom>
        </p:spPr>
      </p:pic>
      <p:pic>
        <p:nvPicPr>
          <p:cNvPr id="34" name="Picture 4" descr="C:\Users\hmalinowski\Pictures\Logos\phoenix children'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90" y="3333284"/>
            <a:ext cx="870111" cy="33226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940567" y="2668934"/>
            <a:ext cx="2813102" cy="331276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27306" y="2401304"/>
            <a:ext cx="2011680" cy="4572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P4P/Shared Savings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26960" y="2668934"/>
            <a:ext cx="2845441" cy="331276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0" y="2363328"/>
            <a:ext cx="2011680" cy="4572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Downside Risk Arrangements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969089" y="2668934"/>
            <a:ext cx="2317911" cy="331276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53400" y="2401304"/>
            <a:ext cx="2011680" cy="4572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Provider Sponsored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Health Plans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80" y="4289344"/>
            <a:ext cx="1531620" cy="4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33" y="3731404"/>
            <a:ext cx="1531620" cy="4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 descr="C:\Users\hmalinowski\Pictures\Logos\Ann_&amp;_Robert_H._Lurie_Children's_Hospital_of_Chicago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11288"/>
            <a:ext cx="1219200" cy="33035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300285"/>
            <a:ext cx="1483385" cy="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09" y="5219702"/>
            <a:ext cx="1393774" cy="4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41" y="4935455"/>
            <a:ext cx="1297525" cy="4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50" y="5025372"/>
            <a:ext cx="1239698" cy="72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Childrens-National-Health-Sys-RGB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96" y="4045499"/>
            <a:ext cx="1047505" cy="53830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940567" y="1186063"/>
            <a:ext cx="1692244" cy="9009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PAY FOR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PERFORMANCE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(P4P)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513636" y="1186063"/>
            <a:ext cx="1666605" cy="9009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SHARED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SAVINGS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175610" y="1186061"/>
            <a:ext cx="1692244" cy="90091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SHARED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RISK</a:t>
            </a:r>
          </a:p>
        </p:txBody>
      </p:sp>
      <p:sp>
        <p:nvSpPr>
          <p:cNvPr id="52" name="Pentagon 47"/>
          <p:cNvSpPr/>
          <p:nvPr/>
        </p:nvSpPr>
        <p:spPr>
          <a:xfrm>
            <a:off x="8518088" y="1186061"/>
            <a:ext cx="1956878" cy="900918"/>
          </a:xfrm>
          <a:prstGeom prst="homePlate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PROVIDER SPONSORED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HEALTH PLAN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857455" y="1186061"/>
            <a:ext cx="1692244" cy="900918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CAPITATION/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FULL RISK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3845F5-D577-784F-58CB-4C6054E7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41A1"/>
                </a:solidFill>
                <a:effectLst/>
                <a:uLnTx/>
                <a:uFillTx/>
                <a:latin typeface="Century Gothic" panose="020B0502020202020204" pitchFamily="34" charset="0"/>
              </a:rPr>
              <a:t>Pediatric Accountable Care Networks are Forming &amp; Entering into Risk Across the Nation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9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29095" y="1102008"/>
            <a:ext cx="3342794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6341" y="1102007"/>
            <a:ext cx="3729833" cy="4847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90508" y="1102007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7"/>
            <a:ext cx="2988926" cy="484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 sz="32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does this mean for you?​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63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16D9-EE78-4B04-A41A-E4070384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97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latin typeface="Century Gothic" panose="020B0502020202020204" pitchFamily="34" charset="0"/>
              </a:rPr>
              <a:t>Does this work?</a:t>
            </a:r>
            <a:br>
              <a:rPr lang="en-US" sz="3100" b="1">
                <a:latin typeface="Century Gothic" panose="020B0502020202020204" pitchFamily="34" charset="0"/>
              </a:rPr>
            </a:br>
            <a:r>
              <a:rPr lang="en-US" sz="2700">
                <a:solidFill>
                  <a:schemeClr val="accent2"/>
                </a:solidFill>
                <a:latin typeface="Century Gothic" panose="020B0502020202020204" pitchFamily="34" charset="0"/>
              </a:rPr>
              <a:t>Pediatric Accountable Care Can Impact Costs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E3EEC5-0CA0-4D91-8601-122B5694365A}"/>
              </a:ext>
            </a:extLst>
          </p:cNvPr>
          <p:cNvSpPr/>
          <p:nvPr/>
        </p:nvSpPr>
        <p:spPr>
          <a:xfrm>
            <a:off x="2130735" y="1122062"/>
            <a:ext cx="8077200" cy="7642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for Kids (Ohio)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 in 1994  |  300,000 Medicaid lives  |  Full risk &amp; delegated medical management  |  Well published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7AB3F9-8684-43DE-AD03-4F616656182D}"/>
              </a:ext>
            </a:extLst>
          </p:cNvPr>
          <p:cNvCxnSpPr/>
          <p:nvPr/>
        </p:nvCxnSpPr>
        <p:spPr>
          <a:xfrm>
            <a:off x="2123115" y="1670416"/>
            <a:ext cx="8092440" cy="0"/>
          </a:xfrm>
          <a:prstGeom prst="line">
            <a:avLst/>
          </a:prstGeom>
          <a:ln w="19050">
            <a:solidFill>
              <a:srgbClr val="786A6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B277E2B-5EBE-4FF4-9FA0-3E39729CBFE7}"/>
              </a:ext>
            </a:extLst>
          </p:cNvPr>
          <p:cNvSpPr/>
          <p:nvPr/>
        </p:nvSpPr>
        <p:spPr>
          <a:xfrm>
            <a:off x="2176339" y="1740850"/>
            <a:ext cx="3956329" cy="7642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Slower Growth in Medicaid Costs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D8303F-FBA3-4461-BCC9-7B6DE1FCD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728989"/>
              </p:ext>
            </p:extLst>
          </p:nvPr>
        </p:nvGraphicFramePr>
        <p:xfrm>
          <a:off x="2484118" y="2176898"/>
          <a:ext cx="3603279" cy="2613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B3B9F21-B1E5-4C10-93E6-BC38F562DB03}"/>
              </a:ext>
            </a:extLst>
          </p:cNvPr>
          <p:cNvSpPr txBox="1"/>
          <p:nvPr/>
        </p:nvSpPr>
        <p:spPr>
          <a:xfrm rot="16200000">
            <a:off x="1223452" y="3145128"/>
            <a:ext cx="2213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 Member Per Month $$$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D9B960-4543-4962-A65E-5C6F803C4250}"/>
              </a:ext>
            </a:extLst>
          </p:cNvPr>
          <p:cNvSpPr/>
          <p:nvPr/>
        </p:nvSpPr>
        <p:spPr>
          <a:xfrm>
            <a:off x="2176340" y="2104874"/>
            <a:ext cx="3911057" cy="2766952"/>
          </a:xfrm>
          <a:prstGeom prst="rect">
            <a:avLst/>
          </a:prstGeom>
          <a:noFill/>
          <a:ln w="6350">
            <a:solidFill>
              <a:srgbClr val="786A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D2244-4206-406E-9DB6-B2918B5E74E3}"/>
              </a:ext>
            </a:extLst>
          </p:cNvPr>
          <p:cNvSpPr/>
          <p:nvPr/>
        </p:nvSpPr>
        <p:spPr>
          <a:xfrm>
            <a:off x="2176340" y="4902779"/>
            <a:ext cx="3956329" cy="15784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2008 – 2013, PFK member monthly costs grew at $2.40 per year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Managed Care and Fee For Service costs grew at $6.47 and $16.15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improvement in 3 of 4 network quality initiatives over same time period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FF681F6-702C-435F-A220-5C01F1C648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098392"/>
              </p:ext>
            </p:extLst>
          </p:nvPr>
        </p:nvGraphicFramePr>
        <p:xfrm>
          <a:off x="6582835" y="2112020"/>
          <a:ext cx="35061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114D3C7-4B5D-43A6-AB19-8606575E4546}"/>
              </a:ext>
            </a:extLst>
          </p:cNvPr>
          <p:cNvSpPr/>
          <p:nvPr/>
        </p:nvSpPr>
        <p:spPr>
          <a:xfrm>
            <a:off x="6197357" y="2116599"/>
            <a:ext cx="3911057" cy="2766952"/>
          </a:xfrm>
          <a:prstGeom prst="rect">
            <a:avLst/>
          </a:prstGeom>
          <a:noFill/>
          <a:ln w="6350">
            <a:solidFill>
              <a:srgbClr val="786A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82E43-6F89-4DAD-A847-F3BD196E1020}"/>
              </a:ext>
            </a:extLst>
          </p:cNvPr>
          <p:cNvSpPr txBox="1"/>
          <p:nvPr/>
        </p:nvSpPr>
        <p:spPr>
          <a:xfrm rot="16200000">
            <a:off x="5066488" y="3329733"/>
            <a:ext cx="261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Avg. Admissions / Patient 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6424D-C6F9-4AC1-84E8-6E7B3A1BCD32}"/>
              </a:ext>
            </a:extLst>
          </p:cNvPr>
          <p:cNvSpPr txBox="1"/>
          <p:nvPr/>
        </p:nvSpPr>
        <p:spPr>
          <a:xfrm>
            <a:off x="7164627" y="2176898"/>
            <a:ext cx="1920143" cy="307777"/>
          </a:xfrm>
          <a:prstGeom prst="rect">
            <a:avLst/>
          </a:prstGeom>
          <a:noFill/>
        </p:spPr>
        <p:txBody>
          <a:bodyPr wrap="square" l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Pre-Enrollment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D7EC7B-B7DB-46E9-A4B1-13527690445A}"/>
              </a:ext>
            </a:extLst>
          </p:cNvPr>
          <p:cNvSpPr/>
          <p:nvPr/>
        </p:nvSpPr>
        <p:spPr>
          <a:xfrm>
            <a:off x="6981746" y="2239346"/>
            <a:ext cx="182880" cy="182880"/>
          </a:xfrm>
          <a:prstGeom prst="rect">
            <a:avLst/>
          </a:prstGeom>
          <a:solidFill>
            <a:srgbClr val="786A65"/>
          </a:solidFill>
          <a:ln>
            <a:solidFill>
              <a:srgbClr val="786A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2A647-79F2-4B28-952B-779153258BA0}"/>
              </a:ext>
            </a:extLst>
          </p:cNvPr>
          <p:cNvSpPr txBox="1"/>
          <p:nvPr/>
        </p:nvSpPr>
        <p:spPr>
          <a:xfrm>
            <a:off x="8638438" y="2176898"/>
            <a:ext cx="1920143" cy="307777"/>
          </a:xfrm>
          <a:prstGeom prst="rect">
            <a:avLst/>
          </a:prstGeom>
          <a:noFill/>
        </p:spPr>
        <p:txBody>
          <a:bodyPr wrap="square" l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Post-Enrollment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12EA7F-E510-488D-AF2D-6F4764FF37EC}"/>
              </a:ext>
            </a:extLst>
          </p:cNvPr>
          <p:cNvSpPr/>
          <p:nvPr/>
        </p:nvSpPr>
        <p:spPr>
          <a:xfrm>
            <a:off x="8455557" y="2239346"/>
            <a:ext cx="182880" cy="182880"/>
          </a:xfrm>
          <a:prstGeom prst="rect">
            <a:avLst/>
          </a:prstGeom>
          <a:solidFill>
            <a:srgbClr val="DA291C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114772-F284-4453-A870-0B16F35FCADD}"/>
              </a:ext>
            </a:extLst>
          </p:cNvPr>
          <p:cNvSpPr/>
          <p:nvPr/>
        </p:nvSpPr>
        <p:spPr>
          <a:xfrm>
            <a:off x="6197356" y="1744367"/>
            <a:ext cx="4361224" cy="7642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Care Management Program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3F726C-E6C3-4147-8D86-60BA157AE9A7}"/>
              </a:ext>
            </a:extLst>
          </p:cNvPr>
          <p:cNvSpPr/>
          <p:nvPr/>
        </p:nvSpPr>
        <p:spPr>
          <a:xfrm>
            <a:off x="6214938" y="4894664"/>
            <a:ext cx="3956329" cy="15784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of enrollees in PFK’s care management program between 2013-16</a:t>
            </a:r>
          </a:p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Compared utilization 12-months before enrollment to 12-months 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9BAAB7-B918-486B-8016-5BB869349387}"/>
              </a:ext>
            </a:extLst>
          </p:cNvPr>
          <p:cNvSpPr txBox="1"/>
          <p:nvPr/>
        </p:nvSpPr>
        <p:spPr>
          <a:xfrm>
            <a:off x="4366047" y="6473133"/>
            <a:ext cx="6848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Weier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Gardner,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Conkol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Pajer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&amp; Kelleher. “Partners for Kids Care Coordination: Lessons From the Field.”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Pediatrics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2017, 139, S109.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Kelleher, Cooper, Deans,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Carr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Brilli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Allen, Gardner. “Cost Saving and Quality of Care in a Pediatric Accountable Care Organization.”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Pediatrics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2015; 125;e582.</a:t>
            </a:r>
          </a:p>
        </p:txBody>
      </p:sp>
    </p:spTree>
    <p:extLst>
      <p:ext uri="{BB962C8B-B14F-4D97-AF65-F5344CB8AC3E}">
        <p14:creationId xmlns:p14="http://schemas.microsoft.com/office/powerpoint/2010/main" val="3473090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EA968-5EC1-4E95-A634-548D4606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A5225-8D37-BA47-A180-7BD7248AF8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2424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2424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3CF5E8-1EC8-4ED1-B629-8B15F003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F9394-47E3-4555-9433-24CF9AB9B6B7}"/>
              </a:ext>
            </a:extLst>
          </p:cNvPr>
          <p:cNvSpPr txBox="1"/>
          <p:nvPr/>
        </p:nvSpPr>
        <p:spPr>
          <a:xfrm>
            <a:off x="838200" y="3004567"/>
            <a:ext cx="10350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41A1"/>
                </a:solidFill>
                <a:effectLst/>
                <a:uLnTx/>
                <a:uFillTx/>
                <a:latin typeface="Century Gothic" panose="020B0502020202020204" pitchFamily="34" charset="0"/>
              </a:rPr>
              <a:t>Research shows that access to and utilization of a pediatric medical home is associated with the following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provision of preventive services for children, such as the following: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likelihood of having anticipatory guidance provided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likelihood of being seen by a primary care clinician within the last year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rates of childhood immunizations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10,11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rates of well-child visits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Increased likelihood to have had height, weight, and blood pressure checked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Decreased amount of outpatient sick visits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14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Decreased rate of inappropriate use of antibiotics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7,15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F27"/>
                </a:solidFill>
                <a:effectLst/>
                <a:uLnTx/>
                <a:uFillTx/>
                <a:latin typeface="Century Gothic" panose="020B0502020202020204" pitchFamily="34" charset="0"/>
              </a:rPr>
              <a:t>Improved health outcomes and health status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entury Gothic" panose="020B0502020202020204" pitchFamily="34" charset="0"/>
              </a:rPr>
              <a:t>16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F2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3F1B6-3ED1-461B-A031-EED1D3463C70}"/>
              </a:ext>
            </a:extLst>
          </p:cNvPr>
          <p:cNvSpPr txBox="1"/>
          <p:nvPr/>
        </p:nvSpPr>
        <p:spPr>
          <a:xfrm>
            <a:off x="4747197" y="6259810"/>
            <a:ext cx="531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 panose="020B0502020202020204" pitchFamily="34" charset="0"/>
              </a:rPr>
              <a:t>https://www.aap.org/en/practice-management/medical-home/medical-home-overview/why-is-medical-home-important/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F832415-95AD-7475-4384-2F9BCC86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97" y="136525"/>
            <a:ext cx="6606603" cy="26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29095" y="871936"/>
            <a:ext cx="3342794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31456" y="393308"/>
            <a:ext cx="2942721" cy="14491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90508" y="1357188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7"/>
            <a:ext cx="2988926" cy="484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does this mean for you?​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8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68DD-3257-46FD-A89D-3770AFAC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performance and reporting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EFCD-DD25-4E25-BAD9-312FF7410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NCQA (National Committee for Quality Assurance)</a:t>
            </a:r>
          </a:p>
          <a:p>
            <a:pPr marL="11112" lvl="1" indent="0">
              <a:buNone/>
            </a:pPr>
            <a:r>
              <a:rPr lang="en-US"/>
              <a:t>Accredits payers (1990’s)</a:t>
            </a:r>
          </a:p>
          <a:p>
            <a:pPr marL="11112" lvl="1" indent="0">
              <a:buNone/>
            </a:pPr>
            <a:r>
              <a:rPr lang="en-US"/>
              <a:t>Accredits providers and practices (2008) – PCMH</a:t>
            </a:r>
          </a:p>
          <a:p>
            <a:pPr marL="11112" lvl="1" indent="0">
              <a:buNone/>
            </a:pPr>
            <a:r>
              <a:rPr lang="en-US"/>
              <a:t>Maintains HEDIS- validation, compliance audits, evidence-based</a:t>
            </a:r>
          </a:p>
          <a:p>
            <a:pPr lvl="1"/>
            <a:endParaRPr lang="en-US"/>
          </a:p>
          <a:p>
            <a:r>
              <a:rPr lang="en-US"/>
              <a:t>HEDIS (Healthcare Effectiveness Data and Information Set) </a:t>
            </a:r>
          </a:p>
          <a:p>
            <a:pPr marL="11112" lvl="1" indent="0">
              <a:buNone/>
            </a:pPr>
            <a:r>
              <a:rPr lang="en-US"/>
              <a:t>Metrics set by the NCQA (updated annually)</a:t>
            </a:r>
          </a:p>
          <a:p>
            <a:pPr marL="11112" lvl="1" indent="0">
              <a:buNone/>
            </a:pPr>
            <a:r>
              <a:rPr lang="en-US"/>
              <a:t>90 measures across 6 domains of care:</a:t>
            </a:r>
          </a:p>
          <a:p>
            <a:pPr marL="463550" lvl="3" indent="0">
              <a:buNone/>
            </a:pPr>
            <a:r>
              <a:rPr lang="en-US"/>
              <a:t>Effectiveness of Care</a:t>
            </a:r>
          </a:p>
          <a:p>
            <a:pPr marL="463550" lvl="3" indent="0">
              <a:buNone/>
            </a:pPr>
            <a:r>
              <a:rPr lang="en-US"/>
              <a:t>Access/availability of care</a:t>
            </a:r>
          </a:p>
          <a:p>
            <a:pPr marL="463550" lvl="3" indent="0">
              <a:buNone/>
            </a:pPr>
            <a:r>
              <a:rPr lang="en-US"/>
              <a:t>Experience of care</a:t>
            </a:r>
          </a:p>
          <a:p>
            <a:pPr marL="11112" lvl="1" indent="0">
              <a:buNone/>
            </a:pPr>
            <a:r>
              <a:rPr lang="en-US"/>
              <a:t>Adult and pediatric measures</a:t>
            </a:r>
          </a:p>
          <a:p>
            <a:pPr marL="11112" lvl="1" indent="0">
              <a:buNone/>
            </a:pPr>
            <a:r>
              <a:rPr lang="en-US"/>
              <a:t>Stratification by race and ethnicity for some measures (started 2022)</a:t>
            </a:r>
          </a:p>
          <a:p>
            <a:pPr marL="11112" lvl="1" indent="0">
              <a:buNone/>
            </a:pPr>
            <a:r>
              <a:rPr lang="en-US"/>
              <a:t>Social Determinants of Health (</a:t>
            </a:r>
            <a:r>
              <a:rPr lang="en-US" err="1"/>
              <a:t>SDoH</a:t>
            </a:r>
            <a:r>
              <a:rPr lang="en-US"/>
              <a:t>)</a:t>
            </a:r>
          </a:p>
          <a:p>
            <a:pPr marL="231775" lvl="2" indent="0">
              <a:buNone/>
            </a:pPr>
            <a:endParaRPr lang="en-US"/>
          </a:p>
          <a:p>
            <a:pPr lvl="2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A76A8-7097-4835-919E-D079A035F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45" y="1297228"/>
            <a:ext cx="3009900" cy="1771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09415-D37A-493A-B827-DF51B7E43734}"/>
              </a:ext>
            </a:extLst>
          </p:cNvPr>
          <p:cNvSpPr txBox="1"/>
          <p:nvPr/>
        </p:nvSpPr>
        <p:spPr>
          <a:xfrm>
            <a:off x="3806932" y="4414112"/>
            <a:ext cx="5675074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370" marR="0" lvl="3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41A2"/>
              </a:buClr>
              <a:buSzPct val="90000"/>
              <a:buFont typeface="Arial" panose="020B0604020202020204" pitchFamily="34" charset="0"/>
              <a:buNone/>
              <a:tabLst>
                <a:tab pos="45085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3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Utilization (incl. risk adjusted)</a:t>
            </a:r>
          </a:p>
          <a:p>
            <a:pPr marL="914370" marR="0" lvl="3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41A2"/>
              </a:buClr>
              <a:buSzPct val="90000"/>
              <a:buFont typeface="Arial" panose="020B0604020202020204" pitchFamily="34" charset="0"/>
              <a:buNone/>
              <a:tabLst>
                <a:tab pos="45085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3"/>
                </a:solidFill>
                <a:effectLst/>
                <a:uLnTx/>
                <a:uFillTx/>
                <a:latin typeface="Century Gothic" panose="020B0502020202020204" pitchFamily="34" charset="0"/>
              </a:rPr>
              <a:t>Health plan descriptive information</a:t>
            </a:r>
          </a:p>
          <a:p>
            <a:pPr marL="914370" marR="0" lvl="3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41A2"/>
              </a:buClr>
              <a:buSzPct val="90000"/>
              <a:buFont typeface="Arial" panose="020B0604020202020204" pitchFamily="34" charset="0"/>
              <a:buNone/>
              <a:tabLst>
                <a:tab pos="45085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24243"/>
                </a:solidFill>
                <a:effectLst/>
                <a:uLnTx/>
                <a:uFillTx/>
                <a:latin typeface="Century Gothic" panose="020B0502020202020204" pitchFamily="34" charset="0"/>
              </a:rPr>
              <a:t>Measures reported using data systems</a:t>
            </a:r>
          </a:p>
        </p:txBody>
      </p:sp>
    </p:spTree>
    <p:extLst>
      <p:ext uri="{BB962C8B-B14F-4D97-AF65-F5344CB8AC3E}">
        <p14:creationId xmlns:p14="http://schemas.microsoft.com/office/powerpoint/2010/main" val="83371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2823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2823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2823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2823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2E9F-A9D4-4AB3-8077-451335FB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we capture what we are doing? </a:t>
            </a:r>
            <a:br>
              <a:rPr lang="en-US"/>
            </a:br>
            <a:r>
              <a:rPr lang="en-US"/>
              <a:t>Value-Based Care IT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71EE8-EAA9-4F87-9C2E-2ECE9F2A6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Data sources</a:t>
            </a:r>
          </a:p>
          <a:p>
            <a:pPr marL="180975" lvl="2" indent="0">
              <a:buNone/>
            </a:pPr>
            <a:r>
              <a:rPr lang="en-US" sz="2000" b="0"/>
              <a:t>Clinical data from EHR systems</a:t>
            </a:r>
          </a:p>
          <a:p>
            <a:pPr marL="180975" lvl="2" indent="0">
              <a:buNone/>
            </a:pPr>
            <a:r>
              <a:rPr lang="en-US" sz="2000" b="0"/>
              <a:t>Claims data from payers</a:t>
            </a:r>
          </a:p>
          <a:p>
            <a:r>
              <a:rPr lang="en-US" sz="2000" b="1"/>
              <a:t>Data management platform</a:t>
            </a:r>
            <a:endParaRPr lang="en-US" sz="2000" b="1">
              <a:solidFill>
                <a:schemeClr val="tx1"/>
              </a:solidFill>
            </a:endParaRP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</a:rPr>
              <a:t>Integration with payor/provider partners</a:t>
            </a:r>
            <a:endParaRPr lang="en-US" sz="2000" b="0">
              <a:solidFill>
                <a:schemeClr val="tx1"/>
              </a:solidFill>
              <a:ea typeface="Calibri"/>
              <a:cs typeface="Calibri"/>
            </a:endParaRP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</a:rPr>
              <a:t>Data mining capabilities to help with modeling/reporting</a:t>
            </a:r>
            <a:endParaRPr lang="en-US" sz="2000" b="0">
              <a:solidFill>
                <a:schemeClr val="tx1"/>
              </a:solidFill>
              <a:ea typeface="Calibri"/>
              <a:cs typeface="Calibri"/>
            </a:endParaRP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</a:rPr>
              <a:t>Decision support capabilities at point of care</a:t>
            </a:r>
            <a:endParaRPr lang="en-US" sz="2000" b="0">
              <a:solidFill>
                <a:schemeClr val="tx1"/>
              </a:solidFill>
              <a:ea typeface="Calibri"/>
              <a:cs typeface="Calibri"/>
            </a:endParaRP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</a:rPr>
              <a:t>Expanded access to patient records across the continuum</a:t>
            </a:r>
            <a:endParaRPr lang="en-US" sz="2000" b="0">
              <a:solidFill>
                <a:schemeClr val="tx1"/>
              </a:solidFill>
              <a:ea typeface="Calibri"/>
              <a:cs typeface="Calibri"/>
            </a:endParaRP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</a:rPr>
              <a:t>Comparative data collection to determine gaps in care delivery process and outcomes (compare to peers)</a:t>
            </a:r>
          </a:p>
          <a:p>
            <a:pPr marL="180975" lvl="2" indent="0">
              <a:buNone/>
            </a:pPr>
            <a:r>
              <a:rPr lang="en-US" sz="2000" b="0">
                <a:solidFill>
                  <a:schemeClr val="tx1"/>
                </a:solidFill>
                <a:ea typeface="Calibri"/>
                <a:cs typeface="Calibri"/>
              </a:rPr>
              <a:t>Data support for focused outreach and care management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468D-5FB0-476D-A0BC-DD39EB6D4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5" y="3318164"/>
            <a:ext cx="29622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0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3C04B5-0D16-4B0A-BF28-B97BB484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93124" y="6356350"/>
            <a:ext cx="1160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4C09068-DDAE-4F2E-8273-83B0EBB83926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768422D-4E99-8390-802A-868D0E33F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689" y="0"/>
            <a:ext cx="2702219" cy="32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7A02-759A-7375-34EE-60E323559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2786543" cy="3202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D9EF59-34AD-6D3D-4371-DF1EB2CDB315}"/>
              </a:ext>
            </a:extLst>
          </p:cNvPr>
          <p:cNvSpPr>
            <a:spLocks noGrp="1"/>
          </p:cNvSpPr>
          <p:nvPr/>
        </p:nvSpPr>
        <p:spPr>
          <a:xfrm>
            <a:off x="5687878" y="1843297"/>
            <a:ext cx="6385302" cy="487817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b="1">
                <a:latin typeface="Century Gothic" panose="020B0502020202020204" pitchFamily="34" charset="0"/>
              </a:rPr>
              <a:t>Value-Based Care in Pediatrics</a:t>
            </a:r>
          </a:p>
          <a:p>
            <a:pPr>
              <a:lnSpc>
                <a:spcPct val="120000"/>
              </a:lnSpc>
            </a:pPr>
            <a:br>
              <a:rPr lang="en-US" sz="4800">
                <a:latin typeface="Century Gothic" panose="020B0502020202020204" pitchFamily="34" charset="0"/>
              </a:rPr>
            </a:br>
            <a:r>
              <a:rPr lang="en-US" sz="3600">
                <a:latin typeface="Century Gothic"/>
              </a:rPr>
              <a:t>Claire Boogaard, MD, MPH</a:t>
            </a:r>
            <a:br>
              <a:rPr lang="en-US" sz="2400">
                <a:latin typeface="Century Gothic" panose="020B0502020202020204" pitchFamily="34" charset="0"/>
              </a:rPr>
            </a:br>
            <a:r>
              <a:rPr lang="en-US" sz="1800">
                <a:latin typeface="Century Gothic"/>
              </a:rPr>
              <a:t>Medical Director, PHN</a:t>
            </a:r>
          </a:p>
          <a:p>
            <a:pPr>
              <a:lnSpc>
                <a:spcPct val="120000"/>
              </a:lnSpc>
            </a:pP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General Pediatrician, Children’s National Hospital</a:t>
            </a:r>
          </a:p>
          <a:p>
            <a:pPr>
              <a:lnSpc>
                <a:spcPct val="120000"/>
              </a:lnSpc>
            </a:pPr>
            <a:r>
              <a:rPr lang="en-US" sz="3600">
                <a:latin typeface="Century Gothic"/>
              </a:rPr>
              <a:t>Dr. Eduardo Fox, MD</a:t>
            </a:r>
            <a:endParaRPr lang="en-US" sz="360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Medical Director, PHN</a:t>
            </a:r>
          </a:p>
          <a:p>
            <a:pPr>
              <a:lnSpc>
                <a:spcPct val="120000"/>
              </a:lnSpc>
            </a:pPr>
            <a:r>
              <a:rPr lang="en-US" sz="1800">
                <a:solidFill>
                  <a:schemeClr val="tx1"/>
                </a:solidFill>
                <a:latin typeface="Century Gothic" panose="020B0502020202020204" pitchFamily="34" charset="0"/>
              </a:rPr>
              <a:t>General Pediatrician, Children’s National Hospital</a:t>
            </a:r>
          </a:p>
          <a:p>
            <a:pPr>
              <a:lnSpc>
                <a:spcPct val="120000"/>
              </a:lnSpc>
            </a:pPr>
            <a:r>
              <a:rPr lang="en-US" sz="3600">
                <a:latin typeface="Century Gothic"/>
              </a:rPr>
              <a:t>Mark Weissman, MD</a:t>
            </a:r>
            <a:endParaRPr lang="en-US" sz="360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>
                <a:latin typeface="Century Gothic" panose="020B0502020202020204" pitchFamily="34" charset="0"/>
              </a:rPr>
              <a:t>Executive Medical Director, PHN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Century Gothic" panose="020B0502020202020204" pitchFamily="34" charset="0"/>
              </a:rPr>
              <a:t>VP Goldberg Center for Comm. Pediatric Health, at CN</a:t>
            </a:r>
          </a:p>
        </p:txBody>
      </p:sp>
      <p:pic>
        <p:nvPicPr>
          <p:cNvPr id="13" name="Picture 12" descr="A picture containing person, person, necktie, wearing&#10;&#10;Description automatically generated">
            <a:extLst>
              <a:ext uri="{FF2B5EF4-FFF2-40B4-BE49-F238E27FC236}">
                <a16:creationId xmlns:a16="http://schemas.microsoft.com/office/drawing/2014/main" id="{88914CDF-CFB4-946A-3092-1BA49D563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338"/>
            <a:ext cx="2656141" cy="347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7943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lowchart: Magnetic Disk 76">
            <a:extLst>
              <a:ext uri="{FF2B5EF4-FFF2-40B4-BE49-F238E27FC236}">
                <a16:creationId xmlns:a16="http://schemas.microsoft.com/office/drawing/2014/main" id="{1D5593B9-4CCE-40EB-808C-6C7767339E7F}"/>
              </a:ext>
            </a:extLst>
          </p:cNvPr>
          <p:cNvSpPr/>
          <p:nvPr/>
        </p:nvSpPr>
        <p:spPr>
          <a:xfrm>
            <a:off x="4580633" y="2992144"/>
            <a:ext cx="3027128" cy="1572597"/>
          </a:xfrm>
          <a:prstGeom prst="flowChartMagneticDisk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89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/>
              </a:rPr>
              <a:t> </a:t>
            </a:r>
          </a:p>
        </p:txBody>
      </p:sp>
      <p:sp>
        <p:nvSpPr>
          <p:cNvPr id="43" name="Rectangle 42"/>
          <p:cNvSpPr>
            <a:spLocks/>
          </p:cNvSpPr>
          <p:nvPr/>
        </p:nvSpPr>
        <p:spPr>
          <a:xfrm>
            <a:off x="1772627" y="5825021"/>
            <a:ext cx="1544725" cy="880579"/>
          </a:xfrm>
          <a:prstGeom prst="rect">
            <a:avLst/>
          </a:prstGeom>
          <a:solidFill>
            <a:srgbClr val="E4002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Quality,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Cost, REL, &amp; Utilization Performance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37517" y="3590950"/>
            <a:ext cx="2211247" cy="738664"/>
          </a:xfrm>
          <a:prstGeom prst="rect">
            <a:avLst/>
          </a:prstGeom>
          <a:solidFill>
            <a:srgbClr val="265A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/>
              </a:rPr>
              <a:t> Population Health Management, Data Analytics, &amp; Reporting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3505247" y="5825020"/>
            <a:ext cx="1594717" cy="880578"/>
          </a:xfrm>
          <a:prstGeom prst="rect">
            <a:avLst/>
          </a:prstGeom>
          <a:solidFill>
            <a:srgbClr val="E4002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Gap in Care &amp; Utilization Management 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5307749" y="5804538"/>
            <a:ext cx="1594717" cy="910604"/>
          </a:xfrm>
          <a:prstGeom prst="rect">
            <a:avLst/>
          </a:prstGeom>
          <a:solidFill>
            <a:srgbClr val="E4002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Messaging to Close Gaps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3CC65D-59D7-4B0B-AAF8-7241097DBAD8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094197" y="2404617"/>
            <a:ext cx="0" cy="58752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0CC7E6F-7BF8-405F-BBE9-06EB7A4C9EE5}"/>
              </a:ext>
            </a:extLst>
          </p:cNvPr>
          <p:cNvSpPr>
            <a:spLocks/>
          </p:cNvSpPr>
          <p:nvPr/>
        </p:nvSpPr>
        <p:spPr>
          <a:xfrm>
            <a:off x="2210780" y="2794444"/>
            <a:ext cx="1370621" cy="1015556"/>
          </a:xfrm>
          <a:prstGeom prst="rect">
            <a:avLst/>
          </a:prstGeom>
          <a:solidFill>
            <a:srgbClr val="784E9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Payer Data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Aetna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HSCSN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CareFirst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HSCSN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FB282C2-2CB4-4BB3-8560-7068CD5554B7}"/>
              </a:ext>
            </a:extLst>
          </p:cNvPr>
          <p:cNvSpPr>
            <a:spLocks/>
          </p:cNvSpPr>
          <p:nvPr/>
        </p:nvSpPr>
        <p:spPr>
          <a:xfrm>
            <a:off x="2204150" y="3962400"/>
            <a:ext cx="1370621" cy="627659"/>
          </a:xfrm>
          <a:prstGeom prst="rect">
            <a:avLst/>
          </a:prstGeom>
          <a:solidFill>
            <a:srgbClr val="784E9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Salesforce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 Roster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A34C54B-B6EB-437F-8C6A-79E265D2BF1B}"/>
              </a:ext>
            </a:extLst>
          </p:cNvPr>
          <p:cNvCxnSpPr>
            <a:cxnSpLocks/>
          </p:cNvCxnSpPr>
          <p:nvPr/>
        </p:nvCxnSpPr>
        <p:spPr>
          <a:xfrm>
            <a:off x="3593111" y="3316971"/>
            <a:ext cx="987522" cy="0"/>
          </a:xfrm>
          <a:prstGeom prst="straightConnector1">
            <a:avLst/>
          </a:prstGeom>
          <a:ln w="35560">
            <a:solidFill>
              <a:srgbClr val="784E9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A22BD7-71FA-4AAA-BDC4-BF7EBB80B006}"/>
              </a:ext>
            </a:extLst>
          </p:cNvPr>
          <p:cNvCxnSpPr>
            <a:cxnSpLocks/>
          </p:cNvCxnSpPr>
          <p:nvPr/>
        </p:nvCxnSpPr>
        <p:spPr>
          <a:xfrm>
            <a:off x="7663895" y="5022880"/>
            <a:ext cx="2111137" cy="443200"/>
          </a:xfrm>
          <a:prstGeom prst="bentConnector2">
            <a:avLst/>
          </a:prstGeom>
          <a:ln w="35560">
            <a:solidFill>
              <a:srgbClr val="265A9A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21">
            <a:extLst>
              <a:ext uri="{FF2B5EF4-FFF2-40B4-BE49-F238E27FC236}">
                <a16:creationId xmlns:a16="http://schemas.microsoft.com/office/drawing/2014/main" id="{CC59B6CD-579F-4B5A-9BD7-7B5A67AF9DC7}"/>
              </a:ext>
            </a:extLst>
          </p:cNvPr>
          <p:cNvCxnSpPr>
            <a:cxnSpLocks/>
            <a:stCxn id="77" idx="3"/>
            <a:endCxn id="90" idx="0"/>
          </p:cNvCxnSpPr>
          <p:nvPr/>
        </p:nvCxnSpPr>
        <p:spPr>
          <a:xfrm rot="16200000" flipH="1">
            <a:off x="6548670" y="4110268"/>
            <a:ext cx="921659" cy="1830603"/>
          </a:xfrm>
          <a:prstGeom prst="bentConnector3">
            <a:avLst>
              <a:gd name="adj1" fmla="val 50000"/>
            </a:avLst>
          </a:prstGeom>
          <a:ln w="35560">
            <a:solidFill>
              <a:srgbClr val="265A9A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CA23AA-B198-45C4-BC1C-D0FB70C9CC8D}"/>
              </a:ext>
            </a:extLst>
          </p:cNvPr>
          <p:cNvSpPr txBox="1"/>
          <p:nvPr/>
        </p:nvSpPr>
        <p:spPr>
          <a:xfrm>
            <a:off x="1779239" y="1143000"/>
            <a:ext cx="8611670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EMR Data Sources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43B091-16AA-4790-9357-881826FB3739}"/>
              </a:ext>
            </a:extLst>
          </p:cNvPr>
          <p:cNvSpPr>
            <a:spLocks/>
          </p:cNvSpPr>
          <p:nvPr/>
        </p:nvSpPr>
        <p:spPr>
          <a:xfrm>
            <a:off x="9434449" y="1477395"/>
            <a:ext cx="956461" cy="5369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PrognoCIS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Arrow Connector 34">
            <a:extLst>
              <a:ext uri="{FF2B5EF4-FFF2-40B4-BE49-F238E27FC236}">
                <a16:creationId xmlns:a16="http://schemas.microsoft.com/office/drawing/2014/main" id="{9382AD16-1532-4345-AC3A-D89F01BA5518}"/>
              </a:ext>
            </a:extLst>
          </p:cNvPr>
          <p:cNvCxnSpPr>
            <a:cxnSpLocks/>
            <a:endCxn id="67" idx="0"/>
          </p:cNvCxnSpPr>
          <p:nvPr/>
        </p:nvCxnSpPr>
        <p:spPr>
          <a:xfrm rot="10800000" flipV="1">
            <a:off x="2548298" y="5021883"/>
            <a:ext cx="3535903" cy="464517"/>
          </a:xfrm>
          <a:prstGeom prst="bentConnector2">
            <a:avLst/>
          </a:prstGeom>
          <a:ln w="35560">
            <a:solidFill>
              <a:srgbClr val="265A9A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E377BFB-2190-45A9-99C7-3311EC8A91FA}"/>
              </a:ext>
            </a:extLst>
          </p:cNvPr>
          <p:cNvSpPr>
            <a:spLocks/>
          </p:cNvSpPr>
          <p:nvPr/>
        </p:nvSpPr>
        <p:spPr>
          <a:xfrm>
            <a:off x="7924801" y="1489208"/>
            <a:ext cx="956461" cy="5212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Cerner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51CE794-32F7-450E-9D4D-BFA8F67461DE}"/>
              </a:ext>
            </a:extLst>
          </p:cNvPr>
          <p:cNvSpPr>
            <a:spLocks/>
          </p:cNvSpPr>
          <p:nvPr/>
        </p:nvSpPr>
        <p:spPr>
          <a:xfrm>
            <a:off x="6392048" y="1479187"/>
            <a:ext cx="923152" cy="5243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Athena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01A908E-A279-4FE5-ABC2-C69D838721F1}"/>
              </a:ext>
            </a:extLst>
          </p:cNvPr>
          <p:cNvSpPr>
            <a:spLocks/>
          </p:cNvSpPr>
          <p:nvPr/>
        </p:nvSpPr>
        <p:spPr>
          <a:xfrm>
            <a:off x="4834740" y="1480450"/>
            <a:ext cx="956461" cy="5300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Practicum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DB948AD-783C-4F77-AF64-67294148C7A1}"/>
              </a:ext>
            </a:extLst>
          </p:cNvPr>
          <p:cNvSpPr>
            <a:spLocks/>
          </p:cNvSpPr>
          <p:nvPr/>
        </p:nvSpPr>
        <p:spPr>
          <a:xfrm>
            <a:off x="3310740" y="1484022"/>
            <a:ext cx="956461" cy="5059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PCC	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6FB7386-1A49-47B0-8C08-02764791E202}"/>
              </a:ext>
            </a:extLst>
          </p:cNvPr>
          <p:cNvSpPr>
            <a:spLocks/>
          </p:cNvSpPr>
          <p:nvPr/>
        </p:nvSpPr>
        <p:spPr>
          <a:xfrm>
            <a:off x="1791967" y="1484356"/>
            <a:ext cx="956461" cy="5300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eCW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462D00-08B9-4B66-9DC5-A231444DC561}"/>
              </a:ext>
            </a:extLst>
          </p:cNvPr>
          <p:cNvSpPr txBox="1"/>
          <p:nvPr/>
        </p:nvSpPr>
        <p:spPr>
          <a:xfrm>
            <a:off x="5360112" y="3076658"/>
            <a:ext cx="1468173" cy="338554"/>
          </a:xfrm>
          <a:prstGeom prst="rect">
            <a:avLst/>
          </a:prstGeom>
          <a:solidFill>
            <a:srgbClr val="265A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urier New"/>
              </a:rPr>
              <a:t>Arcadia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75AFE6-1A07-4E59-B356-87F96E0F1BA6}"/>
              </a:ext>
            </a:extLst>
          </p:cNvPr>
          <p:cNvCxnSpPr>
            <a:cxnSpLocks/>
          </p:cNvCxnSpPr>
          <p:nvPr/>
        </p:nvCxnSpPr>
        <p:spPr>
          <a:xfrm>
            <a:off x="3559105" y="4212364"/>
            <a:ext cx="1010618" cy="1"/>
          </a:xfrm>
          <a:prstGeom prst="straightConnector1">
            <a:avLst/>
          </a:prstGeom>
          <a:ln w="35560">
            <a:solidFill>
              <a:srgbClr val="784E9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DE1A14A-9A38-4BCE-8EE8-4CFA2F940894}"/>
              </a:ext>
            </a:extLst>
          </p:cNvPr>
          <p:cNvCxnSpPr>
            <a:cxnSpLocks/>
            <a:stCxn id="114" idx="2"/>
          </p:cNvCxnSpPr>
          <p:nvPr/>
        </p:nvCxnSpPr>
        <p:spPr>
          <a:xfrm>
            <a:off x="5312970" y="2010478"/>
            <a:ext cx="0" cy="405084"/>
          </a:xfrm>
          <a:prstGeom prst="straightConnector1">
            <a:avLst/>
          </a:prstGeom>
          <a:ln w="36195">
            <a:solidFill>
              <a:schemeClr val="tx1">
                <a:lumMod val="65000"/>
                <a:lumOff val="3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1130E61-4F9D-46A3-8680-AFE3A56A5106}"/>
              </a:ext>
            </a:extLst>
          </p:cNvPr>
          <p:cNvSpPr txBox="1"/>
          <p:nvPr/>
        </p:nvSpPr>
        <p:spPr>
          <a:xfrm>
            <a:off x="1500398" y="3102"/>
            <a:ext cx="916760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Pediatric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Health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Network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Data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4002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Flow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8/16/2022</a:t>
            </a:r>
          </a:p>
        </p:txBody>
      </p:sp>
      <p:cxnSp>
        <p:nvCxnSpPr>
          <p:cNvPr id="86" name="Shape 21">
            <a:extLst>
              <a:ext uri="{FF2B5EF4-FFF2-40B4-BE49-F238E27FC236}">
                <a16:creationId xmlns:a16="http://schemas.microsoft.com/office/drawing/2014/main" id="{DD9596BD-139E-4DBD-A375-9072ACFDD5B4}"/>
              </a:ext>
            </a:extLst>
          </p:cNvPr>
          <p:cNvCxnSpPr>
            <a:cxnSpLocks/>
            <a:stCxn id="118" idx="2"/>
          </p:cNvCxnSpPr>
          <p:nvPr/>
        </p:nvCxnSpPr>
        <p:spPr>
          <a:xfrm rot="16200000" flipH="1">
            <a:off x="3992200" y="292381"/>
            <a:ext cx="379870" cy="3823877"/>
          </a:xfrm>
          <a:prstGeom prst="bentConnector2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hape 21">
            <a:extLst>
              <a:ext uri="{FF2B5EF4-FFF2-40B4-BE49-F238E27FC236}">
                <a16:creationId xmlns:a16="http://schemas.microsoft.com/office/drawing/2014/main" id="{F217B280-CFA2-4748-8522-0E8EEAB23FDE}"/>
              </a:ext>
            </a:extLst>
          </p:cNvPr>
          <p:cNvCxnSpPr>
            <a:cxnSpLocks/>
            <a:stCxn id="110" idx="2"/>
          </p:cNvCxnSpPr>
          <p:nvPr/>
        </p:nvCxnSpPr>
        <p:spPr>
          <a:xfrm rot="5400000">
            <a:off x="7070071" y="1060709"/>
            <a:ext cx="383193" cy="2282730"/>
          </a:xfrm>
          <a:prstGeom prst="bentConnector2">
            <a:avLst/>
          </a:prstGeom>
          <a:ln w="35560">
            <a:solidFill>
              <a:schemeClr val="tx1">
                <a:lumMod val="65000"/>
                <a:lumOff val="35000"/>
              </a:schemeClr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641233A-E1A5-4AF5-AFF2-0F30A45A27EC}"/>
              </a:ext>
            </a:extLst>
          </p:cNvPr>
          <p:cNvCxnSpPr>
            <a:cxnSpLocks/>
            <a:stCxn id="116" idx="2"/>
          </p:cNvCxnSpPr>
          <p:nvPr/>
        </p:nvCxnSpPr>
        <p:spPr>
          <a:xfrm>
            <a:off x="3788970" y="1989982"/>
            <a:ext cx="0" cy="414724"/>
          </a:xfrm>
          <a:prstGeom prst="straightConnector1">
            <a:avLst/>
          </a:prstGeom>
          <a:ln w="36195">
            <a:solidFill>
              <a:schemeClr val="tx1">
                <a:lumMod val="65000"/>
                <a:lumOff val="3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0BE49A0C-0B6C-43C5-9255-EFCFACB4FA1A}"/>
              </a:ext>
            </a:extLst>
          </p:cNvPr>
          <p:cNvSpPr>
            <a:spLocks/>
          </p:cNvSpPr>
          <p:nvPr/>
        </p:nvSpPr>
        <p:spPr>
          <a:xfrm>
            <a:off x="5307748" y="5486399"/>
            <a:ext cx="1604714" cy="348164"/>
          </a:xfrm>
          <a:prstGeom prst="rect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09894BC-3AF8-4776-A5EE-952FF5F2183F}"/>
              </a:ext>
            </a:extLst>
          </p:cNvPr>
          <p:cNvSpPr>
            <a:spLocks/>
          </p:cNvSpPr>
          <p:nvPr/>
        </p:nvSpPr>
        <p:spPr>
          <a:xfrm>
            <a:off x="3505247" y="5486399"/>
            <a:ext cx="1597120" cy="348164"/>
          </a:xfrm>
          <a:prstGeom prst="rect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Level Data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DCF4DE4-BEAD-47A7-AB69-BBBAB4F751F4}"/>
              </a:ext>
            </a:extLst>
          </p:cNvPr>
          <p:cNvSpPr>
            <a:spLocks/>
          </p:cNvSpPr>
          <p:nvPr/>
        </p:nvSpPr>
        <p:spPr>
          <a:xfrm>
            <a:off x="1779240" y="5486400"/>
            <a:ext cx="1538112" cy="338554"/>
          </a:xfrm>
          <a:prstGeom prst="rect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CAB628-AA91-47BF-9667-82237D8FFFC0}"/>
              </a:ext>
            </a:extLst>
          </p:cNvPr>
          <p:cNvSpPr>
            <a:spLocks/>
          </p:cNvSpPr>
          <p:nvPr/>
        </p:nvSpPr>
        <p:spPr>
          <a:xfrm>
            <a:off x="8595284" y="3316972"/>
            <a:ext cx="1402093" cy="783505"/>
          </a:xfrm>
          <a:prstGeom prst="rect">
            <a:avLst/>
          </a:prstGeom>
          <a:solidFill>
            <a:srgbClr val="E4002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CareFirst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hape 21">
            <a:extLst>
              <a:ext uri="{FF2B5EF4-FFF2-40B4-BE49-F238E27FC236}">
                <a16:creationId xmlns:a16="http://schemas.microsoft.com/office/drawing/2014/main" id="{0A316742-EE3F-4350-BB89-00266FD9258D}"/>
              </a:ext>
            </a:extLst>
          </p:cNvPr>
          <p:cNvCxnSpPr>
            <a:cxnSpLocks/>
            <a:stCxn id="27" idx="3"/>
            <a:endCxn id="51" idx="3"/>
          </p:cNvCxnSpPr>
          <p:nvPr/>
        </p:nvCxnSpPr>
        <p:spPr>
          <a:xfrm flipH="1">
            <a:off x="9997377" y="1312278"/>
            <a:ext cx="393533" cy="2396447"/>
          </a:xfrm>
          <a:prstGeom prst="bentConnector3">
            <a:avLst>
              <a:gd name="adj1" fmla="val -31465"/>
            </a:avLst>
          </a:prstGeom>
          <a:ln w="35560">
            <a:solidFill>
              <a:schemeClr val="tx1">
                <a:lumMod val="65000"/>
                <a:lumOff val="3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7830B1-D828-BCC5-FFBB-E66129446370}"/>
              </a:ext>
            </a:extLst>
          </p:cNvPr>
          <p:cNvCxnSpPr>
            <a:cxnSpLocks/>
            <a:stCxn id="112" idx="2"/>
          </p:cNvCxnSpPr>
          <p:nvPr/>
        </p:nvCxnSpPr>
        <p:spPr>
          <a:xfrm>
            <a:off x="6853624" y="2003528"/>
            <a:ext cx="4376" cy="382757"/>
          </a:xfrm>
          <a:prstGeom prst="straightConnector1">
            <a:avLst/>
          </a:prstGeom>
          <a:ln w="36195">
            <a:solidFill>
              <a:schemeClr val="tx1">
                <a:lumMod val="65000"/>
                <a:lumOff val="35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A8D994D3-8E74-74ED-41F0-54AF87C98D91}"/>
              </a:ext>
            </a:extLst>
          </p:cNvPr>
          <p:cNvSpPr>
            <a:spLocks/>
          </p:cNvSpPr>
          <p:nvPr/>
        </p:nvSpPr>
        <p:spPr>
          <a:xfrm>
            <a:off x="7124747" y="5804538"/>
            <a:ext cx="1594717" cy="910604"/>
          </a:xfrm>
          <a:prstGeom prst="rect">
            <a:avLst/>
          </a:prstGeom>
          <a:solidFill>
            <a:srgbClr val="E4002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Supplemental EMR Data for Quality Measures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0658D5F-C9DC-5260-3D25-690594B2D932}"/>
              </a:ext>
            </a:extLst>
          </p:cNvPr>
          <p:cNvSpPr>
            <a:spLocks/>
          </p:cNvSpPr>
          <p:nvPr/>
        </p:nvSpPr>
        <p:spPr>
          <a:xfrm>
            <a:off x="7124746" y="5486399"/>
            <a:ext cx="1600108" cy="348164"/>
          </a:xfrm>
          <a:prstGeom prst="rect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to Payers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D70897C-D55F-B50C-2137-B91CE5D9A27A}"/>
              </a:ext>
            </a:extLst>
          </p:cNvPr>
          <p:cNvCxnSpPr>
            <a:cxnSpLocks/>
          </p:cNvCxnSpPr>
          <p:nvPr/>
        </p:nvCxnSpPr>
        <p:spPr>
          <a:xfrm>
            <a:off x="4316248" y="5021882"/>
            <a:ext cx="0" cy="464516"/>
          </a:xfrm>
          <a:prstGeom prst="straightConnector1">
            <a:avLst/>
          </a:prstGeom>
          <a:ln w="38100">
            <a:solidFill>
              <a:srgbClr val="265A9A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70B4443F-9F14-506B-2710-E2F824310712}"/>
              </a:ext>
            </a:extLst>
          </p:cNvPr>
          <p:cNvCxnSpPr>
            <a:cxnSpLocks/>
          </p:cNvCxnSpPr>
          <p:nvPr/>
        </p:nvCxnSpPr>
        <p:spPr>
          <a:xfrm>
            <a:off x="6094074" y="5021883"/>
            <a:ext cx="0" cy="457381"/>
          </a:xfrm>
          <a:prstGeom prst="straightConnector1">
            <a:avLst/>
          </a:prstGeom>
          <a:ln w="38100">
            <a:solidFill>
              <a:srgbClr val="265A9A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A2D8CF-C616-20AB-B4A7-5F3B680AD4F9}"/>
              </a:ext>
            </a:extLst>
          </p:cNvPr>
          <p:cNvSpPr>
            <a:spLocks/>
          </p:cNvSpPr>
          <p:nvPr/>
        </p:nvSpPr>
        <p:spPr>
          <a:xfrm>
            <a:off x="8902695" y="5794929"/>
            <a:ext cx="1594717" cy="910604"/>
          </a:xfrm>
          <a:prstGeom prst="rect">
            <a:avLst/>
          </a:prstGeom>
          <a:solidFill>
            <a:srgbClr val="E4002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Stratification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Work Queues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398A9E0-0CAD-2AE9-DF73-2BEB4E94D22F}"/>
              </a:ext>
            </a:extLst>
          </p:cNvPr>
          <p:cNvSpPr>
            <a:spLocks/>
          </p:cNvSpPr>
          <p:nvPr/>
        </p:nvSpPr>
        <p:spPr>
          <a:xfrm>
            <a:off x="8902694" y="5476790"/>
            <a:ext cx="1600108" cy="348164"/>
          </a:xfrm>
          <a:prstGeom prst="rect">
            <a:avLst/>
          </a:prstGeom>
          <a:solidFill>
            <a:srgbClr val="265A9A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DEEA86F-31CE-4A58-990D-A8040B71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0"/>
            <a:ext cx="8874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EF5547-D2F1-4BCC-9251-84629D10FC8F}"/>
              </a:ext>
            </a:extLst>
          </p:cNvPr>
          <p:cNvSpPr/>
          <p:nvPr/>
        </p:nvSpPr>
        <p:spPr>
          <a:xfrm flipH="1" flipV="1">
            <a:off x="2298358" y="926758"/>
            <a:ext cx="1322172" cy="1198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42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BD85E9-F7E6-8A4D-84B8-D8693231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400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29095" y="1114821"/>
            <a:ext cx="3342794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6341" y="1114820"/>
            <a:ext cx="3729833" cy="4847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90508" y="1357188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7"/>
            <a:ext cx="2988926" cy="484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850684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does this mean for you?</a:t>
            </a:r>
            <a:r>
              <a:rPr lang="en-US" sz="3200" b="1">
                <a:latin typeface="Century Gothic" panose="020B0502020202020204" pitchFamily="34" charset="0"/>
              </a:rPr>
              <a:t>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44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/>
          <p:cNvSpPr/>
          <p:nvPr/>
        </p:nvSpPr>
        <p:spPr>
          <a:xfrm>
            <a:off x="9413254" y="1349104"/>
            <a:ext cx="1371262" cy="932471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3A6CC-0EF2-E64E-8C23-09B60B8E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A5225-8D37-BA47-A180-7BD7248AF8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DA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DA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4113" y="5875882"/>
            <a:ext cx="57831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*Includes all  CN credentialed providers  (Attending, Advanced Practice, Allied Doctoral Clinicians)  and Pediatric Specialists of Virginia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37546" y="2392291"/>
            <a:ext cx="1771639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41A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Total Network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9315" y="3781337"/>
            <a:ext cx="1694696" cy="141577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41A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Primary Care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Physicians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5929" y="2392291"/>
            <a:ext cx="1694696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Primary Care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Practices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44688" y="3781337"/>
            <a:ext cx="1901483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41A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1,000+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Specialty Care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Physicians 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87648" y="881033"/>
            <a:ext cx="238879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841A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Total Membership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4437222" y="1263954"/>
          <a:ext cx="3886971" cy="2591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97846" y="2238852"/>
            <a:ext cx="86754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8951" y="881033"/>
            <a:ext cx="318067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841A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Primary Care Physicians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760A2D-3911-498E-949E-D7C7D0895956}"/>
              </a:ext>
            </a:extLst>
          </p:cNvPr>
          <p:cNvGrpSpPr/>
          <p:nvPr/>
        </p:nvGrpSpPr>
        <p:grpSpPr>
          <a:xfrm>
            <a:off x="5662113" y="3789067"/>
            <a:ext cx="1594282" cy="622259"/>
            <a:chOff x="5549462" y="3789067"/>
            <a:chExt cx="1594282" cy="622259"/>
          </a:xfrm>
        </p:grpSpPr>
        <p:sp>
          <p:nvSpPr>
            <p:cNvPr id="6" name="Rounded Rectangle 5"/>
            <p:cNvSpPr/>
            <p:nvPr/>
          </p:nvSpPr>
          <p:spPr>
            <a:xfrm>
              <a:off x="5549462" y="3832220"/>
              <a:ext cx="252248" cy="252248"/>
            </a:xfrm>
            <a:prstGeom prst="roundRect">
              <a:avLst/>
            </a:prstGeom>
            <a:solidFill>
              <a:srgbClr val="F4E22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49462" y="4115925"/>
              <a:ext cx="252248" cy="2522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01710" y="3789067"/>
              <a:ext cx="1173719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24243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Children’s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01710" y="4072772"/>
              <a:ext cx="1342034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24243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Community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8475" y="1427399"/>
            <a:ext cx="120898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1,555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7234" y="88900"/>
            <a:ext cx="10583315" cy="794937"/>
          </a:xfrm>
        </p:spPr>
        <p:txBody>
          <a:bodyPr>
            <a:normAutofit fontScale="90000"/>
          </a:bodyPr>
          <a:lstStyle/>
          <a:p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Clinically Integrated Networks: Helping Practice improve Quality Metrics in VBC contracts</a:t>
            </a:r>
            <a:endParaRPr lang="en-US" sz="3200">
              <a:latin typeface="Century Gothic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397107-5AC4-4977-AD4A-63E9D1F1F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7" y="1037402"/>
            <a:ext cx="4697063" cy="50038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DDC384A-949B-4CFE-A58F-817BABFF0528}"/>
              </a:ext>
            </a:extLst>
          </p:cNvPr>
          <p:cNvGrpSpPr/>
          <p:nvPr/>
        </p:nvGrpSpPr>
        <p:grpSpPr>
          <a:xfrm>
            <a:off x="711394" y="4809299"/>
            <a:ext cx="3017618" cy="1063329"/>
            <a:chOff x="711394" y="5043220"/>
            <a:chExt cx="3017618" cy="10633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4B6DF8-18BC-4178-843F-24B2ED0DA4EF}"/>
                </a:ext>
              </a:extLst>
            </p:cNvPr>
            <p:cNvGrpSpPr/>
            <p:nvPr/>
          </p:nvGrpSpPr>
          <p:grpSpPr>
            <a:xfrm>
              <a:off x="711394" y="5233810"/>
              <a:ext cx="3017618" cy="872739"/>
              <a:chOff x="711394" y="5233810"/>
              <a:chExt cx="3017618" cy="87273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69B9720-D055-424E-A09A-A7373C417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1755" y="5294833"/>
                <a:ext cx="182880" cy="230179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DC8BD93-5B4B-4ADD-8B03-6B013D282FB5}"/>
                  </a:ext>
                </a:extLst>
              </p:cNvPr>
              <p:cNvGrpSpPr/>
              <p:nvPr/>
            </p:nvGrpSpPr>
            <p:grpSpPr>
              <a:xfrm>
                <a:off x="711394" y="5233810"/>
                <a:ext cx="3017618" cy="872739"/>
                <a:chOff x="676748" y="5177794"/>
                <a:chExt cx="3017618" cy="872739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2FB7281-83C7-405D-8A37-90AF369186A8}"/>
                    </a:ext>
                  </a:extLst>
                </p:cNvPr>
                <p:cNvSpPr txBox="1"/>
                <p:nvPr/>
              </p:nvSpPr>
              <p:spPr>
                <a:xfrm>
                  <a:off x="797480" y="5177794"/>
                  <a:ext cx="2896886" cy="87273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14142"/>
                      </a:solidFill>
                      <a:effectLst/>
                      <a:uLnTx/>
                      <a:uFillTx/>
                      <a:latin typeface="Century Gothic"/>
                      <a:ea typeface="+mn-ea"/>
                      <a:cs typeface="+mn-cs"/>
                    </a:rPr>
                    <a:t>Children’s National Hospital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14142"/>
                      </a:solidFill>
                      <a:effectLst/>
                      <a:uLnTx/>
                      <a:uFillTx/>
                      <a:latin typeface="Century Gothic"/>
                      <a:ea typeface="+mn-ea"/>
                      <a:cs typeface="+mn-cs"/>
                    </a:rPr>
                    <a:t>CN PCP Practice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14142"/>
                      </a:solidFill>
                      <a:effectLst/>
                      <a:uLnTx/>
                      <a:uFillTx/>
                      <a:latin typeface="Century Gothic"/>
                      <a:ea typeface="+mn-ea"/>
                      <a:cs typeface="+mn-cs"/>
                    </a:rPr>
                    <a:t>Independent PCP Practice </a:t>
                  </a: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C51E68B-6CE0-4CBA-BCB0-A828BE323C68}"/>
                    </a:ext>
                  </a:extLst>
                </p:cNvPr>
                <p:cNvSpPr/>
                <p:nvPr/>
              </p:nvSpPr>
              <p:spPr>
                <a:xfrm>
                  <a:off x="676748" y="5816075"/>
                  <a:ext cx="164592" cy="164592"/>
                </a:xfrm>
                <a:prstGeom prst="ellipse">
                  <a:avLst/>
                </a:prstGeom>
                <a:solidFill>
                  <a:srgbClr val="DA282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37C0DC2-8BCE-438B-A16A-B60B4D5EC349}"/>
                    </a:ext>
                  </a:extLst>
                </p:cNvPr>
                <p:cNvSpPr/>
                <p:nvPr/>
              </p:nvSpPr>
              <p:spPr>
                <a:xfrm>
                  <a:off x="676748" y="5545779"/>
                  <a:ext cx="164592" cy="164592"/>
                </a:xfrm>
                <a:prstGeom prst="ellipse">
                  <a:avLst/>
                </a:prstGeom>
                <a:solidFill>
                  <a:srgbClr val="FBE82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028152-36FF-49F8-9B05-5DD8218D017E}"/>
                </a:ext>
              </a:extLst>
            </p:cNvPr>
            <p:cNvSpPr/>
            <p:nvPr/>
          </p:nvSpPr>
          <p:spPr>
            <a:xfrm>
              <a:off x="1612968" y="5043220"/>
              <a:ext cx="838691" cy="307777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0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ACE346-2203-910F-9886-D90187DCE94C}"/>
              </a:ext>
            </a:extLst>
          </p:cNvPr>
          <p:cNvSpPr/>
          <p:nvPr/>
        </p:nvSpPr>
        <p:spPr>
          <a:xfrm>
            <a:off x="2262909" y="6492874"/>
            <a:ext cx="1838036" cy="296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5C205-62D7-43DD-B21F-28870D62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A5225-8D37-BA47-A180-7BD7248AF82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24243"/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24243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167ED-993B-45EA-9074-BF5FF44E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874"/>
          </a:xfrm>
        </p:spPr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PHN Development over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DF91B7-7C2D-4262-9926-3BE80A3921BE}"/>
              </a:ext>
            </a:extLst>
          </p:cNvPr>
          <p:cNvGrpSpPr/>
          <p:nvPr/>
        </p:nvGrpSpPr>
        <p:grpSpPr>
          <a:xfrm>
            <a:off x="877328" y="2538793"/>
            <a:ext cx="10782058" cy="913953"/>
            <a:chOff x="840767" y="2145015"/>
            <a:chExt cx="10510464" cy="913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ACB259-FBD3-436A-A646-65AD255E3CD5}"/>
                </a:ext>
              </a:extLst>
            </p:cNvPr>
            <p:cNvSpPr/>
            <p:nvPr/>
          </p:nvSpPr>
          <p:spPr>
            <a:xfrm>
              <a:off x="840767" y="2145015"/>
              <a:ext cx="2284883" cy="913953"/>
            </a:xfrm>
            <a:custGeom>
              <a:avLst/>
              <a:gdLst>
                <a:gd name="connsiteX0" fmla="*/ 0 w 2284883"/>
                <a:gd name="connsiteY0" fmla="*/ 0 h 913953"/>
                <a:gd name="connsiteX1" fmla="*/ 1827907 w 2284883"/>
                <a:gd name="connsiteY1" fmla="*/ 0 h 913953"/>
                <a:gd name="connsiteX2" fmla="*/ 2284883 w 2284883"/>
                <a:gd name="connsiteY2" fmla="*/ 456977 h 913953"/>
                <a:gd name="connsiteX3" fmla="*/ 1827907 w 2284883"/>
                <a:gd name="connsiteY3" fmla="*/ 913953 h 913953"/>
                <a:gd name="connsiteX4" fmla="*/ 0 w 2284883"/>
                <a:gd name="connsiteY4" fmla="*/ 913953 h 913953"/>
                <a:gd name="connsiteX5" fmla="*/ 456977 w 2284883"/>
                <a:gd name="connsiteY5" fmla="*/ 456977 h 913953"/>
                <a:gd name="connsiteX6" fmla="*/ 0 w 2284883"/>
                <a:gd name="connsiteY6" fmla="*/ 0 h 9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4883" h="913953">
                  <a:moveTo>
                    <a:pt x="0" y="0"/>
                  </a:moveTo>
                  <a:lnTo>
                    <a:pt x="1827907" y="0"/>
                  </a:lnTo>
                  <a:lnTo>
                    <a:pt x="2284883" y="456977"/>
                  </a:lnTo>
                  <a:lnTo>
                    <a:pt x="1827907" y="913953"/>
                  </a:lnTo>
                  <a:lnTo>
                    <a:pt x="0" y="913953"/>
                  </a:lnTo>
                  <a:lnTo>
                    <a:pt x="456977" y="4569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987" tIns="25337" rIns="482313" bIns="253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CY2019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BF37B36-8BA4-43A8-B685-397961F6098B}"/>
                </a:ext>
              </a:extLst>
            </p:cNvPr>
            <p:cNvSpPr/>
            <p:nvPr/>
          </p:nvSpPr>
          <p:spPr>
            <a:xfrm>
              <a:off x="2897162" y="2145015"/>
              <a:ext cx="2284883" cy="913953"/>
            </a:xfrm>
            <a:custGeom>
              <a:avLst/>
              <a:gdLst>
                <a:gd name="connsiteX0" fmla="*/ 0 w 2284883"/>
                <a:gd name="connsiteY0" fmla="*/ 0 h 913953"/>
                <a:gd name="connsiteX1" fmla="*/ 1827907 w 2284883"/>
                <a:gd name="connsiteY1" fmla="*/ 0 h 913953"/>
                <a:gd name="connsiteX2" fmla="*/ 2284883 w 2284883"/>
                <a:gd name="connsiteY2" fmla="*/ 456977 h 913953"/>
                <a:gd name="connsiteX3" fmla="*/ 1827907 w 2284883"/>
                <a:gd name="connsiteY3" fmla="*/ 913953 h 913953"/>
                <a:gd name="connsiteX4" fmla="*/ 0 w 2284883"/>
                <a:gd name="connsiteY4" fmla="*/ 913953 h 913953"/>
                <a:gd name="connsiteX5" fmla="*/ 456977 w 2284883"/>
                <a:gd name="connsiteY5" fmla="*/ 456977 h 913953"/>
                <a:gd name="connsiteX6" fmla="*/ 0 w 2284883"/>
                <a:gd name="connsiteY6" fmla="*/ 0 h 9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4883" h="913953">
                  <a:moveTo>
                    <a:pt x="0" y="0"/>
                  </a:moveTo>
                  <a:lnTo>
                    <a:pt x="1827907" y="0"/>
                  </a:lnTo>
                  <a:lnTo>
                    <a:pt x="2284883" y="456977"/>
                  </a:lnTo>
                  <a:lnTo>
                    <a:pt x="1827907" y="913953"/>
                  </a:lnTo>
                  <a:lnTo>
                    <a:pt x="0" y="913953"/>
                  </a:lnTo>
                  <a:lnTo>
                    <a:pt x="456977" y="4569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987" tIns="25337" rIns="482313" bIns="253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2020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4F84970-F32B-4937-BA13-64FD1C5E9C19}"/>
                </a:ext>
              </a:extLst>
            </p:cNvPr>
            <p:cNvSpPr/>
            <p:nvPr/>
          </p:nvSpPr>
          <p:spPr>
            <a:xfrm>
              <a:off x="4953558" y="2145015"/>
              <a:ext cx="2284883" cy="913953"/>
            </a:xfrm>
            <a:custGeom>
              <a:avLst/>
              <a:gdLst>
                <a:gd name="connsiteX0" fmla="*/ 0 w 2284883"/>
                <a:gd name="connsiteY0" fmla="*/ 0 h 913953"/>
                <a:gd name="connsiteX1" fmla="*/ 1827907 w 2284883"/>
                <a:gd name="connsiteY1" fmla="*/ 0 h 913953"/>
                <a:gd name="connsiteX2" fmla="*/ 2284883 w 2284883"/>
                <a:gd name="connsiteY2" fmla="*/ 456977 h 913953"/>
                <a:gd name="connsiteX3" fmla="*/ 1827907 w 2284883"/>
                <a:gd name="connsiteY3" fmla="*/ 913953 h 913953"/>
                <a:gd name="connsiteX4" fmla="*/ 0 w 2284883"/>
                <a:gd name="connsiteY4" fmla="*/ 913953 h 913953"/>
                <a:gd name="connsiteX5" fmla="*/ 456977 w 2284883"/>
                <a:gd name="connsiteY5" fmla="*/ 456977 h 913953"/>
                <a:gd name="connsiteX6" fmla="*/ 0 w 2284883"/>
                <a:gd name="connsiteY6" fmla="*/ 0 h 9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4883" h="913953">
                  <a:moveTo>
                    <a:pt x="0" y="0"/>
                  </a:moveTo>
                  <a:lnTo>
                    <a:pt x="1827907" y="0"/>
                  </a:lnTo>
                  <a:lnTo>
                    <a:pt x="2284883" y="456977"/>
                  </a:lnTo>
                  <a:lnTo>
                    <a:pt x="1827907" y="913953"/>
                  </a:lnTo>
                  <a:lnTo>
                    <a:pt x="0" y="913953"/>
                  </a:lnTo>
                  <a:lnTo>
                    <a:pt x="456977" y="4569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987" tIns="25337" rIns="482313" bIns="253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2021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764C5E-AB69-483A-B07F-2BF63BC68872}"/>
                </a:ext>
              </a:extLst>
            </p:cNvPr>
            <p:cNvSpPr/>
            <p:nvPr/>
          </p:nvSpPr>
          <p:spPr>
            <a:xfrm>
              <a:off x="7009953" y="2145015"/>
              <a:ext cx="2284883" cy="913953"/>
            </a:xfrm>
            <a:custGeom>
              <a:avLst/>
              <a:gdLst>
                <a:gd name="connsiteX0" fmla="*/ 0 w 2284883"/>
                <a:gd name="connsiteY0" fmla="*/ 0 h 913953"/>
                <a:gd name="connsiteX1" fmla="*/ 1827907 w 2284883"/>
                <a:gd name="connsiteY1" fmla="*/ 0 h 913953"/>
                <a:gd name="connsiteX2" fmla="*/ 2284883 w 2284883"/>
                <a:gd name="connsiteY2" fmla="*/ 456977 h 913953"/>
                <a:gd name="connsiteX3" fmla="*/ 1827907 w 2284883"/>
                <a:gd name="connsiteY3" fmla="*/ 913953 h 913953"/>
                <a:gd name="connsiteX4" fmla="*/ 0 w 2284883"/>
                <a:gd name="connsiteY4" fmla="*/ 913953 h 913953"/>
                <a:gd name="connsiteX5" fmla="*/ 456977 w 2284883"/>
                <a:gd name="connsiteY5" fmla="*/ 456977 h 913953"/>
                <a:gd name="connsiteX6" fmla="*/ 0 w 2284883"/>
                <a:gd name="connsiteY6" fmla="*/ 0 h 9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4883" h="913953">
                  <a:moveTo>
                    <a:pt x="0" y="0"/>
                  </a:moveTo>
                  <a:lnTo>
                    <a:pt x="1827907" y="0"/>
                  </a:lnTo>
                  <a:lnTo>
                    <a:pt x="2284883" y="456977"/>
                  </a:lnTo>
                  <a:lnTo>
                    <a:pt x="1827907" y="913953"/>
                  </a:lnTo>
                  <a:lnTo>
                    <a:pt x="0" y="913953"/>
                  </a:lnTo>
                  <a:lnTo>
                    <a:pt x="456977" y="4569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987" tIns="25337" rIns="482313" bIns="253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2022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977B78-A93C-47BA-AA79-4F33D5F289AA}"/>
                </a:ext>
              </a:extLst>
            </p:cNvPr>
            <p:cNvSpPr/>
            <p:nvPr/>
          </p:nvSpPr>
          <p:spPr>
            <a:xfrm>
              <a:off x="9066348" y="2145015"/>
              <a:ext cx="2284883" cy="913953"/>
            </a:xfrm>
            <a:custGeom>
              <a:avLst/>
              <a:gdLst>
                <a:gd name="connsiteX0" fmla="*/ 0 w 2284883"/>
                <a:gd name="connsiteY0" fmla="*/ 0 h 913953"/>
                <a:gd name="connsiteX1" fmla="*/ 1827907 w 2284883"/>
                <a:gd name="connsiteY1" fmla="*/ 0 h 913953"/>
                <a:gd name="connsiteX2" fmla="*/ 2284883 w 2284883"/>
                <a:gd name="connsiteY2" fmla="*/ 456977 h 913953"/>
                <a:gd name="connsiteX3" fmla="*/ 1827907 w 2284883"/>
                <a:gd name="connsiteY3" fmla="*/ 913953 h 913953"/>
                <a:gd name="connsiteX4" fmla="*/ 0 w 2284883"/>
                <a:gd name="connsiteY4" fmla="*/ 913953 h 913953"/>
                <a:gd name="connsiteX5" fmla="*/ 456977 w 2284883"/>
                <a:gd name="connsiteY5" fmla="*/ 456977 h 913953"/>
                <a:gd name="connsiteX6" fmla="*/ 0 w 2284883"/>
                <a:gd name="connsiteY6" fmla="*/ 0 h 91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4883" h="913953">
                  <a:moveTo>
                    <a:pt x="0" y="0"/>
                  </a:moveTo>
                  <a:lnTo>
                    <a:pt x="1827907" y="0"/>
                  </a:lnTo>
                  <a:lnTo>
                    <a:pt x="2284883" y="456977"/>
                  </a:lnTo>
                  <a:lnTo>
                    <a:pt x="1827907" y="913953"/>
                  </a:lnTo>
                  <a:lnTo>
                    <a:pt x="0" y="913953"/>
                  </a:lnTo>
                  <a:lnTo>
                    <a:pt x="456977" y="4569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987" tIns="25337" rIns="482313" bIns="253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2023</a:t>
              </a:r>
            </a:p>
          </p:txBody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CF7BE31F-C483-463F-857A-8FBD885A8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472763"/>
              </p:ext>
            </p:extLst>
          </p:nvPr>
        </p:nvGraphicFramePr>
        <p:xfrm>
          <a:off x="877328" y="3554058"/>
          <a:ext cx="10782060" cy="2734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412">
                  <a:extLst>
                    <a:ext uri="{9D8B030D-6E8A-4147-A177-3AD203B41FA5}">
                      <a16:colId xmlns:a16="http://schemas.microsoft.com/office/drawing/2014/main" val="1003157585"/>
                    </a:ext>
                  </a:extLst>
                </a:gridCol>
                <a:gridCol w="2020860">
                  <a:extLst>
                    <a:ext uri="{9D8B030D-6E8A-4147-A177-3AD203B41FA5}">
                      <a16:colId xmlns:a16="http://schemas.microsoft.com/office/drawing/2014/main" val="304922928"/>
                    </a:ext>
                  </a:extLst>
                </a:gridCol>
                <a:gridCol w="2291964">
                  <a:extLst>
                    <a:ext uri="{9D8B030D-6E8A-4147-A177-3AD203B41FA5}">
                      <a16:colId xmlns:a16="http://schemas.microsoft.com/office/drawing/2014/main" val="993773219"/>
                    </a:ext>
                  </a:extLst>
                </a:gridCol>
                <a:gridCol w="2000636">
                  <a:extLst>
                    <a:ext uri="{9D8B030D-6E8A-4147-A177-3AD203B41FA5}">
                      <a16:colId xmlns:a16="http://schemas.microsoft.com/office/drawing/2014/main" val="657149874"/>
                    </a:ext>
                  </a:extLst>
                </a:gridCol>
                <a:gridCol w="2312188">
                  <a:extLst>
                    <a:ext uri="{9D8B030D-6E8A-4147-A177-3AD203B41FA5}">
                      <a16:colId xmlns:a16="http://schemas.microsoft.com/office/drawing/2014/main" val="2320288847"/>
                    </a:ext>
                  </a:extLst>
                </a:gridCol>
              </a:tblGrid>
              <a:tr h="722769"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endParaRPr lang="en-US" sz="1800" b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First Contract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Second Contract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Third Contract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entury Gothic"/>
                        </a:rPr>
                        <a:t>Additional Contracts ++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39174"/>
                  </a:ext>
                </a:extLst>
              </a:tr>
              <a:tr h="1913196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HealthEIntent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Glasscubes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Arcadia platform:</a:t>
                      </a: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 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457200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Aetna data</a:t>
                      </a:r>
                    </a:p>
                    <a:p>
                      <a:pPr marL="457200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eCW</a:t>
                      </a: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data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Arcadia platform:</a:t>
                      </a:r>
                    </a:p>
                    <a:p>
                      <a:pPr marL="457200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Payer Data</a:t>
                      </a:r>
                    </a:p>
                    <a:p>
                      <a:pPr marL="457200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Other EMRs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Arcadia Outreach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Salesforce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87271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17BF2C1C-53F7-44FA-AC1F-0C7AD7F89D84}"/>
              </a:ext>
            </a:extLst>
          </p:cNvPr>
          <p:cNvSpPr/>
          <p:nvPr/>
        </p:nvSpPr>
        <p:spPr>
          <a:xfrm>
            <a:off x="85725" y="1405999"/>
            <a:ext cx="713347" cy="1290638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 panose="020B0502020202020204" pitchFamily="34" charset="0"/>
              </a:rPr>
              <a:t>QI Projects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2A6291-204F-4EE7-B47E-3F0D8C07F58B}"/>
              </a:ext>
            </a:extLst>
          </p:cNvPr>
          <p:cNvSpPr/>
          <p:nvPr/>
        </p:nvSpPr>
        <p:spPr>
          <a:xfrm>
            <a:off x="85725" y="4490345"/>
            <a:ext cx="713347" cy="1479290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 panose="020B0502020202020204" pitchFamily="34" charset="0"/>
              </a:rPr>
              <a:t>Data/ Resources</a:t>
            </a:r>
          </a:p>
        </p:txBody>
      </p:sp>
      <p:graphicFrame>
        <p:nvGraphicFramePr>
          <p:cNvPr id="21" name="Table 17">
            <a:extLst>
              <a:ext uri="{FF2B5EF4-FFF2-40B4-BE49-F238E27FC236}">
                <a16:creationId xmlns:a16="http://schemas.microsoft.com/office/drawing/2014/main" id="{BD814373-426F-4DC9-A679-5027BEF80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49027"/>
              </p:ext>
            </p:extLst>
          </p:nvPr>
        </p:nvGraphicFramePr>
        <p:xfrm>
          <a:off x="877329" y="1594118"/>
          <a:ext cx="10782058" cy="84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968">
                  <a:extLst>
                    <a:ext uri="{9D8B030D-6E8A-4147-A177-3AD203B41FA5}">
                      <a16:colId xmlns:a16="http://schemas.microsoft.com/office/drawing/2014/main" val="1003157585"/>
                    </a:ext>
                  </a:extLst>
                </a:gridCol>
                <a:gridCol w="2070003">
                  <a:extLst>
                    <a:ext uri="{9D8B030D-6E8A-4147-A177-3AD203B41FA5}">
                      <a16:colId xmlns:a16="http://schemas.microsoft.com/office/drawing/2014/main" val="304922928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993773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57149874"/>
                    </a:ext>
                  </a:extLst>
                </a:gridCol>
                <a:gridCol w="2286787">
                  <a:extLst>
                    <a:ext uri="{9D8B030D-6E8A-4147-A177-3AD203B41FA5}">
                      <a16:colId xmlns:a16="http://schemas.microsoft.com/office/drawing/2014/main" val="2320288847"/>
                    </a:ext>
                  </a:extLst>
                </a:gridCol>
              </a:tblGrid>
              <a:tr h="843363"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Acne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Concussion</a:t>
                      </a:r>
                    </a:p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Constipation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Asthma</a:t>
                      </a:r>
                    </a:p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School Absenteeism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Adolescent Care</a:t>
                      </a:r>
                    </a:p>
                    <a:p>
                      <a:pPr marL="182880" indent="-18288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Behavioral Health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Depression screening</a:t>
                      </a:r>
                    </a:p>
                    <a:p>
                      <a:pPr marL="285750" indent="-285750">
                        <a:buClr>
                          <a:schemeClr val="accent1"/>
                        </a:buClr>
                        <a:buSzPct val="90000"/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REL,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SDoH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39174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359B1AF0-2C8C-41B0-A501-D0D7393976EC}"/>
              </a:ext>
            </a:extLst>
          </p:cNvPr>
          <p:cNvSpPr/>
          <p:nvPr/>
        </p:nvSpPr>
        <p:spPr>
          <a:xfrm>
            <a:off x="85725" y="3106340"/>
            <a:ext cx="713347" cy="1290638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 panose="020B0502020202020204" pitchFamily="34" charset="0"/>
              </a:rPr>
              <a:t>VBC Contracts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E8B04-7592-4EA6-B79B-E57F8103FA81}"/>
              </a:ext>
            </a:extLst>
          </p:cNvPr>
          <p:cNvSpPr txBox="1"/>
          <p:nvPr/>
        </p:nvSpPr>
        <p:spPr>
          <a:xfrm>
            <a:off x="9001831" y="6481541"/>
            <a:ext cx="239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Century Gothic" panose="020B0502020202020204" pitchFamily="34" charset="0"/>
              </a:rPr>
              <a:t>*As of Q2 2022</a:t>
            </a:r>
          </a:p>
        </p:txBody>
      </p:sp>
    </p:spTree>
    <p:extLst>
      <p:ext uri="{BB962C8B-B14F-4D97-AF65-F5344CB8AC3E}">
        <p14:creationId xmlns:p14="http://schemas.microsoft.com/office/powerpoint/2010/main" val="127392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28F06-F3BE-488B-9E30-355B98FB5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" y="388883"/>
            <a:ext cx="11854264" cy="6048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BC9E68-ECDD-384B-C1C0-0468CAD1E87A}"/>
              </a:ext>
            </a:extLst>
          </p:cNvPr>
          <p:cNvSpPr/>
          <p:nvPr/>
        </p:nvSpPr>
        <p:spPr>
          <a:xfrm>
            <a:off x="8863219" y="1185825"/>
            <a:ext cx="858840" cy="226238"/>
          </a:xfrm>
          <a:prstGeom prst="rect">
            <a:avLst/>
          </a:prstGeom>
          <a:solidFill>
            <a:srgbClr val="0841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#1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F25FF-9EAA-B4D2-51D5-B8B91F6344D6}"/>
              </a:ext>
            </a:extLst>
          </p:cNvPr>
          <p:cNvSpPr/>
          <p:nvPr/>
        </p:nvSpPr>
        <p:spPr>
          <a:xfrm>
            <a:off x="9800391" y="1185824"/>
            <a:ext cx="858840" cy="226238"/>
          </a:xfrm>
          <a:prstGeom prst="rect">
            <a:avLst/>
          </a:prstGeom>
          <a:solidFill>
            <a:srgbClr val="0841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#2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257F5-93AF-532F-28AE-9018C4B69A2A}"/>
              </a:ext>
            </a:extLst>
          </p:cNvPr>
          <p:cNvSpPr/>
          <p:nvPr/>
        </p:nvSpPr>
        <p:spPr>
          <a:xfrm>
            <a:off x="10763839" y="1185824"/>
            <a:ext cx="858840" cy="226238"/>
          </a:xfrm>
          <a:prstGeom prst="rect">
            <a:avLst/>
          </a:prstGeom>
          <a:solidFill>
            <a:srgbClr val="0841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#3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6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29095" y="908324"/>
            <a:ext cx="3342794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76341" y="908323"/>
            <a:ext cx="3729833" cy="4847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90508" y="908323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7"/>
            <a:ext cx="2988926" cy="4847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does this mean for you?​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0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4088-8D3B-4E2D-823C-8FE0209F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improve quality/value of care we deliver? Quality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2364-DBE0-4B69-B921-70FF4C34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7563"/>
            <a:ext cx="10515600" cy="384939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Structured approach to measure and improve care and processes</a:t>
            </a:r>
          </a:p>
          <a:p>
            <a:r>
              <a:rPr lang="en-US">
                <a:solidFill>
                  <a:schemeClr val="tx1"/>
                </a:solidFill>
              </a:rPr>
              <a:t>Improvement through small, incremental changes</a:t>
            </a:r>
          </a:p>
          <a:p>
            <a:r>
              <a:rPr lang="en-US">
                <a:solidFill>
                  <a:schemeClr val="tx1"/>
                </a:solidFill>
              </a:rPr>
              <a:t>Elements include stated aims and outcome measures</a:t>
            </a:r>
          </a:p>
          <a:p>
            <a:r>
              <a:rPr lang="en-US">
                <a:solidFill>
                  <a:schemeClr val="tx1"/>
                </a:solidFill>
              </a:rPr>
              <a:t>Essential to achieve the triple aim</a:t>
            </a:r>
          </a:p>
          <a:p>
            <a:r>
              <a:rPr lang="en-US">
                <a:solidFill>
                  <a:schemeClr val="tx1"/>
                </a:solidFill>
              </a:rPr>
              <a:t>Requirement for Maintenance of Certification (MOC)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2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D8DC3-EB4C-65E5-B4A5-36A343A6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/>
              <a:t>Tips for Improving on these metrics: Hierarchy of Intervention Effectiveness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13F0D92-F282-E2FF-A58E-929C062DF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945" y="1033111"/>
            <a:ext cx="5550406" cy="5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3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2DF5796E-BB8F-8601-CAE1-B3D70A7DD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73" y="917762"/>
            <a:ext cx="5552514" cy="435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8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9AF18-2349-45F6-B2FE-30014B23EDF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A brief but </a:t>
            </a:r>
            <a:r>
              <a:rPr lang="en-US" sz="4400"/>
              <a:t>wonderful</a:t>
            </a:r>
            <a:r>
              <a:rPr lang="en-US"/>
              <a:t> journey through value-based care</a:t>
            </a:r>
            <a:br>
              <a:rPr lang="en-US" sz="4000"/>
            </a:b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A5F36-9120-4C72-8964-53684D7BA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Business of Pediatrics/ January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DDDF7-BC47-456C-B4BC-E79D582341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3718" y="4718050"/>
            <a:ext cx="10814050" cy="4953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Claire Boogaard, MD, MPH; Eduardo Fox, MD; Mark Weissman, MD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9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B4C1-A9E3-4683-A4C2-A736BD25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E0B8A-35B5-4441-AA9F-7D36BE9F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Claire Boogaard, MD, MPH:  </a:t>
            </a:r>
            <a:r>
              <a:rPr lang="en-US">
                <a:hlinkClick r:id="rId2"/>
              </a:rPr>
              <a:t>cboogaar@childrensnational.org</a:t>
            </a:r>
            <a:endParaRPr lang="en-US"/>
          </a:p>
          <a:p>
            <a:r>
              <a:rPr lang="en-US"/>
              <a:t>Eduardo Fox, MD:  </a:t>
            </a:r>
            <a:r>
              <a:rPr lang="en-US">
                <a:hlinkClick r:id="rId3"/>
              </a:rPr>
              <a:t>erfox@childrensnational.org</a:t>
            </a:r>
            <a:endParaRPr lang="en-US"/>
          </a:p>
          <a:p>
            <a:r>
              <a:rPr lang="en-US"/>
              <a:t>Mark Weissman, MD:  </a:t>
            </a:r>
            <a:r>
              <a:rPr lang="en-US">
                <a:hlinkClick r:id="rId4"/>
              </a:rPr>
              <a:t>MWEISSMA@childrensnational.org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1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21197F-BC3B-0E60-8F99-95EF7C988051}"/>
              </a:ext>
            </a:extLst>
          </p:cNvPr>
          <p:cNvSpPr/>
          <p:nvPr/>
        </p:nvSpPr>
        <p:spPr>
          <a:xfrm>
            <a:off x="4194959" y="4525715"/>
            <a:ext cx="7689201" cy="201055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C5A27-5492-45F0-81BA-D65324E5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rgbClr val="FFFFFF"/>
                </a:solidFill>
                <a:latin typeface="Century Gothic" panose="020B0502020202020204" pitchFamily="34" charset="0"/>
              </a:rPr>
              <a:t>Thank you for the care you provide </a:t>
            </a:r>
            <a:br>
              <a:rPr lang="en-US" sz="2800" kern="120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2800" kern="1200">
                <a:solidFill>
                  <a:srgbClr val="FFFFFF"/>
                </a:solidFill>
                <a:latin typeface="Century Gothic" panose="020B0502020202020204" pitchFamily="34" charset="0"/>
              </a:rPr>
              <a:t>to children, families &amp; each other.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9F817B-68CB-4B96-96A9-BF096013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4C09068-DDAE-4F2E-8273-83B0EBB83926}" type="slidenum"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298" name="Picture 10" descr="COVID-19 Cases Rising Among Children | Children&amp;#39;s Hospital of Philadelphia">
            <a:extLst>
              <a:ext uri="{FF2B5EF4-FFF2-40B4-BE49-F238E27FC236}">
                <a16:creationId xmlns:a16="http://schemas.microsoft.com/office/drawing/2014/main" id="{7F071E94-A06A-45F8-96D8-33C69D3DB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OVID-19 vaccine for kids 5 to 11: What to know about the omicron variant  and more - CNET">
            <a:extLst>
              <a:ext uri="{FF2B5EF4-FFF2-40B4-BE49-F238E27FC236}">
                <a16:creationId xmlns:a16="http://schemas.microsoft.com/office/drawing/2014/main" id="{1A62E189-DA40-4701-A9AC-4FB66B103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OVID-19 and Kids: What you need to know | CHQ">
            <a:extLst>
              <a:ext uri="{FF2B5EF4-FFF2-40B4-BE49-F238E27FC236}">
                <a16:creationId xmlns:a16="http://schemas.microsoft.com/office/drawing/2014/main" id="{1215DE8D-93E3-43E5-B790-2F98674EC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OVID: long-lasting symptoms rarer in children than in adults – new research">
            <a:extLst>
              <a:ext uri="{FF2B5EF4-FFF2-40B4-BE49-F238E27FC236}">
                <a16:creationId xmlns:a16="http://schemas.microsoft.com/office/drawing/2014/main" id="{B8E38367-B75C-4753-94FF-539717B2A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re than half a million children in the U.S. have had COVID-19">
            <a:extLst>
              <a:ext uri="{FF2B5EF4-FFF2-40B4-BE49-F238E27FC236}">
                <a16:creationId xmlns:a16="http://schemas.microsoft.com/office/drawing/2014/main" id="{10C3F4E8-447A-4148-9306-893A6AC3A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626B3B6-6195-A1AB-0AE2-E1763148A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68" y="5792400"/>
            <a:ext cx="3698582" cy="6854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E07B36-B478-726E-422A-3C7084E7D018}"/>
              </a:ext>
            </a:extLst>
          </p:cNvPr>
          <p:cNvCxnSpPr/>
          <p:nvPr/>
        </p:nvCxnSpPr>
        <p:spPr>
          <a:xfrm>
            <a:off x="4490113" y="5698190"/>
            <a:ext cx="570476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40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4088-8D3B-4E2D-823C-8FE0209F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2364-DBE0-4B69-B921-70FF4C349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0795"/>
            <a:r>
              <a:rPr lang="en-US" sz="2800">
                <a:solidFill>
                  <a:schemeClr val="tx1"/>
                </a:solidFill>
              </a:rPr>
              <a:t>Establish some definitions around value-based care, quality improvement, and provider networks (making sense of the alphabet soup).</a:t>
            </a:r>
            <a:endParaRPr lang="en-US">
              <a:solidFill>
                <a:schemeClr val="tx1"/>
              </a:solidFill>
            </a:endParaRPr>
          </a:p>
          <a:p>
            <a:pPr marL="10795"/>
            <a:r>
              <a:rPr lang="en-US" sz="2800">
                <a:solidFill>
                  <a:schemeClr val="tx1"/>
                </a:solidFill>
              </a:rPr>
              <a:t>Describe the value-based care (VBC) model and its application to pediatrics.</a:t>
            </a:r>
          </a:p>
          <a:p>
            <a:pPr marL="10795"/>
            <a:r>
              <a:rPr lang="en-US" sz="2800">
                <a:solidFill>
                  <a:schemeClr val="tx1"/>
                </a:solidFill>
              </a:rPr>
              <a:t>Discuss how VBC affects your patients, your practice, and you. </a:t>
            </a:r>
          </a:p>
          <a:p>
            <a:pPr marL="10795"/>
            <a:r>
              <a:rPr lang="en-US" sz="2800">
                <a:solidFill>
                  <a:schemeClr val="tx1"/>
                </a:solidFill>
              </a:rPr>
              <a:t>Describe strategies for improving measure outcomes.</a:t>
            </a:r>
          </a:p>
          <a:p>
            <a:pPr marL="0"/>
            <a:r>
              <a:rPr lang="en-US" sz="2800">
                <a:solidFill>
                  <a:schemeClr val="tx1"/>
                </a:solidFill>
                <a:ea typeface="+mn-lt"/>
                <a:cs typeface="+mn-lt"/>
              </a:rPr>
              <a:t>Create greater awareness regarding Pediatric Health Network's current VBC contract measures</a:t>
            </a:r>
          </a:p>
          <a:p>
            <a:pPr marL="0"/>
            <a:r>
              <a:rPr lang="en-US" sz="2800">
                <a:solidFill>
                  <a:schemeClr val="tx1"/>
                </a:solidFill>
                <a:ea typeface="+mn-lt"/>
                <a:cs typeface="+mn-lt"/>
              </a:rPr>
              <a:t>Highlight select measures and provide best practices and coding strategies to improve performance </a:t>
            </a:r>
            <a:endParaRPr lang="en-US" sz="2800">
              <a:solidFill>
                <a:schemeClr val="tx1"/>
              </a:solidFill>
            </a:endParaRPr>
          </a:p>
          <a:p>
            <a:pPr marL="10795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8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62C7-16D2-498E-BA2E-439019EF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>
                <a:solidFill>
                  <a:schemeClr val="accent1"/>
                </a:solidFill>
              </a:rPr>
              <a:t>Big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B54D8-753F-4FED-B9B5-210FA00D7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/>
          </a:p>
          <a:p>
            <a:pPr marL="0" indent="0">
              <a:buNone/>
            </a:pPr>
            <a:r>
              <a:rPr lang="en-US" sz="4000"/>
              <a:t>Applying a "</a:t>
            </a:r>
            <a:r>
              <a:rPr lang="en-US" sz="4000">
                <a:solidFill>
                  <a:srgbClr val="FF0000"/>
                </a:solidFill>
              </a:rPr>
              <a:t>value</a:t>
            </a:r>
            <a:r>
              <a:rPr lang="en-US" sz="4000"/>
              <a:t>" lens can </a:t>
            </a:r>
            <a:r>
              <a:rPr lang="en-US" sz="4000">
                <a:solidFill>
                  <a:srgbClr val="FF0000"/>
                </a:solidFill>
              </a:rPr>
              <a:t>transform</a:t>
            </a:r>
            <a:r>
              <a:rPr lang="en-US" sz="4000"/>
              <a:t> </a:t>
            </a:r>
            <a:r>
              <a:rPr lang="en-US" sz="4000">
                <a:solidFill>
                  <a:srgbClr val="FF0000"/>
                </a:solidFill>
              </a:rPr>
              <a:t>care</a:t>
            </a:r>
            <a:r>
              <a:rPr lang="en-US" sz="4000"/>
              <a:t> for our </a:t>
            </a:r>
            <a:r>
              <a:rPr lang="en-US" sz="4000">
                <a:solidFill>
                  <a:srgbClr val="FF0000"/>
                </a:solidFill>
              </a:rPr>
              <a:t>patients</a:t>
            </a:r>
            <a:r>
              <a:rPr lang="en-US" sz="4000"/>
              <a:t> and their </a:t>
            </a:r>
            <a:r>
              <a:rPr lang="en-US" sz="4000">
                <a:solidFill>
                  <a:srgbClr val="FF0000"/>
                </a:solidFill>
              </a:rPr>
              <a:t>communities</a:t>
            </a:r>
            <a:r>
              <a:rPr lang="en-US" sz="4000"/>
              <a:t>.</a:t>
            </a:r>
          </a:p>
          <a:p>
            <a:pPr marL="0" indent="0">
              <a:buNone/>
            </a:pPr>
            <a:endParaRPr lang="en-US" sz="4000"/>
          </a:p>
          <a:p>
            <a:pPr marL="0" indent="0">
              <a:buNone/>
            </a:pPr>
            <a:r>
              <a:rPr lang="en-US" sz="4000"/>
              <a:t>And for the </a:t>
            </a:r>
            <a:r>
              <a:rPr lang="en-US" sz="4000">
                <a:solidFill>
                  <a:srgbClr val="FF0000"/>
                </a:solidFill>
              </a:rPr>
              <a:t>healthcare workforce</a:t>
            </a:r>
            <a:r>
              <a:rPr lang="en-US" sz="4000"/>
              <a:t>, too.  </a:t>
            </a:r>
          </a:p>
        </p:txBody>
      </p:sp>
    </p:spTree>
    <p:extLst>
      <p:ext uri="{BB962C8B-B14F-4D97-AF65-F5344CB8AC3E}">
        <p14:creationId xmlns:p14="http://schemas.microsoft.com/office/powerpoint/2010/main" val="38230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BD85E9-F7E6-8A4D-84B8-D8693231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accent1"/>
                </a:solidFill>
                <a:latin typeface="Century Gothic" panose="020B0502020202020204" pitchFamily="34" charset="0"/>
              </a:rPr>
              <a:t>Today’s Journey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14143-D163-3744-A685-52199201DF2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6180" y="1111799"/>
            <a:ext cx="3342794" cy="970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VBC built into our health system?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E05734-59C8-CB43-BC93-2C6956A24F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63426" y="1111798"/>
            <a:ext cx="3729833" cy="4847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is value measured and captured?​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7E0F75-4BA3-D94F-9FD2-183325711C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77593" y="1111798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How can we improve?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0CE12E-8EB9-6744-A3CE-DE96ED6267E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405" y="5015556"/>
            <a:ext cx="3342794" cy="1175381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is value-based care (VBC)?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25123C-E948-054C-93CE-217777472D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2582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Does VBC care work?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F4475-0472-F948-999F-6389B0D36C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92332" y="5009409"/>
            <a:ext cx="2603500" cy="341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What does this mean for you?​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9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54C5-2335-4A9E-A9DA-36332037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60" y="-6575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Century Gothic" panose="020B0502020202020204" pitchFamily="34" charset="0"/>
              </a:rPr>
              <a:t>Quality Alphabet Soup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060C1-8072-4B22-9F95-A5E7AA4C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endParaRPr lang="en-US">
              <a:latin typeface="Century Gothic" panose="020B0502020202020204" pitchFamily="34" charset="0"/>
            </a:endParaRPr>
          </a:p>
          <a:p>
            <a:endParaRPr lang="en-US">
              <a:latin typeface="Century Gothic" panose="020B0502020202020204" pitchFamily="34" charset="0"/>
            </a:endParaRPr>
          </a:p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B2647-B33A-4CA4-98ED-9D9B232CE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99" y="3336445"/>
            <a:ext cx="4090771" cy="3029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5E284C-B565-47AC-A318-4FF1345EC59E}"/>
              </a:ext>
            </a:extLst>
          </p:cNvPr>
          <p:cNvSpPr/>
          <p:nvPr/>
        </p:nvSpPr>
        <p:spPr>
          <a:xfrm>
            <a:off x="5311098" y="203032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VBC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4A103-32B0-4F38-BAF3-A790AD0F4F02}"/>
              </a:ext>
            </a:extLst>
          </p:cNvPr>
          <p:cNvSpPr/>
          <p:nvPr/>
        </p:nvSpPr>
        <p:spPr>
          <a:xfrm>
            <a:off x="10375661" y="3538554"/>
            <a:ext cx="91440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ACO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8BB94-D672-4CB3-BF24-12F484BC72A6}"/>
              </a:ext>
            </a:extLst>
          </p:cNvPr>
          <p:cNvSpPr/>
          <p:nvPr/>
        </p:nvSpPr>
        <p:spPr>
          <a:xfrm>
            <a:off x="10934146" y="1904035"/>
            <a:ext cx="914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NCQA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F7B8B3-D43A-402F-9CA2-28825AEA9036}"/>
              </a:ext>
            </a:extLst>
          </p:cNvPr>
          <p:cNvSpPr/>
          <p:nvPr/>
        </p:nvSpPr>
        <p:spPr>
          <a:xfrm>
            <a:off x="6850939" y="780005"/>
            <a:ext cx="914400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PCMH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60E3E-8289-4867-8A16-87F7BBB2432F}"/>
              </a:ext>
            </a:extLst>
          </p:cNvPr>
          <p:cNvSpPr/>
          <p:nvPr/>
        </p:nvSpPr>
        <p:spPr>
          <a:xfrm>
            <a:off x="8630915" y="2670454"/>
            <a:ext cx="91440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FFS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A59A8F-C6E2-4D24-B32F-40CB665DB2F1}"/>
              </a:ext>
            </a:extLst>
          </p:cNvPr>
          <p:cNvSpPr/>
          <p:nvPr/>
        </p:nvSpPr>
        <p:spPr>
          <a:xfrm>
            <a:off x="9633617" y="545273"/>
            <a:ext cx="914400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PHN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2800F-2E17-4689-AEBD-F6964BF5AFFE}"/>
              </a:ext>
            </a:extLst>
          </p:cNvPr>
          <p:cNvSpPr/>
          <p:nvPr/>
        </p:nvSpPr>
        <p:spPr>
          <a:xfrm>
            <a:off x="8511194" y="4944031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QI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243D12-81A0-42B1-9362-9F0EDE847F83}"/>
              </a:ext>
            </a:extLst>
          </p:cNvPr>
          <p:cNvSpPr/>
          <p:nvPr/>
        </p:nvSpPr>
        <p:spPr>
          <a:xfrm>
            <a:off x="324864" y="4253012"/>
            <a:ext cx="914400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APM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22C1BE-714D-4ABB-BD95-F608B5640E51}"/>
              </a:ext>
            </a:extLst>
          </p:cNvPr>
          <p:cNvSpPr/>
          <p:nvPr/>
        </p:nvSpPr>
        <p:spPr>
          <a:xfrm>
            <a:off x="2502036" y="5284574"/>
            <a:ext cx="9144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HEDIS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9C24EF-1BB4-4CA9-9532-B12E2FE78EDD}"/>
              </a:ext>
            </a:extLst>
          </p:cNvPr>
          <p:cNvSpPr/>
          <p:nvPr/>
        </p:nvSpPr>
        <p:spPr>
          <a:xfrm>
            <a:off x="1948908" y="3070751"/>
            <a:ext cx="914400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IHI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0E060D-FC41-4D1D-A742-064F714DD9BF}"/>
              </a:ext>
            </a:extLst>
          </p:cNvPr>
          <p:cNvSpPr/>
          <p:nvPr/>
        </p:nvSpPr>
        <p:spPr>
          <a:xfrm>
            <a:off x="912155" y="1649897"/>
            <a:ext cx="91440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CIN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F466C-D8EF-47B8-AE80-DA26AAD1AD68}"/>
              </a:ext>
            </a:extLst>
          </p:cNvPr>
          <p:cNvSpPr/>
          <p:nvPr/>
        </p:nvSpPr>
        <p:spPr>
          <a:xfrm>
            <a:off x="3050659" y="1182719"/>
            <a:ext cx="9144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P4P</a:t>
            </a:r>
          </a:p>
        </p:txBody>
      </p:sp>
    </p:spTree>
    <p:extLst>
      <p:ext uri="{BB962C8B-B14F-4D97-AF65-F5344CB8AC3E}">
        <p14:creationId xmlns:p14="http://schemas.microsoft.com/office/powerpoint/2010/main" val="36812863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363E0-09A5-4488-B599-B1C593A32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DF60D-0695-4989-8A26-7D77790E8890}"/>
              </a:ext>
            </a:extLst>
          </p:cNvPr>
          <p:cNvSpPr txBox="1"/>
          <p:nvPr/>
        </p:nvSpPr>
        <p:spPr>
          <a:xfrm>
            <a:off x="1141325" y="3013501"/>
            <a:ext cx="1844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Century Gothic" panose="020B0502020202020204" pitchFamily="34" charset="0"/>
              </a:rPr>
              <a:t>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EF32A-8F8E-4517-B001-82AF1BE67FDD}"/>
              </a:ext>
            </a:extLst>
          </p:cNvPr>
          <p:cNvSpPr txBox="1"/>
          <p:nvPr/>
        </p:nvSpPr>
        <p:spPr>
          <a:xfrm>
            <a:off x="3751143" y="2708113"/>
            <a:ext cx="495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entury Gothic" panose="020B0502020202020204" pitchFamily="34" charset="0"/>
              </a:rPr>
              <a:t>Quality (outcomes)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D0F70-C08F-4E89-8C5E-22D55FCC2FA1}"/>
              </a:ext>
            </a:extLst>
          </p:cNvPr>
          <p:cNvSpPr txBox="1"/>
          <p:nvPr/>
        </p:nvSpPr>
        <p:spPr>
          <a:xfrm>
            <a:off x="3751143" y="3502975"/>
            <a:ext cx="495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Cost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C429EA-74D2-4BDC-B3BA-21CE834DD385}"/>
              </a:ext>
            </a:extLst>
          </p:cNvPr>
          <p:cNvCxnSpPr>
            <a:cxnSpLocks/>
          </p:cNvCxnSpPr>
          <p:nvPr/>
        </p:nvCxnSpPr>
        <p:spPr>
          <a:xfrm flipV="1">
            <a:off x="3652059" y="3477554"/>
            <a:ext cx="5150958" cy="76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A5C070-659F-4A36-B299-0D87D570BD83}"/>
              </a:ext>
            </a:extLst>
          </p:cNvPr>
          <p:cNvSpPr txBox="1"/>
          <p:nvPr/>
        </p:nvSpPr>
        <p:spPr>
          <a:xfrm>
            <a:off x="2867322" y="3069812"/>
            <a:ext cx="54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15D372-F3FD-4E54-A116-7969522A8625}"/>
              </a:ext>
            </a:extLst>
          </p:cNvPr>
          <p:cNvSpPr/>
          <p:nvPr/>
        </p:nvSpPr>
        <p:spPr>
          <a:xfrm>
            <a:off x="9319029" y="4100780"/>
            <a:ext cx="2208944" cy="1546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Quality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5305E2-57F2-4B9E-89F0-7C69A2EDD42B}"/>
              </a:ext>
            </a:extLst>
          </p:cNvPr>
          <p:cNvSpPr/>
          <p:nvPr/>
        </p:nvSpPr>
        <p:spPr>
          <a:xfrm>
            <a:off x="9319029" y="607298"/>
            <a:ext cx="2208944" cy="1546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Value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372888-C12B-4CC2-9777-282F8ED4A1E0}"/>
              </a:ext>
            </a:extLst>
          </p:cNvPr>
          <p:cNvSpPr/>
          <p:nvPr/>
        </p:nvSpPr>
        <p:spPr>
          <a:xfrm>
            <a:off x="9332092" y="2354039"/>
            <a:ext cx="2208944" cy="1546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Satisfaction</a:t>
            </a:r>
          </a:p>
        </p:txBody>
      </p:sp>
    </p:spTree>
    <p:extLst>
      <p:ext uri="{BB962C8B-B14F-4D97-AF65-F5344CB8AC3E}">
        <p14:creationId xmlns:p14="http://schemas.microsoft.com/office/powerpoint/2010/main" val="5244508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5F0C10-BAF3-4E59-97F0-AD2558D3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5225-8D37-BA47-A180-7BD7248AF82A}" type="slidenum">
              <a:rPr lang="en-US" dirty="0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E8137-549F-420B-AA91-1A6E41DA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Triple/Quadruple/Quintuple Aim (IHI)</a:t>
            </a:r>
            <a:br>
              <a:rPr lang="en-US" sz="4400"/>
            </a:br>
            <a:r>
              <a:rPr lang="en-US" sz="2400" b="0" i="0">
                <a:solidFill>
                  <a:schemeClr val="accent2"/>
                </a:solidFill>
                <a:effectLst/>
              </a:rPr>
              <a:t>A framework to optimize health system performance</a:t>
            </a:r>
            <a:endParaRPr lang="en-US" sz="440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14A3D-D789-4FAE-B72B-59C2565DE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5463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Improving population health and clinical outcomes</a:t>
            </a:r>
          </a:p>
          <a:p>
            <a:pPr marL="525463" indent="-514350">
              <a:lnSpc>
                <a:spcPct val="11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Reducing costs </a:t>
            </a:r>
          </a:p>
          <a:p>
            <a:pPr marL="525463" indent="-514350">
              <a:lnSpc>
                <a:spcPct val="11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Improving patient experience</a:t>
            </a:r>
          </a:p>
          <a:p>
            <a:pPr marL="525463" indent="-51435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Improving provider experience</a:t>
            </a:r>
          </a:p>
          <a:p>
            <a:pPr marL="525463" indent="-51435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>
                <a:solidFill>
                  <a:schemeClr val="tx1"/>
                </a:solidFill>
              </a:rPr>
              <a:t>Advancing health equity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AAEA2E-A79D-4F47-8916-EF438616A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652" y="2704329"/>
            <a:ext cx="3455773" cy="1900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D56F7-DCB1-4522-A94F-FF80B3784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52" y="4740105"/>
            <a:ext cx="3455773" cy="10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PHN Color Palette">
      <a:dk1>
        <a:srgbClr val="414142"/>
      </a:dk1>
      <a:lt1>
        <a:srgbClr val="FFFFFF"/>
      </a:lt1>
      <a:dk2>
        <a:srgbClr val="44546A"/>
      </a:dk2>
      <a:lt2>
        <a:srgbClr val="E7E6E6"/>
      </a:lt2>
      <a:accent1>
        <a:srgbClr val="0841A1"/>
      </a:accent1>
      <a:accent2>
        <a:srgbClr val="DA2823"/>
      </a:accent2>
      <a:accent3>
        <a:srgbClr val="414142"/>
      </a:accent3>
      <a:accent4>
        <a:srgbClr val="97C0E5"/>
      </a:accent4>
      <a:accent5>
        <a:srgbClr val="FDC33B"/>
      </a:accent5>
      <a:accent6>
        <a:srgbClr val="EB8A23"/>
      </a:accent6>
      <a:hlink>
        <a:srgbClr val="0841A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HN Color Palette">
      <a:dk1>
        <a:srgbClr val="414142"/>
      </a:dk1>
      <a:lt1>
        <a:srgbClr val="FFFFFF"/>
      </a:lt1>
      <a:dk2>
        <a:srgbClr val="44546A"/>
      </a:dk2>
      <a:lt2>
        <a:srgbClr val="E7E6E6"/>
      </a:lt2>
      <a:accent1>
        <a:srgbClr val="0841A1"/>
      </a:accent1>
      <a:accent2>
        <a:srgbClr val="DA2823"/>
      </a:accent2>
      <a:accent3>
        <a:srgbClr val="414142"/>
      </a:accent3>
      <a:accent4>
        <a:srgbClr val="97C0E5"/>
      </a:accent4>
      <a:accent5>
        <a:srgbClr val="FDC33B"/>
      </a:accent5>
      <a:accent6>
        <a:srgbClr val="EB8A23"/>
      </a:accent6>
      <a:hlink>
        <a:srgbClr val="0841A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64A7D9-042C-4E75-8DD8-62AEB21FA387}" vid="{E1E6E99D-186A-4F2C-9DE3-6A259564C2E5}"/>
    </a:ext>
  </a:extLst>
</a:theme>
</file>

<file path=ppt/theme/theme4.xml><?xml version="1.0" encoding="utf-8"?>
<a:theme xmlns:a="http://schemas.openxmlformats.org/drawingml/2006/main" name="3_Office Theme">
  <a:themeElements>
    <a:clrScheme name="PHN Color Palette">
      <a:dk1>
        <a:srgbClr val="414142"/>
      </a:dk1>
      <a:lt1>
        <a:srgbClr val="FFFFFF"/>
      </a:lt1>
      <a:dk2>
        <a:srgbClr val="44546A"/>
      </a:dk2>
      <a:lt2>
        <a:srgbClr val="E7E6E6"/>
      </a:lt2>
      <a:accent1>
        <a:srgbClr val="0841A1"/>
      </a:accent1>
      <a:accent2>
        <a:srgbClr val="DA2823"/>
      </a:accent2>
      <a:accent3>
        <a:srgbClr val="414142"/>
      </a:accent3>
      <a:accent4>
        <a:srgbClr val="97C0E5"/>
      </a:accent4>
      <a:accent5>
        <a:srgbClr val="FDC33B"/>
      </a:accent5>
      <a:accent6>
        <a:srgbClr val="EB8A23"/>
      </a:accent6>
      <a:hlink>
        <a:srgbClr val="0841A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PHN Color Palette">
      <a:dk1>
        <a:srgbClr val="414142"/>
      </a:dk1>
      <a:lt1>
        <a:srgbClr val="FFFFFF"/>
      </a:lt1>
      <a:dk2>
        <a:srgbClr val="44546A"/>
      </a:dk2>
      <a:lt2>
        <a:srgbClr val="E7E6E6"/>
      </a:lt2>
      <a:accent1>
        <a:srgbClr val="0841A1"/>
      </a:accent1>
      <a:accent2>
        <a:srgbClr val="DA2823"/>
      </a:accent2>
      <a:accent3>
        <a:srgbClr val="414142"/>
      </a:accent3>
      <a:accent4>
        <a:srgbClr val="97C0E5"/>
      </a:accent4>
      <a:accent5>
        <a:srgbClr val="FDC33B"/>
      </a:accent5>
      <a:accent6>
        <a:srgbClr val="EB8A23"/>
      </a:accent6>
      <a:hlink>
        <a:srgbClr val="0841A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0DD3BEB0E7CF4A9668F94BF8ADA967" ma:contentTypeVersion="15" ma:contentTypeDescription="Create a new document." ma:contentTypeScope="" ma:versionID="5a32bc6eab6af307a004419a7e15e35a">
  <xsd:schema xmlns:xsd="http://www.w3.org/2001/XMLSchema" xmlns:xs="http://www.w3.org/2001/XMLSchema" xmlns:p="http://schemas.microsoft.com/office/2006/metadata/properties" xmlns:ns2="f95f2d21-9104-4e39-9e6b-a1294c1d1ea1" xmlns:ns3="29fc73d2-d154-4fbc-905c-f8b2dee16d46" targetNamespace="http://schemas.microsoft.com/office/2006/metadata/properties" ma:root="true" ma:fieldsID="4b5117f46d4ab39cfa8c56235c6f884e" ns2:_="" ns3:_="">
    <xsd:import namespace="f95f2d21-9104-4e39-9e6b-a1294c1d1ea1"/>
    <xsd:import namespace="29fc73d2-d154-4fbc-905c-f8b2dee16d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f2d21-9104-4e39-9e6b-a1294c1d1e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ae4e4ba-3338-49b4-8a2c-dec2fba6fb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c73d2-d154-4fbc-905c-f8b2dee16d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2544110-f901-4b71-a447-d5b05e498198}" ma:internalName="TaxCatchAll" ma:showField="CatchAllData" ma:web="29fc73d2-d154-4fbc-905c-f8b2dee16d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5f2d21-9104-4e39-9e6b-a1294c1d1ea1">
      <Terms xmlns="http://schemas.microsoft.com/office/infopath/2007/PartnerControls"/>
    </lcf76f155ced4ddcb4097134ff3c332f>
    <TaxCatchAll xmlns="29fc73d2-d154-4fbc-905c-f8b2dee16d46" xsi:nil="true"/>
  </documentManagement>
</p:properties>
</file>

<file path=customXml/itemProps1.xml><?xml version="1.0" encoding="utf-8"?>
<ds:datastoreItem xmlns:ds="http://schemas.openxmlformats.org/officeDocument/2006/customXml" ds:itemID="{A429E839-07EA-48DC-9843-BFD6EF159FD2}"/>
</file>

<file path=customXml/itemProps2.xml><?xml version="1.0" encoding="utf-8"?>
<ds:datastoreItem xmlns:ds="http://schemas.openxmlformats.org/officeDocument/2006/customXml" ds:itemID="{63EBE797-74F8-4D1B-8E61-221F65FA17CE}"/>
</file>

<file path=customXml/itemProps3.xml><?xml version="1.0" encoding="utf-8"?>
<ds:datastoreItem xmlns:ds="http://schemas.openxmlformats.org/officeDocument/2006/customXml" ds:itemID="{0EA151EB-FEC7-476F-89A7-86F13799519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1609</Words>
  <Application>Microsoft Office PowerPoint</Application>
  <PresentationFormat>Widescreen</PresentationFormat>
  <Paragraphs>347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Corbel</vt:lpstr>
      <vt:lpstr>Museo Slab 300</vt:lpstr>
      <vt:lpstr>Wingdings</vt:lpstr>
      <vt:lpstr>1_Office Theme</vt:lpstr>
      <vt:lpstr>Office Theme</vt:lpstr>
      <vt:lpstr>2_Office Theme</vt:lpstr>
      <vt:lpstr>3_Office Theme</vt:lpstr>
      <vt:lpstr>4_Office Theme</vt:lpstr>
      <vt:lpstr>14_Office Theme</vt:lpstr>
      <vt:lpstr>PowerPoint Presentation</vt:lpstr>
      <vt:lpstr>PowerPoint Presentation</vt:lpstr>
      <vt:lpstr>A brief but wonderful journey through value-based care </vt:lpstr>
      <vt:lpstr>Learning objectives</vt:lpstr>
      <vt:lpstr>Big Idea</vt:lpstr>
      <vt:lpstr>Today’s Journey</vt:lpstr>
      <vt:lpstr>Quality Alphabet Soup</vt:lpstr>
      <vt:lpstr>PowerPoint Presentation</vt:lpstr>
      <vt:lpstr>Triple/Quadruple/Quintuple Aim (IHI) A framework to optimize health system performance</vt:lpstr>
      <vt:lpstr>Reimbursement Models</vt:lpstr>
      <vt:lpstr>PowerPoint Presentation</vt:lpstr>
      <vt:lpstr>Care Delivery Models (Value-based)</vt:lpstr>
      <vt:lpstr>Pediatric Accountable Care Networks are Forming &amp; Entering into Risk Across the Nation</vt:lpstr>
      <vt:lpstr>PowerPoint Presentation</vt:lpstr>
      <vt:lpstr>Does this work? Pediatric Accountable Care Can Impact Costs</vt:lpstr>
      <vt:lpstr>Evidence</vt:lpstr>
      <vt:lpstr>PowerPoint Presentation</vt:lpstr>
      <vt:lpstr>Measuring performance and reporting quality</vt:lpstr>
      <vt:lpstr>How do we capture what we are doing?  Value-Based Care IT Infrastructure</vt:lpstr>
      <vt:lpstr>PowerPoint Presentation</vt:lpstr>
      <vt:lpstr>PowerPoint Presentation</vt:lpstr>
      <vt:lpstr>PowerPoint Presentation</vt:lpstr>
      <vt:lpstr>Clinically Integrated Networks: Helping Practice improve Quality Metrics in VBC contracts</vt:lpstr>
      <vt:lpstr>PHN Development over time</vt:lpstr>
      <vt:lpstr>PowerPoint Presentation</vt:lpstr>
      <vt:lpstr>PowerPoint Presentation</vt:lpstr>
      <vt:lpstr>How do we improve quality/value of care we deliver? Quality Improvement</vt:lpstr>
      <vt:lpstr>Tips for Improving on these metrics: Hierarchy of Intervention Effectiveness</vt:lpstr>
      <vt:lpstr>PowerPoint Presentation</vt:lpstr>
      <vt:lpstr>Presenter information</vt:lpstr>
      <vt:lpstr>Thank you for the care you provide  to children, families &amp; each other.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Evans, Abby</cp:lastModifiedBy>
  <cp:revision>1</cp:revision>
  <dcterms:created xsi:type="dcterms:W3CDTF">2023-01-19T19:31:49Z</dcterms:created>
  <dcterms:modified xsi:type="dcterms:W3CDTF">2023-01-19T19:32:00Z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0x010100650DD3BEB0E7CF4A9668F94BF8ADA967</vt:lpwstr>
  </property>
</Properties>
</file>