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74" r:id="rId5"/>
  </p:sldMasterIdLst>
  <p:notesMasterIdLst>
    <p:notesMasterId r:id="rId29"/>
  </p:notesMasterIdLst>
  <p:handoutMasterIdLst>
    <p:handoutMasterId r:id="rId30"/>
  </p:handoutMasterIdLst>
  <p:sldIdLst>
    <p:sldId id="643" r:id="rId6"/>
    <p:sldId id="20117" r:id="rId7"/>
    <p:sldId id="258" r:id="rId8"/>
    <p:sldId id="572" r:id="rId9"/>
    <p:sldId id="573" r:id="rId10"/>
    <p:sldId id="574" r:id="rId11"/>
    <p:sldId id="2147477133" r:id="rId12"/>
    <p:sldId id="2147477134" r:id="rId13"/>
    <p:sldId id="575" r:id="rId14"/>
    <p:sldId id="576" r:id="rId15"/>
    <p:sldId id="577" r:id="rId16"/>
    <p:sldId id="578" r:id="rId17"/>
    <p:sldId id="580" r:id="rId18"/>
    <p:sldId id="581" r:id="rId19"/>
    <p:sldId id="579" r:id="rId20"/>
    <p:sldId id="2147477135" r:id="rId21"/>
    <p:sldId id="2147477136" r:id="rId22"/>
    <p:sldId id="596" r:id="rId23"/>
    <p:sldId id="585" r:id="rId24"/>
    <p:sldId id="597" r:id="rId25"/>
    <p:sldId id="594" r:id="rId26"/>
    <p:sldId id="586" r:id="rId27"/>
    <p:sldId id="200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rza/Vaidya - Guidelines" id="{096AC7F9-8546-499B-A262-46DC0AFAF542}">
          <p14:sldIdLst>
            <p14:sldId id="643"/>
            <p14:sldId id="20117"/>
            <p14:sldId id="258"/>
            <p14:sldId id="572"/>
            <p14:sldId id="573"/>
            <p14:sldId id="574"/>
            <p14:sldId id="2147477133"/>
            <p14:sldId id="2147477134"/>
            <p14:sldId id="575"/>
            <p14:sldId id="576"/>
            <p14:sldId id="577"/>
            <p14:sldId id="578"/>
            <p14:sldId id="580"/>
            <p14:sldId id="581"/>
            <p14:sldId id="579"/>
            <p14:sldId id="2147477135"/>
            <p14:sldId id="2147477136"/>
            <p14:sldId id="596"/>
            <p14:sldId id="585"/>
            <p14:sldId id="597"/>
            <p14:sldId id="594"/>
            <p14:sldId id="586"/>
            <p14:sldId id="200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78273" autoAdjust="0"/>
  </p:normalViewPr>
  <p:slideViewPr>
    <p:cSldViewPr snapToGrid="0">
      <p:cViewPr varScale="1">
        <p:scale>
          <a:sx n="89" d="100"/>
          <a:sy n="89" d="100"/>
        </p:scale>
        <p:origin x="9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D2816FD8-E2B4-45B2-B92C-5605C00A4E32}"/>
    <pc:docChg chg="delSld delMainMaster delSection modSection">
      <pc:chgData name="Evans, Abby" userId="069f527c-c520-4d72-99fe-6355e3b3acea" providerId="ADAL" clId="{D2816FD8-E2B4-45B2-B92C-5605C00A4E32}" dt="2023-06-26T16:30:09.535" v="4" actId="47"/>
      <pc:docMkLst>
        <pc:docMk/>
      </pc:docMkLst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835421991" sldId="259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47250023" sldId="347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4177410713" sldId="360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79853026" sldId="361"/>
        </pc:sldMkLst>
      </pc:sldChg>
      <pc:sldChg chg="del">
        <pc:chgData name="Evans, Abby" userId="069f527c-c520-4d72-99fe-6355e3b3acea" providerId="ADAL" clId="{D2816FD8-E2B4-45B2-B92C-5605C00A4E32}" dt="2023-06-26T16:30:09.535" v="4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1020736758" sldId="584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654059758" sldId="587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447489270" sldId="590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078626022" sldId="591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27071672" sldId="592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229337761" sldId="593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199425930" sldId="599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515870876" sldId="600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4150596543" sldId="601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1355580542" sldId="602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634522967" sldId="603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899839704" sldId="604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4094794088" sldId="605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202342419" sldId="606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588201814" sldId="607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4108528032" sldId="608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1516755079" sldId="609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962323579" sldId="610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017009956" sldId="611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1835725364" sldId="612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818683028" sldId="613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254954573" sldId="614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523284667" sldId="615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1604795003" sldId="616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960218363" sldId="617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1994314319" sldId="618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844441907" sldId="619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61871014" sldId="620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475263582" sldId="621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269203778" sldId="622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864102360" sldId="623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3630922798" sldId="624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798022715" sldId="626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3240877402" sldId="627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3119365408" sldId="628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3326850589" sldId="629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1597076939" sldId="630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3507942529" sldId="631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1559980126" sldId="632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2452446728" sldId="633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3497166454" sldId="634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1743504754" sldId="635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187026171" sldId="636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682529264" sldId="637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2546828800" sldId="638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2637831489" sldId="639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1641634627" sldId="640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411429638" sldId="641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284631937" sldId="642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3842958339" sldId="20007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676621122" sldId="20030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3909035245" sldId="20049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3021999235" sldId="20050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772374016" sldId="20066"/>
        </pc:sldMkLst>
      </pc:sldChg>
      <pc:sldChg chg="del">
        <pc:chgData name="Evans, Abby" userId="069f527c-c520-4d72-99fe-6355e3b3acea" providerId="ADAL" clId="{D2816FD8-E2B4-45B2-B92C-5605C00A4E32}" dt="2023-06-26T16:30:06.079" v="1" actId="47"/>
        <pc:sldMkLst>
          <pc:docMk/>
          <pc:sldMk cId="3823399547" sldId="20068"/>
        </pc:sldMkLst>
      </pc:sldChg>
      <pc:sldChg chg="del">
        <pc:chgData name="Evans, Abby" userId="069f527c-c520-4d72-99fe-6355e3b3acea" providerId="ADAL" clId="{D2816FD8-E2B4-45B2-B92C-5605C00A4E32}" dt="2023-06-26T16:30:07.144" v="2" actId="47"/>
        <pc:sldMkLst>
          <pc:docMk/>
          <pc:sldMk cId="2788739219" sldId="20069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2978818402" sldId="20111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2554311084" sldId="20112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3117560036" sldId="20114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1490132701" sldId="20116"/>
        </pc:sldMkLst>
      </pc:sldChg>
      <pc:sldChg chg="del">
        <pc:chgData name="Evans, Abby" userId="069f527c-c520-4d72-99fe-6355e3b3acea" providerId="ADAL" clId="{D2816FD8-E2B4-45B2-B92C-5605C00A4E32}" dt="2023-06-26T16:30:09.535" v="4" actId="47"/>
        <pc:sldMkLst>
          <pc:docMk/>
          <pc:sldMk cId="1957998837" sldId="2147477137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585177897" sldId="2147477149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184911523" sldId="2147477150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432101844" sldId="2147477151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209721841" sldId="2147477152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942641591" sldId="2147477153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096786373" sldId="2147477154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625452417" sldId="2147477155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885574451" sldId="2147477156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213456793" sldId="2147477157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279839773" sldId="2147477158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4113426661" sldId="2147477159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074679400" sldId="2147477160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385391819" sldId="2147477161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882598498" sldId="2147477162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279896759" sldId="2147477163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515046085" sldId="2147477164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1040297906" sldId="2147477165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022314468" sldId="2147477166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4027798976" sldId="2147477167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240905468" sldId="2147477168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3828540304" sldId="2147477169"/>
        </pc:sldMkLst>
      </pc:sldChg>
      <pc:sldChg chg="del">
        <pc:chgData name="Evans, Abby" userId="069f527c-c520-4d72-99fe-6355e3b3acea" providerId="ADAL" clId="{D2816FD8-E2B4-45B2-B92C-5605C00A4E32}" dt="2023-06-26T16:30:05.205" v="0" actId="47"/>
        <pc:sldMkLst>
          <pc:docMk/>
          <pc:sldMk cId="297134448" sldId="2147477170"/>
        </pc:sldMkLst>
      </pc:sldChg>
      <pc:sldChg chg="del">
        <pc:chgData name="Evans, Abby" userId="069f527c-c520-4d72-99fe-6355e3b3acea" providerId="ADAL" clId="{D2816FD8-E2B4-45B2-B92C-5605C00A4E32}" dt="2023-06-26T16:30:08.486" v="3" actId="47"/>
        <pc:sldMkLst>
          <pc:docMk/>
          <pc:sldMk cId="1245332708" sldId="2147477176"/>
        </pc:sldMkLst>
      </pc:sldChg>
      <pc:sldMasterChg chg="delSldLayout">
        <pc:chgData name="Evans, Abby" userId="069f527c-c520-4d72-99fe-6355e3b3acea" providerId="ADAL" clId="{D2816FD8-E2B4-45B2-B92C-5605C00A4E32}" dt="2023-06-26T16:30:05.205" v="0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1405116682" sldId="2147483718"/>
            <pc:sldLayoutMk cId="2063909203" sldId="2147483791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1405116682" sldId="2147483718"/>
            <pc:sldLayoutMk cId="1870075477" sldId="2147483792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1405116682" sldId="2147483718"/>
            <pc:sldLayoutMk cId="224556624" sldId="2147483793"/>
          </pc:sldLayoutMkLst>
        </pc:sldLayoutChg>
      </pc:sldMasterChg>
      <pc:sldMasterChg chg="del delSldLayout">
        <pc:chgData name="Evans, Abby" userId="069f527c-c520-4d72-99fe-6355e3b3acea" providerId="ADAL" clId="{D2816FD8-E2B4-45B2-B92C-5605C00A4E32}" dt="2023-06-26T16:30:05.205" v="0" actId="47"/>
        <pc:sldMasterMkLst>
          <pc:docMk/>
          <pc:sldMasterMk cId="2166767831" sldId="2147483758"/>
        </pc:sldMasterMkLst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981855441" sldId="2147483759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3504713808" sldId="2147483760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789980902" sldId="2147483761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1435463866" sldId="2147483762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944557560" sldId="2147483763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265178993" sldId="2147483764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1082334431" sldId="2147483765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293256700" sldId="2147483766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466865790" sldId="2147483767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1394117306" sldId="2147483768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3749749031" sldId="2147483769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2354266019" sldId="2147483770"/>
          </pc:sldLayoutMkLst>
        </pc:sldLayoutChg>
        <pc:sldLayoutChg chg="del">
          <pc:chgData name="Evans, Abby" userId="069f527c-c520-4d72-99fe-6355e3b3acea" providerId="ADAL" clId="{D2816FD8-E2B4-45B2-B92C-5605C00A4E32}" dt="2023-06-26T16:30:05.205" v="0" actId="47"/>
          <pc:sldLayoutMkLst>
            <pc:docMk/>
            <pc:sldMasterMk cId="2166767831" sldId="2147483758"/>
            <pc:sldLayoutMk cId="459479351" sldId="21474837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1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402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666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51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0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02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4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134549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59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023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41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178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243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4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946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1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888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311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650" r:id="rId16"/>
    <p:sldLayoutId id="2147483659" r:id="rId17"/>
    <p:sldLayoutId id="2147483660" r:id="rId18"/>
    <p:sldLayoutId id="2147483651" r:id="rId19"/>
    <p:sldLayoutId id="2147483657" r:id="rId20"/>
    <p:sldLayoutId id="2147483658" r:id="rId21"/>
    <p:sldLayoutId id="2147483654" r:id="rId22"/>
    <p:sldLayoutId id="2147483681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419101"/>
            <a:ext cx="7086600" cy="3670299"/>
          </a:xfrm>
        </p:spPr>
        <p:txBody>
          <a:bodyPr>
            <a:noAutofit/>
          </a:bodyPr>
          <a:lstStyle/>
          <a:p>
            <a:r>
              <a:rPr lang="en-US" sz="4400"/>
              <a:t>2023 CPG Obesity Guidelines: Application in Primary 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267200"/>
            <a:ext cx="6165461" cy="2171699"/>
          </a:xfrm>
        </p:spPr>
        <p:txBody>
          <a:bodyPr>
            <a:normAutofit/>
          </a:bodyPr>
          <a:lstStyle/>
          <a:p>
            <a:pPr marR="0"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 b="1" err="1">
                <a:solidFill>
                  <a:srgbClr val="242424"/>
                </a:solidFill>
              </a:rPr>
              <a:t>Nazrat</a:t>
            </a:r>
            <a:r>
              <a:rPr lang="en-US" sz="1800" b="1">
                <a:solidFill>
                  <a:srgbClr val="242424"/>
                </a:solidFill>
              </a:rPr>
              <a:t> Mirza, MD, SCD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>
                <a:solidFill>
                  <a:srgbClr val="242424"/>
                </a:solidFill>
              </a:rPr>
              <a:t>Medical Director, I.D.E.A.L. Pediatric Weight Management Clinic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>
                <a:solidFill>
                  <a:srgbClr val="242424"/>
                </a:solidFill>
              </a:rPr>
              <a:t>Children’s National Hospital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>
                <a:solidFill>
                  <a:srgbClr val="242424"/>
                </a:solidFill>
              </a:rPr>
              <a:t>Associate Professor Of Pediatrics, GWU</a:t>
            </a:r>
          </a:p>
        </p:txBody>
      </p:sp>
      <p:pic>
        <p:nvPicPr>
          <p:cNvPr id="7" name="Picture Placeholder 6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5CD20543-EC61-48BD-1306-E61A604EA6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3609" y="1173702"/>
            <a:ext cx="3366240" cy="4510595"/>
          </a:xfrm>
        </p:spPr>
      </p:pic>
    </p:spTree>
    <p:extLst>
      <p:ext uri="{BB962C8B-B14F-4D97-AF65-F5344CB8AC3E}">
        <p14:creationId xmlns:p14="http://schemas.microsoft.com/office/powerpoint/2010/main" val="392266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C0C1F-1489-45FD-8058-9F71DF14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44C93-2D1C-43FA-814C-09AD5D36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7" y="365125"/>
            <a:ext cx="116888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2023 CPG Scope of Review: Focused on PHCP as Frontline Provider in Pediatric Obesity 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B9FC0-7BC7-41A2-8ED7-CC370942272C}"/>
              </a:ext>
            </a:extLst>
          </p:cNvPr>
          <p:cNvSpPr txBox="1"/>
          <p:nvPr/>
        </p:nvSpPr>
        <p:spPr>
          <a:xfrm>
            <a:off x="1448968" y="2006783"/>
            <a:ext cx="334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Key Question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B0698-D2E4-463B-A66A-6DF8AE93D14E}"/>
              </a:ext>
            </a:extLst>
          </p:cNvPr>
          <p:cNvSpPr/>
          <p:nvPr/>
        </p:nvSpPr>
        <p:spPr>
          <a:xfrm>
            <a:off x="1448968" y="2624132"/>
            <a:ext cx="8721738" cy="11207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0091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</a:t>
            </a: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srgbClr val="E0091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clinic-based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0091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effective treatments for obesity?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50F80-7C4B-48FA-A29D-4388B01E4B61}"/>
              </a:ext>
            </a:extLst>
          </p:cNvPr>
          <p:cNvSpPr txBox="1"/>
          <p:nvPr/>
        </p:nvSpPr>
        <p:spPr>
          <a:xfrm>
            <a:off x="1465237" y="4159640"/>
            <a:ext cx="320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Key Question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BEA83-7748-40F5-9465-60588EA53337}"/>
              </a:ext>
            </a:extLst>
          </p:cNvPr>
          <p:cNvSpPr/>
          <p:nvPr/>
        </p:nvSpPr>
        <p:spPr>
          <a:xfrm>
            <a:off x="1446572" y="4701066"/>
            <a:ext cx="8721738" cy="11654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0091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risk of comorbidities among children with obesity?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99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AC08A-1AEC-4C15-90B3-8B323014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0845C-89C6-48A6-A3EA-18F0F6A0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From Previous Recommendations - I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DB78F-E1C0-4032-B7D7-73B3D56B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>
            <a:normAutofit/>
          </a:bodyPr>
          <a:lstStyle/>
          <a:p>
            <a:pPr marL="354013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/>
              <a:t>We understand more fully the implications of obesity as a </a:t>
            </a:r>
            <a:r>
              <a:rPr lang="en-US" sz="2600" b="1" u="sng"/>
              <a:t>chronic disease</a:t>
            </a:r>
          </a:p>
          <a:p>
            <a:pPr marL="354013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/>
              <a:t>We understand the physiological impacts of </a:t>
            </a:r>
            <a:r>
              <a:rPr lang="en-US" sz="2600" b="1" u="sng"/>
              <a:t>social determinants of health (</a:t>
            </a:r>
            <a:r>
              <a:rPr lang="en-US" sz="2600" b="1" u="sng" err="1"/>
              <a:t>SDoH</a:t>
            </a:r>
            <a:r>
              <a:rPr lang="en-US" sz="2600" b="1" u="sng"/>
              <a:t>)</a:t>
            </a:r>
            <a:r>
              <a:rPr lang="en-US" sz="2600" b="1"/>
              <a:t> </a:t>
            </a:r>
            <a:r>
              <a:rPr lang="en-US" sz="2600"/>
              <a:t>on obesity more completely</a:t>
            </a:r>
          </a:p>
          <a:p>
            <a:pPr marL="354013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/>
              <a:t>We know more fully that </a:t>
            </a:r>
            <a:r>
              <a:rPr lang="en-US" sz="2600" b="1" u="sng"/>
              <a:t>weight bias and stigma are pervasive </a:t>
            </a:r>
            <a:r>
              <a:rPr lang="en-US" sz="2600"/>
              <a:t>and harmful and can be a barrier to treatment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38493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93745-C8FB-4B98-8F4F-FBDD7D1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40F1F-15C3-471E-ADF2-07FF3BC7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from Previous Recommendations - II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1C89A-3A9E-45BC-AA58-D44B5F79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840"/>
            <a:ext cx="10515600" cy="4351338"/>
          </a:xfrm>
        </p:spPr>
        <p:txBody>
          <a:bodyPr/>
          <a:lstStyle/>
          <a:p>
            <a:pPr marL="354013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/>
              <a:t>Offer treatment early and immediately – </a:t>
            </a:r>
            <a:r>
              <a:rPr lang="en-US" sz="2600" b="1" u="sng"/>
              <a:t>there is no benefit to watchful waiting</a:t>
            </a:r>
          </a:p>
          <a:p>
            <a:pPr marL="354013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/>
              <a:t>Treat obesity and comorbid conditions </a:t>
            </a:r>
            <a:r>
              <a:rPr lang="en-US" sz="2600" b="1" u="sng"/>
              <a:t>concurrently</a:t>
            </a:r>
          </a:p>
          <a:p>
            <a:pPr marL="354013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/>
              <a:t>There are </a:t>
            </a:r>
            <a:r>
              <a:rPr lang="en-US" sz="2600" b="1" u="sng"/>
              <a:t>multiple evidence-based </a:t>
            </a:r>
            <a:r>
              <a:rPr lang="en-US" sz="2600"/>
              <a:t>strategies that can be used collectively to deliver intensive &amp; tailored obesity treatment</a:t>
            </a:r>
          </a:p>
          <a:p>
            <a:pPr marL="354013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1" u="sng"/>
              <a:t>Structured</a:t>
            </a:r>
            <a:r>
              <a:rPr lang="en-US" sz="2600" b="1"/>
              <a:t>, supervised </a:t>
            </a:r>
            <a:r>
              <a:rPr lang="en-US" sz="2600"/>
              <a:t>weight management interventions </a:t>
            </a:r>
            <a:r>
              <a:rPr lang="en-US" sz="2600" b="1" u="sng"/>
              <a:t>decrease current &amp; future eating disorder symptoms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98933-77C4-4017-A18C-C0B291A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F3AB1-B66A-47E6-AF16-CD3F4915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77475"/>
            <a:ext cx="11963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CPG 2023 Evaluation and Management: </a:t>
            </a:r>
            <a:br>
              <a:rPr lang="en-US"/>
            </a:br>
            <a:r>
              <a:rPr lang="en-US"/>
              <a:t>Whole Child Approach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Oval Callout 2">
            <a:extLst>
              <a:ext uri="{FF2B5EF4-FFF2-40B4-BE49-F238E27FC236}">
                <a16:creationId xmlns:a16="http://schemas.microsoft.com/office/drawing/2014/main" id="{DD7EA4DC-247B-47EE-A5BA-EA491465F968}"/>
              </a:ext>
            </a:extLst>
          </p:cNvPr>
          <p:cNvSpPr/>
          <p:nvPr/>
        </p:nvSpPr>
        <p:spPr>
          <a:xfrm>
            <a:off x="595741" y="1690688"/>
            <a:ext cx="11305309" cy="4224883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E0091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64B33-B0C7-4DCC-B67F-1EC449B8D2BF}"/>
              </a:ext>
            </a:extLst>
          </p:cNvPr>
          <p:cNvSpPr txBox="1"/>
          <p:nvPr/>
        </p:nvSpPr>
        <p:spPr>
          <a:xfrm>
            <a:off x="1704104" y="2397323"/>
            <a:ext cx="9088582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Underlying </a:t>
            </a:r>
            <a:r>
              <a:rPr kumimoji="0" lang="en-US" sz="2800" b="0" i="0" u="sng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genetic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2800" b="0" i="0" u="sng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biological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2800" b="0" i="0" u="sng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environmental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and </a:t>
            </a:r>
            <a:r>
              <a:rPr kumimoji="0" lang="en-US" sz="2800" b="0" i="0" u="sng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 determinants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that are risks for obesity are the foundation of evaluation and treatment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 w="0"/>
              <a:solidFill>
                <a:srgbClr val="0841A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 w="0"/>
                <a:solidFill>
                  <a:srgbClr val="0841A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-AAP Clinical Practice Guidelines</a:t>
            </a:r>
          </a:p>
        </p:txBody>
      </p:sp>
    </p:spTree>
    <p:extLst>
      <p:ext uri="{BB962C8B-B14F-4D97-AF65-F5344CB8AC3E}">
        <p14:creationId xmlns:p14="http://schemas.microsoft.com/office/powerpoint/2010/main" val="85602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C0C1F-1489-45FD-8058-9F71DF14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44C93-2D1C-43FA-814C-09AD5D36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Obesity is a Complex Chronic Disease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DA615-5949-4D2E-80F6-E8C7C0E7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42900">
              <a:buFont typeface="Wingdings" panose="05000000000000000000" pitchFamily="2" charset="2"/>
              <a:buChar char="q"/>
            </a:pPr>
            <a:r>
              <a:rPr lang="en-US" sz="2600"/>
              <a:t>Obesity is often an indicator of structural inequities like unjust food systems, health inequities and environmental &amp; community factors</a:t>
            </a:r>
          </a:p>
          <a:p>
            <a:pPr marL="354013" indent="-342900">
              <a:buFont typeface="Wingdings" panose="05000000000000000000" pitchFamily="2" charset="2"/>
              <a:buChar char="q"/>
            </a:pPr>
            <a:r>
              <a:rPr lang="en-US" sz="2600"/>
              <a:t>Genetics, obesity-promoting environments, life experiences combined with inequities and structural barriers to healthy living all contribute to overweight and obesity</a:t>
            </a:r>
          </a:p>
          <a:p>
            <a:pPr marL="354013" indent="-342900">
              <a:buFont typeface="Wingdings" panose="05000000000000000000" pitchFamily="2" charset="2"/>
              <a:buChar char="q"/>
            </a:pPr>
            <a:r>
              <a:rPr lang="en-US" sz="2600"/>
              <a:t>Other risk factors…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5CD13-337E-4633-85ED-9F438793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47E10-4063-4915-85F0-06960ED0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0801"/>
            <a:ext cx="10782300" cy="892174"/>
          </a:xfrm>
        </p:spPr>
        <p:txBody>
          <a:bodyPr>
            <a:normAutofit/>
          </a:bodyPr>
          <a:lstStyle/>
          <a:p>
            <a:pPr algn="ctr"/>
            <a:r>
              <a:rPr lang="en-US"/>
              <a:t>PHCP in Management of Pediatric Obesity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68B55-5D34-48CD-852A-03532A1A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69" y="1320745"/>
            <a:ext cx="5144940" cy="4351338"/>
          </a:xfrm>
        </p:spPr>
        <p:txBody>
          <a:bodyPr/>
          <a:lstStyle/>
          <a:p>
            <a:pPr marL="171450" indent="-160338">
              <a:buFont typeface="Arial" panose="020B0604020202020204" pitchFamily="34" charset="0"/>
              <a:buChar char="•"/>
            </a:pPr>
            <a:r>
              <a:rPr lang="en-US" b="1"/>
              <a:t>Obesity is a chronic relapsing chronic disease</a:t>
            </a:r>
          </a:p>
          <a:p>
            <a:pPr marL="171450" indent="-160338">
              <a:buFont typeface="Arial" panose="020B0604020202020204" pitchFamily="34" charset="0"/>
              <a:buChar char="•"/>
            </a:pPr>
            <a:r>
              <a:rPr lang="en-US" b="1"/>
              <a:t>Prevalence compared to other common pediatric chronic diseases:</a:t>
            </a:r>
          </a:p>
          <a:p>
            <a:pPr marL="400050" indent="-114300">
              <a:buFont typeface="Arial" panose="020B0604020202020204" pitchFamily="34" charset="0"/>
              <a:buChar char="•"/>
            </a:pPr>
            <a:r>
              <a:rPr lang="en-US" b="1"/>
              <a:t>Asthma (0-17 y): 8.3%</a:t>
            </a:r>
          </a:p>
          <a:p>
            <a:pPr marL="400050" indent="-114300">
              <a:buFont typeface="Arial" panose="020B0604020202020204" pitchFamily="34" charset="0"/>
              <a:buChar char="•"/>
            </a:pPr>
            <a:r>
              <a:rPr lang="en-US" b="1"/>
              <a:t>ADHD (3-17 y): 9.8%</a:t>
            </a:r>
          </a:p>
          <a:p>
            <a:pPr marL="400050" indent="-114300">
              <a:buFont typeface="Arial" panose="020B0604020202020204" pitchFamily="34" charset="0"/>
              <a:buChar char="•"/>
              <a:tabLst>
                <a:tab pos="2857500" algn="l"/>
              </a:tabLst>
            </a:pPr>
            <a:r>
              <a:rPr lang="en-US" b="1">
                <a:solidFill>
                  <a:srgbClr val="C00000"/>
                </a:solidFill>
              </a:rPr>
              <a:t>Obesity (2-19 y): 19% </a:t>
            </a:r>
            <a:r>
              <a:rPr lang="en-US" sz="1800" b="1">
                <a:solidFill>
                  <a:srgbClr val="C00000"/>
                </a:solidFill>
              </a:rPr>
              <a:t>(22.4% Covid19 		pandemic)</a:t>
            </a:r>
          </a:p>
          <a:p>
            <a:endParaRPr lang="en-US" b="1"/>
          </a:p>
          <a:p>
            <a:endParaRPr lang="en-US" b="1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B08F89-AD5E-4AC3-A099-B171FAD7C272}"/>
              </a:ext>
            </a:extLst>
          </p:cNvPr>
          <p:cNvSpPr txBox="1">
            <a:spLocks/>
          </p:cNvSpPr>
          <p:nvPr/>
        </p:nvSpPr>
        <p:spPr>
          <a:xfrm>
            <a:off x="5431809" y="1301025"/>
            <a:ext cx="66173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666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 CPG: evidence-based evaluation and management of pediatric obesity targeted for PHCP</a:t>
            </a:r>
          </a:p>
          <a:p>
            <a:pPr marL="177800" marR="0" lvl="0" indent="-1666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Medical home for the pediatric patient: </a:t>
            </a: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Access</a:t>
            </a: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Prevention and early management of excess weight/adiposity</a:t>
            </a: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Prevention and early detection &amp; management of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comorbiditidies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(including referral to sub-specialties) </a:t>
            </a: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Access to other local resources (community-based weight management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pgms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YMCA, B&amp;G clubs, nutritionist programs,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etc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177800" marR="0" lvl="0" indent="-1666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Given high prevalence &amp; chronicity of pediatric obesity: convenience and feasibility of managing pediatric patients in the medical home vs referral to pediatric weight management clinics </a:t>
            </a:r>
          </a:p>
          <a:p>
            <a:pPr marL="574675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54013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841A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1113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841A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1EB918-80E3-F3DC-38B5-8CA30C41D428}"/>
              </a:ext>
            </a:extLst>
          </p:cNvPr>
          <p:cNvGrpSpPr/>
          <p:nvPr/>
        </p:nvGrpSpPr>
        <p:grpSpPr>
          <a:xfrm>
            <a:off x="2022248" y="5697107"/>
            <a:ext cx="6819122" cy="666051"/>
            <a:chOff x="1791478" y="5687247"/>
            <a:chExt cx="6819122" cy="66605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BB05EB-B978-478E-9101-BA6CCD963D6D}"/>
                </a:ext>
              </a:extLst>
            </p:cNvPr>
            <p:cNvSpPr/>
            <p:nvPr/>
          </p:nvSpPr>
          <p:spPr>
            <a:xfrm>
              <a:off x="1791478" y="5706967"/>
              <a:ext cx="6819122" cy="64633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DDFD4-C8C3-978B-950A-EC15D111F87D}"/>
                </a:ext>
              </a:extLst>
            </p:cNvPr>
            <p:cNvSpPr txBox="1"/>
            <p:nvPr/>
          </p:nvSpPr>
          <p:spPr>
            <a:xfrm>
              <a:off x="1791478" y="5687247"/>
              <a:ext cx="68191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N.B. Clinical Guidelines on Primary Prevention of Obesity are expected to be released by late summer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5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93745-C8FB-4B98-8F4F-FBDD7D1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40F1F-15C3-471E-ADF2-07FF3BC7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Evaluation Recommendations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1C89A-3A9E-45BC-AA58-D44B5F79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3527425"/>
          </a:xfrm>
        </p:spPr>
        <p:txBody>
          <a:bodyPr/>
          <a:lstStyle/>
          <a:p>
            <a:r>
              <a:rPr lang="en-US" sz="2600"/>
              <a:t>The primary care clinician is well-positioned to:</a:t>
            </a:r>
          </a:p>
          <a:p>
            <a:pPr marL="1028700" indent="-628650">
              <a:buFont typeface="Arial" panose="020B0604020202020204" pitchFamily="34" charset="0"/>
              <a:buChar char="•"/>
            </a:pPr>
            <a:r>
              <a:rPr lang="en-US" sz="2600"/>
              <a:t>evaluate for weight-related comorbidities</a:t>
            </a:r>
          </a:p>
          <a:p>
            <a:pPr marL="1028700" indent="-628650">
              <a:buFont typeface="Arial" panose="020B0604020202020204" pitchFamily="34" charset="0"/>
              <a:buChar char="•"/>
            </a:pPr>
            <a:r>
              <a:rPr lang="en-US" sz="2600"/>
              <a:t>appropriately initiate treatment</a:t>
            </a:r>
          </a:p>
          <a:p>
            <a:pPr marL="1028700" indent="-628650">
              <a:buFont typeface="Arial" panose="020B0604020202020204" pitchFamily="34" charset="0"/>
              <a:buChar char="•"/>
            </a:pPr>
            <a:r>
              <a:rPr lang="en-US" sz="2600"/>
              <a:t>coordinate care with subspecialties</a:t>
            </a:r>
          </a:p>
          <a:p>
            <a:pPr marL="1028700" indent="-628650">
              <a:buFont typeface="Arial" panose="020B0604020202020204" pitchFamily="34" charset="0"/>
              <a:buChar char="•"/>
            </a:pPr>
            <a:r>
              <a:rPr lang="en-US" sz="2600"/>
              <a:t>and provide concurrent obesity &amp; comorbidity treatment</a:t>
            </a:r>
          </a:p>
          <a:p>
            <a:endParaRPr lang="en-US"/>
          </a:p>
          <a:p>
            <a:r>
              <a:rPr lang="en-US"/>
              <a:t>--						CPG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E3499-D568-4443-8A4E-E7C8C1DF0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2" y="4248725"/>
            <a:ext cx="1780186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07B70B-7119-4B18-AFEF-FC301722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23C27-ACEC-424C-AE86-29CDA8F4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pPr algn="ctr"/>
            <a:r>
              <a:rPr lang="en-US"/>
              <a:t>Pediatric Obesity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6C10A-DD56-430A-B191-7446BC66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99" y="1462088"/>
            <a:ext cx="11245754" cy="4351338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Comprehensive, whole child evaluations are an important part of the treatment process</a:t>
            </a:r>
          </a:p>
          <a:p>
            <a:pPr marL="1146175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History:</a:t>
            </a:r>
          </a:p>
          <a:p>
            <a:pPr marL="1546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Medical Hx including pregnancy &amp; birth hx</a:t>
            </a:r>
          </a:p>
          <a:p>
            <a:pPr marL="1546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Medication hx</a:t>
            </a:r>
          </a:p>
          <a:p>
            <a:pPr marL="1546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Family Hx &amp; social Hx 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SDoH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1546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Dietary, Physical Activity, and Screen time Hx</a:t>
            </a:r>
          </a:p>
          <a:p>
            <a:pPr marL="1546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ROS</a:t>
            </a:r>
          </a:p>
          <a:p>
            <a:pPr marL="1546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Mental &amp; behavioral health screening</a:t>
            </a:r>
          </a:p>
          <a:p>
            <a:pPr marL="1146175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Comprehensive physical exam, including BMI</a:t>
            </a:r>
          </a:p>
          <a:p>
            <a:pPr marL="1146175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Assess patient readiness to change</a:t>
            </a:r>
          </a:p>
          <a:p>
            <a:pPr marL="1146175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 evaluation for dyslipidemia, diabetes/prediabetes, NAFLD. Depending on Hx and PA may include other tests e.g., PCOS</a:t>
            </a:r>
          </a:p>
          <a:p>
            <a:pPr marL="1146175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Other studies will depend on hx and PE, e.g., depression, sleep study, X-Ray hips or lower limbs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108B9-1831-4EBE-89EF-EC54EF00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81E5B2-4AE5-40D4-9EE7-D966E407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91"/>
            <a:ext cx="10515600" cy="61708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Comorbidities Addressed in the 2023 CPG Include</a:t>
            </a:r>
            <a:br>
              <a:rPr lang="en-US"/>
            </a:b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98E54-350F-4438-9486-CC6A50222848}"/>
              </a:ext>
            </a:extLst>
          </p:cNvPr>
          <p:cNvSpPr/>
          <p:nvPr/>
        </p:nvSpPr>
        <p:spPr>
          <a:xfrm flipH="1">
            <a:off x="47864" y="809878"/>
            <a:ext cx="166252" cy="4107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251279-A24B-4679-9FEE-E67E09266040}"/>
              </a:ext>
            </a:extLst>
          </p:cNvPr>
          <p:cNvGrpSpPr/>
          <p:nvPr/>
        </p:nvGrpSpPr>
        <p:grpSpPr>
          <a:xfrm>
            <a:off x="-51432" y="790695"/>
            <a:ext cx="12381978" cy="5357953"/>
            <a:chOff x="-102264" y="809878"/>
            <a:chExt cx="12381978" cy="53579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7D3DEC-7A4F-4C2F-85CC-6560C788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82" y="875699"/>
              <a:ext cx="12192000" cy="529213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F50B1D-5087-439A-B534-D0BC899B3AA9}"/>
                </a:ext>
              </a:extLst>
            </p:cNvPr>
            <p:cNvSpPr/>
            <p:nvPr/>
          </p:nvSpPr>
          <p:spPr>
            <a:xfrm flipH="1">
              <a:off x="-102264" y="809878"/>
              <a:ext cx="166252" cy="4107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37B56A-0F7C-49C2-9A6E-7442FD170CC6}"/>
                </a:ext>
              </a:extLst>
            </p:cNvPr>
            <p:cNvSpPr/>
            <p:nvPr/>
          </p:nvSpPr>
          <p:spPr>
            <a:xfrm>
              <a:off x="87714" y="809878"/>
              <a:ext cx="12192000" cy="8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367E3A-1C6F-4DFE-A911-ACA3160428B8}"/>
                </a:ext>
              </a:extLst>
            </p:cNvPr>
            <p:cNvSpPr/>
            <p:nvPr/>
          </p:nvSpPr>
          <p:spPr>
            <a:xfrm flipH="1">
              <a:off x="12065642" y="809879"/>
              <a:ext cx="162640" cy="4107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2D436-EE6C-4CAC-95CE-D8FBFE53DA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328" y="933305"/>
            <a:ext cx="4833962" cy="22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98933-77C4-4017-A18C-C0B291A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FF95EFE-EED2-42D5-8B42-483053BAFDD4}"/>
              </a:ext>
            </a:extLst>
          </p:cNvPr>
          <p:cNvGraphicFramePr>
            <a:graphicFrameLocks noGrp="1"/>
          </p:cNvGraphicFramePr>
          <p:nvPr/>
        </p:nvGraphicFramePr>
        <p:xfrm>
          <a:off x="518457" y="1566"/>
          <a:ext cx="1138219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466">
                  <a:extLst>
                    <a:ext uri="{9D8B030D-6E8A-4147-A177-3AD203B41FA5}">
                      <a16:colId xmlns:a16="http://schemas.microsoft.com/office/drawing/2014/main" val="2409598762"/>
                    </a:ext>
                  </a:extLst>
                </a:gridCol>
                <a:gridCol w="4520395">
                  <a:extLst>
                    <a:ext uri="{9D8B030D-6E8A-4147-A177-3AD203B41FA5}">
                      <a16:colId xmlns:a16="http://schemas.microsoft.com/office/drawing/2014/main" val="1115383910"/>
                    </a:ext>
                  </a:extLst>
                </a:gridCol>
                <a:gridCol w="3980329">
                  <a:extLst>
                    <a:ext uri="{9D8B030D-6E8A-4147-A177-3AD203B41FA5}">
                      <a16:colId xmlns:a16="http://schemas.microsoft.com/office/drawing/2014/main" val="713751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2023 Recommendation: Lab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anose="020B0502020202020204" pitchFamily="34" charset="0"/>
                        </a:rPr>
                        <a:t>Overweight (BMI ≥85th to &lt;95th %tile)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anose="020B0502020202020204" pitchFamily="34" charset="0"/>
                        </a:rPr>
                        <a:t>Obesity (BMI ≥95</a:t>
                      </a:r>
                      <a:r>
                        <a:rPr lang="en-US" sz="1600" b="1" baseline="3000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600" b="1">
                          <a:latin typeface="Century Gothic" panose="020B0502020202020204" pitchFamily="34" charset="0"/>
                        </a:rPr>
                        <a:t> %tile)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6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Century Gothic" panose="020B0502020202020204" pitchFamily="34" charset="0"/>
                        </a:rPr>
                        <a:t>Children 10 </a:t>
                      </a:r>
                      <a:r>
                        <a:rPr lang="en-US" sz="1600" b="1" err="1">
                          <a:latin typeface="Century Gothic" panose="020B0502020202020204" pitchFamily="34" charset="0"/>
                        </a:rPr>
                        <a:t>yrs</a:t>
                      </a:r>
                      <a:r>
                        <a:rPr lang="en-US" sz="1600" b="1">
                          <a:latin typeface="Century Gothic" panose="020B0502020202020204" pitchFamily="34" charset="0"/>
                        </a:rPr>
                        <a:t> and older</a:t>
                      </a: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>
                          <a:latin typeface="Century Gothic" panose="020B0502020202020204" pitchFamily="34" charset="0"/>
                        </a:rPr>
                        <a:t>Should</a:t>
                      </a:r>
                      <a:r>
                        <a:rPr lang="en-US" sz="1600">
                          <a:latin typeface="Century Gothic" panose="020B0502020202020204" pitchFamily="34" charset="0"/>
                        </a:rPr>
                        <a:t> evaluate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Lipid </a:t>
                      </a: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u="sng">
                          <a:latin typeface="Century Gothic" panose="020B0502020202020204" pitchFamily="34" charset="0"/>
                        </a:rPr>
                        <a:t>May </a:t>
                      </a:r>
                      <a:r>
                        <a:rPr lang="en-US" sz="1600">
                          <a:latin typeface="Century Gothic" panose="020B0502020202020204" pitchFamily="34" charset="0"/>
                        </a:rPr>
                        <a:t>evaluate in the presence of risk factors for T2DM or NAFLD: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Glucose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Should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evaluate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Lipid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Glucose                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6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anose="020B0502020202020204" pitchFamily="34" charset="0"/>
                        </a:rPr>
                        <a:t>Children 2-9 </a:t>
                      </a:r>
                      <a:r>
                        <a:rPr lang="en-US" sz="1600" b="1" err="1">
                          <a:latin typeface="Century Gothic" panose="020B0502020202020204" pitchFamily="34" charset="0"/>
                        </a:rPr>
                        <a:t>yrs</a:t>
                      </a:r>
                      <a:r>
                        <a:rPr lang="en-US" sz="1600" b="1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>
                          <a:latin typeface="Century Gothic" panose="020B0502020202020204" pitchFamily="34" charset="0"/>
                        </a:rPr>
                        <a:t>May</a:t>
                      </a:r>
                      <a:r>
                        <a:rPr lang="en-US" sz="1600">
                          <a:latin typeface="Century Gothic" panose="020B0502020202020204" pitchFamily="34" charset="0"/>
                        </a:rPr>
                        <a:t> evaluate for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Lipid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08660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FFBBC422-2B17-46BA-9A19-DFE7BC82E756}"/>
              </a:ext>
            </a:extLst>
          </p:cNvPr>
          <p:cNvSpPr/>
          <p:nvPr/>
        </p:nvSpPr>
        <p:spPr>
          <a:xfrm>
            <a:off x="9620250" y="1057275"/>
            <a:ext cx="180818" cy="6558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863B4-BC3F-43A9-A937-C6335065CDB4}"/>
              </a:ext>
            </a:extLst>
          </p:cNvPr>
          <p:cNvSpPr txBox="1"/>
          <p:nvPr/>
        </p:nvSpPr>
        <p:spPr>
          <a:xfrm>
            <a:off x="9889166" y="1211142"/>
            <a:ext cx="113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Grade B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5EF5974-3DFB-44E7-91F4-B89FF6A21F9B}"/>
              </a:ext>
            </a:extLst>
          </p:cNvPr>
          <p:cNvSpPr/>
          <p:nvPr/>
        </p:nvSpPr>
        <p:spPr>
          <a:xfrm>
            <a:off x="4660805" y="2081585"/>
            <a:ext cx="134666" cy="42849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F62F9-151B-4C03-8DF1-C650A3C82EC3}"/>
              </a:ext>
            </a:extLst>
          </p:cNvPr>
          <p:cNvSpPr txBox="1"/>
          <p:nvPr/>
        </p:nvSpPr>
        <p:spPr>
          <a:xfrm>
            <a:off x="4848708" y="2107788"/>
            <a:ext cx="123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Grade C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3E01B24-DC2B-470A-85A7-7A8B45FA477D}"/>
              </a:ext>
            </a:extLst>
          </p:cNvPr>
          <p:cNvSpPr/>
          <p:nvPr/>
        </p:nvSpPr>
        <p:spPr>
          <a:xfrm>
            <a:off x="9801067" y="2758864"/>
            <a:ext cx="45719" cy="3220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A316B-21BD-41F2-A3C2-BCE0DC6DBE5C}"/>
              </a:ext>
            </a:extLst>
          </p:cNvPr>
          <p:cNvSpPr txBox="1"/>
          <p:nvPr/>
        </p:nvSpPr>
        <p:spPr>
          <a:xfrm>
            <a:off x="9875446" y="2735418"/>
            <a:ext cx="123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 Grade C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2EC5F3-AF9C-4904-99A7-D45CD2372FC0}"/>
              </a:ext>
            </a:extLst>
          </p:cNvPr>
          <p:cNvGraphicFramePr>
            <a:graphicFrameLocks noGrp="1"/>
          </p:cNvGraphicFramePr>
          <p:nvPr/>
        </p:nvGraphicFramePr>
        <p:xfrm>
          <a:off x="483288" y="3239871"/>
          <a:ext cx="6917267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666">
                  <a:extLst>
                    <a:ext uri="{9D8B030D-6E8A-4147-A177-3AD203B41FA5}">
                      <a16:colId xmlns:a16="http://schemas.microsoft.com/office/drawing/2014/main" val="2409598762"/>
                    </a:ext>
                  </a:extLst>
                </a:gridCol>
                <a:gridCol w="4213601">
                  <a:extLst>
                    <a:ext uri="{9D8B030D-6E8A-4147-A177-3AD203B41FA5}">
                      <a16:colId xmlns:a16="http://schemas.microsoft.com/office/drawing/2014/main" val="111538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Lab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Century Gothic" panose="020B0502020202020204" pitchFamily="34" charset="0"/>
                        </a:rPr>
                        <a:t>Lipid</a:t>
                      </a: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Fasting Lipid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6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anose="020B0502020202020204" pitchFamily="34" charset="0"/>
                        </a:rPr>
                        <a:t>Prediabetes and Diabetes Mellitus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Fasting plasma glucose</a:t>
                      </a:r>
                    </a:p>
                    <a:p>
                      <a:pPr marL="29210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2-h plasma glucose after 75-g oral glucose tolerance test (OGTT)</a:t>
                      </a:r>
                    </a:p>
                    <a:p>
                      <a:pPr marL="29210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US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glyco</a:t>
                      </a:r>
                      <a:r>
                        <a:rPr lang="en-US" sz="1600" err="1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sylated</a:t>
                      </a:r>
                      <a:r>
                        <a:rPr lang="en-US" sz="160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hemoglobin (HgA1c)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6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anose="020B0502020202020204" pitchFamily="34" charset="0"/>
                        </a:rPr>
                        <a:t>NAFLD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Alanine transaminase test (ALT)</a:t>
                      </a: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0866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59DD0B8-07A0-4E47-9508-192791FDAC15}"/>
              </a:ext>
            </a:extLst>
          </p:cNvPr>
          <p:cNvGraphicFramePr>
            <a:graphicFrameLocks noGrp="1"/>
          </p:cNvGraphicFramePr>
          <p:nvPr/>
        </p:nvGraphicFramePr>
        <p:xfrm>
          <a:off x="7685165" y="3228198"/>
          <a:ext cx="4213601" cy="206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601">
                  <a:extLst>
                    <a:ext uri="{9D8B030D-6E8A-4147-A177-3AD203B41FA5}">
                      <a16:colId xmlns:a16="http://schemas.microsoft.com/office/drawing/2014/main" val="1115383910"/>
                    </a:ext>
                  </a:extLst>
                </a:gridCol>
              </a:tblGrid>
              <a:tr h="641069">
                <a:tc>
                  <a:txBody>
                    <a:bodyPr/>
                    <a:lstStyle/>
                    <a:p>
                      <a:r>
                        <a:rPr lang="en-US" sz="1700">
                          <a:latin typeface="Century Gothic" panose="020B0502020202020204" pitchFamily="34" charset="0"/>
                        </a:rPr>
                        <a:t>CPG Recommendation: Evaluate for Hypertension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7313"/>
                  </a:ext>
                </a:extLst>
              </a:tr>
              <a:tr h="1422649">
                <a:tc>
                  <a:txBody>
                    <a:bodyPr/>
                    <a:lstStyle/>
                    <a:p>
                      <a:r>
                        <a:rPr lang="en-US" sz="1700">
                          <a:latin typeface="Century Gothic" panose="020B0502020202020204" pitchFamily="34" charset="0"/>
                        </a:rPr>
                        <a:t>Measure BP </a:t>
                      </a:r>
                      <a:r>
                        <a:rPr lang="en-US" sz="1700" u="sng">
                          <a:latin typeface="Century Gothic" panose="020B0502020202020204" pitchFamily="34" charset="0"/>
                        </a:rPr>
                        <a:t>at every </a:t>
                      </a:r>
                      <a:r>
                        <a:rPr lang="en-US" sz="1700">
                          <a:latin typeface="Century Gothic" panose="020B0502020202020204" pitchFamily="34" charset="0"/>
                        </a:rPr>
                        <a:t>visit </a:t>
                      </a:r>
                      <a:r>
                        <a:rPr lang="en-US" sz="1700" b="1">
                          <a:latin typeface="Century Gothic" panose="020B0502020202020204" pitchFamily="34" charset="0"/>
                        </a:rPr>
                        <a:t>starting at 3 y </a:t>
                      </a:r>
                      <a:r>
                        <a:rPr lang="en-US" sz="1700">
                          <a:latin typeface="Century Gothic" panose="020B0502020202020204" pitchFamily="34" charset="0"/>
                        </a:rPr>
                        <a:t>of age in children and </a:t>
                      </a:r>
                      <a:r>
                        <a:rPr lang="en-US" sz="1700" err="1">
                          <a:latin typeface="Century Gothic" panose="020B0502020202020204" pitchFamily="34" charset="0"/>
                        </a:rPr>
                        <a:t>adolsecents</a:t>
                      </a:r>
                      <a:r>
                        <a:rPr lang="en-US" sz="1700">
                          <a:latin typeface="Century Gothic" panose="020B0502020202020204" pitchFamily="34" charset="0"/>
                        </a:rPr>
                        <a:t> with </a:t>
                      </a:r>
                      <a:r>
                        <a:rPr lang="en-US" sz="1700" b="1">
                          <a:latin typeface="Century Gothic" panose="020B0502020202020204" pitchFamily="34" charset="0"/>
                        </a:rPr>
                        <a:t>overweight</a:t>
                      </a:r>
                      <a:r>
                        <a:rPr lang="en-US" sz="1700"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US" sz="1700" b="1">
                          <a:latin typeface="Century Gothic" panose="020B0502020202020204" pitchFamily="34" charset="0"/>
                        </a:rPr>
                        <a:t>obesity</a:t>
                      </a:r>
                    </a:p>
                    <a:p>
                      <a:endParaRPr lang="en-US" sz="1700" b="1">
                        <a:latin typeface="Century Gothic" panose="020B0502020202020204" pitchFamily="34" charset="0"/>
                      </a:endParaRPr>
                    </a:p>
                    <a:p>
                      <a:endParaRPr lang="en-US" sz="17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6107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340DCB1-BD08-43ED-A29D-5D82A7827850}"/>
              </a:ext>
            </a:extLst>
          </p:cNvPr>
          <p:cNvSpPr txBox="1"/>
          <p:nvPr/>
        </p:nvSpPr>
        <p:spPr>
          <a:xfrm>
            <a:off x="9249517" y="4826158"/>
            <a:ext cx="123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Grade C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B3F33E6-A5FB-4294-8414-05B778D81856}"/>
              </a:ext>
            </a:extLst>
          </p:cNvPr>
          <p:cNvSpPr/>
          <p:nvPr/>
        </p:nvSpPr>
        <p:spPr>
          <a:xfrm>
            <a:off x="4648042" y="1015789"/>
            <a:ext cx="45719" cy="3220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81813-3BCF-4236-92A3-B3F2FA6AE927}"/>
              </a:ext>
            </a:extLst>
          </p:cNvPr>
          <p:cNvSpPr txBox="1"/>
          <p:nvPr/>
        </p:nvSpPr>
        <p:spPr>
          <a:xfrm>
            <a:off x="4722421" y="992343"/>
            <a:ext cx="123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 Grade B</a:t>
            </a:r>
          </a:p>
        </p:txBody>
      </p:sp>
    </p:spTree>
    <p:extLst>
      <p:ext uri="{BB962C8B-B14F-4D97-AF65-F5344CB8AC3E}">
        <p14:creationId xmlns:p14="http://schemas.microsoft.com/office/powerpoint/2010/main" val="34362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419101"/>
            <a:ext cx="7086600" cy="3670299"/>
          </a:xfrm>
        </p:spPr>
        <p:txBody>
          <a:bodyPr>
            <a:noAutofit/>
          </a:bodyPr>
          <a:lstStyle/>
          <a:p>
            <a:r>
              <a:rPr lang="en-US" sz="4400"/>
              <a:t>2023 CPG Obesity Guidelines: Application in Primary Care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45A532C-C23C-F017-4B82-03502452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999" y="4161453"/>
            <a:ext cx="6502401" cy="2029282"/>
          </a:xfrm>
        </p:spPr>
        <p:txBody>
          <a:bodyPr>
            <a:normAutofit fontScale="32500" lnSpcReduction="20000"/>
          </a:bodyPr>
          <a:lstStyle/>
          <a:p>
            <a:pPr algn="just" fontAlgn="base"/>
            <a:r>
              <a:rPr lang="en-US" sz="4900" b="1" i="0" u="none" strike="noStrike" err="1">
                <a:solidFill>
                  <a:srgbClr val="242424"/>
                </a:solidFill>
                <a:effectLst/>
              </a:rPr>
              <a:t>Susma</a:t>
            </a:r>
            <a:r>
              <a:rPr lang="en-US" sz="4900" b="1" i="0" u="none" strike="noStrike">
                <a:solidFill>
                  <a:srgbClr val="242424"/>
                </a:solidFill>
                <a:effectLst/>
              </a:rPr>
              <a:t> Vaidya, MD, MPH</a:t>
            </a:r>
          </a:p>
          <a:p>
            <a:pPr algn="just" fontAlgn="base"/>
            <a:r>
              <a:rPr lang="en-US" sz="4900" b="0" i="0" u="none" strike="noStrike">
                <a:solidFill>
                  <a:srgbClr val="242424"/>
                </a:solidFill>
                <a:effectLst/>
              </a:rPr>
              <a:t>Clinical Associate Professor of Pediatrics</a:t>
            </a:r>
          </a:p>
          <a:p>
            <a:pPr algn="just" fontAlgn="base"/>
            <a:r>
              <a:rPr lang="en-US" sz="4900" b="0" i="0" u="none" strike="noStrike">
                <a:solidFill>
                  <a:srgbClr val="242424"/>
                </a:solidFill>
                <a:effectLst/>
              </a:rPr>
              <a:t>George Washington University School of Medicine and Health Sciences</a:t>
            </a:r>
          </a:p>
          <a:p>
            <a:pPr algn="just" fontAlgn="base"/>
            <a:r>
              <a:rPr lang="en-US" sz="4900" b="0" i="0" u="none" strike="noStrike">
                <a:solidFill>
                  <a:srgbClr val="242424"/>
                </a:solidFill>
                <a:effectLst/>
              </a:rPr>
              <a:t>Associate Medical Director, IDEAL Clinic</a:t>
            </a:r>
          </a:p>
          <a:p>
            <a:pPr algn="just" fontAlgn="base"/>
            <a:r>
              <a:rPr lang="en-US" sz="4900" b="0" i="0" u="none" strike="noStrike">
                <a:solidFill>
                  <a:srgbClr val="242424"/>
                </a:solidFill>
                <a:effectLst/>
              </a:rPr>
              <a:t>Children's National Hospital</a:t>
            </a:r>
          </a:p>
          <a:p>
            <a:endParaRPr lang="en-US" i="1"/>
          </a:p>
        </p:txBody>
      </p:sp>
      <p:pic>
        <p:nvPicPr>
          <p:cNvPr id="15" name="Picture Placeholder 5" descr="A person with dark hair wearing glasses&#10;&#10;Description automatically generated with low confidence">
            <a:extLst>
              <a:ext uri="{FF2B5EF4-FFF2-40B4-BE49-F238E27FC236}">
                <a16:creationId xmlns:a16="http://schemas.microsoft.com/office/drawing/2014/main" id="{9286B9FA-3343-DE66-8E6E-D26601B3BF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4" b="3814"/>
          <a:stretch>
            <a:fillRect/>
          </a:stretch>
        </p:blipFill>
        <p:spPr>
          <a:xfrm>
            <a:off x="7620000" y="431800"/>
            <a:ext cx="4203700" cy="5632749"/>
          </a:xfrm>
        </p:spPr>
      </p:pic>
    </p:spTree>
    <p:extLst>
      <p:ext uri="{BB962C8B-B14F-4D97-AF65-F5344CB8AC3E}">
        <p14:creationId xmlns:p14="http://schemas.microsoft.com/office/powerpoint/2010/main" val="384541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921F8-2980-4BF5-99A5-0DCC13B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41A6D-CE8E-44D8-BC0B-6F8E4047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0" y="183019"/>
            <a:ext cx="11955439" cy="1325563"/>
          </a:xfrm>
        </p:spPr>
        <p:txBody>
          <a:bodyPr>
            <a:normAutofit fontScale="90000"/>
          </a:bodyPr>
          <a:lstStyle/>
          <a:p>
            <a:r>
              <a:rPr lang="en-US"/>
              <a:t>CPG Consensus Recommendations for Other Comorbidities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8DAFC-EED1-413C-BA02-6E5A65B6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679"/>
            <a:ext cx="12192000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27A70-A07D-45AC-AC17-AD9EB40F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BC4E5-6D7B-4CD6-AB3A-36F64EEC3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60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13D12-2B5B-4B1C-B266-617C334720EF}"/>
              </a:ext>
            </a:extLst>
          </p:cNvPr>
          <p:cNvSpPr txBox="1"/>
          <p:nvPr/>
        </p:nvSpPr>
        <p:spPr>
          <a:xfrm>
            <a:off x="8884692" y="1377519"/>
            <a:ext cx="31662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solidFill>
                  <a:prstClr val="black"/>
                </a:solidFill>
                <a:latin typeface="Century Gothic" panose="020B0502020202020204" pitchFamily="34" charset="0"/>
              </a:rPr>
              <a:t>CPG Algorithm: evaluation and treatment based on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age and weight categories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</a:t>
            </a:r>
            <a:r>
              <a:rPr lang="en-US" sz="2200">
                <a:solidFill>
                  <a:prstClr val="black"/>
                </a:solidFill>
                <a:latin typeface="Century Gothic" panose="020B0502020202020204" pitchFamily="34" charset="0"/>
              </a:rPr>
              <a:t>comorbidities 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inks are provided to other CPGs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32E00-A175-4E8A-84BC-2C59AE689807}"/>
              </a:ext>
            </a:extLst>
          </p:cNvPr>
          <p:cNvSpPr txBox="1"/>
          <p:nvPr/>
        </p:nvSpPr>
        <p:spPr>
          <a:xfrm>
            <a:off x="141027" y="190647"/>
            <a:ext cx="33749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 CPG Algorithm for Screening, Diagnosis, Evaluation, and Treatment of Pediatric Overweight and Obesity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05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C0C1F-1489-45FD-8058-9F71DF14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44C93-2D1C-43FA-814C-09AD5D36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44" y="1337481"/>
            <a:ext cx="10515600" cy="270062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Detailed discussion of treatment of pediatric obesity and comorbidities to be discussed by my colleagues today</a:t>
            </a:r>
            <a:br>
              <a:rPr lang="en-US"/>
            </a:br>
            <a:br>
              <a:rPr lang="en-US"/>
            </a:br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270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Disclosure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333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795"/>
            <a:r>
              <a:rPr lang="en-US" sz="2000"/>
              <a:t>The presenter has no financial conflicts of interest to disclose 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AC08A-1AEC-4C15-90B3-8B323014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0845C-89C6-48A6-A3EA-18F0F6A0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2023 Obesity Clinical Practice Guideline: Why 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DB78F-E1C0-4032-B7D7-73B3D56B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228" y="1661356"/>
            <a:ext cx="4794852" cy="4351338"/>
          </a:xfrm>
        </p:spPr>
        <p:txBody>
          <a:bodyPr/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/>
              <a:t>Last guidelines published 2007</a:t>
            </a:r>
          </a:p>
          <a:p>
            <a:pPr marL="574675" lvl="1" indent="-342900"/>
            <a:r>
              <a:rPr lang="en-US"/>
              <a:t>Literature review not systematic review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/>
              <a:t>In the intervening period, more data available for pediatric obesity</a:t>
            </a:r>
          </a:p>
          <a:p>
            <a:pPr marL="682625" lvl="1" indent="-219075">
              <a:tabLst>
                <a:tab pos="627063" algn="l"/>
              </a:tabLst>
            </a:pPr>
            <a:r>
              <a:rPr lang="en-US"/>
              <a:t>RCT</a:t>
            </a:r>
          </a:p>
          <a:p>
            <a:pPr marL="682625" lvl="1" indent="-219075">
              <a:tabLst>
                <a:tab pos="627063" algn="l"/>
              </a:tabLst>
            </a:pPr>
            <a:r>
              <a:rPr lang="en-US"/>
              <a:t>Comparative effectiveness trials</a:t>
            </a:r>
          </a:p>
          <a:p>
            <a:pPr marL="682625" lvl="1" indent="-219075">
              <a:tabLst>
                <a:tab pos="627063" algn="l"/>
              </a:tabLst>
            </a:pPr>
            <a:r>
              <a:rPr lang="en-US"/>
              <a:t>High quality longitudinal and epidemiological studies</a:t>
            </a:r>
          </a:p>
          <a:p>
            <a:pPr marL="682625" lvl="1" indent="-219075">
              <a:tabLst>
                <a:tab pos="627063" algn="l"/>
              </a:tabLst>
            </a:pPr>
            <a:r>
              <a:rPr lang="en-US"/>
              <a:t>And pediatric obesity prevalence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2BA34-AD88-433F-9804-E576DD3625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424150"/>
            <a:ext cx="7092348" cy="43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93745-C8FB-4B98-8F4F-FBDD7D1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F1F6D-7BB4-40F0-B040-766E2FB8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57" y="24165"/>
            <a:ext cx="9268258" cy="6262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B9A03-01EC-421F-A65C-606A4B8357B8}"/>
              </a:ext>
            </a:extLst>
          </p:cNvPr>
          <p:cNvSpPr txBox="1"/>
          <p:nvPr/>
        </p:nvSpPr>
        <p:spPr>
          <a:xfrm>
            <a:off x="1302771" y="508783"/>
            <a:ext cx="4949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 Prevalence of obesity among 2-19 year old: 19%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26CA9-DEEE-4B5A-BECE-54B80E1F0286}"/>
              </a:ext>
            </a:extLst>
          </p:cNvPr>
          <p:cNvSpPr txBox="1"/>
          <p:nvPr/>
        </p:nvSpPr>
        <p:spPr>
          <a:xfrm>
            <a:off x="838200" y="6148001"/>
            <a:ext cx="634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https://www.niddk.nih.gov/health-information/health-statistics/overweight-obesity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8E37E-132A-42E5-A62D-93F4E9CCB3B9}"/>
              </a:ext>
            </a:extLst>
          </p:cNvPr>
          <p:cNvSpPr txBox="1"/>
          <p:nvPr/>
        </p:nvSpPr>
        <p:spPr>
          <a:xfrm>
            <a:off x="1249520" y="1624342"/>
            <a:ext cx="54560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Prevalence of 22.4% among 2-19 y old during Covid19 Pandemic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MMWR </a:t>
            </a:r>
            <a:r>
              <a:rPr kumimoji="0" lang="en-US" sz="1200" b="0" i="1" u="none" strike="noStrike" kern="1200" cap="none" spc="0" normalizeH="0" baseline="0" noProof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Morb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 Mortal </a:t>
            </a:r>
            <a:r>
              <a:rPr kumimoji="0" lang="en-US" sz="1200" b="0" i="1" u="none" strike="noStrike" kern="1200" cap="none" spc="0" normalizeH="0" baseline="0" noProof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Wkly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 Rep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. 2021;70(37):1278-1283.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: 10.15585/mmwr.mm7037a3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5CD13-337E-4633-85ED-9F438793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5254A-B749-4338-A138-48D5A64A7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76" y="396240"/>
            <a:ext cx="11244559" cy="535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3168D-9582-46F4-910C-88BA8C8F96B5}"/>
              </a:ext>
            </a:extLst>
          </p:cNvPr>
          <p:cNvSpPr txBox="1"/>
          <p:nvPr/>
        </p:nvSpPr>
        <p:spPr>
          <a:xfrm>
            <a:off x="164269" y="4854065"/>
            <a:ext cx="6031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 w="0"/>
                <a:solidFill>
                  <a:srgbClr val="E0091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4.5 Million Children and Adolescents with Severe Obesity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E3E60-938D-4EB3-82FF-7E0D5C3D6B3A}"/>
              </a:ext>
            </a:extLst>
          </p:cNvPr>
          <p:cNvSpPr txBox="1"/>
          <p:nvPr/>
        </p:nvSpPr>
        <p:spPr>
          <a:xfrm>
            <a:off x="6905767" y="4744884"/>
            <a:ext cx="5286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/>
                <a:solidFill>
                  <a:srgbClr val="E0091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Higher probability of tracking to adult obesity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/>
                <a:solidFill>
                  <a:srgbClr val="E0091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Increased risk for CVD, DM, premature death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AA5E459-29B5-466B-BF21-3550FD439E30}"/>
              </a:ext>
            </a:extLst>
          </p:cNvPr>
          <p:cNvSpPr/>
          <p:nvPr/>
        </p:nvSpPr>
        <p:spPr>
          <a:xfrm flipV="1">
            <a:off x="6305265" y="5154316"/>
            <a:ext cx="545909" cy="49585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9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24EEA0-5DD2-7C4C-C6EE-93FCCDFE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284DFB-DCCB-09DB-9769-4C02872C4A52}"/>
              </a:ext>
            </a:extLst>
          </p:cNvPr>
          <p:cNvGraphicFramePr>
            <a:graphicFrameLocks noGrp="1"/>
          </p:cNvGraphicFramePr>
          <p:nvPr/>
        </p:nvGraphicFramePr>
        <p:xfrm>
          <a:off x="1000125" y="514353"/>
          <a:ext cx="9058274" cy="57486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68629">
                  <a:extLst>
                    <a:ext uri="{9D8B030D-6E8A-4147-A177-3AD203B41FA5}">
                      <a16:colId xmlns:a16="http://schemas.microsoft.com/office/drawing/2014/main" val="2254071255"/>
                    </a:ext>
                  </a:extLst>
                </a:gridCol>
                <a:gridCol w="2545852">
                  <a:extLst>
                    <a:ext uri="{9D8B030D-6E8A-4147-A177-3AD203B41FA5}">
                      <a16:colId xmlns:a16="http://schemas.microsoft.com/office/drawing/2014/main" val="2535624384"/>
                    </a:ext>
                  </a:extLst>
                </a:gridCol>
                <a:gridCol w="2459000">
                  <a:extLst>
                    <a:ext uri="{9D8B030D-6E8A-4147-A177-3AD203B41FA5}">
                      <a16:colId xmlns:a16="http://schemas.microsoft.com/office/drawing/2014/main" val="3722259260"/>
                    </a:ext>
                  </a:extLst>
                </a:gridCol>
                <a:gridCol w="2384793">
                  <a:extLst>
                    <a:ext uri="{9D8B030D-6E8A-4147-A177-3AD203B41FA5}">
                      <a16:colId xmlns:a16="http://schemas.microsoft.com/office/drawing/2014/main" val="2424867154"/>
                    </a:ext>
                  </a:extLst>
                </a:gridCol>
              </a:tblGrid>
              <a:tr h="81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091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Century Gothic" panose="020B0502020202020204" pitchFamily="34" charset="0"/>
                        </a:rPr>
                        <a:t>Definition and Classification of Obesity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Century Gothic" panose="020B0502020202020204" pitchFamily="34" charset="0"/>
                        </a:rPr>
                        <a:t>and Severe Obesity in Children</a:t>
                      </a:r>
                      <a:endParaRPr lang="en-US" sz="24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09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70295"/>
                  </a:ext>
                </a:extLst>
              </a:tr>
              <a:tr h="101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Age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861" marR="63861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091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b="1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Definition and  Classification</a:t>
                      </a:r>
                      <a:endParaRPr lang="en-US" sz="18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23744"/>
                  </a:ext>
                </a:extLst>
              </a:tr>
              <a:tr h="952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09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Obesity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Class I</a:t>
                      </a:r>
                      <a:endParaRPr lang="en-US" sz="18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Severe Obesity Class II</a:t>
                      </a:r>
                      <a:endParaRPr lang="en-US" sz="18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Severe Obesity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Class III</a:t>
                      </a:r>
                      <a:endParaRPr lang="en-US" sz="18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94513"/>
                  </a:ext>
                </a:extLst>
              </a:tr>
              <a:tr h="1235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&lt;2 years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09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Weight for length ≥97</a:t>
                      </a:r>
                      <a:r>
                        <a:rPr lang="en-US" sz="1800" baseline="3000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 percentile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54322"/>
                  </a:ext>
                </a:extLst>
              </a:tr>
              <a:tr h="1570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2-19 years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09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 BMI ≥95</a:t>
                      </a:r>
                      <a:r>
                        <a:rPr lang="en-US" sz="1800" baseline="3000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 percentile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BMI ≥35 kg/m</a:t>
                      </a:r>
                      <a:r>
                        <a:rPr lang="en-US" sz="1800" baseline="30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800" baseline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>
                          <a:effectLst/>
                          <a:latin typeface="Century Gothic" panose="020B0502020202020204" pitchFamily="34" charset="0"/>
                        </a:rPr>
                        <a:t>        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>
                          <a:effectLst/>
                          <a:latin typeface="Century Gothic" panose="020B0502020202020204" pitchFamily="34" charset="0"/>
                        </a:rPr>
                        <a:t> ≥</a:t>
                      </a: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120% of 95</a:t>
                      </a:r>
                      <a:r>
                        <a:rPr lang="en-US" sz="1800" baseline="3000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 percentile for age and sex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BMI ≥40 kg/m</a:t>
                      </a:r>
                      <a:r>
                        <a:rPr lang="en-US" sz="1800" baseline="30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800" baseline="0"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>
                          <a:effectLst/>
                          <a:latin typeface="Century Gothic" panose="020B0502020202020204" pitchFamily="34" charset="0"/>
                        </a:rPr>
                        <a:t>        or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>
                          <a:effectLst/>
                          <a:latin typeface="Century Gothic" panose="020B0502020202020204" pitchFamily="34" charset="0"/>
                        </a:rPr>
                        <a:t> ≥</a:t>
                      </a: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140% of 95</a:t>
                      </a:r>
                      <a:r>
                        <a:rPr lang="en-US" sz="1800" baseline="3000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800">
                          <a:effectLst/>
                          <a:latin typeface="Century Gothic" panose="020B0502020202020204" pitchFamily="34" charset="0"/>
                        </a:rPr>
                        <a:t> percentile for age and sex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46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07B70B-7119-4B18-AFEF-FC301722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23C27-ACEC-424C-AE86-29CDA8F4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pPr algn="ctr"/>
            <a:r>
              <a:rPr lang="en-US"/>
              <a:t>New CDC Growth Charts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DC5F40-1BD2-72EA-48B2-5BAB9A0D7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344" y="1548384"/>
            <a:ext cx="9217152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98933-77C4-4017-A18C-C0B291A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6E46A-7F5C-442E-BA71-67936AF0A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20" y="518160"/>
            <a:ext cx="12076625" cy="57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934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C878A3-BAE1-4196-80D1-66DD03F15D6A}">
  <ds:schemaRefs>
    <ds:schemaRef ds:uri="29fc73d2-d154-4fbc-905c-f8b2dee16d46"/>
    <ds:schemaRef ds:uri="a035f992-3fcd-43b9-a45d-acebf4a3bab6"/>
    <ds:schemaRef ds:uri="f95f2d21-9104-4e39-9e6b-a1294c1d1e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1090</Words>
  <Application>Microsoft Office PowerPoint</Application>
  <PresentationFormat>Widescreen</PresentationFormat>
  <Paragraphs>177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Corbel</vt:lpstr>
      <vt:lpstr>Segoe UI</vt:lpstr>
      <vt:lpstr>Sharp Sans No1 Medium</vt:lpstr>
      <vt:lpstr>Symbol</vt:lpstr>
      <vt:lpstr>Wingdings</vt:lpstr>
      <vt:lpstr>2_Office Theme</vt:lpstr>
      <vt:lpstr>3_Office Theme</vt:lpstr>
      <vt:lpstr>2023 CPG Obesity Guidelines: Application in Primary Care</vt:lpstr>
      <vt:lpstr>2023 CPG Obesity Guidelines: Application in Primary Care</vt:lpstr>
      <vt:lpstr>Financial Disclosure</vt:lpstr>
      <vt:lpstr>2023 Obesity Clinical Practice Guideline: Why Now?</vt:lpstr>
      <vt:lpstr>PowerPoint Presentation</vt:lpstr>
      <vt:lpstr>PowerPoint Presentation</vt:lpstr>
      <vt:lpstr>PowerPoint Presentation</vt:lpstr>
      <vt:lpstr>New CDC Growth Charts</vt:lpstr>
      <vt:lpstr>PowerPoint Presentation</vt:lpstr>
      <vt:lpstr>2023 CPG Scope of Review: Focused on PHCP as Frontline Provider in Pediatric Obesity  Management</vt:lpstr>
      <vt:lpstr>New From Previous Recommendations - I </vt:lpstr>
      <vt:lpstr>New from Previous Recommendations - II </vt:lpstr>
      <vt:lpstr>CPG 2023 Evaluation and Management:  Whole Child Approach  </vt:lpstr>
      <vt:lpstr>Obesity is a Complex Chronic Disease </vt:lpstr>
      <vt:lpstr>PHCP in Management of Pediatric Obesity</vt:lpstr>
      <vt:lpstr>Evaluation Recommendations </vt:lpstr>
      <vt:lpstr>Pediatric Obesity Evaluation</vt:lpstr>
      <vt:lpstr>Comorbidities Addressed in the 2023 CPG Include </vt:lpstr>
      <vt:lpstr>PowerPoint Presentation</vt:lpstr>
      <vt:lpstr>CPG Consensus Recommendations for Other Comorbidities </vt:lpstr>
      <vt:lpstr>PowerPoint Presentation</vt:lpstr>
      <vt:lpstr>Detailed discussion of treatment of pediatric obesity and comorbidities to be discussed by my colleagues today  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