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74" r:id="rId5"/>
  </p:sldMasterIdLst>
  <p:notesMasterIdLst>
    <p:notesMasterId r:id="rId37"/>
  </p:notesMasterIdLst>
  <p:handoutMasterIdLst>
    <p:handoutMasterId r:id="rId38"/>
  </p:handoutMasterIdLst>
  <p:sldIdLst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584" r:id="rId18"/>
    <p:sldId id="611" r:id="rId19"/>
    <p:sldId id="591" r:id="rId20"/>
    <p:sldId id="587" r:id="rId21"/>
    <p:sldId id="612" r:id="rId22"/>
    <p:sldId id="613" r:id="rId23"/>
    <p:sldId id="590" r:id="rId24"/>
    <p:sldId id="614" r:id="rId25"/>
    <p:sldId id="615" r:id="rId26"/>
    <p:sldId id="616" r:id="rId27"/>
    <p:sldId id="592" r:id="rId28"/>
    <p:sldId id="593" r:id="rId29"/>
    <p:sldId id="617" r:id="rId30"/>
    <p:sldId id="618" r:id="rId31"/>
    <p:sldId id="619" r:id="rId32"/>
    <p:sldId id="620" r:id="rId33"/>
    <p:sldId id="621" r:id="rId34"/>
    <p:sldId id="622" r:id="rId35"/>
    <p:sldId id="200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dya - Pharmocology" id="{BE446E81-6C4B-4DFC-BF64-9582EEFA089C}">
          <p14:sldIdLst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584"/>
            <p14:sldId id="611"/>
            <p14:sldId id="591"/>
            <p14:sldId id="587"/>
            <p14:sldId id="612"/>
            <p14:sldId id="613"/>
            <p14:sldId id="590"/>
            <p14:sldId id="614"/>
            <p14:sldId id="615"/>
            <p14:sldId id="616"/>
            <p14:sldId id="592"/>
            <p14:sldId id="593"/>
            <p14:sldId id="617"/>
            <p14:sldId id="618"/>
            <p14:sldId id="619"/>
            <p14:sldId id="620"/>
            <p14:sldId id="621"/>
            <p14:sldId id="622"/>
            <p14:sldId id="200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A8F01-4C0D-45B9-0BD3-4355E04B6A75}" name="Evans, Abby" initials="EA" userId="S::aevans2@childrensnational.org::069f527c-c520-4d72-99fe-6355e3b3acea" providerId="AD"/>
  <p188:author id="{192BACD0-7B7B-BB85-2AAC-87AC23351596}" name="Tunstall, Jodi" initials="TJ" userId="S::jtunstall@childrensnational.org::46928407-ee86-447c-aa89-460fe9856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2155E"/>
    <a:srgbClr val="0841A2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78273" autoAdjust="0"/>
  </p:normalViewPr>
  <p:slideViewPr>
    <p:cSldViewPr snapToGrid="0">
      <p:cViewPr varScale="1">
        <p:scale>
          <a:sx n="89" d="100"/>
          <a:sy n="89" d="100"/>
        </p:scale>
        <p:origin x="9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Abby" userId="069f527c-c520-4d72-99fe-6355e3b3acea" providerId="ADAL" clId="{F9375584-4A02-4326-804D-4C5A74E82D89}"/>
    <pc:docChg chg="delSld modSld delMainMaster delSection modSection">
      <pc:chgData name="Evans, Abby" userId="069f527c-c520-4d72-99fe-6355e3b3acea" providerId="ADAL" clId="{F9375584-4A02-4326-804D-4C5A74E82D89}" dt="2023-06-26T16:31:54.704" v="8" actId="20577"/>
      <pc:docMkLst>
        <pc:docMk/>
      </pc:docMkLst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768650575" sldId="258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835421991" sldId="259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247250023" sldId="347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4177410713" sldId="360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79853026" sldId="361"/>
        </pc:sldMkLst>
      </pc:sldChg>
      <pc:sldChg chg="del">
        <pc:chgData name="Evans, Abby" userId="069f527c-c520-4d72-99fe-6355e3b3acea" providerId="ADAL" clId="{F9375584-4A02-4326-804D-4C5A74E82D89}" dt="2023-06-26T16:31:34.418" v="4" actId="47"/>
        <pc:sldMkLst>
          <pc:docMk/>
          <pc:sldMk cId="3837378246" sldId="564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380415129" sldId="572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1788633606" sldId="573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1224968579" sldId="574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2333419349" sldId="575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712995164" sldId="576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2384937432" sldId="577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2195189569" sldId="578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2155535615" sldId="579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856020366" sldId="580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2342484174" sldId="581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436270346" sldId="585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252705004" sldId="586"/>
        </pc:sldMkLst>
      </pc:sldChg>
      <pc:sldChg chg="modNotesTx">
        <pc:chgData name="Evans, Abby" userId="069f527c-c520-4d72-99fe-6355e3b3acea" providerId="ADAL" clId="{F9375584-4A02-4326-804D-4C5A74E82D89}" dt="2023-06-26T16:31:43.102" v="5" actId="20577"/>
        <pc:sldMkLst>
          <pc:docMk/>
          <pc:sldMk cId="3654059758" sldId="587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4085056177" sldId="594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1391055883" sldId="596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902944547" sldId="597"/>
        </pc:sldMkLst>
      </pc:sldChg>
      <pc:sldChg chg="modNotesTx">
        <pc:chgData name="Evans, Abby" userId="069f527c-c520-4d72-99fe-6355e3b3acea" providerId="ADAL" clId="{F9375584-4A02-4326-804D-4C5A74E82D89}" dt="2023-06-26T16:31:54.704" v="8" actId="20577"/>
        <pc:sldMkLst>
          <pc:docMk/>
          <pc:sldMk cId="4094794088" sldId="605"/>
        </pc:sldMkLst>
      </pc:sldChg>
      <pc:sldChg chg="modNotesTx">
        <pc:chgData name="Evans, Abby" userId="069f527c-c520-4d72-99fe-6355e3b3acea" providerId="ADAL" clId="{F9375584-4A02-4326-804D-4C5A74E82D89}" dt="2023-06-26T16:31:53.329" v="7" actId="20577"/>
        <pc:sldMkLst>
          <pc:docMk/>
          <pc:sldMk cId="3202342419" sldId="606"/>
        </pc:sldMkLst>
      </pc:sldChg>
      <pc:sldChg chg="modNotesTx">
        <pc:chgData name="Evans, Abby" userId="069f527c-c520-4d72-99fe-6355e3b3acea" providerId="ADAL" clId="{F9375584-4A02-4326-804D-4C5A74E82D89}" dt="2023-06-26T16:31:45.885" v="6" actId="20577"/>
        <pc:sldMkLst>
          <pc:docMk/>
          <pc:sldMk cId="3017009956" sldId="611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864102360" sldId="623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3630922798" sldId="624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798022715" sldId="626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3240877402" sldId="627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3119365408" sldId="628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3326850589" sldId="629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1597076939" sldId="630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3507942529" sldId="631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1559980126" sldId="632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2452446728" sldId="633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3497166454" sldId="634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1743504754" sldId="635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187026171" sldId="636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682529264" sldId="637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2546828800" sldId="638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2637831489" sldId="639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1641634627" sldId="640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411429638" sldId="641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2284631937" sldId="642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922664917" sldId="643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3842958339" sldId="20007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676621122" sldId="20030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3909035245" sldId="20049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3021999235" sldId="20050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772374016" sldId="20066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053622486" sldId="20067"/>
        </pc:sldMkLst>
      </pc:sldChg>
      <pc:sldChg chg="del">
        <pc:chgData name="Evans, Abby" userId="069f527c-c520-4d72-99fe-6355e3b3acea" providerId="ADAL" clId="{F9375584-4A02-4326-804D-4C5A74E82D89}" dt="2023-06-26T16:31:32.216" v="2" actId="47"/>
        <pc:sldMkLst>
          <pc:docMk/>
          <pc:sldMk cId="2788739219" sldId="20069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2978818402" sldId="20111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2554311084" sldId="20112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3117560036" sldId="20114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1490132701" sldId="20116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845417612" sldId="20117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836465022" sldId="2147477133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1735881229" sldId="2147477134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730855368" sldId="2147477135"/>
        </pc:sldMkLst>
      </pc:sldChg>
      <pc:sldChg chg="del">
        <pc:chgData name="Evans, Abby" userId="069f527c-c520-4d72-99fe-6355e3b3acea" providerId="ADAL" clId="{F9375584-4A02-4326-804D-4C5A74E82D89}" dt="2023-06-26T16:31:27.840" v="0" actId="47"/>
        <pc:sldMkLst>
          <pc:docMk/>
          <pc:sldMk cId="3515221141" sldId="2147477136"/>
        </pc:sldMkLst>
      </pc:sldChg>
      <pc:sldChg chg="del">
        <pc:chgData name="Evans, Abby" userId="069f527c-c520-4d72-99fe-6355e3b3acea" providerId="ADAL" clId="{F9375584-4A02-4326-804D-4C5A74E82D89}" dt="2023-06-26T16:31:34.418" v="4" actId="47"/>
        <pc:sldMkLst>
          <pc:docMk/>
          <pc:sldMk cId="1957998837" sldId="2147477137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585177897" sldId="2147477149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184911523" sldId="2147477150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3432101844" sldId="2147477151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209721841" sldId="2147477152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942641591" sldId="2147477153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2096786373" sldId="2147477154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3625452417" sldId="2147477155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885574451" sldId="2147477156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2213456793" sldId="2147477157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2279839773" sldId="2147477158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4113426661" sldId="2147477159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3074679400" sldId="2147477160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3385391819" sldId="2147477161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3882598498" sldId="2147477162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279896759" sldId="2147477163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515046085" sldId="2147477164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1040297906" sldId="2147477165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2022314468" sldId="2147477166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4027798976" sldId="2147477167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3240905468" sldId="2147477168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3828540304" sldId="2147477169"/>
        </pc:sldMkLst>
      </pc:sldChg>
      <pc:sldChg chg="del">
        <pc:chgData name="Evans, Abby" userId="069f527c-c520-4d72-99fe-6355e3b3acea" providerId="ADAL" clId="{F9375584-4A02-4326-804D-4C5A74E82D89}" dt="2023-06-26T16:31:28.903" v="1" actId="47"/>
        <pc:sldMkLst>
          <pc:docMk/>
          <pc:sldMk cId="297134448" sldId="2147477170"/>
        </pc:sldMkLst>
      </pc:sldChg>
      <pc:sldChg chg="del">
        <pc:chgData name="Evans, Abby" userId="069f527c-c520-4d72-99fe-6355e3b3acea" providerId="ADAL" clId="{F9375584-4A02-4326-804D-4C5A74E82D89}" dt="2023-06-26T16:31:33.388" v="3" actId="47"/>
        <pc:sldMkLst>
          <pc:docMk/>
          <pc:sldMk cId="1245332708" sldId="2147477176"/>
        </pc:sldMkLst>
      </pc:sldChg>
      <pc:sldMasterChg chg="delSldLayout">
        <pc:chgData name="Evans, Abby" userId="069f527c-c520-4d72-99fe-6355e3b3acea" providerId="ADAL" clId="{F9375584-4A02-4326-804D-4C5A74E82D89}" dt="2023-06-26T16:31:28.903" v="1" actId="47"/>
        <pc:sldMasterMkLst>
          <pc:docMk/>
          <pc:sldMasterMk cId="1405116682" sldId="2147483718"/>
        </pc:sldMasterMkLst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1405116682" sldId="2147483718"/>
            <pc:sldLayoutMk cId="2063909203" sldId="2147483791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1405116682" sldId="2147483718"/>
            <pc:sldLayoutMk cId="1870075477" sldId="2147483792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1405116682" sldId="2147483718"/>
            <pc:sldLayoutMk cId="224556624" sldId="2147483793"/>
          </pc:sldLayoutMkLst>
        </pc:sldLayoutChg>
      </pc:sldMasterChg>
      <pc:sldMasterChg chg="del delSldLayout">
        <pc:chgData name="Evans, Abby" userId="069f527c-c520-4d72-99fe-6355e3b3acea" providerId="ADAL" clId="{F9375584-4A02-4326-804D-4C5A74E82D89}" dt="2023-06-26T16:31:28.903" v="1" actId="47"/>
        <pc:sldMasterMkLst>
          <pc:docMk/>
          <pc:sldMasterMk cId="2166767831" sldId="2147483758"/>
        </pc:sldMasterMkLst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981855441" sldId="2147483759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3504713808" sldId="2147483760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789980902" sldId="2147483761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1435463866" sldId="2147483762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944557560" sldId="2147483763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265178993" sldId="2147483764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1082334431" sldId="2147483765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293256700" sldId="2147483766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466865790" sldId="2147483767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1394117306" sldId="2147483768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3749749031" sldId="2147483769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2354266019" sldId="2147483770"/>
          </pc:sldLayoutMkLst>
        </pc:sldLayoutChg>
        <pc:sldLayoutChg chg="del">
          <pc:chgData name="Evans, Abby" userId="069f527c-c520-4d72-99fe-6355e3b3acea" providerId="ADAL" clId="{F9375584-4A02-4326-804D-4C5A74E82D89}" dt="2023-06-26T16:31:28.903" v="1" actId="47"/>
          <pc:sldLayoutMkLst>
            <pc:docMk/>
            <pc:sldMasterMk cId="2166767831" sldId="2147483758"/>
            <pc:sldLayoutMk cId="459479351" sldId="21474837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97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8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0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52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3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2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591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1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SzPct val="90000"/>
              <a:defRPr sz="18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buSzPct val="90000"/>
              <a:defRPr sz="1800" b="0" i="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buSzPct val="90000"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82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1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402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51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666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51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1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0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02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4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134549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59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023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41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178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243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42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4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946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01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888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311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1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49" r:id="rId14"/>
    <p:sldLayoutId id="2147483656" r:id="rId15"/>
    <p:sldLayoutId id="2147483650" r:id="rId16"/>
    <p:sldLayoutId id="2147483659" r:id="rId17"/>
    <p:sldLayoutId id="2147483660" r:id="rId18"/>
    <p:sldLayoutId id="2147483651" r:id="rId19"/>
    <p:sldLayoutId id="2147483657" r:id="rId20"/>
    <p:sldLayoutId id="2147483658" r:id="rId21"/>
    <p:sldLayoutId id="2147483654" r:id="rId22"/>
    <p:sldLayoutId id="2147483681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A Pharmacotherapeutic Approach to Pediatric Obesity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A885-E519-40B6-4C8F-71E89A3B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999" y="4596063"/>
            <a:ext cx="6502401" cy="1594672"/>
          </a:xfrm>
        </p:spPr>
        <p:txBody>
          <a:bodyPr>
            <a:normAutofit fontScale="40000" lnSpcReduction="20000"/>
          </a:bodyPr>
          <a:lstStyle/>
          <a:p>
            <a:pPr algn="just" fontAlgn="base"/>
            <a:r>
              <a:rPr lang="en-US" b="0" i="0" u="none" strike="noStrike" err="1">
                <a:solidFill>
                  <a:srgbClr val="242424"/>
                </a:solidFill>
                <a:effectLst/>
              </a:rPr>
              <a:t>Susma</a:t>
            </a:r>
            <a:r>
              <a:rPr lang="en-US" b="0" i="0" u="none" strike="noStrike">
                <a:solidFill>
                  <a:srgbClr val="242424"/>
                </a:solidFill>
                <a:effectLst/>
              </a:rPr>
              <a:t> Vaidya, MD, MPH</a:t>
            </a:r>
          </a:p>
          <a:p>
            <a:pPr algn="just" fontAlgn="base"/>
            <a:r>
              <a:rPr lang="en-US" b="0" i="0" u="none" strike="noStrike">
                <a:solidFill>
                  <a:srgbClr val="242424"/>
                </a:solidFill>
                <a:effectLst/>
              </a:rPr>
              <a:t>Clinical Associate Professor of Pediatrics</a:t>
            </a:r>
          </a:p>
          <a:p>
            <a:pPr algn="just" fontAlgn="base"/>
            <a:r>
              <a:rPr lang="en-US" b="0" i="0" u="none" strike="noStrike">
                <a:solidFill>
                  <a:srgbClr val="242424"/>
                </a:solidFill>
                <a:effectLst/>
              </a:rPr>
              <a:t>George Washington University School of Medicine and Health Sciences</a:t>
            </a:r>
          </a:p>
          <a:p>
            <a:pPr algn="just" fontAlgn="base"/>
            <a:r>
              <a:rPr lang="en-US" b="0" i="0" u="none" strike="noStrike">
                <a:solidFill>
                  <a:srgbClr val="242424"/>
                </a:solidFill>
                <a:effectLst/>
              </a:rPr>
              <a:t>Associate Medical Director, IDEAL Clinic</a:t>
            </a:r>
          </a:p>
          <a:p>
            <a:pPr algn="just" fontAlgn="base"/>
            <a:r>
              <a:rPr lang="en-US" b="0" i="0" u="none" strike="noStrike">
                <a:solidFill>
                  <a:srgbClr val="242424"/>
                </a:solidFill>
                <a:effectLst/>
              </a:rPr>
              <a:t>Children's National Hospital</a:t>
            </a:r>
          </a:p>
          <a:p>
            <a:endParaRPr lang="en-US" i="1"/>
          </a:p>
        </p:txBody>
      </p:sp>
      <p:pic>
        <p:nvPicPr>
          <p:cNvPr id="6" name="Picture Placeholder 5" descr="A person with dark hair wearing glasses&#10;&#10;Description automatically generated with low confidence">
            <a:extLst>
              <a:ext uri="{FF2B5EF4-FFF2-40B4-BE49-F238E27FC236}">
                <a16:creationId xmlns:a16="http://schemas.microsoft.com/office/drawing/2014/main" id="{23903AA3-8F6D-384A-C666-123F7AF168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4" b="3814"/>
          <a:stretch>
            <a:fillRect/>
          </a:stretch>
        </p:blipFill>
        <p:spPr>
          <a:xfrm>
            <a:off x="8098302" y="1126783"/>
            <a:ext cx="3436272" cy="4604434"/>
          </a:xfrm>
        </p:spPr>
      </p:pic>
    </p:spTree>
    <p:extLst>
      <p:ext uri="{BB962C8B-B14F-4D97-AF65-F5344CB8AC3E}">
        <p14:creationId xmlns:p14="http://schemas.microsoft.com/office/powerpoint/2010/main" val="319942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Lisdexamfetamine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19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Stimulant</a:t>
            </a:r>
          </a:p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FDA approved for ≥ 6 years of age with ADHD and for binge eating in patients ≥18 years of age</a:t>
            </a:r>
          </a:p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Off label use:</a:t>
            </a:r>
          </a:p>
          <a:p>
            <a:pPr marL="563562" lvl="1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US" sz="2600">
                <a:solidFill>
                  <a:prstClr val="black"/>
                </a:solidFill>
              </a:rPr>
              <a:t>C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hildren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and adolescents who exhibit a loss of control with food</a:t>
            </a:r>
          </a:p>
          <a:p>
            <a:pPr marL="0" defTabSz="457200">
              <a:spcBef>
                <a:spcPct val="20000"/>
              </a:spcBef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b="1">
                <a:solidFill>
                  <a:prstClr val="black"/>
                </a:solidFill>
              </a:rPr>
              <a:t>Dosing: </a:t>
            </a:r>
            <a:r>
              <a:rPr lang="en-US" sz="2800">
                <a:solidFill>
                  <a:prstClr val="black"/>
                </a:solidFill>
              </a:rPr>
              <a:t>10 mg to 70 mg </a:t>
            </a:r>
          </a:p>
          <a:p>
            <a:pPr marL="0" defTabSz="457200">
              <a:spcBef>
                <a:spcPct val="20000"/>
              </a:spcBef>
              <a:defRPr/>
            </a:pPr>
            <a:endParaRPr lang="en-US" sz="280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Adver</a:t>
            </a:r>
            <a:r>
              <a:rPr lang="en-US" sz="2800" b="1">
                <a:solidFill>
                  <a:prstClr val="black"/>
                </a:solidFill>
              </a:rPr>
              <a:t>se effects: </a:t>
            </a:r>
            <a:r>
              <a:rPr lang="en-US" sz="2800">
                <a:solidFill>
                  <a:prstClr val="black"/>
                </a:solidFill>
              </a:rPr>
              <a:t>mood changes, headaches, increased blood pressure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563562" lvl="1" indent="-342900" defTabSz="457200">
              <a:spcBef>
                <a:spcPct val="200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No evidence available for efficacy in treatment of obesity</a:t>
            </a: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B6E76-E7B0-9AA5-E2EF-C1350435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4DD22-654C-EB2F-0318-23BCA96A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7169"/>
            <a:ext cx="11198087" cy="1325563"/>
          </a:xfrm>
        </p:spPr>
        <p:txBody>
          <a:bodyPr>
            <a:noAutofit/>
          </a:bodyPr>
          <a:lstStyle/>
          <a:p>
            <a:r>
              <a:rPr lang="en-US"/>
              <a:t>FDA Approved Weight Management Medications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AE2FB-AFFF-F072-CAF4-358C6E1A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2155E"/>
                </a:solidFill>
              </a:rPr>
              <a:t>Orlistat</a:t>
            </a:r>
          </a:p>
          <a:p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2155E"/>
                </a:solidFill>
              </a:rPr>
              <a:t>Phentermine</a:t>
            </a:r>
          </a:p>
          <a:p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2155E"/>
                </a:solidFill>
              </a:rPr>
              <a:t>Phentermine-topiramate</a:t>
            </a:r>
          </a:p>
          <a:p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2155E"/>
                </a:solidFill>
              </a:rPr>
              <a:t>GLP-1 receptor agonists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215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5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Orlistat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86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Intestinal lipase inhibitor which blocks fat absorption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FDA approved for ≥ 12 years of age with obesity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>
                <a:solidFill>
                  <a:prstClr val="black"/>
                </a:solidFill>
              </a:rPr>
              <a:t>Dosing:</a:t>
            </a:r>
            <a:r>
              <a:rPr lang="en-US" sz="2400">
                <a:solidFill>
                  <a:prstClr val="black"/>
                </a:solidFill>
              </a:rPr>
              <a:t> 120 mg orally TID with meals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Adverse effects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: steatorrhea, fecal urgency, flatulence, vitamin deficiencies</a:t>
            </a:r>
          </a:p>
          <a:p>
            <a:pPr marL="563562" lvl="1" indent="-342900" defTabSz="457200">
              <a:spcBef>
                <a:spcPct val="200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2200">
                <a:solidFill>
                  <a:prstClr val="black"/>
                </a:solidFill>
              </a:rPr>
              <a:t>Rare side effects: liver toxicity</a:t>
            </a:r>
          </a:p>
          <a:p>
            <a:pPr marL="563562" lvl="1" indent="-342900" defTabSz="457200">
              <a:spcBef>
                <a:spcPct val="20000"/>
              </a:spcBef>
              <a:buClrTx/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Century Gothic" panose="020B0502020202020204" pitchFamily="34" charset="0"/>
              </a:rPr>
              <a:t>BMI reduction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 in adolescents: minimal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Phentermine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9079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Sympathomimetic anorectic which is a norepinephrine, serotonin, and dopamine reuptake inhibitor</a:t>
            </a:r>
          </a:p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FDA approved for ≥ 16 years of age for short-course treatment</a:t>
            </a:r>
          </a:p>
          <a:p>
            <a:pPr marL="563562" lvl="1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>
                <a:solidFill>
                  <a:prstClr val="black"/>
                </a:solidFill>
              </a:rPr>
              <a:t>Contraindication: cardiovascular disease and uncontrolled hypertension </a:t>
            </a:r>
          </a:p>
          <a:p>
            <a:pPr marL="220662" lvl="1" indent="0" defTabSz="457200">
              <a:spcBef>
                <a:spcPct val="20000"/>
              </a:spcBef>
              <a:buNone/>
              <a:defRPr/>
            </a:pPr>
            <a:endParaRPr lang="en-US" sz="220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Dos</a:t>
            </a:r>
            <a:r>
              <a:rPr lang="en-US" sz="2400" b="1" err="1">
                <a:solidFill>
                  <a:prstClr val="black"/>
                </a:solidFill>
              </a:rPr>
              <a:t>ing</a:t>
            </a:r>
            <a:r>
              <a:rPr lang="en-US" sz="2400">
                <a:solidFill>
                  <a:prstClr val="black"/>
                </a:solidFill>
              </a:rPr>
              <a:t>: 7.5mg, 15 mg, 30 mg, 37.5 mg</a:t>
            </a:r>
          </a:p>
          <a:p>
            <a:pPr marL="0" defTabSz="45720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Adverse effects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: elevated blood pressure, headaches, dry mouth, tachycardia, dizziness</a:t>
            </a:r>
          </a:p>
          <a:p>
            <a:pPr marL="563562" lvl="1" indent="-342900" defTabSz="457200">
              <a:spcBef>
                <a:spcPct val="200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2200">
                <a:solidFill>
                  <a:prstClr val="black"/>
                </a:solidFill>
              </a:rPr>
              <a:t>Rare side effects: pulmonary hypertension, valvular heart disease</a:t>
            </a:r>
          </a:p>
          <a:p>
            <a:pPr marL="220662" lvl="1" indent="0" defTabSz="457200">
              <a:spcBef>
                <a:spcPct val="20000"/>
              </a:spcBef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Efficacy wanes with the development of tolerance</a:t>
            </a: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Phentermine-Topiramate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7858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6538" defTabSz="457200">
              <a:spcBef>
                <a:spcPct val="20000"/>
              </a:spcBef>
              <a:defRPr/>
            </a:pPr>
            <a:r>
              <a:rPr lang="en-US" sz="2600">
                <a:solidFill>
                  <a:prstClr val="black"/>
                </a:solidFill>
              </a:rPr>
              <a:t>56-week randomized double-blinded trial with 223 enrollees who received lifestyle counseling</a:t>
            </a:r>
          </a:p>
          <a:p>
            <a:pPr marL="1263650" lvl="3" indent="-342900" defTabSz="457200">
              <a:spcBef>
                <a:spcPct val="20000"/>
              </a:spcBef>
              <a:defRPr/>
            </a:pPr>
            <a:r>
              <a:rPr lang="en-US" sz="2000" b="1">
                <a:solidFill>
                  <a:srgbClr val="E51D2D"/>
                </a:solidFill>
              </a:rPr>
              <a:t>10.4 %</a:t>
            </a:r>
            <a:r>
              <a:rPr lang="en-US" sz="2000" b="0">
                <a:solidFill>
                  <a:prstClr val="black"/>
                </a:solidFill>
              </a:rPr>
              <a:t> decrease in BMI compared to placebo in top-dose combination</a:t>
            </a:r>
          </a:p>
          <a:p>
            <a:pPr marL="1263650" lvl="3" indent="-342900" defTabSz="45720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51D2D"/>
                </a:solidFill>
                <a:effectLst/>
                <a:uLnTx/>
                <a:uFillTx/>
                <a:latin typeface="Century Gothic" panose="020B0502020202020204" pitchFamily="34" charset="0"/>
              </a:rPr>
              <a:t>8.1%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decrease in BMI compared with placebo in mid-dose combination</a:t>
            </a:r>
          </a:p>
          <a:p>
            <a:pPr marL="1263650" lvl="3" indent="-342900" defTabSz="4572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Improved </a:t>
            </a:r>
            <a:r>
              <a:rPr lang="en-US" sz="2000" b="0">
                <a:solidFill>
                  <a:prstClr val="black"/>
                </a:solidFill>
                <a:latin typeface="Century Gothic" panose="020B0502020202020204" pitchFamily="34" charset="0"/>
              </a:rPr>
              <a:t>TG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and HDL in treated patients</a:t>
            </a:r>
          </a:p>
          <a:p>
            <a:pPr marL="1263650" lvl="3" indent="-342900" defTabSz="45720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800100" lvl="1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</a:rPr>
              <a:t>FDA approved for children ≥ 12 years and older</a:t>
            </a:r>
          </a:p>
          <a:p>
            <a:pPr marL="800100" lvl="1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prstClr val="black"/>
              </a:solidFill>
            </a:endParaRPr>
          </a:p>
          <a:p>
            <a:pPr marL="800100" lvl="1" indent="-342900" defTabSz="457200">
              <a:spcBef>
                <a:spcPct val="20000"/>
              </a:spcBef>
              <a:defRPr/>
            </a:pPr>
            <a:r>
              <a:rPr lang="en-US" sz="2400">
                <a:solidFill>
                  <a:schemeClr val="tx1"/>
                </a:solidFill>
                <a:effectLst/>
              </a:rPr>
              <a:t>Contraindicated: hyperthyroidism and glaucoma</a:t>
            </a:r>
          </a:p>
          <a:p>
            <a:pPr marL="457200" lvl="1" indent="0" defTabSz="457200">
              <a:spcBef>
                <a:spcPct val="20000"/>
              </a:spcBef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0" lvl="1" indent="0" defTabSz="457200">
              <a:spcBef>
                <a:spcPct val="20000"/>
              </a:spcBef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0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Dosage Escalation Schedule:</a:t>
            </a:r>
            <a:br>
              <a:rPr lang="en-US"/>
            </a:br>
            <a:r>
              <a:rPr lang="en-US"/>
              <a:t>Phentermine-Topiramate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6148" cy="3817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795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7236C14-CE93-E5D8-FC66-152906F330D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90689"/>
          <a:ext cx="10426148" cy="425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586">
                  <a:extLst>
                    <a:ext uri="{9D8B030D-6E8A-4147-A177-3AD203B41FA5}">
                      <a16:colId xmlns:a16="http://schemas.microsoft.com/office/drawing/2014/main" val="3594042761"/>
                    </a:ext>
                  </a:extLst>
                </a:gridCol>
                <a:gridCol w="3421552">
                  <a:extLst>
                    <a:ext uri="{9D8B030D-6E8A-4147-A177-3AD203B41FA5}">
                      <a16:colId xmlns:a16="http://schemas.microsoft.com/office/drawing/2014/main" val="3859323673"/>
                    </a:ext>
                  </a:extLst>
                </a:gridCol>
                <a:gridCol w="3744010">
                  <a:extLst>
                    <a:ext uri="{9D8B030D-6E8A-4147-A177-3AD203B41FA5}">
                      <a16:colId xmlns:a16="http://schemas.microsoft.com/office/drawing/2014/main" val="3812943243"/>
                    </a:ext>
                  </a:extLst>
                </a:gridCol>
              </a:tblGrid>
              <a:tr h="471166">
                <a:tc>
                  <a:txBody>
                    <a:bodyPr/>
                    <a:lstStyle/>
                    <a:p>
                      <a:r>
                        <a:rPr lang="en-US" sz="2400"/>
                        <a:t>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Daily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09915"/>
                  </a:ext>
                </a:extLst>
              </a:tr>
              <a:tr h="833136">
                <a:tc>
                  <a:txBody>
                    <a:bodyPr/>
                    <a:lstStyle/>
                    <a:p>
                      <a:r>
                        <a:rPr lang="en-US" sz="2400"/>
                        <a:t>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3.75 mg/23 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00850"/>
                  </a:ext>
                </a:extLst>
              </a:tr>
              <a:tr h="982657">
                <a:tc>
                  <a:txBody>
                    <a:bodyPr/>
                    <a:lstStyle/>
                    <a:p>
                      <a:r>
                        <a:rPr lang="en-US" sz="2400"/>
                        <a:t>12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7.5 mg/46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Increase if at least 3% BMI reduction not achieved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2472"/>
                  </a:ext>
                </a:extLst>
              </a:tr>
              <a:tr h="964127">
                <a:tc>
                  <a:txBody>
                    <a:bodyPr/>
                    <a:lstStyle/>
                    <a:p>
                      <a:r>
                        <a:rPr lang="en-US" sz="2400"/>
                        <a:t>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11.25 mg /69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3693"/>
                  </a:ext>
                </a:extLst>
              </a:tr>
              <a:tr h="1000684">
                <a:tc>
                  <a:txBody>
                    <a:bodyPr/>
                    <a:lstStyle/>
                    <a:p>
                      <a:r>
                        <a:rPr lang="en-US" sz="2400"/>
                        <a:t>12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15 mg /92 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Discontinue if at least 5% BMI reduction not achieved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6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62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Phentermine and Topiramate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  <a:effectLst/>
              </a:rPr>
              <a:t>Adverse effects</a:t>
            </a:r>
            <a:r>
              <a:rPr lang="en-US" sz="2400">
                <a:solidFill>
                  <a:schemeClr val="tx1"/>
                </a:solidFill>
                <a:effectLst/>
              </a:rPr>
              <a:t>: Mood disturbance, dizziness, dry mouth, metabolic acidosis, paresthesia</a:t>
            </a:r>
          </a:p>
          <a:p>
            <a:endParaRPr lang="en-US" sz="2400">
              <a:solidFill>
                <a:schemeClr val="tx1"/>
              </a:solidFill>
              <a:effectLst/>
            </a:endParaRPr>
          </a:p>
          <a:p>
            <a:r>
              <a:rPr lang="en-US" sz="2400">
                <a:solidFill>
                  <a:schemeClr val="tx1"/>
                </a:solidFill>
              </a:rPr>
              <a:t>Negative pregnancy test recommended at start and periodically</a:t>
            </a:r>
            <a:endParaRPr lang="en-US" sz="2400">
              <a:solidFill>
                <a:schemeClr val="tx1"/>
              </a:solidFill>
              <a:effectLst/>
            </a:endParaRPr>
          </a:p>
          <a:p>
            <a:pPr lvl="2"/>
            <a:endParaRPr lang="en-US" sz="2400" b="0">
              <a:effectLst/>
            </a:endParaRPr>
          </a:p>
          <a:p>
            <a:pPr marL="231775" lvl="2" indent="0">
              <a:buNone/>
            </a:pPr>
            <a:endParaRPr lang="en-US" sz="2000" b="0">
              <a:effectLst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5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Glucagon-like-peptide-1 (GLP-1) receptor agonist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10795"/>
            <a:endParaRPr lang="en-US" b="1"/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Decrease hunger by slowing gastric emptying and targeting satiety in brain 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FDA approved in children ≥12 years of age with obesity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Adverse effects</a:t>
            </a:r>
            <a:r>
              <a:rPr kumimoji="0" lang="en-US" sz="3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: nausea &amp; vomiting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100">
                <a:solidFill>
                  <a:schemeClr val="tx1"/>
                </a:solidFill>
              </a:rPr>
              <a:t>Contraindication</a:t>
            </a:r>
          </a:p>
          <a:p>
            <a:pPr marL="574357" lvl="1" indent="-342900"/>
            <a:r>
              <a:rPr lang="en-US" sz="2800">
                <a:solidFill>
                  <a:schemeClr val="accent3"/>
                </a:solidFill>
              </a:rPr>
              <a:t>Personal or family history of medullary thyroid carcinoma </a:t>
            </a:r>
          </a:p>
          <a:p>
            <a:pPr marL="574357" lvl="1" indent="-342900"/>
            <a:r>
              <a:rPr lang="en-US" sz="2800">
                <a:solidFill>
                  <a:schemeClr val="accent3"/>
                </a:solidFill>
              </a:rPr>
              <a:t>Personal history of Multiple Endocrine Neoplasia syndrome type 2 (MEN2) </a:t>
            </a:r>
          </a:p>
          <a:p>
            <a:pPr marL="563562" lvl="1" indent="-342900" defTabSz="457200">
              <a:spcBef>
                <a:spcPct val="20000"/>
              </a:spcBef>
              <a:defRPr/>
            </a:pPr>
            <a:endParaRPr lang="en-US" sz="3100">
              <a:solidFill>
                <a:schemeClr val="tx1"/>
              </a:solidFill>
            </a:endParaRPr>
          </a:p>
          <a:p>
            <a:pPr marL="563562" lvl="1" indent="-342900" defTabSz="457200">
              <a:spcBef>
                <a:spcPct val="20000"/>
              </a:spcBef>
              <a:defRPr/>
            </a:pPr>
            <a:endParaRPr lang="en-US" sz="3100">
              <a:solidFill>
                <a:schemeClr val="tx1"/>
              </a:solidFill>
            </a:endParaRPr>
          </a:p>
          <a:p>
            <a:pPr marL="10795"/>
            <a:endParaRPr lang="en-US" sz="3100" b="1"/>
          </a:p>
          <a:p>
            <a:pPr marL="353695" indent="-342900">
              <a:buFont typeface="Arial" panose="020B0604020202020204" pitchFamily="34" charset="0"/>
              <a:buChar char="•"/>
            </a:pPr>
            <a:endParaRPr lang="en-US" sz="3100"/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Liraglutide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2"/>
            <a:ext cx="10515600" cy="45867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0795"/>
            <a:r>
              <a:rPr lang="en-US" sz="2600">
                <a:solidFill>
                  <a:schemeClr val="tx1">
                    <a:lumMod val="50000"/>
                  </a:schemeClr>
                </a:solidFill>
              </a:rPr>
              <a:t>56-week randomized </a:t>
            </a:r>
            <a:r>
              <a:rPr lang="en-US" sz="2600">
                <a:solidFill>
                  <a:schemeClr val="tx1">
                    <a:lumMod val="50000"/>
                  </a:schemeClr>
                </a:solidFill>
                <a:effectLst/>
              </a:rPr>
              <a:t>double-blind placebo-controlled trial</a:t>
            </a:r>
            <a:r>
              <a:rPr lang="en-US" sz="2600">
                <a:solidFill>
                  <a:schemeClr val="tx1">
                    <a:lumMod val="50000"/>
                  </a:schemeClr>
                </a:solidFill>
              </a:rPr>
              <a:t> with a </a:t>
            </a:r>
            <a:r>
              <a:rPr lang="en-US" sz="2600">
                <a:solidFill>
                  <a:schemeClr val="tx1">
                    <a:lumMod val="50000"/>
                  </a:schemeClr>
                </a:solidFill>
                <a:effectLst/>
              </a:rPr>
              <a:t> 26-week follow-up period with </a:t>
            </a:r>
            <a:r>
              <a:rPr lang="en-US" sz="2600">
                <a:solidFill>
                  <a:schemeClr val="tx1">
                    <a:lumMod val="50000"/>
                  </a:schemeClr>
                </a:solidFill>
              </a:rPr>
              <a:t>251 enrollees who received lifestyle counseling</a:t>
            </a:r>
          </a:p>
          <a:p>
            <a:pPr marL="10795"/>
            <a:endParaRPr lang="en-US" sz="2600">
              <a:solidFill>
                <a:schemeClr val="tx1">
                  <a:lumMod val="50000"/>
                </a:schemeClr>
              </a:solidFill>
            </a:endParaRPr>
          </a:p>
          <a:p>
            <a:pPr marL="574357" lvl="1" indent="-342900"/>
            <a:r>
              <a:rPr lang="en-US" sz="2600">
                <a:solidFill>
                  <a:srgbClr val="E51D2D"/>
                </a:solidFill>
              </a:rPr>
              <a:t>4.6 %</a:t>
            </a:r>
            <a:r>
              <a:rPr lang="en-US" sz="2600">
                <a:solidFill>
                  <a:schemeClr val="tx1">
                    <a:lumMod val="50000"/>
                  </a:schemeClr>
                </a:solidFill>
              </a:rPr>
              <a:t> decrease in BMI compared to placebo </a:t>
            </a:r>
          </a:p>
          <a:p>
            <a:pPr marL="574357" lvl="1" indent="-342900"/>
            <a:endParaRPr lang="en-US" sz="2600" b="1">
              <a:solidFill>
                <a:srgbClr val="E51D2D"/>
              </a:solidFill>
            </a:endParaRPr>
          </a:p>
          <a:p>
            <a:pPr marL="574357" lvl="1" indent="-342900"/>
            <a:r>
              <a:rPr lang="en-US" sz="2600" kern="100">
                <a:solidFill>
                  <a:srgbClr val="E51D2D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4.5 kg </a:t>
            </a:r>
            <a:r>
              <a:rPr lang="en-US" sz="26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absolute decrease in body weight </a:t>
            </a:r>
          </a:p>
          <a:p>
            <a:pPr marL="231457" lvl="1" indent="0">
              <a:buNone/>
            </a:pPr>
            <a:endParaRPr lang="en-US" sz="2600" b="1" kern="100">
              <a:solidFill>
                <a:srgbClr val="E51D2D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4357" lvl="1" indent="-342900"/>
            <a:r>
              <a:rPr lang="en-US" sz="26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No difference in cardiometabolic variables between placebo and treatment arm</a:t>
            </a:r>
          </a:p>
          <a:p>
            <a:pPr marL="10795"/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81868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Dosage Escalation Schedule: Liraglutide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795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7236C14-CE93-E5D8-FC66-152906F330D9}"/>
              </a:ext>
            </a:extLst>
          </p:cNvPr>
          <p:cNvGraphicFramePr>
            <a:graphicFrameLocks noGrp="1"/>
          </p:cNvGraphicFramePr>
          <p:nvPr/>
        </p:nvGraphicFramePr>
        <p:xfrm>
          <a:off x="673768" y="1825625"/>
          <a:ext cx="10680033" cy="427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011">
                  <a:extLst>
                    <a:ext uri="{9D8B030D-6E8A-4147-A177-3AD203B41FA5}">
                      <a16:colId xmlns:a16="http://schemas.microsoft.com/office/drawing/2014/main" val="3594042761"/>
                    </a:ext>
                  </a:extLst>
                </a:gridCol>
                <a:gridCol w="3560011">
                  <a:extLst>
                    <a:ext uri="{9D8B030D-6E8A-4147-A177-3AD203B41FA5}">
                      <a16:colId xmlns:a16="http://schemas.microsoft.com/office/drawing/2014/main" val="3859323673"/>
                    </a:ext>
                  </a:extLst>
                </a:gridCol>
                <a:gridCol w="3560011">
                  <a:extLst>
                    <a:ext uri="{9D8B030D-6E8A-4147-A177-3AD203B41FA5}">
                      <a16:colId xmlns:a16="http://schemas.microsoft.com/office/drawing/2014/main" val="3812943243"/>
                    </a:ext>
                  </a:extLst>
                </a:gridCol>
              </a:tblGrid>
              <a:tr h="588071">
                <a:tc>
                  <a:txBody>
                    <a:bodyPr/>
                    <a:lstStyle/>
                    <a:p>
                      <a:r>
                        <a:rPr lang="en-US" sz="2400"/>
                        <a:t>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Daily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09915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0.6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00850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1.2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2472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1.8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3693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2.4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69141"/>
                  </a:ext>
                </a:extLst>
              </a:tr>
              <a:tr h="1334031">
                <a:tc>
                  <a:txBody>
                    <a:bodyPr/>
                    <a:lstStyle/>
                    <a:p>
                      <a:r>
                        <a:rPr lang="en-US" sz="2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3.0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Maintenance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0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48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br>
              <a:rPr lang="en-US"/>
            </a:br>
            <a:r>
              <a:rPr lang="en-US"/>
              <a:t>Financial Disclosure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>
              <a:spcBef>
                <a:spcPts val="0"/>
              </a:spcBef>
              <a:buClrTx/>
              <a:buSzTx/>
              <a:tabLst/>
              <a:defRPr/>
            </a:pPr>
            <a:r>
              <a:rPr lang="en-US" sz="2400">
                <a:solidFill>
                  <a:srgbClr val="02155E"/>
                </a:solidFill>
              </a:rPr>
              <a:t>The presenter has no financial conflicts of interest to disclose. </a:t>
            </a:r>
          </a:p>
          <a:p>
            <a:pPr marL="0">
              <a:spcBef>
                <a:spcPts val="0"/>
              </a:spcBef>
              <a:buClrTx/>
              <a:buSzTx/>
              <a:tabLst/>
              <a:defRPr/>
            </a:pPr>
            <a:endParaRPr lang="en-US" sz="2400">
              <a:solidFill>
                <a:srgbClr val="02155E"/>
              </a:solidFill>
            </a:endParaRPr>
          </a:p>
          <a:p>
            <a:pPr marL="0">
              <a:spcBef>
                <a:spcPts val="0"/>
              </a:spcBef>
              <a:buClrTx/>
              <a:buSzTx/>
              <a:tabLst/>
              <a:defRPr/>
            </a:pPr>
            <a:r>
              <a:rPr lang="en-US" sz="2400" i="1">
                <a:solidFill>
                  <a:srgbClr val="02155E"/>
                </a:solidFill>
              </a:rPr>
              <a:t>Off-label</a:t>
            </a:r>
            <a:r>
              <a:rPr lang="en-US" sz="2400" b="0" i="1" u="none" strike="noStrike">
                <a:solidFill>
                  <a:srgbClr val="02155E"/>
                </a:solidFill>
                <a:effectLst/>
              </a:rPr>
              <a:t> use of medications to treat obesity where no approved/affordable alternatives exist will be discussed.</a:t>
            </a:r>
            <a:endParaRPr lang="en-US" sz="2400" i="1">
              <a:solidFill>
                <a:srgbClr val="02155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587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Semaglutide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10795"/>
            <a:r>
              <a:rPr lang="en-US" sz="2800" b="1">
                <a:solidFill>
                  <a:schemeClr val="tx1">
                    <a:lumMod val="50000"/>
                  </a:schemeClr>
                </a:solidFill>
              </a:rPr>
              <a:t>STEP TEENS Study: </a:t>
            </a:r>
            <a:r>
              <a:rPr lang="en-US" sz="2800" kern="100">
                <a:solidFill>
                  <a:schemeClr val="tx1">
                    <a:lumMod val="50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68-week double-blind placebo-controlled trial</a:t>
            </a:r>
            <a:r>
              <a:rPr lang="en-US" sz="28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with 200 enrollees who r</a:t>
            </a:r>
            <a:r>
              <a:rPr lang="en-US" sz="2800" kern="100">
                <a:solidFill>
                  <a:schemeClr val="tx1">
                    <a:lumMod val="50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eceived dietary and physical activity counseling every 2 weeks </a:t>
            </a:r>
            <a:r>
              <a:rPr lang="en-US" sz="28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up to week 20 and then every 4 weeks</a:t>
            </a:r>
          </a:p>
          <a:p>
            <a:pPr marL="10795"/>
            <a:endParaRPr lang="en-US" sz="2600" kern="100">
              <a:solidFill>
                <a:schemeClr val="tx1">
                  <a:lumMod val="50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4357" lvl="1" indent="-342900"/>
            <a:r>
              <a:rPr lang="en-US" sz="2600" b="1" kern="100">
                <a:solidFill>
                  <a:srgbClr val="E51D2D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16.7%</a:t>
            </a:r>
            <a:r>
              <a:rPr lang="en-US" sz="26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decrease in BMI compared to placebo </a:t>
            </a:r>
          </a:p>
          <a:p>
            <a:pPr marL="574357" lvl="1" indent="-342900"/>
            <a:endParaRPr lang="en-US" sz="2600" b="1" kern="100">
              <a:solidFill>
                <a:srgbClr val="E51D2D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4357" lvl="1" indent="-342900"/>
            <a:r>
              <a:rPr lang="en-US" sz="2600" b="1" kern="100">
                <a:solidFill>
                  <a:srgbClr val="E51D2D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15.3 kg </a:t>
            </a:r>
            <a:r>
              <a:rPr lang="en-US" sz="26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absolute change in body weight</a:t>
            </a:r>
          </a:p>
          <a:p>
            <a:pPr marL="574357" lvl="1" indent="-342900"/>
            <a:endParaRPr lang="en-US" sz="2600" b="1" kern="100">
              <a:solidFill>
                <a:srgbClr val="E51D2D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4357" lvl="1" indent="-342900"/>
            <a:r>
              <a:rPr lang="en-US" sz="2600" b="1" kern="100">
                <a:solidFill>
                  <a:srgbClr val="E51D2D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44.9%</a:t>
            </a:r>
            <a:r>
              <a:rPr lang="en-US" sz="26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2600" kern="100" err="1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semaglutide</a:t>
            </a:r>
            <a:r>
              <a:rPr lang="en-US" sz="26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group achieved normal BMI or overweight BMI</a:t>
            </a:r>
          </a:p>
          <a:p>
            <a:pPr marL="231457" lvl="1" indent="0">
              <a:buNone/>
            </a:pPr>
            <a:endParaRPr lang="en-US" sz="2600" kern="100">
              <a:solidFill>
                <a:schemeClr val="tx1">
                  <a:lumMod val="50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4357" lvl="1" indent="-342900"/>
            <a:r>
              <a:rPr lang="en-US" sz="2600" kern="100">
                <a:solidFill>
                  <a:schemeClr val="tx1">
                    <a:lumMod val="50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Improvement in lipids, waist circumference, ALT, blood pressure, HbA1c</a:t>
            </a:r>
          </a:p>
          <a:p>
            <a:pPr marL="10795"/>
            <a:r>
              <a:rPr lang="en-US" sz="2600" kern="100"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2600" kern="1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5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Effects: Semaglutide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3695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Most Common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: Gastrointestinal side effects</a:t>
            </a:r>
          </a:p>
          <a:p>
            <a:pPr marL="574357" lvl="1" indent="-342900"/>
            <a:r>
              <a:rPr lang="en-US" sz="2000"/>
              <a:t>Nausea, diarrhea, vomiting, abdominal pain, GERD</a:t>
            </a:r>
          </a:p>
          <a:p>
            <a:pPr marL="574357" lvl="1" indent="-342900"/>
            <a:endParaRPr lang="en-US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>
                    <a:lumMod val="50000"/>
                  </a:schemeClr>
                </a:solidFill>
              </a:rPr>
              <a:t>Less common side effects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marL="574357" lvl="1" indent="-342900"/>
            <a:r>
              <a:rPr lang="en-US" sz="2000"/>
              <a:t>Pancreatitis</a:t>
            </a:r>
          </a:p>
          <a:p>
            <a:pPr marL="574357" lvl="1" indent="-342900"/>
            <a:r>
              <a:rPr lang="en-US" sz="2000"/>
              <a:t>C</a:t>
            </a:r>
            <a:r>
              <a:rPr lang="en-US" sz="2000">
                <a:effectLst/>
              </a:rPr>
              <a:t>holelithiasis and cholecystitis </a:t>
            </a:r>
          </a:p>
          <a:p>
            <a:pPr marL="574357" lvl="1" indent="-342900"/>
            <a:r>
              <a:rPr lang="en-US" sz="2000"/>
              <a:t>Hypoglycemia: Type II DM</a:t>
            </a:r>
          </a:p>
          <a:p>
            <a:pPr marL="574357" lvl="1" indent="-342900"/>
            <a:r>
              <a:rPr lang="en-US" sz="2000"/>
              <a:t>Acute kidney Injury (majority in patients with GI s/e leading to  severe dehydration) </a:t>
            </a:r>
          </a:p>
          <a:p>
            <a:pPr marL="574357" lvl="1" indent="-342900"/>
            <a:r>
              <a:rPr lang="en-US" sz="2000"/>
              <a:t>Hypotension</a:t>
            </a:r>
          </a:p>
          <a:p>
            <a:pPr marL="574357" lvl="1" indent="-342900"/>
            <a:r>
              <a:rPr lang="en-US" sz="2000"/>
              <a:t>Rash and urticaria</a:t>
            </a:r>
          </a:p>
          <a:p>
            <a:pPr marL="231457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8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Dosage Escalation Schedule: Semaglutide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795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7236C14-CE93-E5D8-FC66-152906F33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21565"/>
              </p:ext>
            </p:extLst>
          </p:nvPr>
        </p:nvGraphicFramePr>
        <p:xfrm>
          <a:off x="673768" y="1825625"/>
          <a:ext cx="10680033" cy="427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011">
                  <a:extLst>
                    <a:ext uri="{9D8B030D-6E8A-4147-A177-3AD203B41FA5}">
                      <a16:colId xmlns:a16="http://schemas.microsoft.com/office/drawing/2014/main" val="3594042761"/>
                    </a:ext>
                  </a:extLst>
                </a:gridCol>
                <a:gridCol w="3560011">
                  <a:extLst>
                    <a:ext uri="{9D8B030D-6E8A-4147-A177-3AD203B41FA5}">
                      <a16:colId xmlns:a16="http://schemas.microsoft.com/office/drawing/2014/main" val="3859323673"/>
                    </a:ext>
                  </a:extLst>
                </a:gridCol>
                <a:gridCol w="3560011">
                  <a:extLst>
                    <a:ext uri="{9D8B030D-6E8A-4147-A177-3AD203B41FA5}">
                      <a16:colId xmlns:a16="http://schemas.microsoft.com/office/drawing/2014/main" val="3812943243"/>
                    </a:ext>
                  </a:extLst>
                </a:gridCol>
              </a:tblGrid>
              <a:tr h="58807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Weekly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09915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0.25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00850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5-8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0.5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2472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3693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13-16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1.7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69141"/>
                  </a:ext>
                </a:extLst>
              </a:tr>
              <a:tr h="133403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17 and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2.4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Maintenance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0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79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31457" lvl="1" indent="0">
              <a:buNone/>
            </a:pPr>
            <a:r>
              <a:rPr lang="en-US" sz="2400"/>
              <a:t>17-year-old female presents for weight management.</a:t>
            </a:r>
          </a:p>
          <a:p>
            <a:pPr marL="231457" lvl="1" indent="0">
              <a:buNone/>
            </a:pPr>
            <a:endParaRPr lang="en-US" sz="2400"/>
          </a:p>
          <a:p>
            <a:pPr marL="231457" lvl="1" indent="0">
              <a:buNone/>
            </a:pPr>
            <a:r>
              <a:rPr lang="en-US" sz="2400" b="1"/>
              <a:t>History:</a:t>
            </a:r>
          </a:p>
          <a:p>
            <a:pPr marL="574357" lvl="1" indent="-342900"/>
            <a:r>
              <a:rPr lang="en-US" sz="2400"/>
              <a:t>“Heavy” since early childhood, but gained weight rapidly over the pandemic</a:t>
            </a:r>
          </a:p>
          <a:p>
            <a:pPr marL="574357" lvl="1" indent="-342900"/>
            <a:r>
              <a:rPr lang="en-US" sz="2400"/>
              <a:t>Attributes weight gain to large portions and deterioration in quality of foods</a:t>
            </a:r>
          </a:p>
          <a:p>
            <a:pPr marL="574357" lvl="1" indent="-342900"/>
            <a:r>
              <a:rPr lang="en-US" sz="2400"/>
              <a:t>Tried to improve eating habits and has lost 10 pounds, but cannot sustain this weight loss</a:t>
            </a:r>
          </a:p>
          <a:p>
            <a:pPr marL="574357" lvl="1" indent="-342900"/>
            <a:r>
              <a:rPr lang="en-US" sz="2400"/>
              <a:t>Reports frequent loss of control with food, almost daily</a:t>
            </a:r>
          </a:p>
          <a:p>
            <a:pPr marL="574357" lvl="1" indent="-342900"/>
            <a:r>
              <a:rPr lang="en-US" sz="2400"/>
              <a:t>Skips breakfast most days of the week.</a:t>
            </a:r>
          </a:p>
          <a:p>
            <a:pPr marL="231457" lvl="1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7071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458"/>
          </a:xfrm>
        </p:spPr>
        <p:txBody>
          <a:bodyPr>
            <a:normAutofit fontScale="90000"/>
          </a:bodyPr>
          <a:lstStyle/>
          <a:p>
            <a:r>
              <a:rPr lang="en-US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4"/>
            <a:ext cx="10515600" cy="58442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31457" lvl="1" indent="0">
              <a:buNone/>
            </a:pPr>
            <a:endParaRPr lang="en-US" sz="2400" b="1"/>
          </a:p>
          <a:p>
            <a:pPr marL="231457" lvl="1" indent="0">
              <a:buNone/>
            </a:pPr>
            <a:endParaRPr lang="en-US" sz="2400" b="1"/>
          </a:p>
          <a:p>
            <a:pPr marL="231457" lvl="1" indent="0">
              <a:buNone/>
            </a:pPr>
            <a:r>
              <a:rPr lang="en-US" sz="2400" b="1"/>
              <a:t>Past Medical History:  </a:t>
            </a:r>
            <a:r>
              <a:rPr lang="en-US" sz="2400"/>
              <a:t>insulin resistance, prediabetes, hypertriglyceridemia, fatty liver disease, snoring</a:t>
            </a:r>
          </a:p>
          <a:p>
            <a:pPr marL="231457" lvl="1" indent="0">
              <a:buNone/>
            </a:pPr>
            <a:endParaRPr lang="en-US" sz="2400"/>
          </a:p>
          <a:p>
            <a:pPr marL="231457" lvl="1" indent="0">
              <a:buNone/>
            </a:pPr>
            <a:r>
              <a:rPr lang="en-US" sz="2400" b="1"/>
              <a:t>Family History: </a:t>
            </a:r>
            <a:r>
              <a:rPr lang="en-US" sz="2400"/>
              <a:t>parents with obesity, sibling with obesity, maternal grandmother with diabetes</a:t>
            </a:r>
          </a:p>
          <a:p>
            <a:pPr marL="231457" lvl="1" indent="0">
              <a:buNone/>
            </a:pPr>
            <a:endParaRPr lang="en-US" sz="2400"/>
          </a:p>
          <a:p>
            <a:pPr marL="231457" lvl="1" indent="0">
              <a:buNone/>
            </a:pPr>
            <a:r>
              <a:rPr lang="en-US" sz="2400" b="1"/>
              <a:t>Medication: </a:t>
            </a:r>
            <a:r>
              <a:rPr lang="en-US" sz="2400"/>
              <a:t>none</a:t>
            </a:r>
          </a:p>
          <a:p>
            <a:pPr marL="231457" lvl="1" indent="0">
              <a:buNone/>
            </a:pPr>
            <a:endParaRPr lang="en-US" sz="2400"/>
          </a:p>
          <a:p>
            <a:pPr marL="231457" lvl="1" indent="0">
              <a:buNone/>
            </a:pPr>
            <a:r>
              <a:rPr lang="en-US" sz="2400" b="1"/>
              <a:t>Social History: </a:t>
            </a:r>
            <a:r>
              <a:rPr lang="en-US" sz="2400"/>
              <a:t>lives with parents, siblings, and grandparents</a:t>
            </a:r>
          </a:p>
          <a:p>
            <a:pPr marL="231457" lvl="1" indent="0">
              <a:buNone/>
            </a:pPr>
            <a:endParaRPr lang="en-US" sz="2400"/>
          </a:p>
          <a:p>
            <a:pPr marL="231457" lvl="1" indent="0">
              <a:buNone/>
            </a:pPr>
            <a:r>
              <a:rPr lang="en-US" sz="2400" b="1"/>
              <a:t>Physical Exam:  </a:t>
            </a:r>
            <a:r>
              <a:rPr lang="en-US" sz="2400"/>
              <a:t>BMI: </a:t>
            </a:r>
            <a:r>
              <a:rPr lang="en-US" sz="2400" b="1"/>
              <a:t>43.6</a:t>
            </a:r>
          </a:p>
          <a:p>
            <a:pPr marL="574357" lvl="1" indent="-342900"/>
            <a:r>
              <a:rPr lang="en-US" sz="2400"/>
              <a:t>Positive findings: hyperpigmentation around neck, axillae, stria on abdomen and arms</a:t>
            </a:r>
          </a:p>
          <a:p>
            <a:pPr marL="231457" lvl="1" indent="0"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229337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31457" lvl="1" indent="0">
              <a:buNone/>
            </a:pPr>
            <a:r>
              <a:rPr lang="en-US" sz="2400" b="1"/>
              <a:t>Summary:</a:t>
            </a:r>
            <a:r>
              <a:rPr lang="en-US" sz="2400"/>
              <a:t> 17-year-old with Class III obesity with acanthosis nigricans, prediabetes, fatty liver, frequent loss of control with food, possible OSA</a:t>
            </a:r>
          </a:p>
          <a:p>
            <a:pPr marL="231457" lvl="1" indent="0">
              <a:buNone/>
            </a:pPr>
            <a:endParaRPr lang="en-US" sz="2400"/>
          </a:p>
          <a:p>
            <a:pPr marL="231457" lvl="1" indent="0">
              <a:buNone/>
            </a:pPr>
            <a:r>
              <a:rPr lang="en-US" sz="2400" b="1"/>
              <a:t>Treatments: </a:t>
            </a:r>
          </a:p>
          <a:p>
            <a:pPr marL="574357" lvl="1" indent="-342900"/>
            <a:r>
              <a:rPr lang="en-US" sz="2400" b="1"/>
              <a:t>	</a:t>
            </a:r>
            <a:r>
              <a:rPr lang="en-US" sz="2400"/>
              <a:t>Family-wide lifestyle modifications</a:t>
            </a:r>
          </a:p>
          <a:p>
            <a:pPr marL="574357" lvl="1" indent="-342900"/>
            <a:r>
              <a:rPr lang="en-US" sz="2400" b="1"/>
              <a:t>	</a:t>
            </a:r>
            <a:r>
              <a:rPr lang="en-US" sz="2400"/>
              <a:t>Medications</a:t>
            </a:r>
          </a:p>
          <a:p>
            <a:pPr marL="1256982" lvl="4" indent="-342900"/>
            <a:r>
              <a:rPr lang="en-US" sz="2000"/>
              <a:t>Metformin</a:t>
            </a:r>
          </a:p>
          <a:p>
            <a:pPr marL="1256982" lvl="4" indent="-342900"/>
            <a:r>
              <a:rPr lang="en-US" sz="2000"/>
              <a:t>Vyvanse</a:t>
            </a:r>
          </a:p>
          <a:p>
            <a:pPr marL="1256982" lvl="4" indent="-342900"/>
            <a:r>
              <a:rPr lang="en-US" sz="2000"/>
              <a:t>Semaglutide/liraglutide</a:t>
            </a:r>
          </a:p>
          <a:p>
            <a:pPr marL="1256982" lvl="4" indent="-342900"/>
            <a:r>
              <a:rPr lang="en-US" sz="2000">
                <a:solidFill>
                  <a:srgbClr val="E51D2D"/>
                </a:solidFill>
              </a:rPr>
              <a:t>Phentermine/topiramate</a:t>
            </a:r>
            <a:endParaRPr lang="en-US" sz="2000" b="0"/>
          </a:p>
          <a:p>
            <a:pPr marL="574357" lvl="1" indent="-342900"/>
            <a:r>
              <a:rPr lang="en-US" sz="2400" b="1"/>
              <a:t>	</a:t>
            </a:r>
            <a:r>
              <a:rPr lang="en-US" sz="2400"/>
              <a:t>Bariatric surgery</a:t>
            </a:r>
          </a:p>
        </p:txBody>
      </p:sp>
    </p:spTree>
    <p:extLst>
      <p:ext uri="{BB962C8B-B14F-4D97-AF65-F5344CB8AC3E}">
        <p14:creationId xmlns:p14="http://schemas.microsoft.com/office/powerpoint/2010/main" val="296021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kern="1200">
                <a:solidFill>
                  <a:schemeClr val="tx1"/>
                </a:solidFill>
              </a:rPr>
              <a:t>Progress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653A68-6FD1-3B1B-3838-8540ABCC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821794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Weight loss: 53 </a:t>
            </a:r>
            <a:r>
              <a:rPr lang="en-US" sz="2800" err="1">
                <a:solidFill>
                  <a:schemeClr val="tx1"/>
                </a:solidFill>
              </a:rPr>
              <a:t>lbs</a:t>
            </a:r>
            <a:r>
              <a:rPr lang="en-US" sz="2800">
                <a:solidFill>
                  <a:schemeClr val="tx1"/>
                </a:solidFill>
              </a:rPr>
              <a:t> over 5 months   </a:t>
            </a:r>
          </a:p>
        </p:txBody>
      </p:sp>
      <p:pic>
        <p:nvPicPr>
          <p:cNvPr id="3" name="Content Placeholder 2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B745435D-2264-41C4-F4D3-7E3A69852F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399" y="640080"/>
            <a:ext cx="637951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1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kern="1200">
                <a:solidFill>
                  <a:schemeClr val="tx1"/>
                </a:solidFill>
              </a:rPr>
              <a:t>Progress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E7713E-E258-81C5-955A-4A131070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192855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8.5-point reduction in BMI (19.5% 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Class II Obesity (35.3)</a:t>
            </a:r>
          </a:p>
        </p:txBody>
      </p:sp>
      <p:pic>
        <p:nvPicPr>
          <p:cNvPr id="5" name="Picture 4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B784A191-B40B-34EB-092C-44FC0017F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220" y="640080"/>
            <a:ext cx="593387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31457" lvl="1" indent="0">
              <a:buNone/>
            </a:pPr>
            <a:r>
              <a:rPr lang="en-US" sz="2800" b="1"/>
              <a:t>Current health parameters: </a:t>
            </a:r>
          </a:p>
          <a:p>
            <a:pPr marL="1037907" lvl="3" indent="-342900"/>
            <a:r>
              <a:rPr lang="en-US" sz="2400"/>
              <a:t>Normal HbA1c</a:t>
            </a:r>
          </a:p>
          <a:p>
            <a:pPr marL="1037907" lvl="3" indent="-342900"/>
            <a:r>
              <a:rPr lang="en-US" sz="2400"/>
              <a:t>Normal lipid panel</a:t>
            </a:r>
          </a:p>
          <a:p>
            <a:pPr marL="1037907" lvl="3" indent="-342900"/>
            <a:r>
              <a:rPr lang="en-US" sz="2400"/>
              <a:t>No more snoring</a:t>
            </a:r>
          </a:p>
          <a:p>
            <a:pPr marL="1037907" lvl="3" indent="-342900"/>
            <a:r>
              <a:rPr lang="en-US" sz="2400"/>
              <a:t>Normal insulin level</a:t>
            </a:r>
          </a:p>
          <a:p>
            <a:pPr marL="1037907" lvl="3" indent="-342900"/>
            <a:r>
              <a:rPr lang="en-US" sz="2400"/>
              <a:t>Normal ALT	</a:t>
            </a:r>
            <a:r>
              <a:rPr lang="en-US" sz="2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1871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Strengths and 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86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31457" lvl="1" indent="0">
              <a:buNone/>
            </a:pPr>
            <a:r>
              <a:rPr lang="en-US" sz="2400" b="1"/>
              <a:t>Strengths:</a:t>
            </a:r>
          </a:p>
          <a:p>
            <a:pPr marL="1037907" lvl="3" indent="-342900"/>
            <a:r>
              <a:rPr lang="en-US" sz="2200"/>
              <a:t>Family support</a:t>
            </a:r>
          </a:p>
          <a:p>
            <a:pPr marL="1037907" lvl="3" indent="-342900"/>
            <a:r>
              <a:rPr lang="en-US" sz="2200"/>
              <a:t>Structured meals</a:t>
            </a:r>
          </a:p>
          <a:p>
            <a:pPr marL="1037907" lvl="3" indent="-342900"/>
            <a:r>
              <a:rPr lang="en-US" sz="2200"/>
              <a:t>Excellent response to anorexigenic medications</a:t>
            </a:r>
          </a:p>
          <a:p>
            <a:pPr marL="1037907" lvl="3" indent="-342900"/>
            <a:r>
              <a:rPr lang="en-US" sz="2200"/>
              <a:t>Motivated patient		</a:t>
            </a:r>
          </a:p>
          <a:p>
            <a:pPr marL="231457" lvl="1" indent="0">
              <a:buNone/>
            </a:pPr>
            <a:r>
              <a:rPr lang="en-US" sz="2400"/>
              <a:t>		</a:t>
            </a:r>
            <a:endParaRPr lang="en-US" sz="2000"/>
          </a:p>
          <a:p>
            <a:pPr marL="231457" lvl="1" indent="0">
              <a:buNone/>
            </a:pPr>
            <a:r>
              <a:rPr lang="en-US" sz="2400" b="1"/>
              <a:t>Next steps:</a:t>
            </a:r>
          </a:p>
          <a:p>
            <a:pPr marL="1037907" lvl="3" indent="-342900"/>
            <a:r>
              <a:rPr lang="en-US" sz="2200"/>
              <a:t>Continued support for dietary modifications</a:t>
            </a:r>
          </a:p>
          <a:p>
            <a:pPr marL="1037907" lvl="3" indent="-342900"/>
            <a:r>
              <a:rPr lang="en-US" sz="2200"/>
              <a:t>Increased physical activity</a:t>
            </a:r>
          </a:p>
          <a:p>
            <a:pPr marL="1037907" lvl="3" indent="-342900"/>
            <a:r>
              <a:rPr lang="en-US" sz="2200"/>
              <a:t>Prepare for relapse</a:t>
            </a:r>
          </a:p>
          <a:p>
            <a:pPr marL="1037907" lvl="3" indent="-342900"/>
            <a:r>
              <a:rPr lang="en-US" sz="2200"/>
              <a:t>Bariatric surgery</a:t>
            </a:r>
            <a:r>
              <a:rPr lang="en-US" sz="2000"/>
              <a:t>		</a:t>
            </a:r>
          </a:p>
          <a:p>
            <a:pPr marL="231457" lvl="1" indent="0">
              <a:buNone/>
            </a:pPr>
            <a:r>
              <a:rPr lang="en-US" sz="2000"/>
              <a:t>		</a:t>
            </a:r>
          </a:p>
          <a:p>
            <a:pPr marL="231457" lvl="1" indent="0">
              <a:buNone/>
            </a:pPr>
            <a:endParaRPr lang="en-US" sz="2400"/>
          </a:p>
          <a:p>
            <a:pPr marL="695007" lvl="3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526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br>
              <a:rPr lang="en-US"/>
            </a:br>
            <a:r>
              <a:rPr lang="en-US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tx1"/>
                </a:solidFill>
              </a:rPr>
              <a:t>Review available pharmacotherapeutic options in pediatric weight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tx1"/>
                </a:solidFill>
              </a:rPr>
              <a:t>Review data for efficacy of newer medications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tx1"/>
                </a:solidFill>
              </a:rPr>
              <a:t>Review the clinical reasoning in choosing a medication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tx1"/>
                </a:solidFill>
              </a:rPr>
              <a:t>Discuss a clinical scenario in pediatric obesity management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059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red question marks&#10;&#10;Description automatically generated">
            <a:extLst>
              <a:ext uri="{FF2B5EF4-FFF2-40B4-BE49-F238E27FC236}">
                <a16:creationId xmlns:a16="http://schemas.microsoft.com/office/drawing/2014/main" id="{521F24F2-CBAE-F2B8-20E5-042BE02A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11" y="643466"/>
            <a:ext cx="5833578" cy="55710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87CE7-4176-2BA4-A70E-9CB2E633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03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red line drawing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0C5F9613-B20B-0ED4-EFF3-761CBEE6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457010" y="4077474"/>
            <a:ext cx="323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Sharp Sans No1 Medium" pitchFamily="2" charset="77"/>
                <a:ea typeface="Sharp Sans No1 Medium" pitchFamily="2" charset="77"/>
                <a:cs typeface="Sharp Sans No1 Medium" pitchFamily="2" charset="77"/>
              </a:rPr>
              <a:t>June 21, 2023</a:t>
            </a:r>
          </a:p>
        </p:txBody>
      </p:sp>
      <p:pic>
        <p:nvPicPr>
          <p:cNvPr id="10" name="Picture 9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C98E5D9-FAF0-45F0-F3B9-1B055891C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2" y="2356802"/>
            <a:ext cx="4253053" cy="1540052"/>
          </a:xfrm>
          <a:prstGeom prst="rect">
            <a:avLst/>
          </a:prstGeom>
        </p:spPr>
      </p:pic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2B9380F7-A4EA-4827-52D0-A579BA08C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24" y="4088491"/>
            <a:ext cx="2574434" cy="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721803"/>
            <a:ext cx="10515600" cy="134747"/>
          </a:xfrm>
        </p:spPr>
        <p:txBody>
          <a:bodyPr>
            <a:noAutofit/>
          </a:bodyPr>
          <a:lstStyle/>
          <a:p>
            <a:pPr algn="ctr"/>
            <a:br>
              <a:rPr lang="en-US"/>
            </a:br>
            <a:r>
              <a:rPr lang="en-US"/>
              <a:t>AAP Clinical Practice Guidelines for the Evaluation and Treatment of Children and Adolescents with Obesity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2" y="2206752"/>
            <a:ext cx="10879770" cy="4059936"/>
          </a:xfrm>
          <a:ln>
            <a:solidFill>
              <a:srgbClr val="0841A2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/>
              <a:t>Key Action Statement 12 </a:t>
            </a:r>
            <a:r>
              <a:rPr lang="en-US" sz="2400">
                <a:solidFill>
                  <a:prstClr val="black"/>
                </a:solidFill>
              </a:rPr>
              <a:t>(Grade B)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PHCPs </a:t>
            </a: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should</a:t>
            </a:r>
            <a:r>
              <a:rPr kumimoji="0" lang="en-US" sz="240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offer </a:t>
            </a:r>
            <a:r>
              <a:rPr lang="en-US" sz="2400" u="sng">
                <a:solidFill>
                  <a:prstClr val="black"/>
                </a:solidFill>
                <a:latin typeface="Century Gothic" panose="020B0502020202020204" pitchFamily="34" charset="0"/>
              </a:rPr>
              <a:t>adolescents 12 y and older with </a:t>
            </a:r>
            <a:r>
              <a:rPr kumimoji="0" lang="en-US" sz="24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obesity</a:t>
            </a:r>
            <a:r>
              <a:rPr kumimoji="0" lang="en-US" sz="240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lang="en-US" sz="240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973138" marR="0" lvl="0" indent="-565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u="sng">
                <a:solidFill>
                  <a:prstClr val="black"/>
                </a:solidFill>
                <a:latin typeface="Century Gothic" panose="020B0502020202020204" pitchFamily="34" charset="0"/>
              </a:rPr>
              <a:t>Pharmacotherapy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, according to medication indications, risks, and benefits, as an adjunct to health behavior &amp; lifestyle treatment </a:t>
            </a:r>
            <a:endParaRPr kumimoji="0" lang="en-US" sz="2400" b="1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Century Gothic" panose="020B0502020202020204" pitchFamily="34" charset="0"/>
              </a:rPr>
              <a:t>Consensus Recommendation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: PHCPs </a:t>
            </a:r>
            <a:r>
              <a:rPr lang="en-US" sz="2400" b="1">
                <a:solidFill>
                  <a:prstClr val="black"/>
                </a:solidFill>
                <a:latin typeface="Century Gothic" panose="020B0502020202020204" pitchFamily="34" charset="0"/>
              </a:rPr>
              <a:t>may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 offer children ages </a:t>
            </a:r>
            <a:r>
              <a:rPr lang="en-US" sz="2400" u="sng">
                <a:solidFill>
                  <a:prstClr val="black"/>
                </a:solidFill>
                <a:latin typeface="Century Gothic" panose="020B0502020202020204" pitchFamily="34" charset="0"/>
              </a:rPr>
              <a:t>8 y through 11 y of age with obesity :</a:t>
            </a:r>
            <a:endParaRPr lang="en-US" sz="24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973138" marR="0" lvl="0" indent="-565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u="sng">
                <a:solidFill>
                  <a:prstClr val="black"/>
                </a:solidFill>
                <a:latin typeface="Century Gothic" panose="020B0502020202020204" pitchFamily="34" charset="0"/>
              </a:rPr>
              <a:t>Pharmacotherapy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, according to medication indications, risks, and benefits, as an adjunct to health behavior &amp; lifestyle treatment 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 current evidence supports weight loss medication use as monotherapy; thus, PHCPs who prescribe weight loss medication to children should provide or refer to intensive behavioral interventions for patients &amp; families as an adjunct to medication therapy.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						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-CPG</a:t>
            </a:r>
            <a:endParaRPr lang="en-US" sz="240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539F8E0-A3AB-8002-AAEC-514405FF6A9B}"/>
              </a:ext>
            </a:extLst>
          </p:cNvPr>
          <p:cNvSpPr/>
          <p:nvPr/>
        </p:nvSpPr>
        <p:spPr>
          <a:xfrm rot="10800000" flipV="1">
            <a:off x="486156" y="1136172"/>
            <a:ext cx="10975848" cy="3935699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2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B6E76-E7B0-9AA5-E2EF-C1350435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4DD22-654C-EB2F-0318-23BCA96A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Off-Label Weight Management Medications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AE2FB-AFFF-F072-CAF4-358C6E1A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2155E"/>
                </a:solidFill>
              </a:rPr>
              <a:t>Metformin </a:t>
            </a:r>
          </a:p>
          <a:p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2155E"/>
                </a:solidFill>
              </a:rPr>
              <a:t>Topiramate</a:t>
            </a:r>
          </a:p>
          <a:p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02155E"/>
                </a:solidFill>
              </a:rPr>
              <a:t>Lisdexamfetamine</a:t>
            </a:r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2155E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0215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3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Metformin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Antidiabetic agent which increases insulin sensitivity and decreases blood glucose production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</a:rPr>
              <a:t>FDA approved for patients 10 years of age and older with T2DM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>
              <a:solidFill>
                <a:prstClr val="black"/>
              </a:solidFill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Off label uses:</a:t>
            </a:r>
            <a:endParaRPr lang="en-US" sz="2400">
              <a:solidFill>
                <a:prstClr val="black"/>
              </a:solidFill>
            </a:endParaRPr>
          </a:p>
          <a:p>
            <a:pPr marL="512763" lvl="2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Prediabetes</a:t>
            </a:r>
          </a:p>
          <a:p>
            <a:pPr marL="512763" lvl="2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PCOS</a:t>
            </a:r>
            <a:endParaRPr lang="en-US" sz="2400" b="0">
              <a:solidFill>
                <a:prstClr val="black"/>
              </a:solidFill>
            </a:endParaRPr>
          </a:p>
          <a:p>
            <a:pPr marL="512763" lvl="2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lang="en-US" sz="2400" b="0">
                <a:solidFill>
                  <a:prstClr val="black"/>
                </a:solidFill>
              </a:rPr>
              <a:t>P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revention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weight gain with an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atypical antipsychotic</a:t>
            </a: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Metformin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1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Dosing: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250 mg to 50</a:t>
            </a:r>
            <a:r>
              <a:rPr lang="en-US" sz="2400">
                <a:solidFill>
                  <a:prstClr val="black"/>
                </a:solidFill>
              </a:rPr>
              <a:t>0 mg orally once to twice daily, with increase to 2000 to 2500 mg based on age and effect</a:t>
            </a:r>
          </a:p>
          <a:p>
            <a:pPr marL="563562" lvl="1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Needs to be taken with </a:t>
            </a:r>
            <a:r>
              <a:rPr lang="en-US" sz="2400">
                <a:solidFill>
                  <a:prstClr val="black"/>
                </a:solidFill>
              </a:rPr>
              <a:t>a meal</a:t>
            </a:r>
          </a:p>
          <a:p>
            <a:pPr marL="563562" lvl="1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Can change to ER once a day for better compliance</a:t>
            </a:r>
          </a:p>
          <a:p>
            <a:pPr marL="220662" lvl="1" indent="0" defTabSz="457200">
              <a:spcBef>
                <a:spcPct val="20000"/>
              </a:spcBef>
              <a:buClrTx/>
              <a:buSz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prstClr val="black"/>
                </a:solidFill>
              </a:rPr>
              <a:t>A</a:t>
            </a:r>
            <a:r>
              <a:rPr kumimoji="0" lang="en-US" sz="2400" b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dverse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effects: 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bloating, nausea, flatulence, diarrhea</a:t>
            </a:r>
          </a:p>
          <a:p>
            <a:pPr marL="563562" lvl="1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lang="en-US" sz="2400">
                <a:solidFill>
                  <a:prstClr val="black"/>
                </a:solidFill>
              </a:rPr>
              <a:t>Rare side effects: lactic acidosis, hepatic toxicity</a:t>
            </a:r>
          </a:p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prstClr val="black"/>
                </a:solidFill>
              </a:rPr>
              <a:t>BMI reduction 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in pediatric populations: minimal </a:t>
            </a:r>
          </a:p>
          <a:p>
            <a:pPr marL="563562" lvl="1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Consider as an adjunct to IHBLT when </a:t>
            </a:r>
            <a:r>
              <a:rPr lang="en-US" sz="2400">
                <a:solidFill>
                  <a:prstClr val="black"/>
                </a:solidFill>
              </a:rPr>
              <a:t>specific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indications present</a:t>
            </a: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Topiramate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Unclear mechanism of appetite suppression</a:t>
            </a:r>
          </a:p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FDA approved for ≥2 years of age </a:t>
            </a:r>
            <a:r>
              <a:rPr lang="en-US" sz="2600">
                <a:solidFill>
                  <a:prstClr val="black"/>
                </a:solidFill>
                <a:latin typeface="Century Gothic" panose="020B0502020202020204" pitchFamily="34" charset="0"/>
              </a:rPr>
              <a:t>for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epilepsy and ≥12 years of age for headaches</a:t>
            </a:r>
          </a:p>
          <a:p>
            <a:pPr marL="0" defTabSz="457200">
              <a:spcBef>
                <a:spcPct val="20000"/>
              </a:spcBef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prstClr val="black"/>
                </a:solidFill>
                <a:latin typeface="Century Gothic" panose="020B0502020202020204" pitchFamily="34" charset="0"/>
              </a:rPr>
              <a:t>Off label use: </a:t>
            </a:r>
            <a:endParaRPr lang="en-US" sz="2600" b="1">
              <a:solidFill>
                <a:prstClr val="black"/>
              </a:solidFill>
            </a:endParaRPr>
          </a:p>
          <a:p>
            <a:pPr marL="563562" lvl="1" indent="-342900" defTabSz="457200">
              <a:spcBef>
                <a:spcPct val="20000"/>
              </a:spcBef>
              <a:defRPr/>
            </a:pPr>
            <a:r>
              <a:rPr lang="en-US" sz="2400">
                <a:solidFill>
                  <a:prstClr val="black"/>
                </a:solidFill>
              </a:rPr>
              <a:t>A</a:t>
            </a: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ppetite suppression/weight loss</a:t>
            </a:r>
          </a:p>
          <a:p>
            <a:pPr marL="0" defTabSz="457200">
              <a:spcBef>
                <a:spcPct val="20000"/>
              </a:spcBef>
              <a:defRPr/>
            </a:pPr>
            <a:endParaRPr lang="en-US" sz="24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>
                <a:solidFill>
                  <a:prstClr val="black"/>
                </a:solidFill>
              </a:rPr>
              <a:t>Dosing: </a:t>
            </a:r>
            <a:r>
              <a:rPr lang="en-US" sz="2600">
                <a:solidFill>
                  <a:prstClr val="black"/>
                </a:solidFill>
              </a:rPr>
              <a:t>25 mg to 100 mg daily</a:t>
            </a:r>
          </a:p>
          <a:p>
            <a:pPr marL="0" defTabSz="457200">
              <a:spcBef>
                <a:spcPct val="20000"/>
              </a:spcBef>
              <a:defRPr/>
            </a:pPr>
            <a:endParaRPr lang="en-US" sz="26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Adverse effects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: cognitive blunting, somnolence</a:t>
            </a:r>
            <a:endParaRPr lang="en-US" sz="260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563562" lvl="1" indent="-342900" defTabSz="457200">
              <a:spcBef>
                <a:spcPct val="20000"/>
              </a:spcBef>
              <a:buClrTx/>
              <a:buSzTx/>
              <a:tabLst/>
              <a:defRPr/>
            </a:pPr>
            <a:r>
              <a:rPr 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otential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teratogen: counseling and birth control needed</a:t>
            </a:r>
          </a:p>
          <a:p>
            <a:pPr marL="107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181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25ED5-3F5A-4ED0-91F2-80585FE570AE}">
  <ds:schemaRefs>
    <ds:schemaRef ds:uri="29fc73d2-d154-4fbc-905c-f8b2dee16d46"/>
    <ds:schemaRef ds:uri="f95f2d21-9104-4e39-9e6b-a1294c1d1e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C878A3-BAE1-4196-80D1-66DD03F15D6A}">
  <ds:schemaRefs>
    <ds:schemaRef ds:uri="29fc73d2-d154-4fbc-905c-f8b2dee16d46"/>
    <ds:schemaRef ds:uri="a035f992-3fcd-43b9-a45d-acebf4a3bab6"/>
    <ds:schemaRef ds:uri="f95f2d21-9104-4e39-9e6b-a1294c1d1e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01AA8A-4D03-4EFD-B9A1-F8E859D107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1333</Words>
  <Application>Microsoft Office PowerPoint</Application>
  <PresentationFormat>Widescreen</PresentationFormat>
  <Paragraphs>279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Corbel</vt:lpstr>
      <vt:lpstr>Sharp Sans No1 Medium</vt:lpstr>
      <vt:lpstr>2_Office Theme</vt:lpstr>
      <vt:lpstr>3_Office Theme</vt:lpstr>
      <vt:lpstr>A Pharmacotherapeutic Approach to Pediatric Obesity</vt:lpstr>
      <vt:lpstr> Financial Disclosure</vt:lpstr>
      <vt:lpstr> Objectives</vt:lpstr>
      <vt:lpstr> AAP Clinical Practice Guidelines for the Evaluation and Treatment of Children and Adolescents with Obesity</vt:lpstr>
      <vt:lpstr>PowerPoint Presentation</vt:lpstr>
      <vt:lpstr>Off-Label Weight Management Medications</vt:lpstr>
      <vt:lpstr>Metformin</vt:lpstr>
      <vt:lpstr>Metformin</vt:lpstr>
      <vt:lpstr>Topiramate</vt:lpstr>
      <vt:lpstr>Lisdexamfetamine</vt:lpstr>
      <vt:lpstr>FDA Approved Weight Management Medications</vt:lpstr>
      <vt:lpstr>Orlistat</vt:lpstr>
      <vt:lpstr>Phentermine</vt:lpstr>
      <vt:lpstr>Phentermine-Topiramate</vt:lpstr>
      <vt:lpstr>Dosage Escalation Schedule: Phentermine-Topiramate</vt:lpstr>
      <vt:lpstr>Phentermine and Topiramate</vt:lpstr>
      <vt:lpstr>Glucagon-like-peptide-1 (GLP-1) receptor agonist</vt:lpstr>
      <vt:lpstr>Liraglutide</vt:lpstr>
      <vt:lpstr>Dosage Escalation Schedule: Liraglutide</vt:lpstr>
      <vt:lpstr>Semaglutide</vt:lpstr>
      <vt:lpstr>Side Effects: Semaglutide</vt:lpstr>
      <vt:lpstr>Dosage Escalation Schedule: Semaglutide</vt:lpstr>
      <vt:lpstr>Case Study</vt:lpstr>
      <vt:lpstr>Case Study</vt:lpstr>
      <vt:lpstr>Treatment Options</vt:lpstr>
      <vt:lpstr>Progress</vt:lpstr>
      <vt:lpstr>Progress</vt:lpstr>
      <vt:lpstr>Progress</vt:lpstr>
      <vt:lpstr>Patient Strengths and 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Abby (Goldberg)</dc:creator>
  <cp:lastModifiedBy>Evans, Abby</cp:lastModifiedBy>
  <cp:revision>2</cp:revision>
  <cp:lastPrinted>2019-06-10T17:32:18Z</cp:lastPrinted>
  <dcterms:created xsi:type="dcterms:W3CDTF">2018-12-20T20:42:22Z</dcterms:created>
  <dcterms:modified xsi:type="dcterms:W3CDTF">2023-06-26T16:32:00Z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  <property fmtid="{D5CDD505-2E9C-101B-9397-08002B2CF9AE}" pid="3" name="MediaServiceImageTags">
    <vt:lpwstr/>
  </property>
</Properties>
</file>