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  <p:sldMasterId id="2147483764" r:id="rId5"/>
  </p:sldMasterIdLst>
  <p:notesMasterIdLst>
    <p:notesMasterId r:id="rId35"/>
  </p:notesMasterIdLst>
  <p:handoutMasterIdLst>
    <p:handoutMasterId r:id="rId36"/>
  </p:handoutMasterIdLst>
  <p:sldIdLst>
    <p:sldId id="691" r:id="rId6"/>
    <p:sldId id="2147477179" r:id="rId7"/>
    <p:sldId id="689" r:id="rId8"/>
    <p:sldId id="688" r:id="rId9"/>
    <p:sldId id="687" r:id="rId10"/>
    <p:sldId id="686" r:id="rId11"/>
    <p:sldId id="685" r:id="rId12"/>
    <p:sldId id="684" r:id="rId13"/>
    <p:sldId id="683" r:id="rId14"/>
    <p:sldId id="682" r:id="rId15"/>
    <p:sldId id="681" r:id="rId16"/>
    <p:sldId id="680" r:id="rId17"/>
    <p:sldId id="679" r:id="rId18"/>
    <p:sldId id="678" r:id="rId19"/>
    <p:sldId id="677" r:id="rId20"/>
    <p:sldId id="676" r:id="rId21"/>
    <p:sldId id="675" r:id="rId22"/>
    <p:sldId id="674" r:id="rId23"/>
    <p:sldId id="673" r:id="rId24"/>
    <p:sldId id="672" r:id="rId25"/>
    <p:sldId id="671" r:id="rId26"/>
    <p:sldId id="670" r:id="rId27"/>
    <p:sldId id="669" r:id="rId28"/>
    <p:sldId id="668" r:id="rId29"/>
    <p:sldId id="667" r:id="rId30"/>
    <p:sldId id="666" r:id="rId31"/>
    <p:sldId id="665" r:id="rId32"/>
    <p:sldId id="664" r:id="rId33"/>
    <p:sldId id="6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etus-Snyder Dyslipidemia" id="{3DDF56F7-3C20-4E9C-8F18-038BA1332BA5}">
          <p14:sldIdLst>
            <p14:sldId id="691"/>
            <p14:sldId id="2147477179"/>
            <p14:sldId id="689"/>
            <p14:sldId id="688"/>
            <p14:sldId id="687"/>
            <p14:sldId id="686"/>
            <p14:sldId id="685"/>
            <p14:sldId id="684"/>
            <p14:sldId id="683"/>
            <p14:sldId id="682"/>
            <p14:sldId id="681"/>
            <p14:sldId id="680"/>
            <p14:sldId id="679"/>
            <p14:sldId id="678"/>
            <p14:sldId id="677"/>
            <p14:sldId id="676"/>
            <p14:sldId id="675"/>
            <p14:sldId id="674"/>
            <p14:sldId id="673"/>
            <p14:sldId id="672"/>
            <p14:sldId id="671"/>
            <p14:sldId id="670"/>
            <p14:sldId id="669"/>
            <p14:sldId id="668"/>
            <p14:sldId id="667"/>
            <p14:sldId id="666"/>
            <p14:sldId id="665"/>
            <p14:sldId id="664"/>
            <p14:sldId id="6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7A8F01-4C0D-45B9-0BD3-4355E04B6A75}" name="Evans, Abby" initials="EA" userId="S::aevans2@childrensnational.org::069f527c-c520-4d72-99fe-6355e3b3acea" providerId="AD"/>
  <p188:author id="{192BACD0-7B7B-BB85-2AAC-87AC23351596}" name="Tunstall, Jodi" initials="TJ" userId="S::jtunstall@childrensnational.org::46928407-ee86-447c-aa89-460fe98563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3"/>
    <a:srgbClr val="02155E"/>
    <a:srgbClr val="0841A2"/>
    <a:srgbClr val="746762"/>
    <a:srgbClr val="EB8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812" autoAdjust="0"/>
  </p:normalViewPr>
  <p:slideViewPr>
    <p:cSldViewPr snapToGrid="0">
      <p:cViewPr varScale="1">
        <p:scale>
          <a:sx n="68" d="100"/>
          <a:sy n="68" d="100"/>
        </p:scale>
        <p:origin x="21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Abby" userId="069f527c-c520-4d72-99fe-6355e3b3acea" providerId="ADAL" clId="{32050B9B-7FF4-4A64-AB6A-8BBF0C5FCAA3}"/>
    <pc:docChg chg="undo custSel addSld delSld modSld delMainMaster delSection modSection">
      <pc:chgData name="Evans, Abby" userId="069f527c-c520-4d72-99fe-6355e3b3acea" providerId="ADAL" clId="{32050B9B-7FF4-4A64-AB6A-8BBF0C5FCAA3}" dt="2023-06-26T16:44:42.031" v="14" actId="47"/>
      <pc:docMkLst>
        <pc:docMk/>
      </pc:docMkLst>
      <pc:sldChg chg="del">
        <pc:chgData name="Evans, Abby" userId="069f527c-c520-4d72-99fe-6355e3b3acea" providerId="ADAL" clId="{32050B9B-7FF4-4A64-AB6A-8BBF0C5FCAA3}" dt="2023-06-26T16:43:22.050" v="2" actId="47"/>
        <pc:sldMkLst>
          <pc:docMk/>
          <pc:sldMk cId="1393623396" sldId="257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3904053885" sldId="258"/>
        </pc:sldMkLst>
      </pc:sldChg>
      <pc:sldChg chg="del">
        <pc:chgData name="Evans, Abby" userId="069f527c-c520-4d72-99fe-6355e3b3acea" providerId="ADAL" clId="{32050B9B-7FF4-4A64-AB6A-8BBF0C5FCAA3}" dt="2023-06-26T16:43:22.050" v="2" actId="47"/>
        <pc:sldMkLst>
          <pc:docMk/>
          <pc:sldMk cId="3296518612" sldId="262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3986277930" sldId="263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1207584297" sldId="515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1259260525" sldId="516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3459354196" sldId="518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3837378246" sldId="564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1525409547" sldId="592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3595743356" sldId="644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3173554878" sldId="645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1213446952" sldId="646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3237312028" sldId="647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1720818882" sldId="648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4262512711" sldId="649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973630604" sldId="650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983957773" sldId="651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3031254403" sldId="653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1227654644" sldId="654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1754143461" sldId="655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361532522" sldId="656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1960002312" sldId="657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1973735297" sldId="658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1726373629" sldId="659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169266351" sldId="660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897899924" sldId="661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1029033920" sldId="663"/>
        </pc:sldMkLst>
      </pc:sldChg>
      <pc:sldChg chg="add del">
        <pc:chgData name="Evans, Abby" userId="069f527c-c520-4d72-99fe-6355e3b3acea" providerId="ADAL" clId="{32050B9B-7FF4-4A64-AB6A-8BBF0C5FCAA3}" dt="2023-06-26T16:43:51.581" v="12" actId="47"/>
        <pc:sldMkLst>
          <pc:docMk/>
          <pc:sldMk cId="2297124310" sldId="684"/>
        </pc:sldMkLst>
      </pc:sldChg>
      <pc:sldChg chg="modNotesTx">
        <pc:chgData name="Evans, Abby" userId="069f527c-c520-4d72-99fe-6355e3b3acea" providerId="ADAL" clId="{32050B9B-7FF4-4A64-AB6A-8BBF0C5FCAA3}" dt="2023-06-26T16:43:48.560" v="10" actId="20577"/>
        <pc:sldMkLst>
          <pc:docMk/>
          <pc:sldMk cId="3328447718" sldId="685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448362889" sldId="692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1748114309" sldId="693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894573306" sldId="694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827020046" sldId="695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2184856687" sldId="696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136621472" sldId="697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1288191838" sldId="698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2276049916" sldId="699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2352553170" sldId="700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697001079" sldId="701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501449557" sldId="702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415386967" sldId="703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481964148" sldId="704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399520581" sldId="705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1590147887" sldId="706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609714512" sldId="707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1841001600" sldId="708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974229536" sldId="709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2488078370" sldId="710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981687672" sldId="711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276746182" sldId="712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5716729" sldId="713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109242859" sldId="715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3356548431" sldId="716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60644998" sldId="717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1264641239" sldId="718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4194365661" sldId="719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415044831" sldId="720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3243061501" sldId="721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724384009" sldId="722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1124036356" sldId="723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2808766450" sldId="724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1184236105" sldId="725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3341602486" sldId="726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3069928704" sldId="727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3112613474" sldId="728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1520934385" sldId="729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2146247505" sldId="730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3038741917" sldId="731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1378642434" sldId="732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2851426104" sldId="733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493529252" sldId="734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292631771" sldId="735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4211929909" sldId="736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1042664988" sldId="737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1499500466" sldId="738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4110159347" sldId="739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388474697" sldId="741"/>
        </pc:sldMkLst>
      </pc:sldChg>
      <pc:sldChg chg="del">
        <pc:chgData name="Evans, Abby" userId="069f527c-c520-4d72-99fe-6355e3b3acea" providerId="ADAL" clId="{32050B9B-7FF4-4A64-AB6A-8BBF0C5FCAA3}" dt="2023-06-26T16:43:28.396" v="6" actId="47"/>
        <pc:sldMkLst>
          <pc:docMk/>
          <pc:sldMk cId="435562033" sldId="742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996172376" sldId="743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540524987" sldId="744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761385953" sldId="745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132771655" sldId="746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107492840" sldId="747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38473466" sldId="748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938084839" sldId="749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796107660" sldId="750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4237401182" sldId="751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368359530" sldId="752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4143600255" sldId="753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960968315" sldId="754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626909230" sldId="755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753943621" sldId="756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655877418" sldId="757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686881619" sldId="758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593070312" sldId="759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39338626" sldId="760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392362739" sldId="761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078578198" sldId="762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495058214" sldId="763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813702582" sldId="764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094185980" sldId="765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931468110" sldId="766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53761128" sldId="767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240000609" sldId="768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998887110" sldId="769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861293544" sldId="770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72952652" sldId="771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421633128" sldId="772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372936785" sldId="773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166424670" sldId="774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173080443" sldId="775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63944847" sldId="776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303029449" sldId="777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634229736" sldId="778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936889644" sldId="779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925423530" sldId="780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4125245448" sldId="781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3164832106" sldId="782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461777594" sldId="783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976123909" sldId="784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943776710" sldId="785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798541927" sldId="786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2913984059" sldId="787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1987183044" sldId="788"/>
        </pc:sldMkLst>
      </pc:sldChg>
      <pc:sldChg chg="del">
        <pc:chgData name="Evans, Abby" userId="069f527c-c520-4d72-99fe-6355e3b3acea" providerId="ADAL" clId="{32050B9B-7FF4-4A64-AB6A-8BBF0C5FCAA3}" dt="2023-06-26T16:43:23.324" v="3" actId="47"/>
        <pc:sldMkLst>
          <pc:docMk/>
          <pc:sldMk cId="670254382" sldId="19986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2895129353" sldId="20038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2027408687" sldId="20041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3263916478" sldId="20068"/>
        </pc:sldMkLst>
      </pc:sldChg>
      <pc:sldChg chg="del">
        <pc:chgData name="Evans, Abby" userId="069f527c-c520-4d72-99fe-6355e3b3acea" providerId="ADAL" clId="{32050B9B-7FF4-4A64-AB6A-8BBF0C5FCAA3}" dt="2023-06-26T16:43:23.324" v="3" actId="47"/>
        <pc:sldMkLst>
          <pc:docMk/>
          <pc:sldMk cId="2962566261" sldId="20073"/>
        </pc:sldMkLst>
      </pc:sldChg>
      <pc:sldChg chg="del">
        <pc:chgData name="Evans, Abby" userId="069f527c-c520-4d72-99fe-6355e3b3acea" providerId="ADAL" clId="{32050B9B-7FF4-4A64-AB6A-8BBF0C5FCAA3}" dt="2023-06-26T16:43:30.370" v="8" actId="47"/>
        <pc:sldMkLst>
          <pc:docMk/>
          <pc:sldMk cId="1871412507" sldId="20075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2570340828" sldId="20079"/>
        </pc:sldMkLst>
      </pc:sldChg>
      <pc:sldChg chg="del">
        <pc:chgData name="Evans, Abby" userId="069f527c-c520-4d72-99fe-6355e3b3acea" providerId="ADAL" clId="{32050B9B-7FF4-4A64-AB6A-8BBF0C5FCAA3}" dt="2023-06-26T16:43:23.324" v="3" actId="47"/>
        <pc:sldMkLst>
          <pc:docMk/>
          <pc:sldMk cId="296368019" sldId="2147477060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54814869" sldId="2147477073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3113035466" sldId="2147477074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3167942416" sldId="2147477079"/>
        </pc:sldMkLst>
      </pc:sldChg>
      <pc:sldChg chg="del">
        <pc:chgData name="Evans, Abby" userId="069f527c-c520-4d72-99fe-6355e3b3acea" providerId="ADAL" clId="{32050B9B-7FF4-4A64-AB6A-8BBF0C5FCAA3}" dt="2023-06-26T16:43:30.370" v="8" actId="47"/>
        <pc:sldMkLst>
          <pc:docMk/>
          <pc:sldMk cId="3777901342" sldId="2147477085"/>
        </pc:sldMkLst>
      </pc:sldChg>
      <pc:sldChg chg="del">
        <pc:chgData name="Evans, Abby" userId="069f527c-c520-4d72-99fe-6355e3b3acea" providerId="ADAL" clId="{32050B9B-7FF4-4A64-AB6A-8BBF0C5FCAA3}" dt="2023-06-26T16:43:22.050" v="2" actId="47"/>
        <pc:sldMkLst>
          <pc:docMk/>
          <pc:sldMk cId="1826763032" sldId="2147477087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3870029549" sldId="2147477092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2960585000" sldId="2147477098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77922542" sldId="2147477099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2136789105" sldId="2147477103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2484833680" sldId="2147477104"/>
        </pc:sldMkLst>
      </pc:sldChg>
      <pc:sldChg chg="del">
        <pc:chgData name="Evans, Abby" userId="069f527c-c520-4d72-99fe-6355e3b3acea" providerId="ADAL" clId="{32050B9B-7FF4-4A64-AB6A-8BBF0C5FCAA3}" dt="2023-06-26T16:43:22.050" v="2" actId="47"/>
        <pc:sldMkLst>
          <pc:docMk/>
          <pc:sldMk cId="2736160490" sldId="2147477106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355565860" sldId="2147477119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4261069950" sldId="2147477123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4081479667" sldId="2147477124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2940769259" sldId="2147477125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694357147" sldId="2147477126"/>
        </pc:sldMkLst>
      </pc:sldChg>
      <pc:sldChg chg="del">
        <pc:chgData name="Evans, Abby" userId="069f527c-c520-4d72-99fe-6355e3b3acea" providerId="ADAL" clId="{32050B9B-7FF4-4A64-AB6A-8BBF0C5FCAA3}" dt="2023-06-26T16:43:30.370" v="8" actId="47"/>
        <pc:sldMkLst>
          <pc:docMk/>
          <pc:sldMk cId="2849366510" sldId="2147477128"/>
        </pc:sldMkLst>
      </pc:sldChg>
      <pc:sldChg chg="del">
        <pc:chgData name="Evans, Abby" userId="069f527c-c520-4d72-99fe-6355e3b3acea" providerId="ADAL" clId="{32050B9B-7FF4-4A64-AB6A-8BBF0C5FCAA3}" dt="2023-06-26T16:43:30.370" v="8" actId="47"/>
        <pc:sldMkLst>
          <pc:docMk/>
          <pc:sldMk cId="3734086896" sldId="2147477129"/>
        </pc:sldMkLst>
      </pc:sldChg>
      <pc:sldChg chg="del">
        <pc:chgData name="Evans, Abby" userId="069f527c-c520-4d72-99fe-6355e3b3acea" providerId="ADAL" clId="{32050B9B-7FF4-4A64-AB6A-8BBF0C5FCAA3}" dt="2023-06-26T16:43:30.370" v="8" actId="47"/>
        <pc:sldMkLst>
          <pc:docMk/>
          <pc:sldMk cId="1543629086" sldId="2147477130"/>
        </pc:sldMkLst>
      </pc:sldChg>
      <pc:sldChg chg="del">
        <pc:chgData name="Evans, Abby" userId="069f527c-c520-4d72-99fe-6355e3b3acea" providerId="ADAL" clId="{32050B9B-7FF4-4A64-AB6A-8BBF0C5FCAA3}" dt="2023-06-26T16:43:29.379" v="7" actId="47"/>
        <pc:sldMkLst>
          <pc:docMk/>
          <pc:sldMk cId="4164812675" sldId="2147477132"/>
        </pc:sldMkLst>
      </pc:sldChg>
      <pc:sldChg chg="del">
        <pc:chgData name="Evans, Abby" userId="069f527c-c520-4d72-99fe-6355e3b3acea" providerId="ADAL" clId="{32050B9B-7FF4-4A64-AB6A-8BBF0C5FCAA3}" dt="2023-06-26T16:43:20.825" v="1" actId="47"/>
        <pc:sldMkLst>
          <pc:docMk/>
          <pc:sldMk cId="4186953939" sldId="2147477133"/>
        </pc:sldMkLst>
      </pc:sldChg>
      <pc:sldChg chg="del">
        <pc:chgData name="Evans, Abby" userId="069f527c-c520-4d72-99fe-6355e3b3acea" providerId="ADAL" clId="{32050B9B-7FF4-4A64-AB6A-8BBF0C5FCAA3}" dt="2023-06-26T16:43:19.711" v="0" actId="47"/>
        <pc:sldMkLst>
          <pc:docMk/>
          <pc:sldMk cId="2309726757" sldId="2147477134"/>
        </pc:sldMkLst>
      </pc:sldChg>
      <pc:sldChg chg="del">
        <pc:chgData name="Evans, Abby" userId="069f527c-c520-4d72-99fe-6355e3b3acea" providerId="ADAL" clId="{32050B9B-7FF4-4A64-AB6A-8BBF0C5FCAA3}" dt="2023-06-26T16:43:30.370" v="8" actId="47"/>
        <pc:sldMkLst>
          <pc:docMk/>
          <pc:sldMk cId="3976984530" sldId="2147477135"/>
        </pc:sldMkLst>
      </pc:sldChg>
      <pc:sldChg chg="del">
        <pc:chgData name="Evans, Abby" userId="069f527c-c520-4d72-99fe-6355e3b3acea" providerId="ADAL" clId="{32050B9B-7FF4-4A64-AB6A-8BBF0C5FCAA3}" dt="2023-06-26T16:43:23.324" v="3" actId="47"/>
        <pc:sldMkLst>
          <pc:docMk/>
          <pc:sldMk cId="3851987223" sldId="2147477136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1245332708" sldId="2147477176"/>
        </pc:sldMkLst>
      </pc:sldChg>
      <pc:sldChg chg="del">
        <pc:chgData name="Evans, Abby" userId="069f527c-c520-4d72-99fe-6355e3b3acea" providerId="ADAL" clId="{32050B9B-7FF4-4A64-AB6A-8BBF0C5FCAA3}" dt="2023-06-26T16:43:59.393" v="13" actId="47"/>
        <pc:sldMkLst>
          <pc:docMk/>
          <pc:sldMk cId="1915909442" sldId="2147477178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4079447615" sldId="2147477181"/>
        </pc:sldMkLst>
      </pc:sldChg>
      <pc:sldChg chg="del">
        <pc:chgData name="Evans, Abby" userId="069f527c-c520-4d72-99fe-6355e3b3acea" providerId="ADAL" clId="{32050B9B-7FF4-4A64-AB6A-8BBF0C5FCAA3}" dt="2023-06-26T16:43:30.370" v="8" actId="47"/>
        <pc:sldMkLst>
          <pc:docMk/>
          <pc:sldMk cId="1687796604" sldId="2147477183"/>
        </pc:sldMkLst>
      </pc:sldChg>
      <pc:sldChg chg="del">
        <pc:chgData name="Evans, Abby" userId="069f527c-c520-4d72-99fe-6355e3b3acea" providerId="ADAL" clId="{32050B9B-7FF4-4A64-AB6A-8BBF0C5FCAA3}" dt="2023-06-26T16:44:42.031" v="14" actId="47"/>
        <pc:sldMkLst>
          <pc:docMk/>
          <pc:sldMk cId="4151225303" sldId="2147477185"/>
        </pc:sldMkLst>
      </pc:sldChg>
      <pc:sldChg chg="del">
        <pc:chgData name="Evans, Abby" userId="069f527c-c520-4d72-99fe-6355e3b3acea" providerId="ADAL" clId="{32050B9B-7FF4-4A64-AB6A-8BBF0C5FCAA3}" dt="2023-06-26T16:43:27.309" v="5" actId="47"/>
        <pc:sldMkLst>
          <pc:docMk/>
          <pc:sldMk cId="423701493" sldId="2147477186"/>
        </pc:sldMkLst>
      </pc:sldChg>
      <pc:sldChg chg="del">
        <pc:chgData name="Evans, Abby" userId="069f527c-c520-4d72-99fe-6355e3b3acea" providerId="ADAL" clId="{32050B9B-7FF4-4A64-AB6A-8BBF0C5FCAA3}" dt="2023-06-26T16:43:24.834" v="4" actId="47"/>
        <pc:sldMkLst>
          <pc:docMk/>
          <pc:sldMk cId="2220988067" sldId="2147477187"/>
        </pc:sldMkLst>
      </pc:sldChg>
      <pc:sldMasterChg chg="del delSldLayout">
        <pc:chgData name="Evans, Abby" userId="069f527c-c520-4d72-99fe-6355e3b3acea" providerId="ADAL" clId="{32050B9B-7FF4-4A64-AB6A-8BBF0C5FCAA3}" dt="2023-06-26T16:43:28.396" v="6" actId="47"/>
        <pc:sldMasterMkLst>
          <pc:docMk/>
          <pc:sldMasterMk cId="2131385359" sldId="2147483660"/>
        </pc:sldMasterMkLst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2483450432" sldId="2147483661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1705133562" sldId="2147483662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2764750164" sldId="2147483663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1573611078" sldId="2147483664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1209913196" sldId="2147483665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671027521" sldId="2147483666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3122933027" sldId="2147483667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1201522467" sldId="2147483668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1424658128" sldId="2147483669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2232150744" sldId="2147483670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2889052341" sldId="2147483671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2659755624" sldId="2147483672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2864981744" sldId="2147483673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3931569712" sldId="2147483674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3489579031" sldId="2147483675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664583283" sldId="2147483676"/>
          </pc:sldLayoutMkLst>
        </pc:sldLayoutChg>
        <pc:sldLayoutChg chg="del">
          <pc:chgData name="Evans, Abby" userId="069f527c-c520-4d72-99fe-6355e3b3acea" providerId="ADAL" clId="{32050B9B-7FF4-4A64-AB6A-8BBF0C5FCAA3}" dt="2023-06-26T16:43:28.396" v="6" actId="47"/>
          <pc:sldLayoutMkLst>
            <pc:docMk/>
            <pc:sldMasterMk cId="2131385359" sldId="2147483660"/>
            <pc:sldLayoutMk cId="2201539024" sldId="2147483774"/>
          </pc:sldLayoutMkLst>
        </pc:sldLayoutChg>
      </pc:sldMasterChg>
      <pc:sldMasterChg chg="delSldLayout">
        <pc:chgData name="Evans, Abby" userId="069f527c-c520-4d72-99fe-6355e3b3acea" providerId="ADAL" clId="{32050B9B-7FF4-4A64-AB6A-8BBF0C5FCAA3}" dt="2023-06-26T16:43:30.370" v="8" actId="47"/>
        <pc:sldMasterMkLst>
          <pc:docMk/>
          <pc:sldMasterMk cId="1405116682" sldId="2147483718"/>
        </pc:sldMasterMkLst>
        <pc:sldLayoutChg chg="del">
          <pc:chgData name="Evans, Abby" userId="069f527c-c520-4d72-99fe-6355e3b3acea" providerId="ADAL" clId="{32050B9B-7FF4-4A64-AB6A-8BBF0C5FCAA3}" dt="2023-06-26T16:43:19.711" v="0" actId="47"/>
          <pc:sldLayoutMkLst>
            <pc:docMk/>
            <pc:sldMasterMk cId="1405116682" sldId="2147483718"/>
            <pc:sldLayoutMk cId="3804814206" sldId="2147483775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405116682" sldId="2147483718"/>
            <pc:sldLayoutMk cId="3261205722" sldId="2147483776"/>
          </pc:sldLayoutMkLst>
        </pc:sldLayoutChg>
        <pc:sldLayoutChg chg="del">
          <pc:chgData name="Evans, Abby" userId="069f527c-c520-4d72-99fe-6355e3b3acea" providerId="ADAL" clId="{32050B9B-7FF4-4A64-AB6A-8BBF0C5FCAA3}" dt="2023-06-26T16:43:30.370" v="8" actId="47"/>
          <pc:sldLayoutMkLst>
            <pc:docMk/>
            <pc:sldMasterMk cId="1405116682" sldId="2147483718"/>
            <pc:sldLayoutMk cId="3904484798" sldId="2147483789"/>
          </pc:sldLayoutMkLst>
        </pc:sldLayoutChg>
      </pc:sldMasterChg>
      <pc:sldMasterChg chg="delSldLayout">
        <pc:chgData name="Evans, Abby" userId="069f527c-c520-4d72-99fe-6355e3b3acea" providerId="ADAL" clId="{32050B9B-7FF4-4A64-AB6A-8BBF0C5FCAA3}" dt="2023-06-26T16:43:29.379" v="7" actId="47"/>
        <pc:sldMasterMkLst>
          <pc:docMk/>
          <pc:sldMasterMk cId="2568251106" sldId="2147483764"/>
        </pc:sldMasterMkLst>
        <pc:sldLayoutChg chg="del">
          <pc:chgData name="Evans, Abby" userId="069f527c-c520-4d72-99fe-6355e3b3acea" providerId="ADAL" clId="{32050B9B-7FF4-4A64-AB6A-8BBF0C5FCAA3}" dt="2023-06-26T16:43:29.379" v="7" actId="47"/>
          <pc:sldLayoutMkLst>
            <pc:docMk/>
            <pc:sldMasterMk cId="2568251106" sldId="2147483764"/>
            <pc:sldLayoutMk cId="3451804613" sldId="2147483677"/>
          </pc:sldLayoutMkLst>
        </pc:sldLayoutChg>
        <pc:sldLayoutChg chg="del">
          <pc:chgData name="Evans, Abby" userId="069f527c-c520-4d72-99fe-6355e3b3acea" providerId="ADAL" clId="{32050B9B-7FF4-4A64-AB6A-8BBF0C5FCAA3}" dt="2023-06-26T16:43:29.379" v="7" actId="47"/>
          <pc:sldLayoutMkLst>
            <pc:docMk/>
            <pc:sldMasterMk cId="2568251106" sldId="2147483764"/>
            <pc:sldLayoutMk cId="3275700252" sldId="2147483679"/>
          </pc:sldLayoutMkLst>
        </pc:sldLayoutChg>
        <pc:sldLayoutChg chg="del">
          <pc:chgData name="Evans, Abby" userId="069f527c-c520-4d72-99fe-6355e3b3acea" providerId="ADAL" clId="{32050B9B-7FF4-4A64-AB6A-8BBF0C5FCAA3}" dt="2023-06-26T16:43:29.379" v="7" actId="47"/>
          <pc:sldLayoutMkLst>
            <pc:docMk/>
            <pc:sldMasterMk cId="2568251106" sldId="2147483764"/>
            <pc:sldLayoutMk cId="2362812759" sldId="2147483680"/>
          </pc:sldLayoutMkLst>
        </pc:sldLayoutChg>
        <pc:sldLayoutChg chg="del">
          <pc:chgData name="Evans, Abby" userId="069f527c-c520-4d72-99fe-6355e3b3acea" providerId="ADAL" clId="{32050B9B-7FF4-4A64-AB6A-8BBF0C5FCAA3}" dt="2023-06-26T16:43:29.379" v="7" actId="47"/>
          <pc:sldLayoutMkLst>
            <pc:docMk/>
            <pc:sldMasterMk cId="2568251106" sldId="2147483764"/>
            <pc:sldLayoutMk cId="1246072312" sldId="2147483682"/>
          </pc:sldLayoutMkLst>
        </pc:sldLayoutChg>
      </pc:sldMasterChg>
      <pc:sldMasterChg chg="del delSldLayout">
        <pc:chgData name="Evans, Abby" userId="069f527c-c520-4d72-99fe-6355e3b3acea" providerId="ADAL" clId="{32050B9B-7FF4-4A64-AB6A-8BBF0C5FCAA3}" dt="2023-06-26T16:43:23.324" v="3" actId="47"/>
        <pc:sldMasterMkLst>
          <pc:docMk/>
          <pc:sldMasterMk cId="2474997531" sldId="2147483777"/>
        </pc:sldMasterMkLst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1328785717" sldId="2147483778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2528515994" sldId="2147483779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8703473" sldId="2147483780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3763550092" sldId="2147483781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4250429100" sldId="2147483782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262883069" sldId="2147483783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1123749431" sldId="2147483784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865226603" sldId="2147483785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4288544823" sldId="2147483786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3389764196" sldId="2147483787"/>
          </pc:sldLayoutMkLst>
        </pc:sldLayoutChg>
        <pc:sldLayoutChg chg="del">
          <pc:chgData name="Evans, Abby" userId="069f527c-c520-4d72-99fe-6355e3b3acea" providerId="ADAL" clId="{32050B9B-7FF4-4A64-AB6A-8BBF0C5FCAA3}" dt="2023-06-26T16:43:23.324" v="3" actId="47"/>
          <pc:sldLayoutMkLst>
            <pc:docMk/>
            <pc:sldMasterMk cId="2474997531" sldId="2147483777"/>
            <pc:sldLayoutMk cId="1619942150" sldId="2147483788"/>
          </pc:sldLayoutMkLst>
        </pc:sldLayoutChg>
      </pc:sldMasterChg>
      <pc:sldMasterChg chg="del delSldLayout">
        <pc:chgData name="Evans, Abby" userId="069f527c-c520-4d72-99fe-6355e3b3acea" providerId="ADAL" clId="{32050B9B-7FF4-4A64-AB6A-8BBF0C5FCAA3}" dt="2023-06-26T16:43:20.825" v="1" actId="47"/>
        <pc:sldMasterMkLst>
          <pc:docMk/>
          <pc:sldMasterMk cId="1912022997" sldId="2147483790"/>
        </pc:sldMasterMkLst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1423901502" sldId="2147483791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1481532979" sldId="2147483792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1354839511" sldId="2147483793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279446518" sldId="2147483794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2177300645" sldId="2147483795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611129832" sldId="2147483796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311195969" sldId="2147483797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07896846" sldId="2147483798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508792091" sldId="2147483799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454916720" sldId="2147483800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1296034813" sldId="2147483801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524331010" sldId="2147483802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2616822526" sldId="2147483803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620542896" sldId="2147483804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988803066" sldId="2147483805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562061701" sldId="2147483806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14783706" sldId="2147483807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698818869" sldId="2147483808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2390702258" sldId="2147483809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86004770" sldId="2147483810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908479235" sldId="2147483811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4238315506" sldId="2147483812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423943262" sldId="2147483813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51648699" sldId="2147483814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3618726192" sldId="2147483815"/>
          </pc:sldLayoutMkLst>
        </pc:sldLayoutChg>
        <pc:sldLayoutChg chg="del">
          <pc:chgData name="Evans, Abby" userId="069f527c-c520-4d72-99fe-6355e3b3acea" providerId="ADAL" clId="{32050B9B-7FF4-4A64-AB6A-8BBF0C5FCAA3}" dt="2023-06-26T16:43:20.825" v="1" actId="47"/>
          <pc:sldLayoutMkLst>
            <pc:docMk/>
            <pc:sldMasterMk cId="1912022997" sldId="2147483790"/>
            <pc:sldLayoutMk cId="1440938520" sldId="214748381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20A3E-1E51-4093-9A30-9226F93485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5D97B-1FBC-4BBF-95F8-33C475787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72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C2F7A-C085-2042-B576-C6963672ED63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77671-F5CC-1748-89BC-B8D418D8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6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9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07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8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6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72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>
                <a:solidFill>
                  <a:srgbClr val="0841A2"/>
                </a:solidFill>
                <a:latin typeface="Century Gothic" panose="020B0502020202020204" pitchFamily="34" charset="0"/>
                <a:ea typeface="ＭＳ Ｐゴシック" charset="-128"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5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1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8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4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66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5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77671-F5CC-1748-89BC-B8D418D83B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365914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4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03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E5ABBC-4224-FF4C-A0DD-0E02AE2E9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13" y="1022938"/>
            <a:ext cx="10382681" cy="2444407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613" y="4534939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1A02D-D76B-E94E-9C28-C01F63F08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13" y="3943483"/>
            <a:ext cx="1338882" cy="11756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B68D15-98EC-BD43-AEF3-7D1B118B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0" y="6194481"/>
            <a:ext cx="2313604" cy="4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07808" y="0"/>
            <a:ext cx="494995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34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19C7E45-ADC8-6043-9C3A-1B3094528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9E08B-0BA3-0045-BB80-325361FF03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628" y="0"/>
            <a:ext cx="2330744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67B8F3-CFEA-DA4F-A818-ADBB31D36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562" y="0"/>
            <a:ext cx="2318542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4672705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0" i="0">
                <a:solidFill>
                  <a:srgbClr val="0841A2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402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F03-D140-6845-A287-DED9C9A4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B10AD-A967-9843-89A3-148B2669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3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buSzPct val="90000"/>
              <a:defRPr sz="1800">
                <a:latin typeface="Corbel" panose="020B0503020204020204" pitchFamily="34" charset="0"/>
              </a:defRPr>
            </a:lvl1pPr>
            <a:lvl2pPr>
              <a:lnSpc>
                <a:spcPct val="100000"/>
              </a:lnSpc>
              <a:buSzPct val="90000"/>
              <a:defRPr sz="1800" b="0" i="0">
                <a:latin typeface="Corbel" panose="020B0503020204020204" pitchFamily="34" charset="0"/>
              </a:defRPr>
            </a:lvl2pPr>
            <a:lvl3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3pPr>
            <a:lvl4pPr>
              <a:lnSpc>
                <a:spcPct val="100000"/>
              </a:lnSpc>
              <a:buSzPct val="90000"/>
              <a:defRPr sz="1600">
                <a:latin typeface="Corbel" panose="020B0503020204020204" pitchFamily="34" charset="0"/>
              </a:defRPr>
            </a:lvl4pPr>
            <a:lvl5pPr>
              <a:lnSpc>
                <a:spcPct val="100000"/>
              </a:lnSpc>
              <a:buSzPct val="90000"/>
              <a:defRPr sz="140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82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b="0" i="0">
                <a:latin typeface="Corbel" panose="020B0503020204020204" pitchFamily="34" charset="0"/>
              </a:defRPr>
            </a:lvl2pPr>
            <a:lvl3pPr>
              <a:defRPr sz="1400"/>
            </a:lvl3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0751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004330"/>
            <a:ext cx="6502401" cy="2679182"/>
          </a:xfrm>
        </p:spPr>
        <p:txBody>
          <a:bodyPr anchor="t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4856205"/>
            <a:ext cx="6502400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3600" b="0" i="0">
                <a:solidFill>
                  <a:srgbClr val="1F1F1F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73900" y="0"/>
            <a:ext cx="5118100" cy="6858000"/>
          </a:xfrm>
        </p:spPr>
        <p:txBody>
          <a:bodyPr anchor="ctr"/>
          <a:lstStyle>
            <a:lvl1pPr>
              <a:defRPr b="1">
                <a:latin typeface="Century Gothic" panose="020B0502020202020204" pitchFamily="34" charset="0"/>
              </a:defRPr>
            </a:lvl1pPr>
          </a:lstStyle>
          <a:p>
            <a:r>
              <a:rPr lang="en-US"/>
              <a:t>We will add your headshot here</a:t>
            </a:r>
          </a:p>
        </p:txBody>
      </p:sp>
    </p:spTree>
    <p:extLst>
      <p:ext uri="{BB962C8B-B14F-4D97-AF65-F5344CB8AC3E}">
        <p14:creationId xmlns:p14="http://schemas.microsoft.com/office/powerpoint/2010/main" val="2601158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>
                <a:solidFill>
                  <a:srgbClr val="1F1F1F"/>
                </a:solidFill>
              </a:defRPr>
            </a:lvl2pPr>
            <a:lvl3pPr>
              <a:defRPr>
                <a:solidFill>
                  <a:srgbClr val="1F1F1F"/>
                </a:solidFill>
              </a:defRPr>
            </a:lvl3pPr>
            <a:lvl4pPr>
              <a:defRPr>
                <a:solidFill>
                  <a:srgbClr val="1F1F1F"/>
                </a:solidFill>
              </a:defRPr>
            </a:lvl4pPr>
            <a:lvl5pPr>
              <a:defRPr>
                <a:solidFill>
                  <a:srgbClr val="1F1F1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931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8642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915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0498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589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142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115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518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CA2DF6-2D33-3349-A4AC-8903468F7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397" y="0"/>
            <a:ext cx="23185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254" y="1334530"/>
            <a:ext cx="4513224" cy="2679182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253" y="4238369"/>
            <a:ext cx="4513225" cy="133453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800"/>
              </a:spcBef>
              <a:buNone/>
              <a:defRPr sz="1800" b="0" i="0">
                <a:solidFill>
                  <a:srgbClr val="424243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6390695-51AB-8445-84C1-B88781FAE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32764" y="0"/>
            <a:ext cx="6259236" cy="685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73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09856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BB8CE21-2CB1-5247-A5B0-6804EB11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2109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685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9CC9A5-5B45-B341-AB41-3DA640D25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rgbClr val="0841A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59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9AAD03-ABB5-634C-AA91-F5FA218E4D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84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73B2-1FC8-6A4B-A74C-0FEEAD6D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336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0E9881-9F2B-C246-B68F-81472EC9B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683" y="1434545"/>
            <a:ext cx="10640117" cy="3508933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exit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F56760-0E17-4A41-90EE-F9B5084422BE}"/>
              </a:ext>
            </a:extLst>
          </p:cNvPr>
          <p:cNvCxnSpPr>
            <a:cxnSpLocks/>
          </p:cNvCxnSpPr>
          <p:nvPr userDrawn="1"/>
        </p:nvCxnSpPr>
        <p:spPr>
          <a:xfrm>
            <a:off x="844376" y="6297793"/>
            <a:ext cx="1970076" cy="0"/>
          </a:xfrm>
          <a:prstGeom prst="line">
            <a:avLst/>
          </a:prstGeom>
          <a:ln w="3175">
            <a:solidFill>
              <a:schemeClr val="bg1">
                <a:alpha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5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3EA25-E40B-B649-BD5D-D50824E3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58138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861EFE1-153D-A446-8E1F-54DEA9C832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892" y="2658137"/>
            <a:ext cx="5053553" cy="3518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25AA343-338A-CA47-0AD8-6CB25D44947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38198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61A288-EAD8-5A35-98BE-1182A8E1C2B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00251" y="1825623"/>
            <a:ext cx="5053553" cy="83251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algn="ctr"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algn="ctr"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algn="ctr"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algn="ctr">
              <a:lnSpc>
                <a:spcPct val="100000"/>
              </a:lnSpc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34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03A834-EF06-DFDB-CD2B-A0ADE13CE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ECC548-E9A1-174D-A362-B458E4721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D6C92D-274C-354C-BC8E-9219ADCD8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41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A55D82-CA8F-95BF-670E-47C6937BEA9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2AAFE2-615B-07C3-924C-5CB5753E8A1F}"/>
              </a:ext>
            </a:extLst>
          </p:cNvPr>
          <p:cNvSpPr/>
          <p:nvPr userDrawn="1"/>
        </p:nvSpPr>
        <p:spPr>
          <a:xfrm>
            <a:off x="0" y="5879805"/>
            <a:ext cx="2647507" cy="978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8549CF30-626F-66BB-A34B-BE8DA100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2DCD1D-8BFD-8C5D-666E-5263AF6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D870D43-3E78-9D56-02D0-91F226796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70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no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58D37A-3C3A-5FE0-A1C5-EF68FF08C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12B111-91AC-2EFD-4D50-F981CB18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18" y="1286633"/>
            <a:ext cx="9219946" cy="2350644"/>
          </a:xfrm>
        </p:spPr>
        <p:txBody>
          <a:bodyPr anchor="b">
            <a:normAutofit/>
          </a:bodyPr>
          <a:lstStyle>
            <a:lvl1pPr>
              <a:lnSpc>
                <a:spcPts val="5800"/>
              </a:lnSpc>
              <a:defRPr sz="4800" b="1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8A3E8AB-8D42-072F-1E29-C425DEB4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718" y="3875908"/>
            <a:ext cx="8615664" cy="914392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12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B3A10-E5FB-EC40-8B96-78B179F4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165EEAC-0BB9-3044-B8E1-A198003F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9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1AEB4B-A3C0-3542-94D2-EFC1B27248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8447" y="0"/>
            <a:ext cx="505355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B2447B0-365B-084A-ABE3-616537CC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535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b="0" i="0">
                <a:latin typeface="Century Gothic" panose="020B0502020202020204" pitchFamily="34" charset="0"/>
              </a:defRPr>
            </a:lvl2pPr>
            <a:lvl3pPr>
              <a:defRPr sz="1400"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lnSpc>
                <a:spcPct val="100000"/>
              </a:lnSpc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0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49767-1D81-F140-A58F-768C79AF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1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2" r:id="rId13"/>
    <p:sldLayoutId id="2147483649" r:id="rId14"/>
    <p:sldLayoutId id="2147483656" r:id="rId15"/>
    <p:sldLayoutId id="2147483763" r:id="rId16"/>
    <p:sldLayoutId id="2147483651" r:id="rId17"/>
    <p:sldLayoutId id="2147483657" r:id="rId18"/>
    <p:sldLayoutId id="2147483658" r:id="rId19"/>
    <p:sldLayoutId id="2147483654" r:id="rId20"/>
    <p:sldLayoutId id="2147483681" r:id="rId21"/>
    <p:sldLayoutId id="2147483752" r:id="rId2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858B0-D6F5-9546-B479-4B08010E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1EB5B-5DAC-9440-8FD0-DF5993BB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8494-F72C-D04E-A34C-CE7725FB9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98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03DA6"/>
                </a:solidFill>
                <a:latin typeface="Century Gothic" panose="020B0502020202020204" pitchFamily="34" charset="0"/>
              </a:defRPr>
            </a:lvl1pPr>
          </a:lstStyle>
          <a:p>
            <a:fld id="{C02A5225-8D37-BA47-A180-7BD7248AF8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B90FE-D519-E947-A192-B54A11738084}"/>
              </a:ext>
            </a:extLst>
          </p:cNvPr>
          <p:cNvSpPr txBox="1"/>
          <p:nvPr/>
        </p:nvSpPr>
        <p:spPr>
          <a:xfrm>
            <a:off x="838200" y="635885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0" spc="50" baseline="0">
                <a:solidFill>
                  <a:srgbClr val="003DA6"/>
                </a:solidFill>
                <a:latin typeface="Century Gothic" panose="020B0502020202020204" pitchFamily="34" charset="0"/>
              </a:rPr>
              <a:t>FUTURE OF PEDIATRICS</a:t>
            </a: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52E0DDF-5ED4-1C0C-0612-E75B5ABDF2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974" y="6358851"/>
            <a:ext cx="2482891" cy="4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9" r:id="rId2"/>
    <p:sldLayoutId id="2147483770" r:id="rId3"/>
    <p:sldLayoutId id="2147483773" r:id="rId4"/>
    <p:sldLayoutId id="2147483766" r:id="rId5"/>
    <p:sldLayoutId id="2147483767" r:id="rId6"/>
    <p:sldLayoutId id="2147483768" r:id="rId7"/>
    <p:sldLayoutId id="2147483771" r:id="rId8"/>
    <p:sldLayoutId id="2147483772" r:id="rId9"/>
    <p:sldLayoutId id="2147483758" r:id="rId10"/>
    <p:sldLayoutId id="2147483759" r:id="rId11"/>
    <p:sldLayoutId id="2147483761" r:id="rId12"/>
    <p:sldLayoutId id="2147483762" r:id="rId13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b="1" i="0" kern="1200">
          <a:solidFill>
            <a:srgbClr val="0841A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1113" indent="0" algn="l" defTabSz="914400" rtl="0" eaLnBrk="1" latinLnBrk="0" hangingPunct="1">
        <a:lnSpc>
          <a:spcPct val="100000"/>
        </a:lnSpc>
        <a:spcBef>
          <a:spcPts val="1000"/>
        </a:spcBef>
        <a:buClr>
          <a:srgbClr val="0841A2"/>
        </a:buClr>
        <a:buSzPct val="100000"/>
        <a:buFont typeface="Arial" panose="020B0604020202020204" pitchFamily="34" charset="0"/>
        <a:buNone/>
        <a:tabLst>
          <a:tab pos="450850" algn="l"/>
        </a:tabLst>
        <a:defRPr sz="2000" b="0" i="0" kern="1200">
          <a:solidFill>
            <a:srgbClr val="0841A2"/>
          </a:solidFill>
          <a:latin typeface="Century Gothic" panose="020B0502020202020204" pitchFamily="34" charset="0"/>
          <a:ea typeface="+mn-ea"/>
          <a:cs typeface="+mn-cs"/>
        </a:defRPr>
      </a:lvl1pPr>
      <a:lvl2pPr marL="231775" indent="-2206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800" b="0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2pPr>
      <a:lvl3pPr marL="401638" indent="-169863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b="1" i="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3pPr>
      <a:lvl4pPr marL="69532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4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4pPr>
      <a:lvl5pPr marL="914400" indent="-219075" algn="l" defTabSz="914400" rtl="0" eaLnBrk="1" latinLnBrk="0" hangingPunct="1">
        <a:lnSpc>
          <a:spcPct val="100000"/>
        </a:lnSpc>
        <a:spcBef>
          <a:spcPts val="500"/>
        </a:spcBef>
        <a:buClr>
          <a:srgbClr val="0841A2"/>
        </a:buClr>
        <a:buSzPct val="100000"/>
        <a:buFont typeface="Arial" panose="020B0604020202020204" pitchFamily="34" charset="0"/>
        <a:buChar char="•"/>
        <a:tabLst>
          <a:tab pos="450850" algn="l"/>
        </a:tabLst>
        <a:defRPr sz="1200" kern="1200">
          <a:solidFill>
            <a:srgbClr val="1F1F1F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EF2E4F-A8D3-C39C-9E68-2257AAC5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749817"/>
            <a:ext cx="6502401" cy="3364983"/>
          </a:xfrm>
        </p:spPr>
        <p:txBody>
          <a:bodyPr>
            <a:normAutofit/>
          </a:bodyPr>
          <a:lstStyle/>
          <a:p>
            <a:r>
              <a:rPr lang="en-US" sz="3600">
                <a:latin typeface="Century Gothic"/>
              </a:rPr>
              <a:t>The Combined Dyslipidemia of (Central) Obesity</a:t>
            </a:r>
            <a:br>
              <a:rPr lang="en-US" sz="4000"/>
            </a:br>
            <a:r>
              <a:rPr lang="en-US" sz="3200" i="1">
                <a:latin typeface="Century Gothic"/>
              </a:rPr>
              <a:t>…about more than preventing heart disease</a:t>
            </a:r>
            <a:endParaRPr lang="en-US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A885-E519-40B6-4C8F-71E89A3BD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49" y="4656913"/>
            <a:ext cx="6502400" cy="1334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latin typeface="Century Gothic"/>
              </a:rPr>
              <a:t>Michele Mietus-Snyder, MD</a:t>
            </a:r>
          </a:p>
          <a:p>
            <a:r>
              <a:rPr lang="en-US" sz="2800">
                <a:solidFill>
                  <a:schemeClr val="tx1"/>
                </a:solidFill>
                <a:latin typeface="Century Gothic"/>
              </a:rPr>
              <a:t>Preventive Cardiologist</a:t>
            </a:r>
          </a:p>
        </p:txBody>
      </p:sp>
      <p:pic>
        <p:nvPicPr>
          <p:cNvPr id="2" name="Picture 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CC7677B2-E41A-48CD-D8DD-0A630E3205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6580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6F6F5-ADC5-D624-42AA-7D948002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50F5BE-82EA-2254-4259-99D17F6A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7327" cy="1325563"/>
          </a:xfrm>
        </p:spPr>
        <p:txBody>
          <a:bodyPr/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Familial Hypercholesterolemia – High 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LDL-c &amp; large LDL-P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9EECD9-955D-1DF0-78E8-AA4A01B5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4" y="1614465"/>
            <a:ext cx="11548872" cy="4351338"/>
          </a:xfrm>
        </p:spPr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err="1"/>
              <a:t>HoFH</a:t>
            </a:r>
            <a:r>
              <a:rPr lang="en-US"/>
              <a:t> is rare – 1 in 160-300,000</a:t>
            </a:r>
          </a:p>
          <a:p>
            <a:pPr marL="574675" lvl="1" indent="-342900"/>
            <a:r>
              <a:rPr lang="en-US">
                <a:solidFill>
                  <a:srgbClr val="0841A2"/>
                </a:solidFill>
              </a:rPr>
              <a:t>Lipid deposits often visible</a:t>
            </a:r>
          </a:p>
          <a:p>
            <a:pPr marL="574675" lvl="1" indent="-342900"/>
            <a:r>
              <a:rPr lang="en-US">
                <a:solidFill>
                  <a:srgbClr val="0841A2"/>
                </a:solidFill>
              </a:rPr>
              <a:t>Rapid atherosclerotic heart disease </a:t>
            </a:r>
          </a:p>
          <a:p>
            <a:pPr marL="574675" lvl="1" indent="-342900"/>
            <a:r>
              <a:rPr lang="en-US">
                <a:solidFill>
                  <a:srgbClr val="0841A2"/>
                </a:solidFill>
              </a:rPr>
              <a:t>LDL-c &gt; 600 mg/dL</a:t>
            </a:r>
          </a:p>
          <a:p>
            <a:pPr marL="574675" lvl="1" indent="-342900"/>
            <a:r>
              <a:rPr lang="en-US">
                <a:solidFill>
                  <a:srgbClr val="0841A2"/>
                </a:solidFill>
              </a:rPr>
              <a:t>Early and aggressive LDL-c lowering indicated</a:t>
            </a:r>
          </a:p>
          <a:p>
            <a:endParaRPr lang="en-US"/>
          </a:p>
          <a:p>
            <a:endParaRPr lang="en-US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err="1"/>
              <a:t>HeFH</a:t>
            </a:r>
            <a:r>
              <a:rPr lang="en-US"/>
              <a:t> is not rare, affecting 1 in 500 – </a:t>
            </a:r>
            <a:r>
              <a:rPr lang="en-US" i="1"/>
              <a:t>still &lt;&lt; 1% of youth</a:t>
            </a:r>
          </a:p>
          <a:p>
            <a:pPr marL="574675" lvl="1" indent="-342900"/>
            <a:r>
              <a:rPr lang="en-US">
                <a:solidFill>
                  <a:srgbClr val="0841A2"/>
                </a:solidFill>
              </a:rPr>
              <a:t>Silent for 3-4 decades</a:t>
            </a:r>
          </a:p>
          <a:p>
            <a:pPr marL="574675" lvl="1" indent="-342900"/>
            <a:r>
              <a:rPr lang="en-US">
                <a:solidFill>
                  <a:srgbClr val="0841A2"/>
                </a:solidFill>
              </a:rPr>
              <a:t>LDL-c &gt;160 mg/dL up to high 200’s, depending on the genetic cause </a:t>
            </a:r>
            <a:r>
              <a:rPr lang="en-US" sz="1600">
                <a:solidFill>
                  <a:srgbClr val="0841A2"/>
                </a:solidFill>
              </a:rPr>
              <a:t>(LDLR, </a:t>
            </a:r>
            <a:r>
              <a:rPr lang="en-US" sz="1600" err="1">
                <a:solidFill>
                  <a:srgbClr val="0841A2"/>
                </a:solidFill>
              </a:rPr>
              <a:t>apoB</a:t>
            </a:r>
            <a:r>
              <a:rPr lang="en-US" sz="1600">
                <a:solidFill>
                  <a:srgbClr val="0841A2"/>
                </a:solidFill>
              </a:rPr>
              <a:t> binding defect, PCSK9) </a:t>
            </a:r>
          </a:p>
          <a:p>
            <a:pPr marL="574675" lvl="1" indent="-342900"/>
            <a:r>
              <a:rPr lang="en-US">
                <a:solidFill>
                  <a:srgbClr val="0841A2"/>
                </a:solidFill>
              </a:rPr>
              <a:t>Adjunct lipid-lowering medication may be indicated – based on constellation of risk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594C7-8B4A-7EAC-8A87-1EA65CE993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953" y="1625563"/>
            <a:ext cx="3292275" cy="25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4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43830-D4DF-3BC6-4F04-6009AF66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BCBF23-005C-2097-0832-C229BFB2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Combined Dyslipidemia – </a:t>
            </a:r>
            <a:br>
              <a:rPr lang="en-US" sz="3200"/>
            </a:br>
            <a:r>
              <a:rPr lang="en-US" sz="3200"/>
              <a:t>effectively the Metabolic Syndrome</a:t>
            </a:r>
          </a:p>
        </p:txBody>
      </p:sp>
      <p:pic>
        <p:nvPicPr>
          <p:cNvPr id="17" name="Picture 13" descr="absominal adiposity2">
            <a:extLst>
              <a:ext uri="{FF2B5EF4-FFF2-40B4-BE49-F238E27FC236}">
                <a16:creationId xmlns:a16="http://schemas.microsoft.com/office/drawing/2014/main" id="{4419AE45-277A-9D04-8C7E-D08EEBD6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787" y="1424774"/>
            <a:ext cx="2790029" cy="130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2">
            <a:extLst>
              <a:ext uri="{FF2B5EF4-FFF2-40B4-BE49-F238E27FC236}">
                <a16:creationId xmlns:a16="http://schemas.microsoft.com/office/drawing/2014/main" id="{0C564FC8-82D3-9E6B-4713-4110C6C8764E}"/>
              </a:ext>
            </a:extLst>
          </p:cNvPr>
          <p:cNvGrpSpPr>
            <a:grpSpLocks/>
          </p:cNvGrpSpPr>
          <p:nvPr/>
        </p:nvGrpSpPr>
        <p:grpSpPr bwMode="auto">
          <a:xfrm>
            <a:off x="781347" y="2969560"/>
            <a:ext cx="4948894" cy="1235667"/>
            <a:chOff x="144" y="1632"/>
            <a:chExt cx="5520" cy="1872"/>
          </a:xfrm>
        </p:grpSpPr>
        <p:pic>
          <p:nvPicPr>
            <p:cNvPr id="19" name="Picture 18" descr="early atherosclerotic vessel">
              <a:extLst>
                <a:ext uri="{FF2B5EF4-FFF2-40B4-BE49-F238E27FC236}">
                  <a16:creationId xmlns:a16="http://schemas.microsoft.com/office/drawing/2014/main" id="{DB6E6E18-6BD3-0F57-CD5A-C69EF219F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632"/>
              <a:ext cx="177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healthy vessel">
              <a:extLst>
                <a:ext uri="{FF2B5EF4-FFF2-40B4-BE49-F238E27FC236}">
                  <a16:creationId xmlns:a16="http://schemas.microsoft.com/office/drawing/2014/main" id="{DB84D48F-12E5-F102-B864-B0AB5EE82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632"/>
              <a:ext cx="177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ropped late atherosclerotic vessel">
              <a:extLst>
                <a:ext uri="{FF2B5EF4-FFF2-40B4-BE49-F238E27FC236}">
                  <a16:creationId xmlns:a16="http://schemas.microsoft.com/office/drawing/2014/main" id="{15089544-53B5-B7F7-7953-2BE3CE482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632"/>
              <a:ext cx="1776" cy="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4" descr="Hypertension1">
            <a:extLst>
              <a:ext uri="{FF2B5EF4-FFF2-40B4-BE49-F238E27FC236}">
                <a16:creationId xmlns:a16="http://schemas.microsoft.com/office/drawing/2014/main" id="{7B35FE58-F1EF-0BB1-3F55-F9352786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945" y="4485114"/>
            <a:ext cx="217193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acanthosis nigricans">
            <a:extLst>
              <a:ext uri="{FF2B5EF4-FFF2-40B4-BE49-F238E27FC236}">
                <a16:creationId xmlns:a16="http://schemas.microsoft.com/office/drawing/2014/main" id="{A0473BD6-C4AA-FE3B-A928-4427A837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368" y="4499207"/>
            <a:ext cx="2260566" cy="110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FBBB12-65A9-529C-3C84-FDC99C5D3587}"/>
              </a:ext>
            </a:extLst>
          </p:cNvPr>
          <p:cNvSpPr txBox="1"/>
          <p:nvPr/>
        </p:nvSpPr>
        <p:spPr>
          <a:xfrm>
            <a:off x="3040024" y="1684534"/>
            <a:ext cx="7544820" cy="9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>
                <a:solidFill>
                  <a:srgbClr val="0841A2"/>
                </a:solidFill>
                <a:latin typeface="Century Gothic" panose="020B0502020202020204" pitchFamily="34" charset="0"/>
              </a:rPr>
              <a:t>Central weight distribution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>
                <a:solidFill>
                  <a:srgbClr val="0841A2"/>
                </a:solidFill>
                <a:latin typeface="Century Gothic" panose="020B0502020202020204" pitchFamily="34" charset="0"/>
              </a:rPr>
              <a:t>Waist to Height Ratio &gt; 0.5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000" i="1">
                <a:solidFill>
                  <a:srgbClr val="0841A2"/>
                </a:solidFill>
                <a:latin typeface="Century Gothic" panose="020B0502020202020204" pitchFamily="34" charset="0"/>
              </a:rPr>
              <a:t>As or more sensitive than BMI for risk prediction</a:t>
            </a:r>
            <a:endParaRPr lang="en-US" sz="2000">
              <a:solidFill>
                <a:srgbClr val="0841A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700">
              <a:latin typeface="Corbe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FD0B4F-229D-12BA-A03B-16EED1D60C8D}"/>
              </a:ext>
            </a:extLst>
          </p:cNvPr>
          <p:cNvSpPr txBox="1"/>
          <p:nvPr/>
        </p:nvSpPr>
        <p:spPr>
          <a:xfrm>
            <a:off x="5232329" y="2863585"/>
            <a:ext cx="6137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  <a:ea typeface="ＭＳ Ｐゴシック" pitchFamily="-105" charset="-128"/>
                <a:cs typeface="ＭＳ Ｐゴシック" pitchFamily="-105" charset="-128"/>
              </a:rPr>
              <a:t>Combined Dyslipidemia</a:t>
            </a:r>
          </a:p>
          <a:p>
            <a:pPr algn="ctr"/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  <a:ea typeface="ＭＳ Ｐゴシック" pitchFamily="-105" charset="-128"/>
                <a:cs typeface="ＭＳ Ｐゴシック" pitchFamily="-105" charset="-128"/>
              </a:rPr>
              <a:t> High TG &amp; low HDL-c</a:t>
            </a:r>
          </a:p>
          <a:p>
            <a:pPr algn="ctr"/>
            <a:r>
              <a:rPr lang="en-US" i="1">
                <a:solidFill>
                  <a:srgbClr val="0841A2"/>
                </a:solidFill>
                <a:latin typeface="Century Gothic" panose="020B0502020202020204" pitchFamily="34" charset="0"/>
                <a:ea typeface="ＭＳ Ｐゴシック" pitchFamily="-105" charset="-128"/>
                <a:cs typeface="ＭＳ Ｐゴシック" pitchFamily="-105" charset="-128"/>
              </a:rPr>
              <a:t>The 1st Pediatric Predictor of Adult ASCVD</a:t>
            </a:r>
          </a:p>
          <a:p>
            <a:pPr algn="ctr"/>
            <a:r>
              <a:rPr lang="en-US" i="1">
                <a:latin typeface="Century Gothic" panose="020B0502020202020204" pitchFamily="34" charset="0"/>
                <a:ea typeface="ＭＳ Ｐゴシック" pitchFamily="-105" charset="-128"/>
                <a:cs typeface="ＭＳ Ｐゴシック" pitchFamily="-105" charset="-128"/>
              </a:rPr>
              <a:t>  </a:t>
            </a:r>
            <a:r>
              <a:rPr lang="en-US" sz="1400" i="1">
                <a:solidFill>
                  <a:srgbClr val="C00000"/>
                </a:solidFill>
                <a:latin typeface="Century Gothic" panose="020B0502020202020204" pitchFamily="34" charset="0"/>
                <a:ea typeface="ＭＳ Ｐゴシック" pitchFamily="-105" charset="-128"/>
                <a:cs typeface="ＭＳ Ｐゴシック" pitchFamily="-105" charset="-128"/>
              </a:rPr>
              <a:t>Morrison, Princeton LRC F/U Study , 2012</a:t>
            </a:r>
            <a:endParaRPr lang="en-US" sz="1400" i="1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2FB591-919D-EBE9-7F43-707F5BE2C2C4}"/>
              </a:ext>
            </a:extLst>
          </p:cNvPr>
          <p:cNvSpPr txBox="1"/>
          <p:nvPr/>
        </p:nvSpPr>
        <p:spPr>
          <a:xfrm>
            <a:off x="781348" y="5626732"/>
            <a:ext cx="6137332" cy="10917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>
                <a:latin typeface="Corbel" pitchFamily="34" charset="0"/>
              </a:rPr>
              <a:t>       </a:t>
            </a:r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</a:rPr>
              <a:t>Hypertension             Hyperinsulinism</a:t>
            </a:r>
          </a:p>
          <a:p>
            <a:pPr>
              <a:lnSpc>
                <a:spcPct val="80000"/>
              </a:lnSpc>
              <a:defRPr/>
            </a:pPr>
            <a:r>
              <a:rPr lang="en-US" i="1">
                <a:solidFill>
                  <a:srgbClr val="0841A2"/>
                </a:solidFill>
                <a:latin typeface="Century Gothic" panose="020B0502020202020204" pitchFamily="34" charset="0"/>
              </a:rPr>
              <a:t>          Often silent          More common than </a:t>
            </a:r>
          </a:p>
          <a:p>
            <a:pPr>
              <a:lnSpc>
                <a:spcPct val="80000"/>
              </a:lnSpc>
              <a:defRPr/>
            </a:pPr>
            <a:r>
              <a:rPr lang="en-US" i="1">
                <a:solidFill>
                  <a:srgbClr val="0841A2"/>
                </a:solidFill>
                <a:latin typeface="Century Gothic" panose="020B0502020202020204" pitchFamily="34" charset="0"/>
              </a:rPr>
              <a:t>		            hyperglycemia</a:t>
            </a:r>
          </a:p>
          <a:p>
            <a:pPr>
              <a:lnSpc>
                <a:spcPct val="80000"/>
              </a:lnSpc>
              <a:defRPr/>
            </a:pPr>
            <a:r>
              <a:rPr lang="en-US" i="1">
                <a:solidFill>
                  <a:srgbClr val="0841A2"/>
                </a:solidFill>
                <a:latin typeface="Century Gothic" panose="020B0502020202020204" pitchFamily="34" charset="0"/>
              </a:rPr>
              <a:t>                                                  in youth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700">
              <a:latin typeface="Corbel" pitchFamily="34" charset="0"/>
            </a:endParaRPr>
          </a:p>
        </p:txBody>
      </p:sp>
      <p:pic>
        <p:nvPicPr>
          <p:cNvPr id="27" name="Picture 26" descr="6359">
            <a:extLst>
              <a:ext uri="{FF2B5EF4-FFF2-40B4-BE49-F238E27FC236}">
                <a16:creationId xmlns:a16="http://schemas.microsoft.com/office/drawing/2014/main" id="{117283DD-02EC-51E5-28C5-D77BD810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367" y="3986750"/>
            <a:ext cx="4599455" cy="225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A19CA4-7DAD-D4DF-3B86-1C860849429F}"/>
              </a:ext>
            </a:extLst>
          </p:cNvPr>
          <p:cNvCxnSpPr>
            <a:cxnSpLocks/>
          </p:cNvCxnSpPr>
          <p:nvPr/>
        </p:nvCxnSpPr>
        <p:spPr>
          <a:xfrm flipH="1" flipV="1">
            <a:off x="9751121" y="2333476"/>
            <a:ext cx="1928064" cy="1763036"/>
          </a:xfrm>
          <a:prstGeom prst="line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9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F5DCE1-FAE3-329D-2F5D-B9EA97571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B9495E-6D67-7917-94BD-EDB90DC5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732" y="-114986"/>
            <a:ext cx="10515600" cy="1325563"/>
          </a:xfrm>
        </p:spPr>
        <p:txBody>
          <a:bodyPr/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Multivariate Model for LDL-P in 2384 6</a:t>
            </a:r>
            <a:r>
              <a:rPr lang="en-US" sz="3600" baseline="3000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 graders</a:t>
            </a:r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89C5FE-A48B-557F-0AE4-5F5CB9423C79}"/>
              </a:ext>
            </a:extLst>
          </p:cNvPr>
          <p:cNvGrpSpPr/>
          <p:nvPr/>
        </p:nvGrpSpPr>
        <p:grpSpPr>
          <a:xfrm>
            <a:off x="209636" y="1040359"/>
            <a:ext cx="10629052" cy="5353912"/>
            <a:chOff x="209636" y="1040359"/>
            <a:chExt cx="8805142" cy="53539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BCC49E2-AF4D-6F2A-9853-79C6070251A0}"/>
                </a:ext>
              </a:extLst>
            </p:cNvPr>
            <p:cNvSpPr/>
            <p:nvPr/>
          </p:nvSpPr>
          <p:spPr>
            <a:xfrm>
              <a:off x="209636" y="1040359"/>
              <a:ext cx="832598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841A2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2/3 of LDL-P variation predicted by waist circumference,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841A2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TG/HDL-c,  </a:t>
              </a:r>
              <a:r>
                <a:rPr lang="en-US" sz="2000" err="1">
                  <a:solidFill>
                    <a:srgbClr val="0841A2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nonHDL</a:t>
              </a:r>
              <a:r>
                <a:rPr lang="en-US" sz="2000">
                  <a:solidFill>
                    <a:srgbClr val="0841A2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-c &amp; HOMA-IR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EDE3988-6D0A-76F3-14C8-7001185B24CE}"/>
                </a:ext>
              </a:extLst>
            </p:cNvPr>
            <p:cNvGrpSpPr/>
            <p:nvPr/>
          </p:nvGrpSpPr>
          <p:grpSpPr>
            <a:xfrm>
              <a:off x="278296" y="1656522"/>
              <a:ext cx="7561160" cy="4737749"/>
              <a:chOff x="0" y="1520687"/>
              <a:chExt cx="7962900" cy="4958544"/>
            </a:xfrm>
          </p:grpSpPr>
          <p:sp>
            <p:nvSpPr>
              <p:cNvPr id="7" name="Slide Number Placeholder 2">
                <a:extLst>
                  <a:ext uri="{FF2B5EF4-FFF2-40B4-BE49-F238E27FC236}">
                    <a16:creationId xmlns:a16="http://schemas.microsoft.com/office/drawing/2014/main" id="{D5BE037C-29E9-4804-711C-05D8339CC7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952" y="5972037"/>
                <a:ext cx="2133600" cy="365125"/>
              </a:xfrm>
              <a:prstGeom prst="rect">
                <a:avLst/>
              </a:prstGeom>
            </p:spPr>
            <p:txBody>
              <a:bodyPr/>
              <a:lstStyle>
                <a:defPPr>
                  <a:defRPr lang="en-US"/>
                </a:defPPr>
                <a:lvl1pPr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defTabSz="457200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fld id="{90033947-BDB2-44BC-B95C-A87CE3683263}" type="slidenum">
                  <a:rPr lang="en-US" smtClean="0"/>
                  <a:pPr/>
                  <a:t>12</a:t>
                </a:fld>
                <a:endParaRPr lang="en-US"/>
              </a:p>
            </p:txBody>
          </p:sp>
          <p:grpSp>
            <p:nvGrpSpPr>
              <p:cNvPr id="8" name="Group 21">
                <a:extLst>
                  <a:ext uri="{FF2B5EF4-FFF2-40B4-BE49-F238E27FC236}">
                    <a16:creationId xmlns:a16="http://schemas.microsoft.com/office/drawing/2014/main" id="{7DD7096F-5022-0962-78E1-6DD93C020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8200" y="3666987"/>
                <a:ext cx="7124700" cy="365125"/>
                <a:chOff x="620" y="2863"/>
                <a:chExt cx="4488" cy="230"/>
              </a:xfrm>
            </p:grpSpPr>
            <p:sp>
              <p:nvSpPr>
                <p:cNvPr id="53" name="Line 23">
                  <a:extLst>
                    <a:ext uri="{FF2B5EF4-FFF2-40B4-BE49-F238E27FC236}">
                      <a16:creationId xmlns:a16="http://schemas.microsoft.com/office/drawing/2014/main" id="{FEE2E8F6-A904-CB5C-4F2A-08B6E1AA2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8" y="3092"/>
                  <a:ext cx="3797" cy="1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AutoShape 24">
                  <a:extLst>
                    <a:ext uri="{FF2B5EF4-FFF2-40B4-BE49-F238E27FC236}">
                      <a16:creationId xmlns:a16="http://schemas.microsoft.com/office/drawing/2014/main" id="{8CB919E5-6B66-E480-7B88-5915FA806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3700" y="2863"/>
                  <a:ext cx="1408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5 w 21600"/>
                    <a:gd name="T13" fmla="*/ 4504 h 21600"/>
                    <a:gd name="T14" fmla="*/ 17105 w 21600"/>
                    <a:gd name="T15" fmla="*/ 1709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595C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AutoShape 25">
                  <a:extLst>
                    <a:ext uri="{FF2B5EF4-FFF2-40B4-BE49-F238E27FC236}">
                      <a16:creationId xmlns:a16="http://schemas.microsoft.com/office/drawing/2014/main" id="{82E031DD-85D2-A2A6-D97E-C4DE19668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 flipV="1">
                  <a:off x="620" y="2863"/>
                  <a:ext cx="1408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495 w 21600"/>
                    <a:gd name="T13" fmla="*/ 4504 h 21600"/>
                    <a:gd name="T14" fmla="*/ 17105 w 21600"/>
                    <a:gd name="T15" fmla="*/ 1709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100000">
                      <a:srgbClr val="595C00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ADBCD286-0987-523A-9F70-703457DD321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46850" y="1977887"/>
                <a:ext cx="463550" cy="4619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8">
                <a:extLst>
                  <a:ext uri="{FF2B5EF4-FFF2-40B4-BE49-F238E27FC236}">
                    <a16:creationId xmlns:a16="http://schemas.microsoft.com/office/drawing/2014/main" id="{F54CA989-4576-A1F6-2316-456EE79291F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00800" y="2816087"/>
                <a:ext cx="768350" cy="7683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B88F1A7-AB3B-EC64-F58E-2501404BB7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04025" y="3189150"/>
                <a:ext cx="461963" cy="4619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33508C1-345B-028A-EF1B-EE7B1CC3919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45238" y="3189150"/>
                <a:ext cx="461962" cy="4619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16">
                <a:extLst>
                  <a:ext uri="{FF2B5EF4-FFF2-40B4-BE49-F238E27FC236}">
                    <a16:creationId xmlns:a16="http://schemas.microsoft.com/office/drawing/2014/main" id="{09202BB8-BE75-A3D9-581B-ACD181E7B8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72250" y="2358887"/>
                <a:ext cx="463550" cy="4619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6">
                <a:extLst>
                  <a:ext uri="{FF2B5EF4-FFF2-40B4-BE49-F238E27FC236}">
                    <a16:creationId xmlns:a16="http://schemas.microsoft.com/office/drawing/2014/main" id="{88F12DBF-4669-A762-60AC-3EE91656080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524000" y="2663687"/>
                <a:ext cx="1003300" cy="100330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91AA8D9-AE16-35A2-181F-DB2CD391AB6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1650" y="25874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6">
                <a:extLst>
                  <a:ext uri="{FF2B5EF4-FFF2-40B4-BE49-F238E27FC236}">
                    <a16:creationId xmlns:a16="http://schemas.microsoft.com/office/drawing/2014/main" id="{BCBA5DED-C8A0-0821-4412-B7D32BED071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24600" y="25874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1F6A8D2-B6DB-2E8C-77EA-44F8DBBAFDE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77000" y="22064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6">
                <a:extLst>
                  <a:ext uri="{FF2B5EF4-FFF2-40B4-BE49-F238E27FC236}">
                    <a16:creationId xmlns:a16="http://schemas.microsoft.com/office/drawing/2014/main" id="{89D0E3C6-D8E0-53BD-7ED1-57286EC714C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699250" y="22826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6">
                <a:extLst>
                  <a:ext uri="{FF2B5EF4-FFF2-40B4-BE49-F238E27FC236}">
                    <a16:creationId xmlns:a16="http://schemas.microsoft.com/office/drawing/2014/main" id="{EB41DAE8-8AC4-7485-EDA9-6CDC1A87EF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08850" y="2887525"/>
                <a:ext cx="387350" cy="3857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6">
                <a:extLst>
                  <a:ext uri="{FF2B5EF4-FFF2-40B4-BE49-F238E27FC236}">
                    <a16:creationId xmlns:a16="http://schemas.microsoft.com/office/drawing/2014/main" id="{6B0F0377-333C-2F7E-79F6-9732A5F3CB7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46850" y="3192325"/>
                <a:ext cx="387350" cy="3857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6">
                <a:extLst>
                  <a:ext uri="{FF2B5EF4-FFF2-40B4-BE49-F238E27FC236}">
                    <a16:creationId xmlns:a16="http://schemas.microsoft.com/office/drawing/2014/main" id="{57A23081-FEE0-E332-E4EE-D783B4125A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24600" y="28922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6">
                <a:extLst>
                  <a:ext uri="{FF2B5EF4-FFF2-40B4-BE49-F238E27FC236}">
                    <a16:creationId xmlns:a16="http://schemas.microsoft.com/office/drawing/2014/main" id="{1218AFE1-7743-BA3D-2864-84E11E19E2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775450" y="21302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>
                <a:extLst>
                  <a:ext uri="{FF2B5EF4-FFF2-40B4-BE49-F238E27FC236}">
                    <a16:creationId xmlns:a16="http://schemas.microsoft.com/office/drawing/2014/main" id="{71A1471B-4FF6-266E-7D9C-2D81439035C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24600" y="2277925"/>
                <a:ext cx="387350" cy="3857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6">
                <a:extLst>
                  <a:ext uri="{FF2B5EF4-FFF2-40B4-BE49-F238E27FC236}">
                    <a16:creationId xmlns:a16="http://schemas.microsoft.com/office/drawing/2014/main" id="{68DF7CCE-1EF2-F7F6-3C72-3F826EA0C8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77000" y="18254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6">
                <a:extLst>
                  <a:ext uri="{FF2B5EF4-FFF2-40B4-BE49-F238E27FC236}">
                    <a16:creationId xmlns:a16="http://schemas.microsoft.com/office/drawing/2014/main" id="{25D4CF92-0487-76C5-52BB-E485EBE7D3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699250" y="17492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6">
                <a:extLst>
                  <a:ext uri="{FF2B5EF4-FFF2-40B4-BE49-F238E27FC236}">
                    <a16:creationId xmlns:a16="http://schemas.microsoft.com/office/drawing/2014/main" id="{A7411C9B-6F0C-2C0A-375C-C13481C5837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004050" y="22826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16">
                <a:extLst>
                  <a:ext uri="{FF2B5EF4-FFF2-40B4-BE49-F238E27FC236}">
                    <a16:creationId xmlns:a16="http://schemas.microsoft.com/office/drawing/2014/main" id="{7141C242-80B4-094F-B959-4F6A01D2E1A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156450" y="25874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16">
                <a:extLst>
                  <a:ext uri="{FF2B5EF4-FFF2-40B4-BE49-F238E27FC236}">
                    <a16:creationId xmlns:a16="http://schemas.microsoft.com/office/drawing/2014/main" id="{D296F138-3FFA-34DB-9CB9-2BAB4E516C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51650" y="19016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16">
                <a:extLst>
                  <a:ext uri="{FF2B5EF4-FFF2-40B4-BE49-F238E27FC236}">
                    <a16:creationId xmlns:a16="http://schemas.microsoft.com/office/drawing/2014/main" id="{7D208C34-9A67-C831-E2F2-74C45D8F1FF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623050" y="15206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16">
                <a:extLst>
                  <a:ext uri="{FF2B5EF4-FFF2-40B4-BE49-F238E27FC236}">
                    <a16:creationId xmlns:a16="http://schemas.microsoft.com/office/drawing/2014/main" id="{862BA582-6CBB-F38D-7DDB-4DA88A8AE13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623050" y="2663687"/>
                <a:ext cx="387350" cy="38576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16">
                <a:extLst>
                  <a:ext uri="{FF2B5EF4-FFF2-40B4-BE49-F238E27FC236}">
                    <a16:creationId xmlns:a16="http://schemas.microsoft.com/office/drawing/2014/main" id="{7B68457E-DB8A-97F0-64C4-B39688ADDA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9000" y="3268525"/>
                <a:ext cx="387350" cy="38576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96F99DE-20B0-2C2A-680C-E342F06897E1}"/>
                  </a:ext>
                </a:extLst>
              </p:cNvPr>
              <p:cNvGrpSpPr/>
              <p:nvPr/>
            </p:nvGrpSpPr>
            <p:grpSpPr>
              <a:xfrm>
                <a:off x="0" y="1901687"/>
                <a:ext cx="7924800" cy="4577544"/>
                <a:chOff x="0" y="1901687"/>
                <a:chExt cx="7924800" cy="4577544"/>
              </a:xfrm>
            </p:grpSpPr>
            <p:grpSp>
              <p:nvGrpSpPr>
                <p:cNvPr id="34" name="Group 2">
                  <a:extLst>
                    <a:ext uri="{FF2B5EF4-FFF2-40B4-BE49-F238E27FC236}">
                      <a16:creationId xmlns:a16="http://schemas.microsoft.com/office/drawing/2014/main" id="{C62F1612-7C5C-399B-731E-8B0FF6C149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4550" y="2201725"/>
                  <a:ext cx="7080250" cy="1449387"/>
                  <a:chOff x="624" y="1940"/>
                  <a:chExt cx="4460" cy="913"/>
                </a:xfrm>
              </p:grpSpPr>
              <p:grpSp>
                <p:nvGrpSpPr>
                  <p:cNvPr id="41" name="Group 3">
                    <a:extLst>
                      <a:ext uri="{FF2B5EF4-FFF2-40B4-BE49-F238E27FC236}">
                        <a16:creationId xmlns:a16="http://schemas.microsoft.com/office/drawing/2014/main" id="{204515D9-7B91-DF7B-C42B-7E9C0B313F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24" y="1940"/>
                    <a:ext cx="1444" cy="912"/>
                    <a:chOff x="624" y="1824"/>
                    <a:chExt cx="1444" cy="912"/>
                  </a:xfrm>
                </p:grpSpPr>
                <p:sp>
                  <p:nvSpPr>
                    <p:cNvPr id="49" name="Oval 4">
                      <a:extLst>
                        <a:ext uri="{FF2B5EF4-FFF2-40B4-BE49-F238E27FC236}">
                          <a16:creationId xmlns:a16="http://schemas.microsoft.com/office/drawing/2014/main" id="{6C623A23-5C11-43F2-55C4-500F1D68675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4" y="2252"/>
                      <a:ext cx="484" cy="48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Oval 6">
                      <a:extLst>
                        <a:ext uri="{FF2B5EF4-FFF2-40B4-BE49-F238E27FC236}">
                          <a16:creationId xmlns:a16="http://schemas.microsoft.com/office/drawing/2014/main" id="{DB2D6347-0C51-2A27-2D6D-DE17B109FEF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584" y="2252"/>
                      <a:ext cx="484" cy="48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Oval 7">
                      <a:extLst>
                        <a:ext uri="{FF2B5EF4-FFF2-40B4-BE49-F238E27FC236}">
                          <a16:creationId xmlns:a16="http://schemas.microsoft.com/office/drawing/2014/main" id="{B2F717E8-DA7E-5871-F162-24317A54AF9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64" y="1824"/>
                      <a:ext cx="484" cy="48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Oval 8">
                      <a:extLst>
                        <a:ext uri="{FF2B5EF4-FFF2-40B4-BE49-F238E27FC236}">
                          <a16:creationId xmlns:a16="http://schemas.microsoft.com/office/drawing/2014/main" id="{DE0792F1-4BF9-355F-F3FD-B6C8584A8B0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44" y="1824"/>
                      <a:ext cx="484" cy="484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9">
                    <a:extLst>
                      <a:ext uri="{FF2B5EF4-FFF2-40B4-BE49-F238E27FC236}">
                        <a16:creationId xmlns:a16="http://schemas.microsoft.com/office/drawing/2014/main" id="{97EC0993-A093-9FCF-E2E6-8DB0312585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800" y="2044"/>
                    <a:ext cx="1284" cy="809"/>
                    <a:chOff x="3788" y="2044"/>
                    <a:chExt cx="1284" cy="809"/>
                  </a:xfrm>
                </p:grpSpPr>
                <p:sp>
                  <p:nvSpPr>
                    <p:cNvPr id="43" name="Oval 10">
                      <a:extLst>
                        <a:ext uri="{FF2B5EF4-FFF2-40B4-BE49-F238E27FC236}">
                          <a16:creationId xmlns:a16="http://schemas.microsoft.com/office/drawing/2014/main" id="{0C8A40DA-7AAF-A82B-3C8D-5EEEDB26A11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88" y="2481"/>
                      <a:ext cx="372" cy="37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Oval 13">
                      <a:extLst>
                        <a:ext uri="{FF2B5EF4-FFF2-40B4-BE49-F238E27FC236}">
                          <a16:creationId xmlns:a16="http://schemas.microsoft.com/office/drawing/2014/main" id="{85D07EC5-445D-8330-3ED7-C5B0E07A1D2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932" y="2304"/>
                      <a:ext cx="292" cy="29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Oval 14">
                      <a:extLst>
                        <a:ext uri="{FF2B5EF4-FFF2-40B4-BE49-F238E27FC236}">
                          <a16:creationId xmlns:a16="http://schemas.microsoft.com/office/drawing/2014/main" id="{9C34FD40-37EA-DE49-FF9A-F44118045A3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52" y="2434"/>
                      <a:ext cx="420" cy="4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Oval 15">
                      <a:extLst>
                        <a:ext uri="{FF2B5EF4-FFF2-40B4-BE49-F238E27FC236}">
                          <a16:creationId xmlns:a16="http://schemas.microsoft.com/office/drawing/2014/main" id="{504D0D14-D4B2-BDC5-FD97-A6FE574C25F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08" y="2304"/>
                      <a:ext cx="292" cy="29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Oval 17">
                      <a:extLst>
                        <a:ext uri="{FF2B5EF4-FFF2-40B4-BE49-F238E27FC236}">
                          <a16:creationId xmlns:a16="http://schemas.microsoft.com/office/drawing/2014/main" id="{2328920D-B429-01EB-76A4-C81F1BD86BA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65" y="2044"/>
                      <a:ext cx="292" cy="29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Oval 18">
                      <a:extLst>
                        <a:ext uri="{FF2B5EF4-FFF2-40B4-BE49-F238E27FC236}">
                          <a16:creationId xmlns:a16="http://schemas.microsoft.com/office/drawing/2014/main" id="{A574152F-2712-276A-FFBE-B30D8A38AB3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76" y="2044"/>
                      <a:ext cx="292" cy="291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FF00"/>
                        </a:gs>
                        <a:gs pos="100000">
                          <a:srgbClr val="00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5" name="Oval 5">
                  <a:extLst>
                    <a:ext uri="{FF2B5EF4-FFF2-40B4-BE49-F238E27FC236}">
                      <a16:creationId xmlns:a16="http://schemas.microsoft.com/office/drawing/2014/main" id="{1066BB34-FDA5-073E-AFA4-2E57CD109C3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17650" y="1901687"/>
                  <a:ext cx="920750" cy="92075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AutoShape 22">
                  <a:extLst>
                    <a:ext uri="{FF2B5EF4-FFF2-40B4-BE49-F238E27FC236}">
                      <a16:creationId xmlns:a16="http://schemas.microsoft.com/office/drawing/2014/main" id="{94116013-BD2D-81CE-7688-0CA295F47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81400" y="4073387"/>
                  <a:ext cx="1952625" cy="1866900"/>
                </a:xfrm>
                <a:prstGeom prst="triangle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6B6F00"/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37" name="Picture 48" descr="nl waist circumference.jpg">
                  <a:extLst>
                    <a:ext uri="{FF2B5EF4-FFF2-40B4-BE49-F238E27FC236}">
                      <a16:creationId xmlns:a16="http://schemas.microsoft.com/office/drawing/2014/main" id="{72EB655C-2630-AAA5-BCB3-F82E985846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600" y="4416287"/>
                  <a:ext cx="1914525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13" descr="absominal adiposity2">
                  <a:extLst>
                    <a:ext uri="{FF2B5EF4-FFF2-40B4-BE49-F238E27FC236}">
                      <a16:creationId xmlns:a16="http://schemas.microsoft.com/office/drawing/2014/main" id="{DEF12A68-5B27-21CF-2E7C-C50E63CA48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9800" y="4416287"/>
                  <a:ext cx="18288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39" name="Object 9">
                  <a:extLst>
                    <a:ext uri="{FF2B5EF4-FFF2-40B4-BE49-F238E27FC236}">
                      <a16:creationId xmlns:a16="http://schemas.microsoft.com/office/drawing/2014/main" id="{B5874D48-CC83-6BB0-6E35-E7304ABA144F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36707944"/>
                    </p:ext>
                  </p:extLst>
                </p:nvPr>
              </p:nvGraphicFramePr>
              <p:xfrm>
                <a:off x="0" y="6093048"/>
                <a:ext cx="1524000" cy="33496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Picture" r:id="rId5" imgW="5477256" imgH="4277868" progId="Word.Picture.8">
                        <p:embed/>
                      </p:oleObj>
                    </mc:Choice>
                    <mc:Fallback>
                      <p:oleObj name="Picture" r:id="rId5" imgW="5477256" imgH="4277868" progId="Word.Picture.8">
                        <p:embed/>
                        <p:pic>
                          <p:nvPicPr>
                            <p:cNvPr id="39" name="Object 9">
                              <a:extLst>
                                <a:ext uri="{FF2B5EF4-FFF2-40B4-BE49-F238E27FC236}">
                                  <a16:creationId xmlns:a16="http://schemas.microsoft.com/office/drawing/2014/main" id="{B5874D48-CC83-6BB0-6E35-E7304ABA144F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31819" t="37381" r="49605" b="56570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0" y="6093048"/>
                              <a:ext cx="1524000" cy="33496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5C50782-6354-B483-DD75-921C658344EE}"/>
                    </a:ext>
                  </a:extLst>
                </p:cNvPr>
                <p:cNvSpPr/>
                <p:nvPr/>
              </p:nvSpPr>
              <p:spPr>
                <a:xfrm>
                  <a:off x="1495424" y="6092687"/>
                  <a:ext cx="4524375" cy="3865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0000"/>
                      </a:solidFill>
                      <a:ea typeface="ＭＳ Ｐゴシック" charset="-128"/>
                      <a:cs typeface="Calibri" panose="020F0502020204030204" pitchFamily="34" charset="0"/>
                    </a:rPr>
                    <a:t>Mietus-Snyder et al, </a:t>
                  </a:r>
                  <a:r>
                    <a:rPr lang="en-US" i="1">
                      <a:solidFill>
                        <a:srgbClr val="FF0000"/>
                      </a:solidFill>
                      <a:cs typeface="Calibri" panose="020F0502020204030204" pitchFamily="34" charset="0"/>
                    </a:rPr>
                    <a:t>J </a:t>
                  </a:r>
                  <a:r>
                    <a:rPr lang="en-US" i="1" err="1">
                      <a:solidFill>
                        <a:srgbClr val="FF0000"/>
                      </a:solidFill>
                      <a:cs typeface="Calibri" panose="020F0502020204030204" pitchFamily="34" charset="0"/>
                    </a:rPr>
                    <a:t>Peds</a:t>
                  </a:r>
                  <a:r>
                    <a:rPr lang="en-US" i="1">
                      <a:solidFill>
                        <a:srgbClr val="FF0000"/>
                      </a:solidFill>
                      <a:cs typeface="Calibri" panose="020F0502020204030204" pitchFamily="34" charset="0"/>
                    </a:rPr>
                    <a:t>. 2013;</a:t>
                  </a:r>
                  <a:r>
                    <a:rPr lang="en-US">
                      <a:solidFill>
                        <a:srgbClr val="FF0000"/>
                      </a:solidFill>
                      <a:cs typeface="Calibri" panose="020F0502020204030204" pitchFamily="34" charset="0"/>
                    </a:rPr>
                    <a:t>163:355</a:t>
                  </a:r>
                  <a:endParaRPr lang="en-US" i="1">
                    <a:solidFill>
                      <a:srgbClr val="FF0000"/>
                    </a:solidFill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Rectangle 51">
                <a:extLst>
                  <a:ext uri="{FF2B5EF4-FFF2-40B4-BE49-F238E27FC236}">
                    <a16:creationId xmlns:a16="http://schemas.microsoft.com/office/drawing/2014/main" id="{908A70E1-3AE9-9302-A327-CCE3E0DA6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8028" y="3565498"/>
                <a:ext cx="1858961" cy="386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/>
                  <a:t> </a:t>
                </a:r>
                <a:r>
                  <a:rPr lang="en-US" b="1">
                    <a:solidFill>
                      <a:srgbClr val="0841A2"/>
                    </a:solidFill>
                    <a:latin typeface="Century Gothic" panose="020B0502020202020204" pitchFamily="34" charset="0"/>
                  </a:rPr>
                  <a:t>LDL-c 130 mg/dl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051ED59-7CDF-CAE9-90F6-0D847AA16586}"/>
                </a:ext>
              </a:extLst>
            </p:cNvPr>
            <p:cNvSpPr txBox="1"/>
            <p:nvPr/>
          </p:nvSpPr>
          <p:spPr>
            <a:xfrm>
              <a:off x="7534799" y="1977260"/>
              <a:ext cx="14093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E20000"/>
                  </a:solidFill>
                  <a:cs typeface="Calibri" panose="020F0502020204030204" pitchFamily="34" charset="0"/>
                </a:rPr>
                <a:t>TG/HDL-c &gt; 2.5</a:t>
              </a:r>
            </a:p>
            <a:p>
              <a:r>
                <a:rPr lang="en-US" sz="1600">
                  <a:solidFill>
                    <a:srgbClr val="E20000"/>
                  </a:solidFill>
                  <a:cs typeface="Calibri" panose="020F0502020204030204" pitchFamily="34" charset="0"/>
                </a:rPr>
                <a:t>    (&gt; 2.0 in F </a:t>
              </a:r>
            </a:p>
            <a:p>
              <a:r>
                <a:rPr lang="en-US" sz="1600">
                  <a:solidFill>
                    <a:srgbClr val="E20000"/>
                  </a:solidFill>
                  <a:cs typeface="Calibri" panose="020F0502020204030204" pitchFamily="34" charset="0"/>
                </a:rPr>
                <a:t>    &amp; AA M)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394E37-084A-F273-FCC3-C38C62F1A4BF}"/>
                </a:ext>
              </a:extLst>
            </p:cNvPr>
            <p:cNvSpPr txBox="1"/>
            <p:nvPr/>
          </p:nvSpPr>
          <p:spPr>
            <a:xfrm>
              <a:off x="7852595" y="4423186"/>
              <a:ext cx="11621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err="1">
                  <a:solidFill>
                    <a:srgbClr val="E20000"/>
                  </a:solidFill>
                  <a:cs typeface="Calibri" panose="020F0502020204030204" pitchFamily="34" charset="0"/>
                </a:rPr>
                <a:t>WC:Ht</a:t>
              </a:r>
              <a:r>
                <a:rPr lang="en-US" sz="1600">
                  <a:solidFill>
                    <a:srgbClr val="E20000"/>
                  </a:solidFill>
                  <a:cs typeface="Calibri" panose="020F0502020204030204" pitchFamily="34" charset="0"/>
                </a:rPr>
                <a:t> &gt; 0.5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5E0D0D-A1FE-EC88-A3E1-9FFA24922A54}"/>
              </a:ext>
            </a:extLst>
          </p:cNvPr>
          <p:cNvSpPr txBox="1"/>
          <p:nvPr/>
        </p:nvSpPr>
        <p:spPr>
          <a:xfrm>
            <a:off x="34241" y="4277572"/>
            <a:ext cx="140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rgbClr val="E20000"/>
                </a:solidFill>
                <a:cs typeface="Calibri" panose="020F0502020204030204" pitchFamily="34" charset="0"/>
              </a:rPr>
              <a:t>WC:Ht</a:t>
            </a:r>
            <a:r>
              <a:rPr lang="en-US" sz="1600">
                <a:solidFill>
                  <a:srgbClr val="E20000"/>
                </a:solidFill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600">
                <a:solidFill>
                  <a:srgbClr val="E20000"/>
                </a:solidFill>
                <a:cs typeface="Calibri" panose="020F0502020204030204" pitchFamily="34" charset="0"/>
              </a:rPr>
              <a:t>&gt; 0.4 - 0.5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C93B1D9-0D1E-145F-4B79-855D4CD608C4}"/>
              </a:ext>
            </a:extLst>
          </p:cNvPr>
          <p:cNvSpPr txBox="1"/>
          <p:nvPr/>
        </p:nvSpPr>
        <p:spPr>
          <a:xfrm>
            <a:off x="187288" y="2119262"/>
            <a:ext cx="1480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E20000"/>
                </a:solidFill>
                <a:cs typeface="Calibri" panose="020F0502020204030204" pitchFamily="34" charset="0"/>
              </a:rPr>
              <a:t>TG/HDL-c &lt; 2.0</a:t>
            </a:r>
          </a:p>
        </p:txBody>
      </p:sp>
    </p:spTree>
    <p:extLst>
      <p:ext uri="{BB962C8B-B14F-4D97-AF65-F5344CB8AC3E}">
        <p14:creationId xmlns:p14="http://schemas.microsoft.com/office/powerpoint/2010/main" val="4224514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8A203-DD1A-D823-AA2C-9AB9D7CE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A320B4-EA05-7BC8-34D9-8D248289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3"/>
            <a:ext cx="10515600" cy="1327607"/>
          </a:xfrm>
        </p:spPr>
        <p:txBody>
          <a:bodyPr>
            <a:normAutofit/>
          </a:bodyPr>
          <a:lstStyle/>
          <a:p>
            <a:r>
              <a:rPr lang="en-US" sz="3600"/>
              <a:t>Cardiometabolic Risk, a Partial Lipodystrophy</a:t>
            </a:r>
            <a:endParaRPr lang="en-US"/>
          </a:p>
        </p:txBody>
      </p:sp>
      <p:pic>
        <p:nvPicPr>
          <p:cNvPr id="6" name="Picture 5" descr="Adipocyte hypertrophy vs hyperplasia.jpg">
            <a:extLst>
              <a:ext uri="{FF2B5EF4-FFF2-40B4-BE49-F238E27FC236}">
                <a16:creationId xmlns:a16="http://schemas.microsoft.com/office/drawing/2014/main" id="{5D90C18D-46D6-4F46-3811-BDBAC0FF5F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571" y="1959429"/>
            <a:ext cx="10154391" cy="386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9F3B51-B249-B81D-2EA7-3327EE0DF4C1}"/>
              </a:ext>
            </a:extLst>
          </p:cNvPr>
          <p:cNvSpPr txBox="1"/>
          <p:nvPr/>
        </p:nvSpPr>
        <p:spPr>
          <a:xfrm>
            <a:off x="1545772" y="1030544"/>
            <a:ext cx="8820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solidFill>
                  <a:srgbClr val="0841A2"/>
                </a:solidFill>
                <a:latin typeface="Century Gothic" panose="020B0502020202020204" pitchFamily="34" charset="0"/>
              </a:rPr>
              <a:t>Decreased capacity for adipocyte differentiation &amp; proliferation to meet the </a:t>
            </a:r>
          </a:p>
          <a:p>
            <a:pPr algn="ctr"/>
            <a:r>
              <a:rPr lang="en-US" sz="1800">
                <a:solidFill>
                  <a:srgbClr val="0841A2"/>
                </a:solidFill>
                <a:latin typeface="Century Gothic" panose="020B0502020202020204" pitchFamily="34" charset="0"/>
              </a:rPr>
              <a:t>storage demands of excess calories</a:t>
            </a:r>
          </a:p>
        </p:txBody>
      </p:sp>
    </p:spTree>
    <p:extLst>
      <p:ext uri="{BB962C8B-B14F-4D97-AF65-F5344CB8AC3E}">
        <p14:creationId xmlns:p14="http://schemas.microsoft.com/office/powerpoint/2010/main" val="276772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4EF089-730B-3D27-3B37-72070D16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8B1A31-AC9F-EB49-EBA0-825F54FB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18255"/>
            <a:ext cx="11462657" cy="1325563"/>
          </a:xfrm>
        </p:spPr>
        <p:txBody>
          <a:bodyPr>
            <a:normAutofit fontScale="90000"/>
          </a:bodyPr>
          <a:lstStyle/>
          <a:p>
            <a:r>
              <a:rPr lang="en-US" sz="3600"/>
              <a:t>Normal </a:t>
            </a:r>
            <a:r>
              <a:rPr lang="en-US" sz="3600" err="1"/>
              <a:t>Subq</a:t>
            </a:r>
            <a:r>
              <a:rPr lang="en-US" sz="3600"/>
              <a:t> Adipose Tissue Overridden Sooner in Some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9D380A-88B0-7048-2DBF-4C4482666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3509"/>
            <a:ext cx="10591800" cy="45857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34FD13-E6A3-AAF7-77BB-2D42B82F3C76}"/>
              </a:ext>
            </a:extLst>
          </p:cNvPr>
          <p:cNvSpPr txBox="1"/>
          <p:nvPr/>
        </p:nvSpPr>
        <p:spPr>
          <a:xfrm>
            <a:off x="327567" y="982416"/>
            <a:ext cx="1161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841A2"/>
                </a:solidFill>
              </a:rPr>
              <a:t>419 healthy young adults at range of BMI had fat biopsies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C00000"/>
                </a:solidFill>
              </a:rPr>
              <a:t>Impaired </a:t>
            </a:r>
            <a:r>
              <a:rPr lang="en-US" sz="2000" err="1">
                <a:solidFill>
                  <a:srgbClr val="C00000"/>
                </a:solidFill>
              </a:rPr>
              <a:t>Subq</a:t>
            </a:r>
            <a:r>
              <a:rPr lang="en-US" sz="2000">
                <a:solidFill>
                  <a:srgbClr val="C00000"/>
                </a:solidFill>
              </a:rPr>
              <a:t> adipogenesis &amp; adipocyte hypertrophy </a:t>
            </a:r>
            <a:r>
              <a:rPr lang="en-US" sz="2000" i="1" u="sng">
                <a:solidFill>
                  <a:srgbClr val="C00000"/>
                </a:solidFill>
              </a:rPr>
              <a:t>at lower total body fat</a:t>
            </a:r>
            <a:r>
              <a:rPr lang="en-US" sz="2000" u="sng">
                <a:solidFill>
                  <a:srgbClr val="C00000"/>
                </a:solidFill>
              </a:rPr>
              <a:t> </a:t>
            </a:r>
            <a:r>
              <a:rPr lang="en-US" sz="2000">
                <a:solidFill>
                  <a:srgbClr val="C00000"/>
                </a:solidFill>
              </a:rPr>
              <a:t>for those with + </a:t>
            </a:r>
            <a:r>
              <a:rPr lang="en-US" sz="2000" err="1">
                <a:solidFill>
                  <a:srgbClr val="C00000"/>
                </a:solidFill>
              </a:rPr>
              <a:t>FHx</a:t>
            </a:r>
            <a:r>
              <a:rPr lang="en-US" sz="2000">
                <a:solidFill>
                  <a:srgbClr val="C00000"/>
                </a:solidFill>
              </a:rPr>
              <a:t> T2DM</a:t>
            </a:r>
            <a:endParaRPr lang="en-US" sz="2000" i="1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CA3CD-C4F9-D7AB-1569-71479C163985}"/>
              </a:ext>
            </a:extLst>
          </p:cNvPr>
          <p:cNvSpPr txBox="1"/>
          <p:nvPr/>
        </p:nvSpPr>
        <p:spPr>
          <a:xfrm>
            <a:off x="1461320" y="6471494"/>
            <a:ext cx="3446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Helvetica" charset="0"/>
              </a:rPr>
              <a:t>Smith and Kahn. J </a:t>
            </a:r>
            <a:r>
              <a:rPr lang="en-US" sz="1400" err="1">
                <a:solidFill>
                  <a:srgbClr val="C00000"/>
                </a:solidFill>
                <a:latin typeface="Helvetica" charset="0"/>
              </a:rPr>
              <a:t>Int</a:t>
            </a:r>
            <a:r>
              <a:rPr lang="en-US" sz="1400">
                <a:solidFill>
                  <a:srgbClr val="C00000"/>
                </a:solidFill>
                <a:latin typeface="Helvetica" charset="0"/>
              </a:rPr>
              <a:t> Med. 2016</a:t>
            </a:r>
            <a:endParaRPr lang="en-US" sz="140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7C74B-66B3-90E1-4860-B5D4476ED356}"/>
              </a:ext>
            </a:extLst>
          </p:cNvPr>
          <p:cNvSpPr txBox="1"/>
          <p:nvPr/>
        </p:nvSpPr>
        <p:spPr>
          <a:xfrm>
            <a:off x="4426697" y="1998079"/>
            <a:ext cx="428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841A2"/>
                </a:solidFill>
              </a:rPr>
              <a:t>Positive family history T2DM, n =166</a:t>
            </a:r>
          </a:p>
          <a:p>
            <a:pPr marL="285750" indent="-285750">
              <a:buClr>
                <a:srgbClr val="121F8B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841A2"/>
                </a:solidFill>
              </a:rPr>
              <a:t>No family history T2DM, n = 253</a:t>
            </a:r>
          </a:p>
        </p:txBody>
      </p:sp>
    </p:spTree>
    <p:extLst>
      <p:ext uri="{BB962C8B-B14F-4D97-AF65-F5344CB8AC3E}">
        <p14:creationId xmlns:p14="http://schemas.microsoft.com/office/powerpoint/2010/main" val="111922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0B203C-F5F5-A76D-5D03-81D4E2DE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1ADB14-170E-A98B-AE5E-1418C8E6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97295"/>
            <a:ext cx="11340994" cy="1325563"/>
          </a:xfrm>
        </p:spPr>
        <p:txBody>
          <a:bodyPr>
            <a:noAutofit/>
          </a:bodyPr>
          <a:lstStyle/>
          <a:p>
            <a:pPr algn="ctr"/>
            <a:r>
              <a:rPr lang="en-US"/>
              <a:t>Lipids are Metabolic Signposts of </a:t>
            </a:r>
            <a:br>
              <a:rPr lang="en-US"/>
            </a:br>
            <a:r>
              <a:rPr lang="en-US"/>
              <a:t>Systemic Cardiometabolic Risk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3D8D5-E77B-A103-3468-173034EAE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690688"/>
            <a:ext cx="11234057" cy="4351338"/>
          </a:xfrm>
        </p:spPr>
        <p:txBody>
          <a:bodyPr>
            <a:normAutofit lnSpcReduction="10000"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/>
              <a:t>The TG/HDL-c ratio strongly predicts insulin resistance in adults and youth</a:t>
            </a:r>
          </a:p>
          <a:p>
            <a:pPr marL="574675" lvl="1" indent="-342900"/>
            <a:r>
              <a:rPr lang="en-US">
                <a:solidFill>
                  <a:srgbClr val="0841A2"/>
                </a:solidFill>
              </a:rPr>
              <a:t>Demonstrated in a diverse SWAN cohort of 3302 American women (age 40’s) over 3.5 </a:t>
            </a:r>
            <a:r>
              <a:rPr lang="en-US" err="1">
                <a:solidFill>
                  <a:srgbClr val="0841A2"/>
                </a:solidFill>
              </a:rPr>
              <a:t>yrs</a:t>
            </a:r>
            <a:endParaRPr lang="en-US">
              <a:solidFill>
                <a:srgbClr val="0841A2"/>
              </a:solidFill>
            </a:endParaRPr>
          </a:p>
          <a:p>
            <a:pPr lvl="2" indent="0">
              <a:buNone/>
            </a:pPr>
            <a:r>
              <a:rPr lang="en-US"/>
              <a:t>                                                                        </a:t>
            </a:r>
            <a:r>
              <a:rPr lang="en-US">
                <a:solidFill>
                  <a:srgbClr val="746762"/>
                </a:solidFill>
              </a:rPr>
              <a:t> </a:t>
            </a:r>
            <a:r>
              <a:rPr lang="en-US" b="0">
                <a:solidFill>
                  <a:srgbClr val="C00000"/>
                </a:solidFill>
              </a:rPr>
              <a:t>Yu W et al. Study of Women’s Health Across the Nation. BMJ 2022</a:t>
            </a:r>
            <a:endParaRPr lang="en-US">
              <a:solidFill>
                <a:srgbClr val="C00000"/>
              </a:solidFill>
            </a:endParaRPr>
          </a:p>
          <a:p>
            <a:pPr marL="574675" lvl="1" indent="-342900"/>
            <a:r>
              <a:rPr lang="en-US">
                <a:solidFill>
                  <a:srgbClr val="0841A2"/>
                </a:solidFill>
              </a:rPr>
              <a:t>And evident in 404 Korean preadolescents with obesity followed over 2 </a:t>
            </a:r>
            <a:r>
              <a:rPr lang="en-US" err="1">
                <a:solidFill>
                  <a:srgbClr val="0841A2"/>
                </a:solidFill>
              </a:rPr>
              <a:t>yrs</a:t>
            </a:r>
            <a:endParaRPr lang="en-US">
              <a:solidFill>
                <a:srgbClr val="0841A2"/>
              </a:solidFill>
            </a:endParaRPr>
          </a:p>
          <a:p>
            <a:pPr lvl="2" indent="0">
              <a:buNone/>
            </a:pPr>
            <a:r>
              <a:rPr lang="en-US" b="0">
                <a:solidFill>
                  <a:srgbClr val="C00000"/>
                </a:solidFill>
              </a:rPr>
              <a:t>                                                                         You-Xiang C and Lin Z. BMC Public Health 2023</a:t>
            </a:r>
          </a:p>
          <a:p>
            <a:pPr lvl="2" indent="0">
              <a:buNone/>
            </a:pPr>
            <a:endParaRPr lang="en-US" b="0"/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/>
              <a:t>TG, HDL-c and </a:t>
            </a:r>
            <a:r>
              <a:rPr lang="en-US" sz="2400" err="1"/>
              <a:t>sm</a:t>
            </a:r>
            <a:r>
              <a:rPr lang="en-US" sz="2400"/>
              <a:t> LDL-P were the strongest predictors of T2DM in 26, 836 healthy women over 12 </a:t>
            </a:r>
            <a:r>
              <a:rPr lang="en-US" sz="2400" err="1"/>
              <a:t>yrs</a:t>
            </a:r>
            <a:r>
              <a:rPr lang="en-US" sz="2400"/>
              <a:t> in Women’s Health Study </a:t>
            </a:r>
            <a:r>
              <a:rPr lang="en-US" sz="1800"/>
              <a:t>(excluding HbA1c &gt; 6.0%) </a:t>
            </a:r>
          </a:p>
          <a:p>
            <a:pPr lvl="1" indent="0">
              <a:buNone/>
            </a:pPr>
            <a:r>
              <a:rPr lang="en-US"/>
              <a:t>                                                          </a:t>
            </a:r>
            <a:r>
              <a:rPr lang="en-US" sz="1400" b="0">
                <a:solidFill>
                  <a:srgbClr val="C00000"/>
                </a:solidFill>
              </a:rPr>
              <a:t>Mora S</a:t>
            </a:r>
            <a:r>
              <a:rPr lang="en-US" sz="1400">
                <a:solidFill>
                  <a:srgbClr val="C00000"/>
                </a:solidFill>
              </a:rPr>
              <a:t> et al.</a:t>
            </a:r>
            <a:r>
              <a:rPr lang="en-US" sz="1400" b="0">
                <a:solidFill>
                  <a:srgbClr val="C00000"/>
                </a:solidFill>
              </a:rPr>
              <a:t> Diabetes. 2010</a:t>
            </a:r>
            <a:endParaRPr lang="en-US" sz="2400">
              <a:solidFill>
                <a:srgbClr val="C00000"/>
              </a:solidFill>
            </a:endParaRP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/>
              <a:t>LPIR </a:t>
            </a:r>
            <a:r>
              <a:rPr lang="en-US" sz="1800"/>
              <a:t>(a lipid phenotype score weighted for small LDL-P) </a:t>
            </a:r>
            <a:r>
              <a:rPr lang="en-US" sz="2400"/>
              <a:t>is as strong a predictor as HbA1c of T2DM in WHS over 20 </a:t>
            </a:r>
            <a:r>
              <a:rPr lang="en-US" sz="2400" err="1"/>
              <a:t>yrs</a:t>
            </a:r>
            <a:endParaRPr lang="en-US" sz="2400"/>
          </a:p>
          <a:p>
            <a:r>
              <a:rPr lang="en-US" sz="1400" b="0">
                <a:solidFill>
                  <a:srgbClr val="746762"/>
                </a:solidFill>
              </a:rPr>
              <a:t>                                                                               </a:t>
            </a:r>
            <a:r>
              <a:rPr lang="en-US" sz="1400" b="0">
                <a:solidFill>
                  <a:srgbClr val="C00000"/>
                </a:solidFill>
              </a:rPr>
              <a:t>Harada P </a:t>
            </a:r>
            <a:r>
              <a:rPr lang="en-US" sz="1400">
                <a:solidFill>
                  <a:srgbClr val="C00000"/>
                </a:solidFill>
              </a:rPr>
              <a:t>et al.</a:t>
            </a:r>
            <a:r>
              <a:rPr lang="en-US" sz="1400" b="0">
                <a:solidFill>
                  <a:srgbClr val="C00000"/>
                </a:solidFill>
              </a:rPr>
              <a:t> J Clin Lipidology. 2017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97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AD958B-62D4-81F7-A11B-30672CC6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574472-7C89-491F-4887-3B489027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7" y="0"/>
            <a:ext cx="11957538" cy="1325563"/>
          </a:xfrm>
        </p:spPr>
        <p:txBody>
          <a:bodyPr>
            <a:normAutofit/>
          </a:bodyPr>
          <a:lstStyle/>
          <a:p>
            <a:pPr algn="ctr"/>
            <a:r>
              <a:rPr lang="en-US" sz="2800"/>
              <a:t>2011 Lipid Screening Guidelines Incorporate Cardiometabolic Risk</a:t>
            </a:r>
            <a:br>
              <a:rPr lang="en-US" sz="2800"/>
            </a:br>
            <a:r>
              <a:rPr lang="en-US" sz="2400" b="0" i="1"/>
              <a:t>because these factors predict more atherogenic </a:t>
            </a:r>
            <a:r>
              <a:rPr lang="en-US" sz="2400" b="0" i="1" err="1"/>
              <a:t>smLDL</a:t>
            </a:r>
            <a:r>
              <a:rPr lang="en-US" sz="2400" b="0" i="1"/>
              <a:t>-P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2EA41E6-BE92-1907-3A35-645BF08B0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96964"/>
              </p:ext>
            </p:extLst>
          </p:nvPr>
        </p:nvGraphicFramePr>
        <p:xfrm>
          <a:off x="838200" y="1310640"/>
          <a:ext cx="10809513" cy="509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171">
                  <a:extLst>
                    <a:ext uri="{9D8B030D-6E8A-4147-A177-3AD203B41FA5}">
                      <a16:colId xmlns:a16="http://schemas.microsoft.com/office/drawing/2014/main" val="3024812613"/>
                    </a:ext>
                  </a:extLst>
                </a:gridCol>
                <a:gridCol w="3603171">
                  <a:extLst>
                    <a:ext uri="{9D8B030D-6E8A-4147-A177-3AD203B41FA5}">
                      <a16:colId xmlns:a16="http://schemas.microsoft.com/office/drawing/2014/main" val="1909102619"/>
                    </a:ext>
                  </a:extLst>
                </a:gridCol>
                <a:gridCol w="3603171">
                  <a:extLst>
                    <a:ext uri="{9D8B030D-6E8A-4147-A177-3AD203B41FA5}">
                      <a16:colId xmlns:a16="http://schemas.microsoft.com/office/drawing/2014/main" val="1848449572"/>
                    </a:ext>
                  </a:extLst>
                </a:gridCol>
              </a:tblGrid>
              <a:tr h="822563">
                <a:tc>
                  <a:txBody>
                    <a:bodyPr/>
                    <a:lstStyle/>
                    <a:p>
                      <a:r>
                        <a:rPr lang="en-US"/>
                        <a:t>Criteria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Moderate Risk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High Risk = + Fm </a:t>
                      </a:r>
                      <a:r>
                        <a:rPr lang="en-US" err="1"/>
                        <a:t>Hx</a:t>
                      </a:r>
                      <a:r>
                        <a:rPr lang="en-US"/>
                        <a:t> CVD</a:t>
                      </a:r>
                    </a:p>
                    <a:p>
                      <a:r>
                        <a:rPr lang="en-US" sz="1600" b="0"/>
                        <a:t>[ASVD in Parent or Grandparent</a:t>
                      </a:r>
                    </a:p>
                    <a:p>
                      <a:r>
                        <a:rPr lang="en-US" sz="1600" b="0"/>
                        <a:t>Men &lt; 55 </a:t>
                      </a:r>
                      <a:r>
                        <a:rPr lang="en-US" sz="1600" b="0" err="1"/>
                        <a:t>yr</a:t>
                      </a:r>
                      <a:r>
                        <a:rPr lang="en-US" sz="1600" b="0"/>
                        <a:t>; Women &lt;65 </a:t>
                      </a:r>
                      <a:r>
                        <a:rPr lang="en-US" sz="1600" b="0" err="1"/>
                        <a:t>yr</a:t>
                      </a:r>
                      <a:r>
                        <a:rPr lang="en-US" sz="1600" b="0"/>
                        <a:t>]</a:t>
                      </a:r>
                      <a:endParaRPr lang="en-US" sz="1600" b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546160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r>
                        <a:rPr lang="en-US"/>
                        <a:t>BMI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&gt;95</a:t>
                      </a:r>
                      <a:r>
                        <a:rPr lang="en-US" baseline="30000"/>
                        <a:t>th</a:t>
                      </a:r>
                      <a:r>
                        <a:rPr lang="en-US" baseline="0"/>
                        <a:t> </a:t>
                      </a:r>
                      <a:r>
                        <a:rPr lang="en-US" u="none" baseline="0"/>
                        <a:t>&lt;</a:t>
                      </a:r>
                      <a:r>
                        <a:rPr lang="en-US" baseline="0"/>
                        <a:t> 97</a:t>
                      </a:r>
                      <a:r>
                        <a:rPr lang="en-US" baseline="30000"/>
                        <a:t>th</a:t>
                      </a:r>
                      <a:r>
                        <a:rPr lang="en-US" baseline="0"/>
                        <a:t> percentile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en-US" u="sng"/>
                        <a:t>&gt;</a:t>
                      </a:r>
                      <a:r>
                        <a:rPr lang="en-US"/>
                        <a:t> 97%</a:t>
                      </a:r>
                      <a:r>
                        <a:rPr lang="en-US" baseline="0"/>
                        <a:t> percentile</a:t>
                      </a:r>
                      <a:endParaRPr lang="en-US" baseline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332911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r>
                        <a:rPr lang="en-US"/>
                        <a:t>Hypertension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HBP w/o</a:t>
                      </a:r>
                      <a:r>
                        <a:rPr lang="en-US" baseline="0"/>
                        <a:t> RX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HBP (&gt;99% + 5 mm Hg) w/ RX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76614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r>
                        <a:rPr lang="en-US"/>
                        <a:t>Cigarette</a:t>
                      </a:r>
                      <a:r>
                        <a:rPr lang="en-US" baseline="0"/>
                        <a:t> smoking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-----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Current smoker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102757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r>
                        <a:rPr lang="en-US"/>
                        <a:t>HDL-C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&lt; 40 mg/dl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-----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719389"/>
                  </a:ext>
                </a:extLst>
              </a:tr>
              <a:tr h="866534">
                <a:tc>
                  <a:txBody>
                    <a:bodyPr/>
                    <a:lstStyle/>
                    <a:p>
                      <a:r>
                        <a:rPr lang="en-US"/>
                        <a:t>Inflammatory medical</a:t>
                      </a:r>
                      <a:r>
                        <a:rPr lang="en-US" baseline="0"/>
                        <a:t> conditions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Kawasaki disease w/ regressed coronary artery aneurysms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KD</a:t>
                      </a:r>
                      <a:r>
                        <a:rPr lang="en-US" baseline="0"/>
                        <a:t> with current aneurysms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>
                          <a:solidFill>
                            <a:srgbClr val="C00000"/>
                          </a:solidFill>
                        </a:rPr>
                        <a:t>2020 add-in: MIS-C</a:t>
                      </a:r>
                      <a:endParaRPr lang="en-US" b="0">
                        <a:solidFill>
                          <a:srgbClr val="C00000"/>
                        </a:solidFill>
                      </a:endParaRPr>
                    </a:p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385737"/>
                  </a:ext>
                </a:extLst>
              </a:tr>
              <a:tr h="696453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Chronic inflammatory</a:t>
                      </a:r>
                      <a:r>
                        <a:rPr lang="en-US" baseline="0"/>
                        <a:t> disease (JRA, SLE)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Type 1 and 2 DM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77028"/>
                  </a:ext>
                </a:extLst>
              </a:tr>
              <a:tr h="397974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HIV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Post orthotopic Heart Tx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60172"/>
                  </a:ext>
                </a:extLst>
              </a:tr>
              <a:tr h="638539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Nephrotic</a:t>
                      </a:r>
                      <a:r>
                        <a:rPr lang="en-US" baseline="0"/>
                        <a:t> Syndrome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CKD/post</a:t>
                      </a:r>
                      <a:r>
                        <a:rPr lang="en-US" baseline="0"/>
                        <a:t> renal transplant</a:t>
                      </a:r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290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34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BFA134-D11D-4FA0-293B-90B5D577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83B4A7-DC85-2D37-DFC6-E5E3836C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860" y="310883"/>
            <a:ext cx="10515600" cy="1325563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Adjunct Lipid-Lowering Therapy is Indicated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7CB113-1484-D745-4EF5-26F48AEB7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56533"/>
              </p:ext>
            </p:extLst>
          </p:nvPr>
        </p:nvGraphicFramePr>
        <p:xfrm>
          <a:off x="1106860" y="1825625"/>
          <a:ext cx="7465167" cy="3889248"/>
        </p:xfrm>
        <a:graphic>
          <a:graphicData uri="http://schemas.openxmlformats.org/drawingml/2006/table">
            <a:tbl>
              <a:tblPr/>
              <a:tblGrid>
                <a:gridCol w="1549374">
                  <a:extLst>
                    <a:ext uri="{9D8B030D-6E8A-4147-A177-3AD203B41FA5}">
                      <a16:colId xmlns:a16="http://schemas.microsoft.com/office/drawing/2014/main" val="684332909"/>
                    </a:ext>
                  </a:extLst>
                </a:gridCol>
                <a:gridCol w="2028272">
                  <a:extLst>
                    <a:ext uri="{9D8B030D-6E8A-4147-A177-3AD203B41FA5}">
                      <a16:colId xmlns:a16="http://schemas.microsoft.com/office/drawing/2014/main" val="380422890"/>
                    </a:ext>
                  </a:extLst>
                </a:gridCol>
                <a:gridCol w="2028272">
                  <a:extLst>
                    <a:ext uri="{9D8B030D-6E8A-4147-A177-3AD203B41FA5}">
                      <a16:colId xmlns:a16="http://schemas.microsoft.com/office/drawing/2014/main" val="1889474434"/>
                    </a:ext>
                  </a:extLst>
                </a:gridCol>
                <a:gridCol w="1859249">
                  <a:extLst>
                    <a:ext uri="{9D8B030D-6E8A-4147-A177-3AD203B41FA5}">
                      <a16:colId xmlns:a16="http://schemas.microsoft.com/office/drawing/2014/main" val="3790144632"/>
                    </a:ext>
                  </a:extLst>
                </a:gridCol>
              </a:tblGrid>
              <a:tr h="8109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 panose="020F0502020204030204" pitchFamily="34" charset="0"/>
                        </a:rPr>
                        <a:t>PEDIATRIC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ea typeface="Arial Narrow" charset="0"/>
                          <a:cs typeface="Calibri" panose="020F0502020204030204" pitchFamily="34" charset="0"/>
                        </a:rPr>
                        <a:t>THRESHOLDS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ACCEPTABLE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75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HDL-c &gt; 50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BORDERLINE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-95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HDL-c 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ABNORMAL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95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HDL-c &lt; 10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018259"/>
                  </a:ext>
                </a:extLst>
              </a:tr>
              <a:tr h="304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170−199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</a:t>
                      </a: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rgbClr val="0841A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875501"/>
                  </a:ext>
                </a:extLst>
              </a:tr>
              <a:tr h="304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LDL-c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110−129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kumimoji="0" lang="en-US" sz="2800" b="0" i="0" u="sng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114413"/>
                  </a:ext>
                </a:extLst>
              </a:tr>
              <a:tr h="3046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Non-HDL-c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120−144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</a:t>
                      </a: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rgbClr val="0841A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00782"/>
                  </a:ext>
                </a:extLst>
              </a:tr>
              <a:tr h="585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0−9y: &lt;75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10−19y: &lt;90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75−99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90−129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848043"/>
                  </a:ext>
                </a:extLst>
              </a:tr>
              <a:tr h="58595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HDL-c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&gt;45 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&gt;50 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40−45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841A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21664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7502EB2-491C-D172-68E7-631E856E9239}"/>
              </a:ext>
            </a:extLst>
          </p:cNvPr>
          <p:cNvGrpSpPr/>
          <p:nvPr/>
        </p:nvGrpSpPr>
        <p:grpSpPr>
          <a:xfrm>
            <a:off x="8871589" y="1825624"/>
            <a:ext cx="2016796" cy="3889248"/>
            <a:chOff x="8349074" y="1825625"/>
            <a:chExt cx="2016796" cy="3767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798EB3-CAB1-C2E2-A418-436FB81B63A5}"/>
                </a:ext>
              </a:extLst>
            </p:cNvPr>
            <p:cNvSpPr/>
            <p:nvPr/>
          </p:nvSpPr>
          <p:spPr>
            <a:xfrm>
              <a:off x="8440493" y="1825627"/>
              <a:ext cx="1879669" cy="3767327"/>
            </a:xfrm>
            <a:prstGeom prst="rect">
              <a:avLst/>
            </a:prstGeom>
            <a:noFill/>
            <a:ln w="28575">
              <a:solidFill>
                <a:srgbClr val="45484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BDD800-BF9B-7F2B-4709-79226562B5CB}"/>
                </a:ext>
              </a:extLst>
            </p:cNvPr>
            <p:cNvSpPr txBox="1"/>
            <p:nvPr/>
          </p:nvSpPr>
          <p:spPr>
            <a:xfrm>
              <a:off x="8394783" y="1825625"/>
              <a:ext cx="1971087" cy="1348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9933"/>
                </a:buClr>
              </a:pPr>
              <a:r>
                <a:rPr lang="en-US" sz="2400" b="1">
                  <a:solidFill>
                    <a:srgbClr val="C00000"/>
                  </a:solidFill>
                  <a:ea typeface="ＭＳ Ｐゴシック" pitchFamily="-105" charset="-128"/>
                  <a:cs typeface="Calibri" panose="020F0502020204030204" pitchFamily="34" charset="0"/>
                </a:rPr>
                <a:t>*</a:t>
              </a:r>
              <a:r>
                <a:rPr lang="en-US" b="1">
                  <a:solidFill>
                    <a:srgbClr val="0841A2"/>
                  </a:solidFill>
                  <a:ea typeface="ＭＳ Ｐゴシック" pitchFamily="-105" charset="-128"/>
                  <a:cs typeface="Calibri" panose="020F0502020204030204" pitchFamily="34" charset="0"/>
                </a:rPr>
                <a:t>PEDI LDL-c </a:t>
              </a:r>
              <a:r>
                <a:rPr lang="en-US" b="1" err="1">
                  <a:solidFill>
                    <a:srgbClr val="0841A2"/>
                  </a:solidFill>
                  <a:ea typeface="ＭＳ Ｐゴシック" pitchFamily="-105" charset="-128"/>
                  <a:cs typeface="Calibri" panose="020F0502020204030204" pitchFamily="34" charset="0"/>
                </a:rPr>
                <a:t>PharmaThresholds</a:t>
              </a:r>
              <a:endParaRPr lang="en-US" b="1">
                <a:solidFill>
                  <a:srgbClr val="0841A2"/>
                </a:solidFill>
                <a:ea typeface="ＭＳ Ｐゴシック" pitchFamily="-105" charset="-128"/>
                <a:cs typeface="Calibri" panose="020F0502020204030204" pitchFamily="34" charset="0"/>
              </a:endParaRPr>
            </a:p>
            <a:p>
              <a:pPr algn="ctr">
                <a:spcBef>
                  <a:spcPct val="20000"/>
                </a:spcBef>
                <a:buClr>
                  <a:srgbClr val="FF9933"/>
                </a:buClr>
                <a:defRPr/>
              </a:pPr>
              <a:r>
                <a:rPr lang="en-US" b="1">
                  <a:solidFill>
                    <a:srgbClr val="0841A2"/>
                  </a:solidFill>
                  <a:ea typeface="ＭＳ Ｐゴシック" pitchFamily="-105" charset="-128"/>
                  <a:cs typeface="Calibri" panose="020F0502020204030204" pitchFamily="34" charset="0"/>
                </a:rPr>
                <a:t>~99</a:t>
              </a:r>
              <a:r>
                <a:rPr lang="en-US" b="1" baseline="30000">
                  <a:solidFill>
                    <a:srgbClr val="0841A2"/>
                  </a:solidFill>
                  <a:ea typeface="ＭＳ Ｐゴシック" pitchFamily="-105" charset="-128"/>
                  <a:cs typeface="Calibri" panose="020F0502020204030204" pitchFamily="34" charset="0"/>
                </a:rPr>
                <a:t>th</a:t>
              </a:r>
              <a:r>
                <a:rPr lang="en-US" b="1">
                  <a:solidFill>
                    <a:srgbClr val="0841A2"/>
                  </a:solidFill>
                  <a:ea typeface="ＭＳ Ｐゴシック" pitchFamily="-105" charset="-128"/>
                  <a:cs typeface="Calibri" panose="020F0502020204030204" pitchFamily="34" charset="0"/>
                </a:rPr>
                <a:t> %</a:t>
              </a:r>
              <a:r>
                <a:rPr lang="en-US" b="1" err="1">
                  <a:solidFill>
                    <a:srgbClr val="0841A2"/>
                  </a:solidFill>
                  <a:ea typeface="ＭＳ Ｐゴシック" pitchFamily="-105" charset="-128"/>
                  <a:cs typeface="Calibri" panose="020F0502020204030204" pitchFamily="34" charset="0"/>
                </a:rPr>
                <a:t>ile</a:t>
              </a:r>
              <a:endParaRPr lang="en-US" b="1">
                <a:solidFill>
                  <a:srgbClr val="0841A2"/>
                </a:solidFill>
                <a:ea typeface="ＭＳ Ｐゴシック" pitchFamily="-105" charset="-128"/>
                <a:cs typeface="Calibri" panose="020F0502020204030204" pitchFamily="34" charset="0"/>
              </a:endParaRPr>
            </a:p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17400F-45C9-1B26-E889-8642089E3EED}"/>
                </a:ext>
              </a:extLst>
            </p:cNvPr>
            <p:cNvSpPr txBox="1"/>
            <p:nvPr/>
          </p:nvSpPr>
          <p:spPr>
            <a:xfrm>
              <a:off x="8349074" y="2934130"/>
              <a:ext cx="1971088" cy="2523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b="1" u="sng">
                  <a:solidFill>
                    <a:srgbClr val="0841A2"/>
                  </a:solidFill>
                </a:rPr>
                <a:t>&gt;</a:t>
              </a:r>
              <a:r>
                <a:rPr lang="en-US" b="1">
                  <a:solidFill>
                    <a:srgbClr val="0841A2"/>
                  </a:solidFill>
                </a:rPr>
                <a:t> 190</a:t>
              </a:r>
              <a:endParaRPr lang="en-US">
                <a:solidFill>
                  <a:srgbClr val="0841A2"/>
                </a:solidFill>
              </a:endParaRPr>
            </a:p>
            <a:p>
              <a:pPr algn="ctr" eaLnBrk="1" hangingPunct="1"/>
              <a:r>
                <a:rPr lang="en-US" sz="2000" b="1">
                  <a:solidFill>
                    <a:srgbClr val="0841A2"/>
                  </a:solidFill>
                </a:rPr>
                <a:t>or</a:t>
              </a:r>
              <a:endParaRPr lang="en-US" sz="2000">
                <a:solidFill>
                  <a:srgbClr val="0841A2"/>
                </a:solidFill>
              </a:endParaRPr>
            </a:p>
            <a:p>
              <a:pPr algn="ctr" eaLnBrk="1" hangingPunct="1"/>
              <a:r>
                <a:rPr lang="en-US" b="1" u="sng">
                  <a:solidFill>
                    <a:srgbClr val="0841A2"/>
                  </a:solidFill>
                </a:rPr>
                <a:t>&gt;</a:t>
              </a:r>
              <a:r>
                <a:rPr lang="en-US" b="1">
                  <a:solidFill>
                    <a:srgbClr val="0841A2"/>
                  </a:solidFill>
                </a:rPr>
                <a:t> 160 + risk</a:t>
              </a:r>
              <a:endParaRPr lang="en-US">
                <a:solidFill>
                  <a:srgbClr val="0841A2"/>
                </a:solidFill>
              </a:endParaRPr>
            </a:p>
            <a:p>
              <a:pPr algn="ctr" eaLnBrk="1" hangingPunct="1"/>
              <a:r>
                <a:rPr lang="en-US" sz="1600" b="1">
                  <a:solidFill>
                    <a:srgbClr val="0841A2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(1 HIGH or 2 MOD)</a:t>
              </a:r>
            </a:p>
            <a:p>
              <a:pPr algn="ctr" eaLnBrk="1" hangingPunct="1"/>
              <a:r>
                <a:rPr lang="en-US" b="1">
                  <a:solidFill>
                    <a:srgbClr val="0841A2"/>
                  </a:solidFill>
                </a:rPr>
                <a:t>or</a:t>
              </a:r>
              <a:endParaRPr lang="en-US">
                <a:solidFill>
                  <a:srgbClr val="0841A2"/>
                </a:solidFill>
              </a:endParaRPr>
            </a:p>
            <a:p>
              <a:pPr algn="ctr" eaLnBrk="1" hangingPunct="1"/>
              <a:r>
                <a:rPr lang="en-US" b="1" u="sng">
                  <a:solidFill>
                    <a:srgbClr val="0841A2"/>
                  </a:solidFill>
                </a:rPr>
                <a:t>&gt;</a:t>
              </a:r>
              <a:r>
                <a:rPr lang="en-US" b="1">
                  <a:solidFill>
                    <a:srgbClr val="0841A2"/>
                  </a:solidFill>
                </a:rPr>
                <a:t>130 + + risk</a:t>
              </a:r>
              <a:endParaRPr lang="en-US">
                <a:solidFill>
                  <a:srgbClr val="0841A2"/>
                </a:solidFill>
              </a:endParaRPr>
            </a:p>
            <a:p>
              <a:pPr algn="ctr" eaLnBrk="1" hangingPunct="1"/>
              <a:r>
                <a:rPr lang="en-US" sz="1600" b="1">
                  <a:solidFill>
                    <a:srgbClr val="0841A2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(2 HIGH or</a:t>
              </a:r>
            </a:p>
            <a:p>
              <a:pPr algn="ctr" eaLnBrk="1" hangingPunct="1"/>
              <a:r>
                <a:rPr lang="en-US" sz="1600" b="1">
                  <a:solidFill>
                    <a:srgbClr val="0841A2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1 HIGH &amp; 2 MOD)</a:t>
              </a:r>
            </a:p>
            <a:p>
              <a:endParaRPr lang="en-US">
                <a:solidFill>
                  <a:srgbClr val="0841A2"/>
                </a:solidFill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8641CD6-7691-61CA-3111-9F154C207FEF}"/>
              </a:ext>
            </a:extLst>
          </p:cNvPr>
          <p:cNvSpPr/>
          <p:nvPr/>
        </p:nvSpPr>
        <p:spPr>
          <a:xfrm>
            <a:off x="7104750" y="1211864"/>
            <a:ext cx="3625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00000"/>
                </a:solidFill>
                <a:cs typeface="Calibri" panose="020F0502020204030204" pitchFamily="34" charset="0"/>
              </a:rPr>
              <a:t>Pediatrics 2011 Dec;128 </a:t>
            </a:r>
            <a:r>
              <a:rPr lang="en-US" sz="1600" err="1">
                <a:solidFill>
                  <a:srgbClr val="C00000"/>
                </a:solidFill>
                <a:cs typeface="Calibri" panose="020F0502020204030204" pitchFamily="34" charset="0"/>
              </a:rPr>
              <a:t>Suppl</a:t>
            </a:r>
            <a:r>
              <a:rPr lang="en-US" sz="1600">
                <a:solidFill>
                  <a:srgbClr val="C00000"/>
                </a:solidFill>
                <a:cs typeface="Calibri" panose="020F0502020204030204" pitchFamily="34" charset="0"/>
              </a:rPr>
              <a:t> 5:S213-56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A98BF1-825F-EA2B-D654-E0016FEE75A6}"/>
              </a:ext>
            </a:extLst>
          </p:cNvPr>
          <p:cNvSpPr txBox="1"/>
          <p:nvPr/>
        </p:nvSpPr>
        <p:spPr>
          <a:xfrm>
            <a:off x="217984" y="5894270"/>
            <a:ext cx="1028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841A2"/>
                </a:solidFill>
              </a:rPr>
              <a:t>         LDL-c  &lt;95</a:t>
            </a:r>
            <a:r>
              <a:rPr lang="en-US" baseline="30000">
                <a:solidFill>
                  <a:srgbClr val="0841A2"/>
                </a:solidFill>
              </a:rPr>
              <a:t>th</a:t>
            </a:r>
            <a:r>
              <a:rPr lang="en-US">
                <a:solidFill>
                  <a:srgbClr val="0841A2"/>
                </a:solidFill>
              </a:rPr>
              <a:t> %</a:t>
            </a:r>
            <a:r>
              <a:rPr lang="en-US" err="1">
                <a:solidFill>
                  <a:srgbClr val="0841A2"/>
                </a:solidFill>
              </a:rPr>
              <a:t>ile</a:t>
            </a:r>
            <a:r>
              <a:rPr lang="en-US">
                <a:solidFill>
                  <a:srgbClr val="0841A2"/>
                </a:solidFill>
              </a:rPr>
              <a:t> for children in general, &lt;75</a:t>
            </a:r>
            <a:r>
              <a:rPr lang="en-US" baseline="30000">
                <a:solidFill>
                  <a:srgbClr val="0841A2"/>
                </a:solidFill>
              </a:rPr>
              <a:t>th</a:t>
            </a:r>
            <a:r>
              <a:rPr lang="en-US">
                <a:solidFill>
                  <a:srgbClr val="0841A2"/>
                </a:solidFill>
              </a:rPr>
              <a:t> %</a:t>
            </a:r>
            <a:r>
              <a:rPr lang="en-US" err="1">
                <a:solidFill>
                  <a:srgbClr val="0841A2"/>
                </a:solidFill>
              </a:rPr>
              <a:t>ile</a:t>
            </a:r>
            <a:r>
              <a:rPr lang="en-US">
                <a:solidFill>
                  <a:srgbClr val="0841A2"/>
                </a:solidFill>
              </a:rPr>
              <a:t> in those with diabetes               Target TG &lt; 75</a:t>
            </a:r>
            <a:r>
              <a:rPr lang="en-US" baseline="30000">
                <a:solidFill>
                  <a:srgbClr val="0841A2"/>
                </a:solidFill>
              </a:rPr>
              <a:t>th</a:t>
            </a:r>
            <a:r>
              <a:rPr lang="en-US">
                <a:solidFill>
                  <a:srgbClr val="0841A2"/>
                </a:solidFill>
              </a:rPr>
              <a:t> %</a:t>
            </a:r>
            <a:r>
              <a:rPr lang="en-US" err="1">
                <a:solidFill>
                  <a:srgbClr val="0841A2"/>
                </a:solidFill>
              </a:rPr>
              <a:t>ile</a:t>
            </a:r>
            <a:r>
              <a:rPr lang="en-US">
                <a:solidFill>
                  <a:srgbClr val="0841A2"/>
                </a:solidFill>
              </a:rPr>
              <a:t> </a:t>
            </a:r>
          </a:p>
        </p:txBody>
      </p:sp>
      <p:pic>
        <p:nvPicPr>
          <p:cNvPr id="15" name="Picture 81" descr="Target">
            <a:extLst>
              <a:ext uri="{FF2B5EF4-FFF2-40B4-BE49-F238E27FC236}">
                <a16:creationId xmlns:a16="http://schemas.microsoft.com/office/drawing/2014/main" id="{CA69D5EF-CBDD-54EB-FA7E-7B96E016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955" y="5895598"/>
            <a:ext cx="450817" cy="3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1" descr="Target">
            <a:extLst>
              <a:ext uri="{FF2B5EF4-FFF2-40B4-BE49-F238E27FC236}">
                <a16:creationId xmlns:a16="http://schemas.microsoft.com/office/drawing/2014/main" id="{60D7B612-BCF9-F845-004F-5D953F5B5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84" y="5826016"/>
            <a:ext cx="450817" cy="3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85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FA1D45-1130-3481-963A-A7C78714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4B581C-F976-780B-3973-714D6D54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019"/>
            <a:ext cx="10515600" cy="8976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Two 12 year </a:t>
            </a:r>
            <a:r>
              <a:rPr lang="en-US" sz="4000" err="1"/>
              <a:t>olds</a:t>
            </a:r>
            <a:r>
              <a:rPr lang="en-US" sz="4000"/>
              <a:t> with the same TC &amp; LDL-c </a:t>
            </a:r>
            <a:br>
              <a:rPr lang="en-US" sz="3600"/>
            </a:br>
            <a:r>
              <a:rPr lang="en-US" sz="3600" i="1"/>
              <a:t>but TG changes everything </a:t>
            </a:r>
            <a:endParaRPr lang="en-US" i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326818-3D07-1C8D-907C-964A0B57B6D9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38200" y="1460500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CASE 1:  BMI 8</a:t>
            </a:r>
            <a:r>
              <a:rPr lang="en-US" sz="2400">
                <a:ea typeface="ＭＳ Ｐゴシック" pitchFamily="80" charset="-128"/>
                <a:cs typeface="Calibri" panose="020F0502020204030204" pitchFamily="34" charset="0"/>
              </a:rPr>
              <a:t>8</a:t>
            </a:r>
            <a:r>
              <a:rPr kumimoji="0" lang="en-US" sz="2400" b="0" i="0" u="none" strike="noStrike" kern="1200" cap="none" spc="0" normalizeH="0" baseline="3000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%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ile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; athletic;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+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family history of late CVD,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WHR 0.48,   Normal fasting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TG = 50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TC       =      LDL-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 +       HDL-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 +      VLDL-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195				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                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55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20000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lang="en-US" sz="800">
              <a:solidFill>
                <a:schemeClr val="tx1"/>
              </a:solidFill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CASE 2; BMI 98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%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ile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; sedentary; </a:t>
            </a:r>
            <a:r>
              <a:rPr lang="en-US" sz="2400" b="1">
                <a:ea typeface="ＭＳ Ｐゴシック" pitchFamily="80" charset="-128"/>
                <a:cs typeface="Calibri" panose="020F0502020204030204" pitchFamily="34" charset="0"/>
              </a:rPr>
              <a:t>+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family history early CVD</a:t>
            </a:r>
            <a:r>
              <a:rPr lang="en-US" sz="2400">
                <a:ea typeface="ＭＳ Ｐゴシック" pitchFamily="80" charset="-128"/>
                <a:cs typeface="Calibri" panose="020F0502020204030204" pitchFamily="34" charset="0"/>
              </a:rPr>
              <a:t> &amp; DM2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WHR 0.58, fasting </a:t>
            </a: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TG = 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200</a:t>
            </a: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TC       =      LDL-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 +       HDL-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 +      VLDL-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195 					             25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pitchFamily="80" charset="-128"/>
              <a:cs typeface="ＭＳ Ｐゴシック" pitchFamily="80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C5A00-DE79-5230-6C8E-4390475970CA}"/>
              </a:ext>
            </a:extLst>
          </p:cNvPr>
          <p:cNvSpPr txBox="1"/>
          <p:nvPr/>
        </p:nvSpPr>
        <p:spPr>
          <a:xfrm>
            <a:off x="2621279" y="2789633"/>
            <a:ext cx="73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130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28945-963C-796D-8B14-09A853195A6F}"/>
              </a:ext>
            </a:extLst>
          </p:cNvPr>
          <p:cNvSpPr txBox="1"/>
          <p:nvPr/>
        </p:nvSpPr>
        <p:spPr>
          <a:xfrm>
            <a:off x="8664520" y="2336249"/>
            <a:ext cx="1676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Non-HDL-c</a:t>
            </a:r>
          </a:p>
          <a:p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      135 </a:t>
            </a:r>
          </a:p>
          <a:p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TG/HDL-c &lt;1</a:t>
            </a:r>
          </a:p>
          <a:p>
            <a:endParaRPr lang="en-US" sz="180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5482C-8B1D-AF4A-DB3F-7C72EC661BF9}"/>
              </a:ext>
            </a:extLst>
          </p:cNvPr>
          <p:cNvSpPr txBox="1"/>
          <p:nvPr/>
        </p:nvSpPr>
        <p:spPr>
          <a:xfrm>
            <a:off x="8772384" y="4426843"/>
            <a:ext cx="15685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Non-HDL-c</a:t>
            </a:r>
          </a:p>
          <a:p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      170 </a:t>
            </a:r>
          </a:p>
          <a:p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TG/HDL-c = 8</a:t>
            </a:r>
          </a:p>
          <a:p>
            <a:endParaRPr lang="en-US" sz="180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564DE-EFEF-298D-5278-CEE01DE7D34D}"/>
              </a:ext>
            </a:extLst>
          </p:cNvPr>
          <p:cNvSpPr txBox="1"/>
          <p:nvPr/>
        </p:nvSpPr>
        <p:spPr>
          <a:xfrm>
            <a:off x="6219069" y="2726411"/>
            <a:ext cx="57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20C0B-BD7D-5722-D50D-79F938D4C054}"/>
              </a:ext>
            </a:extLst>
          </p:cNvPr>
          <p:cNvSpPr txBox="1"/>
          <p:nvPr/>
        </p:nvSpPr>
        <p:spPr>
          <a:xfrm>
            <a:off x="6219069" y="4919286"/>
            <a:ext cx="57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4960B4-BA5B-74A3-FFDC-6101E5B14387}"/>
              </a:ext>
            </a:extLst>
          </p:cNvPr>
          <p:cNvSpPr/>
          <p:nvPr/>
        </p:nvSpPr>
        <p:spPr>
          <a:xfrm>
            <a:off x="5743302" y="3526716"/>
            <a:ext cx="3789318" cy="6733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DDE7E93-120C-1414-7928-B4924FF20CA2}"/>
              </a:ext>
            </a:extLst>
          </p:cNvPr>
          <p:cNvSpPr/>
          <p:nvPr/>
        </p:nvSpPr>
        <p:spPr>
          <a:xfrm>
            <a:off x="1983322" y="3549696"/>
            <a:ext cx="1989963" cy="6733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7E38B2-DCC3-F155-AE74-57EED3DAB403}"/>
              </a:ext>
            </a:extLst>
          </p:cNvPr>
          <p:cNvSpPr/>
          <p:nvPr/>
        </p:nvSpPr>
        <p:spPr>
          <a:xfrm>
            <a:off x="4160519" y="4605613"/>
            <a:ext cx="1165861" cy="67330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C2545-021D-BD2F-AC1C-4C706A664170}"/>
              </a:ext>
            </a:extLst>
          </p:cNvPr>
          <p:cNvSpPr txBox="1"/>
          <p:nvPr/>
        </p:nvSpPr>
        <p:spPr>
          <a:xfrm>
            <a:off x="2536309" y="4982863"/>
            <a:ext cx="73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130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F25547-8C88-2DA8-C05D-8F50BF004112}"/>
              </a:ext>
            </a:extLst>
          </p:cNvPr>
          <p:cNvSpPr txBox="1"/>
          <p:nvPr/>
        </p:nvSpPr>
        <p:spPr>
          <a:xfrm>
            <a:off x="532484" y="5687481"/>
            <a:ext cx="1068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841A2"/>
                </a:solidFill>
              </a:rPr>
              <a:t>On the basis of LDL = 130 mg/dL +/- elevated TG      6 month trial of lifestyle therapy 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0722339-4FBE-6817-FEB1-3C7292D247A2}"/>
              </a:ext>
            </a:extLst>
          </p:cNvPr>
          <p:cNvSpPr/>
          <p:nvPr/>
        </p:nvSpPr>
        <p:spPr>
          <a:xfrm>
            <a:off x="6656297" y="5833062"/>
            <a:ext cx="255491" cy="2055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3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FA1D45-1130-3481-963A-A7C78714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4B581C-F976-780B-3973-714D6D54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6" y="334119"/>
            <a:ext cx="11497235" cy="8976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Another 12 </a:t>
            </a:r>
            <a:r>
              <a:rPr lang="en-US" sz="4000" err="1"/>
              <a:t>yo</a:t>
            </a:r>
            <a:r>
              <a:rPr lang="en-US" sz="4000"/>
              <a:t> at the cusp of defined thresholds…</a:t>
            </a:r>
            <a:endParaRPr lang="en-US" i="1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8326818-3D07-1C8D-907C-964A0B57B6D9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721344" y="1455252"/>
            <a:ext cx="11326586" cy="250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CASE 3:  BMI 85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th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%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ile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; </a:t>
            </a:r>
            <a:r>
              <a:rPr lang="en-US" sz="2400">
                <a:ea typeface="ＭＳ Ｐゴシック" pitchFamily="80" charset="-128"/>
                <a:cs typeface="Calibri" panose="020F0502020204030204" pitchFamily="34" charset="0"/>
              </a:rPr>
              <a:t>normal activity;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+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family history </a:t>
            </a:r>
            <a:r>
              <a:rPr lang="en-US" sz="2400">
                <a:ea typeface="ＭＳ Ｐゴシック" pitchFamily="80" charset="-128"/>
                <a:cs typeface="Calibri" panose="020F0502020204030204" pitchFamily="34" charset="0"/>
              </a:rPr>
              <a:t>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2DM, no known CVD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WHR 0.50,  fasting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TG = </a:t>
            </a:r>
            <a:r>
              <a:rPr lang="en-US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115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TC       =      LDL-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 +       HDL-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 +      VLDL-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c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195				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                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43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20000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lang="en-US" sz="800">
              <a:solidFill>
                <a:schemeClr val="tx1"/>
              </a:solidFill>
              <a:ea typeface="ＭＳ Ｐゴシック" pitchFamily="80" charset="-128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C5A00-DE79-5230-6C8E-4390475970CA}"/>
              </a:ext>
            </a:extLst>
          </p:cNvPr>
          <p:cNvSpPr txBox="1"/>
          <p:nvPr/>
        </p:nvSpPr>
        <p:spPr>
          <a:xfrm>
            <a:off x="2392680" y="2769147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/>
                </a:solidFill>
                <a:latin typeface="+mn-lt"/>
              </a:rPr>
              <a:t>   </a:t>
            </a:r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129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28945-963C-796D-8B14-09A853195A6F}"/>
              </a:ext>
            </a:extLst>
          </p:cNvPr>
          <p:cNvSpPr txBox="1"/>
          <p:nvPr/>
        </p:nvSpPr>
        <p:spPr>
          <a:xfrm>
            <a:off x="8229600" y="2245926"/>
            <a:ext cx="18891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   Non-HDL-c</a:t>
            </a:r>
          </a:p>
          <a:p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        153 </a:t>
            </a:r>
          </a:p>
          <a:p>
            <a:r>
              <a:rPr lang="en-US" sz="2000">
                <a:solidFill>
                  <a:srgbClr val="C00000"/>
                </a:solidFill>
                <a:cs typeface="Calibri" panose="020F0502020204030204" pitchFamily="34" charset="0"/>
              </a:rPr>
              <a:t>TG/HDL-c = 2.7</a:t>
            </a:r>
          </a:p>
          <a:p>
            <a:endParaRPr lang="en-US" sz="180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564DE-EFEF-298D-5278-CEE01DE7D34D}"/>
              </a:ext>
            </a:extLst>
          </p:cNvPr>
          <p:cNvSpPr txBox="1"/>
          <p:nvPr/>
        </p:nvSpPr>
        <p:spPr>
          <a:xfrm>
            <a:off x="6096000" y="2799924"/>
            <a:ext cx="57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E2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sz="200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B8311-EA7F-7C35-4754-B2445C5259E7}"/>
              </a:ext>
            </a:extLst>
          </p:cNvPr>
          <p:cNvSpPr txBox="1"/>
          <p:nvPr/>
        </p:nvSpPr>
        <p:spPr>
          <a:xfrm>
            <a:off x="400874" y="3544432"/>
            <a:ext cx="110697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</a:rPr>
              <a:t>Consider common triggers for the combined dyslipidemia phenotype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</a:rPr>
              <a:t>An “all American” diet, rich in processed CHO, fiber poor, inadequate fruits, veggies &amp; fish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</a:rPr>
              <a:t>Physiologic insulin resistance of peripubertal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</a:rPr>
              <a:t>Bursts of accelerated weight gain (even within normal weight range)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</a:rPr>
              <a:t>Use of 2nd generation psychotropic medications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</a:rPr>
              <a:t>and in older girls, estrogen-containing OCP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0841A2"/>
              </a:solidFill>
              <a:latin typeface="Century Gothic" panose="020B0502020202020204" pitchFamily="34" charset="0"/>
            </a:endParaRPr>
          </a:p>
          <a:p>
            <a:r>
              <a:rPr lang="en-US" sz="2400" i="1">
                <a:solidFill>
                  <a:srgbClr val="0841A2"/>
                </a:solidFill>
                <a:latin typeface="Century Gothic" panose="020B0502020202020204" pitchFamily="34" charset="0"/>
              </a:rPr>
              <a:t>Redouble heart healthy counseling before this crosses over to high risk</a:t>
            </a:r>
          </a:p>
        </p:txBody>
      </p:sp>
    </p:spTree>
    <p:extLst>
      <p:ext uri="{BB962C8B-B14F-4D97-AF65-F5344CB8AC3E}">
        <p14:creationId xmlns:p14="http://schemas.microsoft.com/office/powerpoint/2010/main" val="183963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7A7CA-6515-2878-FEF3-13EAF822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Poll…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E6CCC5-F59E-66B9-5942-580B5C81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62209"/>
            <a:ext cx="1129870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0795"/>
            <a:r>
              <a:rPr lang="en-US" sz="2400" dirty="0">
                <a:latin typeface="Century Gothic"/>
              </a:rPr>
              <a:t>On a standard fasting lipid profile, </a:t>
            </a:r>
            <a:r>
              <a:rPr lang="en-US" sz="2400" i="1" dirty="0">
                <a:latin typeface="Century Gothic"/>
              </a:rPr>
              <a:t>focusing on reported TG, HDL-c &amp; LDL-c,</a:t>
            </a:r>
          </a:p>
          <a:p>
            <a:pPr marL="10795"/>
            <a:r>
              <a:rPr lang="en-US" sz="2400" dirty="0">
                <a:latin typeface="Century Gothic"/>
              </a:rPr>
              <a:t>the combined dyslipidemia of central obesity presents as</a:t>
            </a:r>
          </a:p>
          <a:p>
            <a:pPr marL="467995" indent="-457200">
              <a:buAutoNum type="arabicParenR"/>
            </a:pPr>
            <a:r>
              <a:rPr lang="en-US" dirty="0">
                <a:latin typeface="Century Gothic"/>
              </a:rPr>
              <a:t>Elevated TG and low HDL-c </a:t>
            </a:r>
            <a:r>
              <a:rPr lang="en-US" sz="1800" i="1" dirty="0">
                <a:latin typeface="Arial Narrow" panose="020B0604020202020204" pitchFamily="34" charset="0"/>
                <a:cs typeface="Arial Narrow" panose="020B0604020202020204" pitchFamily="34" charset="0"/>
              </a:rPr>
              <a:t>(defining, with central obesity, the metabolic syndrome)</a:t>
            </a:r>
          </a:p>
          <a:p>
            <a:pPr marL="467995" indent="-457200">
              <a:buAutoNum type="arabicParenR"/>
            </a:pPr>
            <a:r>
              <a:rPr lang="en-US" dirty="0">
                <a:latin typeface="Century Gothic"/>
              </a:rPr>
              <a:t>Elevated TG, low HDL-c, and elevated LDL-c</a:t>
            </a:r>
          </a:p>
          <a:p>
            <a:pPr marL="467995" indent="-457200">
              <a:buAutoNum type="arabicParenR"/>
            </a:pPr>
            <a:r>
              <a:rPr lang="en-US" dirty="0">
                <a:latin typeface="Century Gothic"/>
              </a:rPr>
              <a:t>Elevated LDL-c and elevated TG</a:t>
            </a:r>
          </a:p>
          <a:p>
            <a:pPr marL="467995" indent="-457200">
              <a:buAutoNum type="arabicParenR"/>
            </a:pPr>
            <a:r>
              <a:rPr lang="en-US" dirty="0">
                <a:latin typeface="Century Gothic"/>
              </a:rPr>
              <a:t>Elevated LDL-c and low HDL-c</a:t>
            </a:r>
          </a:p>
          <a:p>
            <a:pPr marL="467995" indent="-457200">
              <a:buAutoNum type="arabicParenR"/>
            </a:pPr>
            <a:r>
              <a:rPr lang="en-US" dirty="0">
                <a:latin typeface="Century Gothic"/>
              </a:rPr>
              <a:t>Only elevated TG or elevated LDL-c or low HDL-c</a:t>
            </a:r>
          </a:p>
          <a:p>
            <a:pPr marL="467995" indent="-457200">
              <a:buAutoNum type="arabicParenR"/>
            </a:pPr>
            <a:r>
              <a:rPr lang="en-US" dirty="0">
                <a:latin typeface="Century Gothic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770849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ECFA9-5485-42AA-8761-8474582B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3C36E0-030D-8CC9-4775-A64C47B2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830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>
                <a:cs typeface="Calibri" panose="020F0502020204030204" pitchFamily="34" charset="0"/>
              </a:rPr>
              <a:t>Heart healthy “CHILD Diet” is Plant Centered</a:t>
            </a:r>
            <a:br>
              <a:rPr lang="en-US" sz="4800">
                <a:cs typeface="Calibri" panose="020F0502020204030204" pitchFamily="34" charset="0"/>
              </a:rPr>
            </a:br>
            <a:r>
              <a:rPr lang="en-US" sz="2200" b="0">
                <a:cs typeface="Calibri" panose="020F0502020204030204" pitchFamily="34" charset="0"/>
              </a:rPr>
              <a:t>Breastfeeding through at least 12 </a:t>
            </a:r>
            <a:r>
              <a:rPr lang="en-US" sz="2200" b="0" err="1">
                <a:cs typeface="Calibri" panose="020F0502020204030204" pitchFamily="34" charset="0"/>
              </a:rPr>
              <a:t>mo</a:t>
            </a:r>
            <a:r>
              <a:rPr lang="en-US" sz="2200" b="0">
                <a:cs typeface="Calibri" panose="020F0502020204030204" pitchFamily="34" charset="0"/>
              </a:rPr>
              <a:t>, as possible – transition to low fat, </a:t>
            </a:r>
            <a:br>
              <a:rPr lang="en-US" sz="2200" b="0">
                <a:cs typeface="Calibri" panose="020F0502020204030204" pitchFamily="34" charset="0"/>
              </a:rPr>
            </a:br>
            <a:r>
              <a:rPr lang="en-US" sz="2200" b="0">
                <a:cs typeface="Calibri" panose="020F0502020204030204" pitchFamily="34" charset="0"/>
              </a:rPr>
              <a:t>unflavored milk as the only </a:t>
            </a:r>
            <a:r>
              <a:rPr lang="en-US" sz="2200" b="0" err="1">
                <a:cs typeface="Calibri" panose="020F0502020204030204" pitchFamily="34" charset="0"/>
              </a:rPr>
              <a:t>caloried</a:t>
            </a:r>
            <a:r>
              <a:rPr lang="en-US" sz="2200" b="0">
                <a:cs typeface="Calibri" panose="020F0502020204030204" pitchFamily="34" charset="0"/>
              </a:rPr>
              <a:t> beverage – o/w kcals from food.  Drink water! </a:t>
            </a:r>
            <a:endParaRPr lang="en-US" sz="2200" b="0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9B7F04DB-8811-6DCF-FAE2-60EBA9DC9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86" y="1523718"/>
            <a:ext cx="443996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600" b="1" u="sng">
              <a:solidFill>
                <a:srgbClr val="33CCCC"/>
              </a:solidFill>
              <a:cs typeface="Arial Narrow"/>
            </a:endParaRPr>
          </a:p>
          <a:p>
            <a:r>
              <a:rPr lang="en-US" sz="2400" b="1">
                <a:solidFill>
                  <a:srgbClr val="C00000"/>
                </a:solidFill>
                <a:latin typeface="Century Gothic" panose="020B0502020202020204" pitchFamily="34" charset="0"/>
                <a:cs typeface="Arial Narrow"/>
              </a:rPr>
              <a:t>CHO UPGRADES</a:t>
            </a:r>
          </a:p>
          <a:p>
            <a:r>
              <a:rPr lang="en-US" sz="1500">
                <a:latin typeface="Century Gothic" panose="020B0502020202020204" pitchFamily="34" charset="0"/>
                <a:cs typeface="Arial Narrow"/>
              </a:rPr>
              <a:t>      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Avoid SSB (aka fast sugar)</a:t>
            </a: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 </a:t>
            </a:r>
            <a:r>
              <a:rPr lang="en-US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Counsel teens to avoid ETOH!</a:t>
            </a: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 Increase Fiber Intake = low GI</a:t>
            </a:r>
            <a:endParaRPr lang="en-US" i="1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  <a:cs typeface="Arial Narrow"/>
            </a:endParaRP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      </a:t>
            </a:r>
            <a:r>
              <a:rPr lang="en-US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- more veggies &amp; whole fruits</a:t>
            </a: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      </a:t>
            </a:r>
            <a:r>
              <a:rPr lang="en-US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- more whole grains</a:t>
            </a:r>
            <a:endParaRPr lang="en-US" sz="60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  <a:cs typeface="Arial Narrow"/>
            </a:endParaRPr>
          </a:p>
          <a:p>
            <a:endParaRPr lang="en-US" sz="600">
              <a:solidFill>
                <a:srgbClr val="FF0000"/>
              </a:solidFill>
              <a:latin typeface="Century Gothic" panose="020B0502020202020204" pitchFamily="34" charset="0"/>
              <a:cs typeface="Arial Narrow"/>
            </a:endParaRPr>
          </a:p>
          <a:p>
            <a:endParaRPr lang="en-US" sz="600">
              <a:solidFill>
                <a:srgbClr val="FF0000"/>
              </a:solidFill>
              <a:latin typeface="Century Gothic" panose="020B0502020202020204" pitchFamily="34" charset="0"/>
              <a:cs typeface="Arial Narrow"/>
            </a:endParaRPr>
          </a:p>
          <a:p>
            <a:r>
              <a:rPr lang="en-US" sz="2400" b="1">
                <a:solidFill>
                  <a:srgbClr val="C00000"/>
                </a:solidFill>
                <a:latin typeface="Century Gothic" panose="020B0502020202020204" pitchFamily="34" charset="0"/>
                <a:cs typeface="Arial Narrow"/>
              </a:rPr>
              <a:t>FAT UPGRADES</a:t>
            </a:r>
          </a:p>
          <a:p>
            <a:r>
              <a:rPr lang="en-US" sz="1500">
                <a:solidFill>
                  <a:srgbClr val="000000"/>
                </a:solidFill>
                <a:latin typeface="Century Gothic" panose="020B0502020202020204" pitchFamily="34" charset="0"/>
                <a:cs typeface="Arial Narrow"/>
              </a:rPr>
              <a:t>      </a:t>
            </a:r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Avoid Trans Fats      </a:t>
            </a: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  Limit Saturated Fats (8-10%)</a:t>
            </a: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  Favor MUFA &amp; PUFA</a:t>
            </a: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  </a:t>
            </a:r>
            <a:r>
              <a:rPr lang="en-US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Increase esp. omega 3 PUFA </a:t>
            </a:r>
          </a:p>
          <a:p>
            <a:r>
              <a:rPr lang="en-US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	- more fish</a:t>
            </a:r>
          </a:p>
          <a:p>
            <a:r>
              <a:rPr lang="en-US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	- walnuts, flax &amp; </a:t>
            </a:r>
            <a:r>
              <a:rPr lang="en-US" i="1" err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chia</a:t>
            </a:r>
            <a:r>
              <a:rPr lang="en-US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seeds</a:t>
            </a:r>
          </a:p>
          <a:p>
            <a:endParaRPr lang="en-US" sz="1500" i="1">
              <a:solidFill>
                <a:srgbClr val="000000"/>
              </a:solidFill>
              <a:latin typeface="Century Gothic" panose="020B0502020202020204" pitchFamily="34" charset="0"/>
              <a:cs typeface="Arial Narrow"/>
            </a:endParaRPr>
          </a:p>
          <a:p>
            <a:r>
              <a:rPr lang="en-US" sz="1500" b="1" i="1">
                <a:solidFill>
                  <a:srgbClr val="0075BC"/>
                </a:solidFill>
                <a:latin typeface="Century Gothic" panose="020B0502020202020204" pitchFamily="34" charset="0"/>
                <a:cs typeface="Arial Narrow"/>
              </a:rPr>
              <a:t>                      </a:t>
            </a:r>
            <a:r>
              <a:rPr lang="en-US" sz="1500" b="1" i="1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cs typeface="Arial Narrow"/>
              </a:rPr>
              <a:t>PLUS ONE HOUR MVPA/day!  </a:t>
            </a:r>
            <a:endParaRPr lang="en-US" sz="1500" i="1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6" descr="Good fats">
            <a:extLst>
              <a:ext uri="{FF2B5EF4-FFF2-40B4-BE49-F238E27FC236}">
                <a16:creationId xmlns:a16="http://schemas.microsoft.com/office/drawing/2014/main" id="{A561118D-822E-5ECE-5B28-351615D5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0207" y="3882155"/>
            <a:ext cx="4734270" cy="227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11">
            <a:extLst>
              <a:ext uri="{FF2B5EF4-FFF2-40B4-BE49-F238E27FC236}">
                <a16:creationId xmlns:a16="http://schemas.microsoft.com/office/drawing/2014/main" id="{035523BE-29BD-F2DF-0A96-A578C9FE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933" y="1757304"/>
            <a:ext cx="2719906" cy="184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grains-762448">
            <a:extLst>
              <a:ext uri="{FF2B5EF4-FFF2-40B4-BE49-F238E27FC236}">
                <a16:creationId xmlns:a16="http://schemas.microsoft.com/office/drawing/2014/main" id="{B35D4D4E-E220-2BD8-22B3-165FB443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1161" y="1757304"/>
            <a:ext cx="2663316" cy="184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O-IT logo copy.jpg">
            <a:extLst>
              <a:ext uri="{FF2B5EF4-FFF2-40B4-BE49-F238E27FC236}">
                <a16:creationId xmlns:a16="http://schemas.microsoft.com/office/drawing/2014/main" id="{FD719B11-9EE9-653A-35B4-6145FCD706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095" y="5100696"/>
            <a:ext cx="906750" cy="979166"/>
          </a:xfrm>
          <a:prstGeom prst="rect">
            <a:avLst/>
          </a:prstGeom>
        </p:spPr>
      </p:pic>
      <p:pic>
        <p:nvPicPr>
          <p:cNvPr id="10" name="Picture 2" descr="Glass Of Water PNG &amp; Download Transparent Glass Of Water PNG Images for  Free - NicePNG">
            <a:extLst>
              <a:ext uri="{FF2B5EF4-FFF2-40B4-BE49-F238E27FC236}">
                <a16:creationId xmlns:a16="http://schemas.microsoft.com/office/drawing/2014/main" id="{7971E186-6D0E-740C-B2B2-FA781165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8338" y="254499"/>
            <a:ext cx="1072662" cy="12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22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7014D-4D3A-97CC-22FA-111B1D367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8DEDAE-44F5-ACFE-BA91-DD0D343D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84" y="21084"/>
            <a:ext cx="10515600" cy="1325563"/>
          </a:xfrm>
        </p:spPr>
        <p:txBody>
          <a:bodyPr/>
          <a:lstStyle/>
          <a:p>
            <a:r>
              <a:rPr lang="en-US" sz="3600"/>
              <a:t>and Protein Upgrades</a:t>
            </a:r>
            <a:endParaRPr lang="en-US"/>
          </a:p>
        </p:txBody>
      </p:sp>
      <p:pic>
        <p:nvPicPr>
          <p:cNvPr id="5" name="Picture 10" descr="23399142">
            <a:extLst>
              <a:ext uri="{FF2B5EF4-FFF2-40B4-BE49-F238E27FC236}">
                <a16:creationId xmlns:a16="http://schemas.microsoft.com/office/drawing/2014/main" id="{5EDB1104-0C15-CCA1-B6FC-5A66C145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984" y="3183710"/>
            <a:ext cx="3408090" cy="220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mg_sushi">
            <a:extLst>
              <a:ext uri="{FF2B5EF4-FFF2-40B4-BE49-F238E27FC236}">
                <a16:creationId xmlns:a16="http://schemas.microsoft.com/office/drawing/2014/main" id="{BD38422C-2391-7A9B-AE4A-A1D63082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922" y="1591285"/>
            <a:ext cx="1627574" cy="141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3210_lg">
            <a:extLst>
              <a:ext uri="{FF2B5EF4-FFF2-40B4-BE49-F238E27FC236}">
                <a16:creationId xmlns:a16="http://schemas.microsoft.com/office/drawing/2014/main" id="{84DA21B7-98C1-5B61-09D0-FECFB3930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500" y="1595559"/>
            <a:ext cx="1627574" cy="143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4C0856-D905-0262-039F-E88654F36CD4}"/>
              </a:ext>
            </a:extLst>
          </p:cNvPr>
          <p:cNvSpPr/>
          <p:nvPr/>
        </p:nvSpPr>
        <p:spPr>
          <a:xfrm>
            <a:off x="4156724" y="1663110"/>
            <a:ext cx="739900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DA291C"/>
                </a:solidFill>
                <a:latin typeface="Century Gothic" panose="020B0502020202020204" pitchFamily="34" charset="0"/>
                <a:cs typeface="Arial Narrow"/>
              </a:rPr>
              <a:t>Protein &amp; other macronutrient upgrades Overlap</a:t>
            </a:r>
          </a:p>
          <a:p>
            <a:r>
              <a:rPr lang="en-US" sz="2000">
                <a:latin typeface="Century Gothic" panose="020B0502020202020204" pitchFamily="34" charset="0"/>
                <a:cs typeface="Arial Narrow"/>
              </a:rPr>
              <a:t>     </a:t>
            </a:r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More cold water fish intake = more omega 3 PUFA </a:t>
            </a:r>
          </a:p>
          <a:p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Aim for lean &amp; unprocessed meats = less SFA </a:t>
            </a:r>
            <a:endParaRPr lang="en-US" sz="2000" i="1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  <a:cs typeface="Arial Narrow"/>
            </a:endParaRPr>
          </a:p>
          <a:p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Think “Flexitarian”- more plant protein = more fiber</a:t>
            </a:r>
          </a:p>
          <a:p>
            <a:r>
              <a:rPr lang="en-US" sz="200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Dietary cholesterol (eggs) have conflicting evidence </a:t>
            </a: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	 - variable LDL-c response; </a:t>
            </a: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	-  consensus is limit to ~1 a day</a:t>
            </a:r>
          </a:p>
          <a:p>
            <a:r>
              <a:rPr lang="en-US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	 - may be particularly important in T2DM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479C1-E598-212A-E17A-23EAB8A3523E}"/>
              </a:ext>
            </a:extLst>
          </p:cNvPr>
          <p:cNvSpPr txBox="1"/>
          <p:nvPr/>
        </p:nvSpPr>
        <p:spPr>
          <a:xfrm>
            <a:off x="754922" y="1018608"/>
            <a:ext cx="1099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0841A2"/>
                </a:solidFill>
                <a:latin typeface="Century Gothic" panose="020B0502020202020204" pitchFamily="34" charset="0"/>
                <a:cs typeface="Arial Narrow"/>
              </a:rPr>
              <a:t>It would be safe for most Americans to cut back on dietary protein overall – usually 2-2.5x RDI </a:t>
            </a:r>
          </a:p>
        </p:txBody>
      </p:sp>
      <p:pic>
        <p:nvPicPr>
          <p:cNvPr id="10" name="Picture 8" descr="Crisco-1911">
            <a:extLst>
              <a:ext uri="{FF2B5EF4-FFF2-40B4-BE49-F238E27FC236}">
                <a16:creationId xmlns:a16="http://schemas.microsoft.com/office/drawing/2014/main" id="{B76C398A-C9B9-2AA2-60B7-82C1F559D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2586" y="4508052"/>
            <a:ext cx="2022019" cy="18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7AB61B-EE26-7F4D-07D3-32EA98BADC27}"/>
              </a:ext>
            </a:extLst>
          </p:cNvPr>
          <p:cNvSpPr txBox="1"/>
          <p:nvPr/>
        </p:nvSpPr>
        <p:spPr>
          <a:xfrm>
            <a:off x="4970893" y="4541600"/>
            <a:ext cx="527038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In nature, foods aren’t delivered in a vacuum</a:t>
            </a:r>
          </a:p>
          <a:p>
            <a:r>
              <a:rPr lang="en-US" sz="1600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– keeping food REAL avoids processed proteins </a:t>
            </a:r>
          </a:p>
          <a:p>
            <a:r>
              <a:rPr lang="en-US" sz="1600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&amp; delivers a balance of nutrients - </a:t>
            </a:r>
          </a:p>
          <a:p>
            <a:r>
              <a:rPr lang="en-US" sz="1600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better tuned to both our own and our </a:t>
            </a:r>
          </a:p>
          <a:p>
            <a:r>
              <a:rPr lang="en-US" sz="1600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biome’s metabolism</a:t>
            </a:r>
            <a:r>
              <a:rPr lang="en-US" i="1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          </a:t>
            </a:r>
            <a:endParaRPr lang="en-US" sz="600" i="1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  <a:cs typeface="Arial Narrow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D48B14-019E-857C-05C0-75B2327A8A36}"/>
              </a:ext>
            </a:extLst>
          </p:cNvPr>
          <p:cNvCxnSpPr>
            <a:cxnSpLocks/>
          </p:cNvCxnSpPr>
          <p:nvPr/>
        </p:nvCxnSpPr>
        <p:spPr>
          <a:xfrm>
            <a:off x="9848298" y="4725828"/>
            <a:ext cx="1293156" cy="1348888"/>
          </a:xfrm>
          <a:prstGeom prst="line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903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DFCDF-EF05-FB94-7A48-0EDC4655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9F9B8D-E3FC-746F-6107-9B92967E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3" y="188383"/>
            <a:ext cx="10515600" cy="1325563"/>
          </a:xfrm>
        </p:spPr>
        <p:txBody>
          <a:bodyPr/>
          <a:lstStyle/>
          <a:p>
            <a:r>
              <a:rPr lang="en-US" sz="3600">
                <a:latin typeface="Calibri" panose="020F0502020204030204" pitchFamily="34" charset="0"/>
                <a:cs typeface="Calibri" panose="020F0502020204030204" pitchFamily="34" charset="0"/>
              </a:rPr>
              <a:t>Adjunct Nutraceutical Therapy for TG Lowering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A5658-0CB8-385F-A0FB-CF5F03126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41" y="1447276"/>
            <a:ext cx="11299416" cy="2418129"/>
          </a:xfrm>
        </p:spPr>
        <p:txBody>
          <a:bodyPr>
            <a:normAutofit/>
          </a:bodyPr>
          <a:lstStyle/>
          <a:p>
            <a:r>
              <a:rPr lang="en-US" sz="2400" b="1">
                <a:cs typeface="Calibri" panose="020F0502020204030204" pitchFamily="34" charset="0"/>
              </a:rPr>
              <a:t>Omega 3 Fatty Acid Marine Fish Oil Supplements</a:t>
            </a:r>
          </a:p>
          <a:p>
            <a:pPr lvl="1">
              <a:buFont typeface="Arial"/>
              <a:buChar char="•"/>
            </a:pPr>
            <a:r>
              <a:rPr lang="en-US" sz="2000">
                <a:solidFill>
                  <a:srgbClr val="0841A2"/>
                </a:solidFill>
                <a:cs typeface="Calibri" panose="020F0502020204030204" pitchFamily="34" charset="0"/>
              </a:rPr>
              <a:t> </a:t>
            </a:r>
            <a:r>
              <a:rPr lang="en-US" sz="2000" err="1">
                <a:solidFill>
                  <a:srgbClr val="0841A2"/>
                </a:solidFill>
                <a:cs typeface="Calibri" panose="020F0502020204030204" pitchFamily="34" charset="0"/>
              </a:rPr>
              <a:t>Lovaza</a:t>
            </a:r>
            <a:r>
              <a:rPr lang="en-US" sz="2000">
                <a:solidFill>
                  <a:srgbClr val="0841A2"/>
                </a:solidFill>
                <a:cs typeface="Calibri" panose="020F0502020204030204" pitchFamily="34" charset="0"/>
              </a:rPr>
              <a:t> ($$$) - Ultra-concentrated 90% bioactive DHA + EPA; </a:t>
            </a:r>
            <a:r>
              <a:rPr lang="en-US" sz="2000" err="1">
                <a:solidFill>
                  <a:srgbClr val="0841A2"/>
                </a:solidFill>
                <a:cs typeface="Calibri" panose="020F0502020204030204" pitchFamily="34" charset="0"/>
              </a:rPr>
              <a:t>Vascepa</a:t>
            </a:r>
            <a:r>
              <a:rPr lang="en-US" sz="2000">
                <a:solidFill>
                  <a:srgbClr val="0841A2"/>
                </a:solidFill>
                <a:cs typeface="Calibri" panose="020F0502020204030204" pitchFamily="34" charset="0"/>
              </a:rPr>
              <a:t> ($$$$) – just EPA</a:t>
            </a:r>
          </a:p>
          <a:p>
            <a:pPr lvl="1">
              <a:buFont typeface="Arial"/>
              <a:buChar char="•"/>
            </a:pPr>
            <a:r>
              <a:rPr lang="en-US" sz="2000">
                <a:solidFill>
                  <a:srgbClr val="0841A2"/>
                </a:solidFill>
                <a:cs typeface="Calibri" panose="020F0502020204030204" pitchFamily="34" charset="0"/>
              </a:rPr>
              <a:t> 2 gm/d bioactive omega 3 for TG lowering</a:t>
            </a:r>
          </a:p>
          <a:p>
            <a:pPr lvl="2">
              <a:buFont typeface="Arial"/>
              <a:buChar char="•"/>
            </a:pPr>
            <a:r>
              <a:rPr lang="en-US" sz="2000" b="0">
                <a:solidFill>
                  <a:srgbClr val="0841A2"/>
                </a:solidFill>
                <a:cs typeface="Calibri" panose="020F0502020204030204" pitchFamily="34" charset="0"/>
              </a:rPr>
              <a:t> OTC preps with 90% purity are available &amp; more affordable</a:t>
            </a:r>
          </a:p>
          <a:p>
            <a:pPr lvl="2">
              <a:buFont typeface="Arial"/>
              <a:buChar char="•"/>
            </a:pPr>
            <a:r>
              <a:rPr lang="en-US" sz="2000" b="0">
                <a:solidFill>
                  <a:srgbClr val="0841A2"/>
                </a:solidFill>
                <a:cs typeface="Calibri" panose="020F0502020204030204" pitchFamily="34" charset="0"/>
              </a:rPr>
              <a:t> For vegans: pure DHA (algal sourced)</a:t>
            </a:r>
          </a:p>
          <a:p>
            <a:pPr lvl="2"/>
            <a:r>
              <a:rPr lang="en-US" sz="2000" b="0" i="1">
                <a:solidFill>
                  <a:srgbClr val="0841A2"/>
                </a:solidFill>
                <a:cs typeface="Calibri" panose="020F0502020204030204" pitchFamily="34" charset="0"/>
              </a:rPr>
              <a:t>Both DHA &amp; EPA achieve TG-lowering and increase LDL-P size </a:t>
            </a:r>
          </a:p>
          <a:p>
            <a:pPr marL="11112" lvl="1" indent="0">
              <a:buNone/>
            </a:pPr>
            <a:endParaRPr lang="en-US" i="1">
              <a:solidFill>
                <a:srgbClr val="0841A2"/>
              </a:solidFill>
              <a:cs typeface="Calibri" panose="020F0502020204030204" pitchFamily="34" charset="0"/>
            </a:endParaRPr>
          </a:p>
          <a:p>
            <a:pPr lvl="1"/>
            <a:endParaRPr lang="en-US" sz="800" i="1">
              <a:solidFill>
                <a:schemeClr val="tx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lvl="1"/>
            <a:endParaRPr lang="en-US" sz="800" i="1">
              <a:solidFill>
                <a:schemeClr val="tx1">
                  <a:lumMod val="75000"/>
                </a:schemeClr>
              </a:solidFill>
              <a:cs typeface="Arial Narrow"/>
            </a:endParaRPr>
          </a:p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EA3CAD-FF40-68A1-A01F-BFC1E444A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55820"/>
              </p:ext>
            </p:extLst>
          </p:nvPr>
        </p:nvGraphicFramePr>
        <p:xfrm>
          <a:off x="973017" y="3918407"/>
          <a:ext cx="8206152" cy="137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883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pre-post 8 </a:t>
                      </a:r>
                      <a:r>
                        <a:rPr lang="en-US" sz="1600" b="0" err="1">
                          <a:solidFill>
                            <a:schemeClr val="bg1"/>
                          </a:solidFill>
                        </a:rPr>
                        <a:t>wk</a:t>
                      </a:r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, n=42</a:t>
                      </a:r>
                      <a:endParaRPr lang="en-US" sz="1600" b="0" i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en-US" sz="1600" err="1">
                          <a:solidFill>
                            <a:schemeClr val="bg1"/>
                          </a:solidFill>
                        </a:rPr>
                        <a:t>Lovaza</a:t>
                      </a: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 (4 </a:t>
                      </a:r>
                      <a:r>
                        <a:rPr lang="en-US" sz="1600" err="1">
                          <a:solidFill>
                            <a:schemeClr val="bg1"/>
                          </a:solidFill>
                        </a:rPr>
                        <a:t>g/d</a:t>
                      </a: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    Placebo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          p</a:t>
                      </a:r>
                      <a:endParaRPr lang="en-US" sz="1600" i="1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83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TC 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     -1.7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       -3.0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       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883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454847"/>
                          </a:solidFill>
                        </a:rPr>
                        <a:t>Triglycerides 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454847"/>
                          </a:solidFill>
                        </a:rPr>
                        <a:t>     -52 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454847"/>
                          </a:solidFill>
                        </a:rPr>
                        <a:t>       -16 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454847"/>
                          </a:solidFill>
                        </a:rPr>
                        <a:t>       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83"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LDL-c (mg/dl)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      + 8 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         0  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       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2F0280-2AF2-6F46-6420-2AEAC1CC21B7}"/>
              </a:ext>
            </a:extLst>
          </p:cNvPr>
          <p:cNvSpPr txBox="1"/>
          <p:nvPr/>
        </p:nvSpPr>
        <p:spPr>
          <a:xfrm>
            <a:off x="398585" y="5569088"/>
            <a:ext cx="9805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Clr>
                <a:schemeClr val="accent1"/>
              </a:buClr>
            </a:pPr>
            <a:r>
              <a:rPr lang="en-US" sz="1800" i="1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~ one oz of salmon so a 3 oz filet twice a week ~ one gel cap daily. </a:t>
            </a:r>
          </a:p>
          <a:p>
            <a:pPr lvl="1">
              <a:buClr>
                <a:schemeClr val="accent1"/>
              </a:buClr>
            </a:pPr>
            <a:r>
              <a:rPr lang="en-US" sz="1800">
                <a:solidFill>
                  <a:srgbClr val="0841A2"/>
                </a:solidFill>
                <a:latin typeface="Century Gothic" panose="020B0502020202020204" pitchFamily="34" charset="0"/>
              </a:rPr>
              <a:t>Fish intake in meta-analysis associates with ↓ CVD; jury still out for omega 3 alone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B68CC-7D1A-3F96-2CD8-DDB9616E178F}"/>
              </a:ext>
            </a:extLst>
          </p:cNvPr>
          <p:cNvSpPr txBox="1"/>
          <p:nvPr/>
        </p:nvSpPr>
        <p:spPr>
          <a:xfrm flipH="1">
            <a:off x="9179169" y="5044816"/>
            <a:ext cx="2720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Gidding, J Peds 2014:165:497-503</a:t>
            </a:r>
            <a:endParaRPr lang="en-US" sz="1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1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AFAC6-0D59-4CD3-9F69-D9DEEDDC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D7BA23-4791-D6A3-9B04-B9308666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377" y="-330497"/>
            <a:ext cx="10515600" cy="1104956"/>
          </a:xfrm>
        </p:spPr>
        <p:txBody>
          <a:bodyPr>
            <a:normAutofit/>
          </a:bodyPr>
          <a:lstStyle/>
          <a:p>
            <a:r>
              <a:rPr lang="en-US"/>
              <a:t>What happened after 6 </a:t>
            </a:r>
            <a:r>
              <a:rPr lang="en-US" err="1"/>
              <a:t>mo</a:t>
            </a:r>
            <a:r>
              <a:rPr lang="en-US"/>
              <a:t> Trial of Lifestyle?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5EFA7-6AA5-8217-4F89-25A99BAC1BF0}"/>
              </a:ext>
            </a:extLst>
          </p:cNvPr>
          <p:cNvSpPr txBox="1"/>
          <p:nvPr/>
        </p:nvSpPr>
        <p:spPr>
          <a:xfrm>
            <a:off x="785954" y="828879"/>
            <a:ext cx="10959060" cy="398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12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yo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#1; BMI still 8</a:t>
            </a:r>
            <a:r>
              <a:rPr lang="en-US" sz="2000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8</a:t>
            </a:r>
            <a:r>
              <a:rPr kumimoji="0" lang="en-US" sz="2000" b="0" i="0" u="none" strike="noStrike" kern="1200" cap="none" spc="0" normalizeH="0" baseline="3000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%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ile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; athletic; no family history of CVD, WHR 0.48 (stable)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</a:t>
            </a:r>
            <a:r>
              <a:rPr lang="en-US" sz="2000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still n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ormal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fasting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TG = 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45 (↓10%)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TC       =      LDL-c      +       HDL-c      +      VLDL-c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185               122                   55                      8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(↓5%)	</a:t>
            </a:r>
            <a:r>
              <a:rPr lang="en-US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(↓6%)		      (no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2" charset="2"/>
                <a:ea typeface="ＭＳ Ｐゴシック" pitchFamily="80" charset="-128"/>
                <a:cs typeface="Calibri" panose="020F0502020204030204" pitchFamily="34" charset="0"/>
              </a:rPr>
              <a:t>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)            (↓20%)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12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yo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#2; BMI 96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%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ile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(↓2% </a:t>
            </a:r>
            <a:r>
              <a:rPr lang="en-US" sz="2000" err="1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ile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; walking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more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; </a:t>
            </a:r>
            <a:r>
              <a:rPr lang="en-US" sz="2000" b="1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+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FHx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history DM2 &amp; CVD, WHR 0.55 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(↓.03)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,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841A2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Improved f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asting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TG = 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150 (↓25%)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TC       =      LDL-c      +       HDL-c      +      VLDL-c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205               143                       32                       30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 (↑5%)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	</a:t>
            </a:r>
            <a:r>
              <a:rPr lang="en-US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      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(↑10%)              (↑28%)            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↓25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758DF-8CD6-9A87-EE15-0947ECAC9E24}"/>
              </a:ext>
            </a:extLst>
          </p:cNvPr>
          <p:cNvSpPr txBox="1"/>
          <p:nvPr/>
        </p:nvSpPr>
        <p:spPr>
          <a:xfrm>
            <a:off x="6024171" y="4372322"/>
            <a:ext cx="606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C</a:t>
            </a:r>
            <a:r>
              <a:rPr lang="en-US" i="1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ontinue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redoubled Lifestyle; discuss adjunct Rx; follow q 6 </a:t>
            </a:r>
            <a:r>
              <a:rPr kumimoji="0" lang="en-US" sz="1800" b="0" i="1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mo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640B1-8554-23A6-7DE3-B3866271C0D6}"/>
              </a:ext>
            </a:extLst>
          </p:cNvPr>
          <p:cNvSpPr txBox="1"/>
          <p:nvPr/>
        </p:nvSpPr>
        <p:spPr>
          <a:xfrm>
            <a:off x="6450070" y="3495944"/>
            <a:ext cx="2511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Non-HDL-c</a:t>
            </a:r>
          </a:p>
          <a:p>
            <a:pPr algn="ctr"/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      173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↓1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%)</a:t>
            </a:r>
          </a:p>
          <a:p>
            <a:pPr algn="ctr"/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TG/HDL-c = 4.7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↓41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%!)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FCCD0E-B351-4424-4179-FBDD84344233}"/>
              </a:ext>
            </a:extLst>
          </p:cNvPr>
          <p:cNvSpPr/>
          <p:nvPr/>
        </p:nvSpPr>
        <p:spPr>
          <a:xfrm>
            <a:off x="688299" y="6169572"/>
            <a:ext cx="11051756" cy="688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B540AE-051A-FF4D-E71C-93184AF23B46}"/>
              </a:ext>
            </a:extLst>
          </p:cNvPr>
          <p:cNvSpPr txBox="1"/>
          <p:nvPr/>
        </p:nvSpPr>
        <p:spPr>
          <a:xfrm>
            <a:off x="766371" y="4612203"/>
            <a:ext cx="10515600" cy="217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C00000"/>
                </a:solidFill>
                <a:cs typeface="Calibri" panose="020F0502020204030204" pitchFamily="34" charset="0"/>
              </a:rPr>
              <a:t>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12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yo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#</a:t>
            </a:r>
            <a:r>
              <a:rPr lang="en-US" sz="2000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3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; BMI 82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%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ile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 (↓2% </a:t>
            </a:r>
            <a:r>
              <a:rPr lang="en-US" sz="2000" err="1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ile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;</a:t>
            </a:r>
            <a:r>
              <a:rPr lang="en-US" sz="2000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joined a soccer team;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no family history of CVD, WHR 0.48 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(↓.02)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,  </a:t>
            </a:r>
            <a:r>
              <a:rPr lang="en-US" sz="2000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n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ormalized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fasting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TG = </a:t>
            </a:r>
            <a:r>
              <a:rPr lang="en-US" sz="2000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82 (↓29%)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pitchFamily="80" charset="-128"/>
              <a:cs typeface="Calibri" panose="020F050202020403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 TC       =      LDL-c      +       HDL-c      +      VLDL-c                    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  194               129                   49                      16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-105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 (↓1%)	</a:t>
            </a:r>
            <a:r>
              <a:rPr lang="en-US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(</a:t>
            </a:r>
            <a:r>
              <a:rPr lang="en-US">
                <a:solidFill>
                  <a:srgbClr val="C00000"/>
                </a:solidFill>
                <a:ea typeface="ＭＳ Ｐゴシック" pitchFamily="80" charset="-128"/>
                <a:cs typeface="Calibri" panose="020F0502020204030204" pitchFamily="34" charset="0"/>
              </a:rPr>
              <a:t>no </a:t>
            </a:r>
            <a:r>
              <a:rPr lang="en-US">
                <a:solidFill>
                  <a:srgbClr val="C00000"/>
                </a:solidFill>
                <a:latin typeface="Symbol" pitchFamily="2" charset="2"/>
                <a:ea typeface="ＭＳ Ｐゴシック" pitchFamily="80" charset="-128"/>
                <a:cs typeface="Calibri" panose="020F0502020204030204" pitchFamily="34" charset="0"/>
              </a:rPr>
              <a:t>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)		     (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↑14%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)             (↓30%)</a:t>
            </a:r>
            <a:r>
              <a:rPr lang="en-US">
                <a:solidFill>
                  <a:srgbClr val="C00000"/>
                </a:solidFill>
                <a:cs typeface="Calibri" panose="020F0502020204030204" pitchFamily="34" charset="0"/>
              </a:rPr>
              <a:t>                 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102538-802C-C623-3897-A951B9802B23}"/>
              </a:ext>
            </a:extLst>
          </p:cNvPr>
          <p:cNvSpPr txBox="1"/>
          <p:nvPr/>
        </p:nvSpPr>
        <p:spPr>
          <a:xfrm>
            <a:off x="6450070" y="5505297"/>
            <a:ext cx="25119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Non-HDL-c</a:t>
            </a:r>
          </a:p>
          <a:p>
            <a:pPr algn="ctr"/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      136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↓11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%)</a:t>
            </a:r>
          </a:p>
          <a:p>
            <a:pPr algn="ctr"/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TG/HDL-c = </a:t>
            </a:r>
            <a:r>
              <a:rPr lang="en-US">
                <a:solidFill>
                  <a:srgbClr val="C00000"/>
                </a:solidFill>
                <a:cs typeface="Calibri" panose="020F0502020204030204" pitchFamily="34" charset="0"/>
              </a:rPr>
              <a:t>1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.7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↓37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%!)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319E0F-C881-74CA-DAE8-F5E2E3A6ECA4}"/>
              </a:ext>
            </a:extLst>
          </p:cNvPr>
          <p:cNvSpPr txBox="1"/>
          <p:nvPr/>
        </p:nvSpPr>
        <p:spPr>
          <a:xfrm>
            <a:off x="6265484" y="6403462"/>
            <a:ext cx="508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C</a:t>
            </a:r>
            <a:r>
              <a:rPr lang="en-US" i="1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ontinue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Lifestyle Therapy; check lipids again age 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964706-6A60-83CD-19D9-8AA2FEE16999}"/>
              </a:ext>
            </a:extLst>
          </p:cNvPr>
          <p:cNvSpPr txBox="1"/>
          <p:nvPr/>
        </p:nvSpPr>
        <p:spPr>
          <a:xfrm>
            <a:off x="6867856" y="1387842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C00000"/>
                </a:solidFill>
                <a:cs typeface="Calibri" panose="020F0502020204030204" pitchFamily="34" charset="0"/>
              </a:rPr>
              <a:t>   Non-HDL-c</a:t>
            </a:r>
          </a:p>
          <a:p>
            <a:r>
              <a:rPr lang="en-US">
                <a:solidFill>
                  <a:srgbClr val="C00000"/>
                </a:solidFill>
                <a:cs typeface="Calibri" panose="020F0502020204030204" pitchFamily="34" charset="0"/>
              </a:rPr>
              <a:t>      130 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↓4</a:t>
            </a:r>
            <a:r>
              <a:rPr lang="en-US" sz="1800">
                <a:solidFill>
                  <a:srgbClr val="C00000"/>
                </a:solidFill>
                <a:cs typeface="Calibri" panose="020F0502020204030204" pitchFamily="34" charset="0"/>
              </a:rPr>
              <a:t>%)</a:t>
            </a:r>
            <a:endParaRPr lang="en-US">
              <a:solidFill>
                <a:srgbClr val="C00000"/>
              </a:solidFill>
              <a:cs typeface="Calibri" panose="020F0502020204030204" pitchFamily="34" charset="0"/>
            </a:endParaRPr>
          </a:p>
          <a:p>
            <a:r>
              <a:rPr lang="en-US">
                <a:solidFill>
                  <a:srgbClr val="C00000"/>
                </a:solidFill>
                <a:cs typeface="Calibri" panose="020F0502020204030204" pitchFamily="34" charset="0"/>
              </a:rPr>
              <a:t>TG/HDL-c &lt;&lt;1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C1462-C879-0380-589B-55A6B6648CDF}"/>
              </a:ext>
            </a:extLst>
          </p:cNvPr>
          <p:cNvSpPr txBox="1"/>
          <p:nvPr/>
        </p:nvSpPr>
        <p:spPr>
          <a:xfrm>
            <a:off x="6066442" y="2286075"/>
            <a:ext cx="508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C</a:t>
            </a:r>
            <a:r>
              <a:rPr lang="en-US" i="1">
                <a:solidFill>
                  <a:srgbClr val="0841A2"/>
                </a:solidFill>
                <a:ea typeface="ＭＳ Ｐゴシック" pitchFamily="80" charset="-128"/>
                <a:cs typeface="Calibri" panose="020F0502020204030204" pitchFamily="34" charset="0"/>
              </a:rPr>
              <a:t>ontinue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0841A2"/>
                </a:solidFill>
                <a:effectLst/>
                <a:uLnTx/>
                <a:uFillTx/>
                <a:ea typeface="ＭＳ Ｐゴシック" pitchFamily="80" charset="-128"/>
                <a:cs typeface="Calibri" panose="020F0502020204030204" pitchFamily="34" charset="0"/>
              </a:rPr>
              <a:t> Lifestyle Therapy; check lipids again age 17</a:t>
            </a:r>
          </a:p>
        </p:txBody>
      </p:sp>
    </p:spTree>
    <p:extLst>
      <p:ext uri="{BB962C8B-B14F-4D97-AF65-F5344CB8AC3E}">
        <p14:creationId xmlns:p14="http://schemas.microsoft.com/office/powerpoint/2010/main" val="232297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4DF836-2F1E-F137-848F-10DCC160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2F04A-055A-A99C-039D-4DCC2F01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18255"/>
            <a:ext cx="10896600" cy="1325563"/>
          </a:xfrm>
        </p:spPr>
        <p:txBody>
          <a:bodyPr>
            <a:normAutofit/>
          </a:bodyPr>
          <a:lstStyle/>
          <a:p>
            <a:r>
              <a:rPr lang="en-US"/>
              <a:t>Combined Hyperlipidemia Responds to Lifestyle</a:t>
            </a:r>
            <a:endParaRPr lang="en-US" sz="3100" b="0"/>
          </a:p>
        </p:txBody>
      </p:sp>
      <p:pic>
        <p:nvPicPr>
          <p:cNvPr id="9" name="Picture 8" descr="A picture containing text, screenshot, diagram, sketch&#10;&#10;Description automatically generated">
            <a:extLst>
              <a:ext uri="{FF2B5EF4-FFF2-40B4-BE49-F238E27FC236}">
                <a16:creationId xmlns:a16="http://schemas.microsoft.com/office/drawing/2014/main" id="{A9B237AC-F647-7E38-0156-BADCB22FA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787417"/>
            <a:ext cx="9524253" cy="469714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8B4741-49D2-F1BA-CB94-684996EDA6AA}"/>
              </a:ext>
            </a:extLst>
          </p:cNvPr>
          <p:cNvSpPr/>
          <p:nvPr/>
        </p:nvSpPr>
        <p:spPr>
          <a:xfrm>
            <a:off x="699247" y="6212541"/>
            <a:ext cx="11080377" cy="627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28A149-0B9C-13B0-E5D8-383AA390F97A}"/>
              </a:ext>
            </a:extLst>
          </p:cNvPr>
          <p:cNvSpPr txBox="1"/>
          <p:nvPr/>
        </p:nvSpPr>
        <p:spPr>
          <a:xfrm>
            <a:off x="7164729" y="6115226"/>
            <a:ext cx="3760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Pratt and </a:t>
            </a:r>
            <a:r>
              <a:rPr lang="en-US" err="1">
                <a:solidFill>
                  <a:srgbClr val="C00000"/>
                </a:solidFill>
              </a:rPr>
              <a:t>Kavey</a:t>
            </a:r>
            <a:r>
              <a:rPr lang="en-US">
                <a:solidFill>
                  <a:srgbClr val="C00000"/>
                </a:solidFill>
              </a:rPr>
              <a:t> 2014, J Clin Lipidology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A74C44-6EAD-0899-2F2C-BB7476BB469A}"/>
              </a:ext>
            </a:extLst>
          </p:cNvPr>
          <p:cNvSpPr txBox="1"/>
          <p:nvPr/>
        </p:nvSpPr>
        <p:spPr>
          <a:xfrm>
            <a:off x="139326" y="1258775"/>
            <a:ext cx="1191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841A2"/>
                </a:solidFill>
              </a:rPr>
              <a:t>In 55 adolescents with combined dyslipidemia and obesity, lifestyle improved lipids </a:t>
            </a:r>
          </a:p>
          <a:p>
            <a:pPr algn="ctr"/>
            <a:r>
              <a:rPr lang="en-US" sz="2400">
                <a:solidFill>
                  <a:srgbClr val="0841A2"/>
                </a:solidFill>
              </a:rPr>
              <a:t>over 9 </a:t>
            </a:r>
            <a:r>
              <a:rPr lang="en-US" sz="2400" err="1">
                <a:solidFill>
                  <a:srgbClr val="0841A2"/>
                </a:solidFill>
              </a:rPr>
              <a:t>mo</a:t>
            </a:r>
            <a:r>
              <a:rPr lang="en-US" sz="2400">
                <a:solidFill>
                  <a:srgbClr val="0841A2"/>
                </a:solidFill>
              </a:rPr>
              <a:t> average F/U, in association with a modest change in BMI (-0.67 kg/M</a:t>
            </a:r>
            <a:r>
              <a:rPr lang="en-US" sz="2400" baseline="30000">
                <a:solidFill>
                  <a:srgbClr val="0841A2"/>
                </a:solidFill>
              </a:rPr>
              <a:t>2</a:t>
            </a:r>
            <a:r>
              <a:rPr lang="en-US" sz="2400">
                <a:solidFill>
                  <a:srgbClr val="0841A2"/>
                </a:solidFill>
              </a:rPr>
              <a:t>)</a:t>
            </a:r>
            <a:endParaRPr lang="en-US" sz="2400" baseline="30000">
              <a:solidFill>
                <a:srgbClr val="0841A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19CE90-9861-98BE-DDE6-B343D2A37966}"/>
              </a:ext>
            </a:extLst>
          </p:cNvPr>
          <p:cNvSpPr txBox="1"/>
          <p:nvPr/>
        </p:nvSpPr>
        <p:spPr>
          <a:xfrm>
            <a:off x="7361961" y="4598894"/>
            <a:ext cx="213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(no change in HDL-c)</a:t>
            </a:r>
          </a:p>
        </p:txBody>
      </p:sp>
    </p:spTree>
    <p:extLst>
      <p:ext uri="{BB962C8B-B14F-4D97-AF65-F5344CB8AC3E}">
        <p14:creationId xmlns:p14="http://schemas.microsoft.com/office/powerpoint/2010/main" val="3296753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A9BEC-A22B-2120-7E3C-3D7B0FBA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A3AE69-693B-6179-0B3D-521FCC74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183019"/>
            <a:ext cx="10869706" cy="1325563"/>
          </a:xfrm>
        </p:spPr>
        <p:txBody>
          <a:bodyPr>
            <a:normAutofit fontScale="90000"/>
          </a:bodyPr>
          <a:lstStyle/>
          <a:p>
            <a:r>
              <a:rPr lang="en-US"/>
              <a:t>The Bar is Set High for Pediatric Adjunct Statin Therapy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06459-FFB7-05DA-BE5B-04791918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508582"/>
            <a:ext cx="11031071" cy="4351338"/>
          </a:xfrm>
        </p:spPr>
        <p:txBody>
          <a:bodyPr>
            <a:normAutofit/>
          </a:bodyPr>
          <a:lstStyle/>
          <a:p>
            <a:r>
              <a:rPr lang="en-US" sz="2400"/>
              <a:t>But when crossed:</a:t>
            </a:r>
          </a:p>
          <a:p>
            <a:pPr marL="574675" lvl="1" indent="-342900"/>
            <a:r>
              <a:rPr lang="en-US" sz="2400">
                <a:solidFill>
                  <a:srgbClr val="0841A2"/>
                </a:solidFill>
              </a:rPr>
              <a:t>Statins are proven effective in lowering LDL-c and LDL-P </a:t>
            </a:r>
          </a:p>
          <a:p>
            <a:pPr marL="574675" lvl="1" indent="-342900"/>
            <a:r>
              <a:rPr lang="en-US" sz="2400">
                <a:solidFill>
                  <a:srgbClr val="0841A2"/>
                </a:solidFill>
              </a:rPr>
              <a:t>Pleiotropic anti-inflammatory effects are credited with some TG lowering</a:t>
            </a:r>
          </a:p>
          <a:p>
            <a:pPr marL="574675" lvl="1" indent="-342900"/>
            <a:r>
              <a:rPr lang="en-US" sz="2400">
                <a:solidFill>
                  <a:srgbClr val="0841A2"/>
                </a:solidFill>
              </a:rPr>
              <a:t>Very safe in youth for liver and muscle side effects </a:t>
            </a:r>
          </a:p>
          <a:p>
            <a:pPr marL="744538" lvl="2" indent="-342900"/>
            <a:r>
              <a:rPr lang="en-US" sz="2000" b="0">
                <a:solidFill>
                  <a:srgbClr val="0841A2"/>
                </a:solidFill>
              </a:rPr>
              <a:t>Even in the presence of NAFLD</a:t>
            </a:r>
          </a:p>
          <a:p>
            <a:pPr marL="574675" lvl="1" indent="-342900"/>
            <a:r>
              <a:rPr lang="en-US" sz="2400">
                <a:solidFill>
                  <a:srgbClr val="0841A2"/>
                </a:solidFill>
              </a:rPr>
              <a:t>BUT the potential for increased lifelong T2DM risk needs to be better understood</a:t>
            </a:r>
          </a:p>
          <a:p>
            <a:pPr marL="744538" lvl="2" indent="-342900"/>
            <a:r>
              <a:rPr lang="en-US" sz="2000" b="0">
                <a:solidFill>
                  <a:srgbClr val="0841A2"/>
                </a:solidFill>
              </a:rPr>
              <a:t>Statin ASCVD prevention benefits outweigh risk of T2DM in adults </a:t>
            </a:r>
          </a:p>
          <a:p>
            <a:pPr marL="744538" lvl="2" indent="-342900"/>
            <a:r>
              <a:rPr lang="en-US" sz="2000" b="0">
                <a:solidFill>
                  <a:srgbClr val="0841A2"/>
                </a:solidFill>
              </a:rPr>
              <a:t>Children could potentially have a longer lifelong exposure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8522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2E430-3D09-61D1-371D-82E10C00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59BE10-F70A-AF56-5A7D-0893D8F8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198259"/>
            <a:ext cx="11673840" cy="685661"/>
          </a:xfrm>
        </p:spPr>
        <p:txBody>
          <a:bodyPr>
            <a:normAutofit fontScale="90000"/>
          </a:bodyPr>
          <a:lstStyle/>
          <a:p>
            <a:r>
              <a:rPr lang="en-US"/>
              <a:t>Early &amp; Sustained Statin Rx Improves 20 </a:t>
            </a:r>
            <a:r>
              <a:rPr lang="en-US" err="1"/>
              <a:t>yr</a:t>
            </a:r>
            <a:r>
              <a:rPr lang="en-US"/>
              <a:t> outcomes </a:t>
            </a:r>
            <a:r>
              <a:rPr lang="en-US" u="sng"/>
              <a:t>in FH</a:t>
            </a:r>
          </a:p>
        </p:txBody>
      </p:sp>
      <p:pic>
        <p:nvPicPr>
          <p:cNvPr id="1025" name="Picture 1" descr="page18image50162656">
            <a:extLst>
              <a:ext uri="{FF2B5EF4-FFF2-40B4-BE49-F238E27FC236}">
                <a16:creationId xmlns:a16="http://schemas.microsoft.com/office/drawing/2014/main" id="{97A1DD2D-E4EA-0517-7C3C-F64E7ADC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8900"/>
            <a:ext cx="12192000" cy="49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539C53-1ED5-0327-E1E7-A1BB5680EE80}"/>
              </a:ext>
            </a:extLst>
          </p:cNvPr>
          <p:cNvSpPr txBox="1"/>
          <p:nvPr/>
        </p:nvSpPr>
        <p:spPr>
          <a:xfrm>
            <a:off x="899160" y="868680"/>
            <a:ext cx="3002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Luirink</a:t>
            </a:r>
            <a:r>
              <a:rPr lang="en-US" sz="180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et al, NEJM, 2019</a:t>
            </a:r>
            <a:endParaRPr lang="en-US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3636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652F04-7153-DDEF-A802-B80BC290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200E32-A3B9-1D4E-739B-24F3279D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019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The Dyslipidemia of Obesity in Teens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3C1C9-6B45-D5E5-209D-6367D28B6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563983"/>
            <a:ext cx="11338560" cy="462234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/>
              <a:t>NHLBI Pediatric Heart Network RCT of </a:t>
            </a:r>
            <a:r>
              <a:rPr lang="en-US" sz="2600" b="1" err="1"/>
              <a:t>Pitavastatin</a:t>
            </a:r>
            <a:endParaRPr lang="en-US" sz="2600" b="1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600" b="1"/>
              <a:t>Primary Aim</a:t>
            </a: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Superimposed on evidence-based nutrition and activity counseling: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To compare the effect of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pitavastatin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versus placebo on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vascular health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(arterial stiffness and CIMT) in 100 adolescents with excess adiposity (body mass index ≥85th percentile) and combined dyslipidemia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>
              <a:cs typeface="Arial" panose="020B0604020202020204" pitchFamily="34" charset="0"/>
            </a:endParaRPr>
          </a:p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Secondary Aims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To compare the effect of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pitavastatin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versus placebo on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safety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measures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To compare the effect of </a:t>
            </a:r>
            <a:r>
              <a:rPr kumimoji="0" lang="en-US" sz="22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pitavastatin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versus placebo on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lipid phenotype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r>
              <a:rPr lang="en-US" sz="2200"/>
              <a:t>Enrollment just closed in April 2023 and analyses are underway – </a:t>
            </a:r>
            <a:r>
              <a:rPr lang="en-US" sz="2200" i="1"/>
              <a:t>we will know more soon!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640DF3A-1EEB-ABF4-6322-C3685F787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440" y="188437"/>
            <a:ext cx="1569720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2E89F8-F7FA-A5FE-E713-4D6435E7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C8367-FB22-B132-E4DF-8FB155C0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CE6CB-34C1-E57D-A9E9-0CC000EA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/>
              <a:t>Combined dyslipidemia is prevalent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/>
              <a:t>It is an early indicator of insulin resistant metabolism with systemic, but preventable consequences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/>
              <a:t>It responds to underutilized insulin sensitizing lifestyle behaviors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r>
              <a:rPr lang="en-US" sz="2400"/>
              <a:t>Statins may be indicated when lifestyle proves inadequate</a:t>
            </a:r>
          </a:p>
          <a:p>
            <a:r>
              <a:rPr lang="en-US" sz="2000"/>
              <a:t> </a:t>
            </a:r>
          </a:p>
          <a:p>
            <a:pPr marL="354013" indent="-342900">
              <a:buFont typeface="Arial" panose="020B0604020202020204" pitchFamily="34" charset="0"/>
              <a:buChar char="•"/>
            </a:pPr>
            <a:endParaRPr lang="en-US" sz="2400"/>
          </a:p>
          <a:p>
            <a:r>
              <a:rPr lang="en-US" sz="2400" b="1"/>
              <a:t>Thank you for your attention and care of our region’s children!</a:t>
            </a:r>
          </a:p>
        </p:txBody>
      </p:sp>
    </p:spTree>
    <p:extLst>
      <p:ext uri="{BB962C8B-B14F-4D97-AF65-F5344CB8AC3E}">
        <p14:creationId xmlns:p14="http://schemas.microsoft.com/office/powerpoint/2010/main" val="1620581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red line drawing of people shaking hands&#10;&#10;Description automatically generated with low confidence">
            <a:extLst>
              <a:ext uri="{FF2B5EF4-FFF2-40B4-BE49-F238E27FC236}">
                <a16:creationId xmlns:a16="http://schemas.microsoft.com/office/drawing/2014/main" id="{0C5F9613-B20B-0ED4-EFF3-761CBEE623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B376B-B806-FA7F-1653-874D5DDFDC81}"/>
              </a:ext>
            </a:extLst>
          </p:cNvPr>
          <p:cNvSpPr txBox="1"/>
          <p:nvPr/>
        </p:nvSpPr>
        <p:spPr>
          <a:xfrm>
            <a:off x="457010" y="4077474"/>
            <a:ext cx="3230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Sharp Sans No1 Medium" pitchFamily="2" charset="77"/>
                <a:ea typeface="Sharp Sans No1 Medium" pitchFamily="2" charset="77"/>
                <a:cs typeface="Sharp Sans No1 Medium" pitchFamily="2" charset="77"/>
              </a:rPr>
              <a:t>June 21, 2023</a:t>
            </a:r>
          </a:p>
        </p:txBody>
      </p:sp>
      <p:pic>
        <p:nvPicPr>
          <p:cNvPr id="10" name="Picture 9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C98E5D9-FAF0-45F0-F3B9-1B055891C0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02" y="2356802"/>
            <a:ext cx="4253053" cy="1540052"/>
          </a:xfrm>
          <a:prstGeom prst="rect">
            <a:avLst/>
          </a:prstGeom>
        </p:spPr>
      </p:pic>
      <p:pic>
        <p:nvPicPr>
          <p:cNvPr id="12" name="Picture 11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2B9380F7-A4EA-4827-52D0-A579BA08C2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424" y="4088491"/>
            <a:ext cx="2574434" cy="4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C035E-0346-AC2D-5631-3C9580C5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0E6FC0-BA8D-487A-DD95-123E4D41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21F62-ABFB-6726-2424-855DA428A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825625"/>
            <a:ext cx="11072446" cy="4351338"/>
          </a:xfrm>
        </p:spPr>
        <p:txBody>
          <a:bodyPr>
            <a:normAutofit/>
          </a:bodyPr>
          <a:lstStyle/>
          <a:p>
            <a:pPr marL="525463" indent="-514350">
              <a:buAutoNum type="arabicParenR"/>
            </a:pPr>
            <a:r>
              <a:rPr lang="en-US" sz="2800"/>
              <a:t>Review definitions &amp; prevalence of combined dyslipidemia </a:t>
            </a:r>
          </a:p>
          <a:p>
            <a:pPr marL="525463" indent="-514350">
              <a:buAutoNum type="arabicParenR"/>
            </a:pPr>
            <a:r>
              <a:rPr lang="en-US" sz="2800"/>
              <a:t>What does this dyslipidemia tell us?</a:t>
            </a:r>
          </a:p>
          <a:p>
            <a:pPr marL="525463" indent="-514350">
              <a:buAutoNum type="arabicParenR"/>
            </a:pPr>
            <a:r>
              <a:rPr lang="en-US" sz="2800"/>
              <a:t>Consider current and future treatment strategies</a:t>
            </a:r>
          </a:p>
          <a:p>
            <a:pPr marL="525463" indent="-514350">
              <a:buAutoNum type="arabicParenR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28249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B86C6-0324-7976-6F8E-8790FEC7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E192B1-316C-14A9-E379-45AC3103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73"/>
            <a:ext cx="10515600" cy="1325563"/>
          </a:xfrm>
        </p:spPr>
        <p:txBody>
          <a:bodyPr/>
          <a:lstStyle/>
          <a:p>
            <a:r>
              <a:rPr lang="en-US"/>
              <a:t>What exactly is Combined Dyslipidemia?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7EE58C-084E-D293-801C-C13C5ACD5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1558245"/>
            <a:ext cx="105156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>
                <a:ea typeface="ＭＳ Ｐゴシック" panose="020B0600070205080204" pitchFamily="34" charset="-128"/>
                <a:cs typeface="Calibri" panose="020F0502020204030204" pitchFamily="34" charset="0"/>
              </a:rPr>
              <a:t>Disordered packaging &amp;/or clean-up of essential fats aka lipids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>
                <a:ea typeface="ＭＳ Ｐゴシック" panose="020B0600070205080204" pitchFamily="34" charset="-128"/>
                <a:cs typeface="Calibri" panose="020F0502020204030204" pitchFamily="34" charset="0"/>
              </a:rPr>
              <a:t>What is measured in a fasting lipid profile?</a:t>
            </a:r>
          </a:p>
          <a:p>
            <a:pPr marL="742950" lvl="1" indent="0">
              <a:buNone/>
            </a:pPr>
            <a:r>
              <a:rPr lang="en-US" altLang="en-US" sz="2400">
                <a:solidFill>
                  <a:srgbClr val="0841A2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TC, TG, &amp; how much of the total cholesterol is inside HDL particles</a:t>
            </a:r>
            <a:endParaRPr lang="en-US"/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3D1B291-A81B-8FB3-9712-3E9722BC021D}"/>
              </a:ext>
            </a:extLst>
          </p:cNvPr>
          <p:cNvGrpSpPr/>
          <p:nvPr/>
        </p:nvGrpSpPr>
        <p:grpSpPr>
          <a:xfrm>
            <a:off x="2742252" y="3520999"/>
            <a:ext cx="8621878" cy="3112529"/>
            <a:chOff x="2621265" y="3477493"/>
            <a:chExt cx="8621878" cy="27571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B21D62-9E49-5AED-B46D-CD7AF90F05DF}"/>
                </a:ext>
              </a:extLst>
            </p:cNvPr>
            <p:cNvGrpSpPr/>
            <p:nvPr/>
          </p:nvGrpSpPr>
          <p:grpSpPr>
            <a:xfrm>
              <a:off x="2621265" y="3477493"/>
              <a:ext cx="8621878" cy="2757104"/>
              <a:chOff x="13419" y="3810000"/>
              <a:chExt cx="8621878" cy="275710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B79B521-D9DA-56C8-9F1D-E9AFEB720FC3}"/>
                  </a:ext>
                </a:extLst>
              </p:cNvPr>
              <p:cNvGrpSpPr/>
              <p:nvPr/>
            </p:nvGrpSpPr>
            <p:grpSpPr>
              <a:xfrm>
                <a:off x="13419" y="3810000"/>
                <a:ext cx="8621878" cy="2757104"/>
                <a:chOff x="13419" y="3325236"/>
                <a:chExt cx="8621878" cy="2757104"/>
              </a:xfrm>
            </p:grpSpPr>
            <p:sp>
              <p:nvSpPr>
                <p:cNvPr id="11" name="Rectangle 3">
                  <a:extLst>
                    <a:ext uri="{FF2B5EF4-FFF2-40B4-BE49-F238E27FC236}">
                      <a16:creationId xmlns:a16="http://schemas.microsoft.com/office/drawing/2014/main" id="{578A0342-4A2D-40D9-2F74-725582022CE2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3419" y="4668324"/>
                  <a:ext cx="8621878" cy="4303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 fontScale="62500" lnSpcReduction="20000"/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4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2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rgbClr val="454847"/>
                      </a:solidFill>
                      <a:latin typeface="Arial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buFont typeface="Wingdings 2" charset="2"/>
                    <a:buNone/>
                  </a:pPr>
                  <a:r>
                    <a:rPr lang="en-US" altLang="x-none">
                      <a:ea typeface="ＭＳ Ｐゴシック" charset="-128"/>
                    </a:rPr>
                    <a:t> </a:t>
                  </a:r>
                  <a:r>
                    <a:rPr lang="en-US" altLang="x-none">
                      <a:solidFill>
                        <a:srgbClr val="0841A2"/>
                      </a:solidFill>
                      <a:latin typeface="Century Gothic" panose="020B0502020202020204" pitchFamily="34" charset="0"/>
                      <a:ea typeface="ＭＳ Ｐゴシック" charset="-128"/>
                    </a:rPr>
                    <a:t> BUT an HDL </a:t>
                  </a:r>
                  <a:r>
                    <a:rPr lang="en-US" altLang="x-none" sz="3200">
                      <a:solidFill>
                        <a:srgbClr val="0841A2"/>
                      </a:solidFill>
                      <a:latin typeface="Century Gothic" panose="020B0502020202020204" pitchFamily="34" charset="0"/>
                      <a:ea typeface="Corbel" charset="0"/>
                      <a:cs typeface="Corbel" charset="0"/>
                    </a:rPr>
                    <a:t>Particle, &amp; all lipoproteins, </a:t>
                  </a:r>
                  <a:r>
                    <a:rPr lang="en-US" altLang="x-none" sz="3200" i="1">
                      <a:solidFill>
                        <a:srgbClr val="0841A2"/>
                      </a:solidFill>
                      <a:latin typeface="Century Gothic" panose="020B0502020202020204" pitchFamily="34" charset="0"/>
                      <a:ea typeface="Corbel" charset="0"/>
                      <a:cs typeface="Corbel" charset="0"/>
                    </a:rPr>
                    <a:t>carry more than </a:t>
                  </a:r>
                  <a:r>
                    <a:rPr lang="en-US" altLang="x-none" sz="3200">
                      <a:solidFill>
                        <a:srgbClr val="0841A2"/>
                      </a:solidFill>
                      <a:latin typeface="Century Gothic" panose="020B0502020202020204" pitchFamily="34" charset="0"/>
                      <a:ea typeface="Corbel" charset="0"/>
                      <a:cs typeface="Corbel" charset="0"/>
                    </a:rPr>
                    <a:t>Cholesterol </a:t>
                  </a:r>
                </a:p>
                <a:p>
                  <a:pPr>
                    <a:buFont typeface="Wingdings 2" charset="2"/>
                    <a:buNone/>
                  </a:pPr>
                  <a:endParaRPr lang="en-US" altLang="x-none" sz="3200">
                    <a:solidFill>
                      <a:srgbClr val="0841A2"/>
                    </a:solidFill>
                    <a:latin typeface="Century Gothic" panose="020B0502020202020204" pitchFamily="34" charset="0"/>
                    <a:ea typeface="ＭＳ Ｐゴシック" charset="-128"/>
                  </a:endParaRPr>
                </a:p>
                <a:p>
                  <a:pPr>
                    <a:buFont typeface="Wingdings 2" charset="2"/>
                    <a:buNone/>
                  </a:pPr>
                  <a:endParaRPr lang="en-US" altLang="x-none" sz="800">
                    <a:ea typeface="ＭＳ Ｐゴシック" charset="-128"/>
                  </a:endParaRPr>
                </a:p>
              </p:txBody>
            </p:sp>
            <p:grpSp>
              <p:nvGrpSpPr>
                <p:cNvPr id="12" name="Group 261">
                  <a:extLst>
                    <a:ext uri="{FF2B5EF4-FFF2-40B4-BE49-F238E27FC236}">
                      <a16:creationId xmlns:a16="http://schemas.microsoft.com/office/drawing/2014/main" id="{984A0DB1-423B-2F99-32B5-685C9289D4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80349" y="3325236"/>
                  <a:ext cx="1506071" cy="1093694"/>
                  <a:chOff x="3506410" y="2925760"/>
                  <a:chExt cx="1930567" cy="2198688"/>
                </a:xfrm>
              </p:grpSpPr>
              <p:sp>
                <p:nvSpPr>
                  <p:cNvPr id="72" name="Oval 48">
                    <a:extLst>
                      <a:ext uri="{FF2B5EF4-FFF2-40B4-BE49-F238E27FC236}">
                        <a16:creationId xmlns:a16="http://schemas.microsoft.com/office/drawing/2014/main" id="{E05B1067-4B21-4A4B-ED9F-08473645681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2662" y="3503613"/>
                    <a:ext cx="104784" cy="117475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73" name="Oval 49">
                    <a:extLst>
                      <a:ext uri="{FF2B5EF4-FFF2-40B4-BE49-F238E27FC236}">
                        <a16:creationId xmlns:a16="http://schemas.microsoft.com/office/drawing/2014/main" id="{FB43613C-DB58-1476-689C-DD191DCAA68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840000">
                    <a:off x="4438352" y="2930525"/>
                    <a:ext cx="444538" cy="30797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74" name="Oval 50">
                    <a:extLst>
                      <a:ext uri="{FF2B5EF4-FFF2-40B4-BE49-F238E27FC236}">
                        <a16:creationId xmlns:a16="http://schemas.microsoft.com/office/drawing/2014/main" id="{FD49313A-737F-80A6-1B28-F02A52DF213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55626" y="2925764"/>
                    <a:ext cx="1851184" cy="2081212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5008"/>
                      </a:gs>
                      <a:gs pos="100000">
                        <a:srgbClr val="4C180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prstDash val="sysDot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grpSp>
                <p:nvGrpSpPr>
                  <p:cNvPr id="75" name="Group 51">
                    <a:extLst>
                      <a:ext uri="{FF2B5EF4-FFF2-40B4-BE49-F238E27FC236}">
                        <a16:creationId xmlns:a16="http://schemas.microsoft.com/office/drawing/2014/main" id="{3674FA4D-CE14-2C19-2BE9-0CD8EBA31E3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96905" y="3025775"/>
                    <a:ext cx="555673" cy="754062"/>
                    <a:chOff x="2335" y="1564"/>
                    <a:chExt cx="418" cy="568"/>
                  </a:xfrm>
                </p:grpSpPr>
                <p:sp>
                  <p:nvSpPr>
                    <p:cNvPr id="319" name="Freeform 52">
                      <a:extLst>
                        <a:ext uri="{FF2B5EF4-FFF2-40B4-BE49-F238E27FC236}">
                          <a16:creationId xmlns:a16="http://schemas.microsoft.com/office/drawing/2014/main" id="{A13A5178-57B7-50BA-4D20-9F67C4FA26C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54" y="1728"/>
                      <a:ext cx="299" cy="385"/>
                    </a:xfrm>
                    <a:custGeom>
                      <a:avLst/>
                      <a:gdLst>
                        <a:gd name="T0" fmla="*/ 37 w 329"/>
                        <a:gd name="T1" fmla="*/ 0 h 376"/>
                        <a:gd name="T2" fmla="*/ 34 w 329"/>
                        <a:gd name="T3" fmla="*/ 65 h 376"/>
                        <a:gd name="T4" fmla="*/ 34 w 329"/>
                        <a:gd name="T5" fmla="*/ 129 h 376"/>
                        <a:gd name="T6" fmla="*/ 36 w 329"/>
                        <a:gd name="T7" fmla="*/ 187 h 376"/>
                        <a:gd name="T8" fmla="*/ 40 w 329"/>
                        <a:gd name="T9" fmla="*/ 248 h 376"/>
                        <a:gd name="T10" fmla="*/ 41 w 329"/>
                        <a:gd name="T11" fmla="*/ 307 h 376"/>
                        <a:gd name="T12" fmla="*/ 45 w 329"/>
                        <a:gd name="T13" fmla="*/ 385 h 376"/>
                        <a:gd name="T14" fmla="*/ 45 w 329"/>
                        <a:gd name="T15" fmla="*/ 464 h 376"/>
                        <a:gd name="T16" fmla="*/ 38 w 329"/>
                        <a:gd name="T17" fmla="*/ 538 h 376"/>
                        <a:gd name="T18" fmla="*/ 36 w 329"/>
                        <a:gd name="T19" fmla="*/ 521 h 376"/>
                        <a:gd name="T20" fmla="*/ 32 w 329"/>
                        <a:gd name="T21" fmla="*/ 615 h 376"/>
                        <a:gd name="T22" fmla="*/ 28 w 329"/>
                        <a:gd name="T23" fmla="*/ 598 h 376"/>
                        <a:gd name="T24" fmla="*/ 23 w 329"/>
                        <a:gd name="T25" fmla="*/ 576 h 376"/>
                        <a:gd name="T26" fmla="*/ 19 w 329"/>
                        <a:gd name="T27" fmla="*/ 538 h 376"/>
                        <a:gd name="T28" fmla="*/ 14 w 329"/>
                        <a:gd name="T29" fmla="*/ 521 h 376"/>
                        <a:gd name="T30" fmla="*/ 10 w 329"/>
                        <a:gd name="T31" fmla="*/ 499 h 376"/>
                        <a:gd name="T32" fmla="*/ 5 w 329"/>
                        <a:gd name="T33" fmla="*/ 478 h 376"/>
                        <a:gd name="T34" fmla="*/ 0 w 329"/>
                        <a:gd name="T35" fmla="*/ 478 h 376"/>
                        <a:gd name="T36" fmla="*/ 5 w 329"/>
                        <a:gd name="T37" fmla="*/ 461 h 376"/>
                        <a:gd name="T38" fmla="*/ 10 w 329"/>
                        <a:gd name="T39" fmla="*/ 441 h 376"/>
                        <a:gd name="T40" fmla="*/ 14 w 329"/>
                        <a:gd name="T41" fmla="*/ 384 h 376"/>
                        <a:gd name="T42" fmla="*/ 17 w 329"/>
                        <a:gd name="T43" fmla="*/ 324 h 376"/>
                        <a:gd name="T44" fmla="*/ 22 w 329"/>
                        <a:gd name="T45" fmla="*/ 286 h 376"/>
                        <a:gd name="T46" fmla="*/ 25 w 329"/>
                        <a:gd name="T47" fmla="*/ 226 h 376"/>
                        <a:gd name="T48" fmla="*/ 28 w 329"/>
                        <a:gd name="T49" fmla="*/ 171 h 376"/>
                        <a:gd name="T50" fmla="*/ 30 w 329"/>
                        <a:gd name="T51" fmla="*/ 111 h 37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29"/>
                        <a:gd name="T79" fmla="*/ 0 h 376"/>
                        <a:gd name="T80" fmla="*/ 329 w 329"/>
                        <a:gd name="T81" fmla="*/ 376 h 37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29" h="376">
                          <a:moveTo>
                            <a:pt x="274" y="0"/>
                          </a:moveTo>
                          <a:lnTo>
                            <a:pt x="243" y="43"/>
                          </a:lnTo>
                          <a:lnTo>
                            <a:pt x="243" y="79"/>
                          </a:lnTo>
                          <a:lnTo>
                            <a:pt x="266" y="114"/>
                          </a:lnTo>
                          <a:lnTo>
                            <a:pt x="289" y="150"/>
                          </a:lnTo>
                          <a:lnTo>
                            <a:pt x="301" y="186"/>
                          </a:lnTo>
                          <a:lnTo>
                            <a:pt x="327" y="234"/>
                          </a:lnTo>
                          <a:lnTo>
                            <a:pt x="328" y="282"/>
                          </a:lnTo>
                          <a:lnTo>
                            <a:pt x="282" y="328"/>
                          </a:lnTo>
                          <a:lnTo>
                            <a:pt x="266" y="316"/>
                          </a:lnTo>
                          <a:lnTo>
                            <a:pt x="234" y="375"/>
                          </a:lnTo>
                          <a:lnTo>
                            <a:pt x="208" y="363"/>
                          </a:lnTo>
                          <a:lnTo>
                            <a:pt x="174" y="351"/>
                          </a:lnTo>
                          <a:lnTo>
                            <a:pt x="139" y="328"/>
                          </a:lnTo>
                          <a:lnTo>
                            <a:pt x="104" y="316"/>
                          </a:lnTo>
                          <a:lnTo>
                            <a:pt x="69" y="304"/>
                          </a:lnTo>
                          <a:lnTo>
                            <a:pt x="35" y="292"/>
                          </a:lnTo>
                          <a:lnTo>
                            <a:pt x="0" y="292"/>
                          </a:lnTo>
                          <a:lnTo>
                            <a:pt x="35" y="280"/>
                          </a:lnTo>
                          <a:lnTo>
                            <a:pt x="69" y="268"/>
                          </a:lnTo>
                          <a:lnTo>
                            <a:pt x="104" y="233"/>
                          </a:lnTo>
                          <a:lnTo>
                            <a:pt x="127" y="197"/>
                          </a:lnTo>
                          <a:lnTo>
                            <a:pt x="162" y="174"/>
                          </a:lnTo>
                          <a:lnTo>
                            <a:pt x="185" y="138"/>
                          </a:lnTo>
                          <a:lnTo>
                            <a:pt x="208" y="103"/>
                          </a:lnTo>
                          <a:lnTo>
                            <a:pt x="220" y="67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472B00"/>
                        </a:gs>
                        <a:gs pos="100000">
                          <a:srgbClr val="EF91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320" name="Oval 53">
                      <a:extLst>
                        <a:ext uri="{FF2B5EF4-FFF2-40B4-BE49-F238E27FC236}">
                          <a16:creationId xmlns:a16="http://schemas.microsoft.com/office/drawing/2014/main" id="{03E745DE-6282-2D48-2E0C-B35755AFFEA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2160000">
                      <a:off x="2335" y="1564"/>
                      <a:ext cx="325" cy="56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472B00"/>
                        </a:gs>
                        <a:gs pos="100000">
                          <a:srgbClr val="EF91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</p:grpSp>
              <p:grpSp>
                <p:nvGrpSpPr>
                  <p:cNvPr id="76" name="Group 54">
                    <a:extLst>
                      <a:ext uri="{FF2B5EF4-FFF2-40B4-BE49-F238E27FC236}">
                        <a16:creationId xmlns:a16="http://schemas.microsoft.com/office/drawing/2014/main" id="{1F3A5B8B-1116-CDD0-D9A4-3EA96A001812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84304" y="2925760"/>
                    <a:ext cx="673161" cy="652461"/>
                    <a:chOff x="2627" y="1469"/>
                    <a:chExt cx="506" cy="492"/>
                  </a:xfrm>
                </p:grpSpPr>
                <p:sp>
                  <p:nvSpPr>
                    <p:cNvPr id="298" name="Arc 55">
                      <a:extLst>
                        <a:ext uri="{FF2B5EF4-FFF2-40B4-BE49-F238E27FC236}">
                          <a16:creationId xmlns:a16="http://schemas.microsoft.com/office/drawing/2014/main" id="{D97ED52C-B63C-6D5E-E170-DAA11B96ED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3840000">
                      <a:off x="2614" y="1850"/>
                      <a:ext cx="185" cy="37"/>
                    </a:xfrm>
                    <a:custGeom>
                      <a:avLst/>
                      <a:gdLst>
                        <a:gd name="T0" fmla="*/ 0 w 21722"/>
                        <a:gd name="T1" fmla="*/ 0 h 22162"/>
                        <a:gd name="T2" fmla="*/ 0 w 21722"/>
                        <a:gd name="T3" fmla="*/ 0 h 22162"/>
                        <a:gd name="T4" fmla="*/ 0 w 21722"/>
                        <a:gd name="T5" fmla="*/ 0 h 22162"/>
                        <a:gd name="T6" fmla="*/ 0 60000 65536"/>
                        <a:gd name="T7" fmla="*/ 0 60000 65536"/>
                        <a:gd name="T8" fmla="*/ 0 60000 65536"/>
                        <a:gd name="T9" fmla="*/ 0 w 21722"/>
                        <a:gd name="T10" fmla="*/ 0 h 22162"/>
                        <a:gd name="T11" fmla="*/ 21722 w 21722"/>
                        <a:gd name="T12" fmla="*/ 22162 h 2216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722" h="22162" fill="none" extrusionOk="0">
                          <a:moveTo>
                            <a:pt x="21714" y="0"/>
                          </a:moveTo>
                          <a:cubicBezTo>
                            <a:pt x="21719" y="187"/>
                            <a:pt x="21722" y="374"/>
                            <a:pt x="21722" y="562"/>
                          </a:cubicBezTo>
                          <a:cubicBezTo>
                            <a:pt x="21722" y="12491"/>
                            <a:pt x="12051" y="22162"/>
                            <a:pt x="122" y="22162"/>
                          </a:cubicBezTo>
                          <a:cubicBezTo>
                            <a:pt x="81" y="22162"/>
                            <a:pt x="40" y="22161"/>
                            <a:pt x="0" y="22161"/>
                          </a:cubicBezTo>
                        </a:path>
                        <a:path w="21722" h="22162" stroke="0" extrusionOk="0">
                          <a:moveTo>
                            <a:pt x="21714" y="0"/>
                          </a:moveTo>
                          <a:cubicBezTo>
                            <a:pt x="21719" y="187"/>
                            <a:pt x="21722" y="374"/>
                            <a:pt x="21722" y="562"/>
                          </a:cubicBezTo>
                          <a:cubicBezTo>
                            <a:pt x="21722" y="12491"/>
                            <a:pt x="12051" y="22162"/>
                            <a:pt x="122" y="22162"/>
                          </a:cubicBezTo>
                          <a:cubicBezTo>
                            <a:pt x="81" y="22162"/>
                            <a:pt x="40" y="22161"/>
                            <a:pt x="0" y="22161"/>
                          </a:cubicBezTo>
                          <a:lnTo>
                            <a:pt x="122" y="562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99" name="Oval 56">
                      <a:extLst>
                        <a:ext uri="{FF2B5EF4-FFF2-40B4-BE49-F238E27FC236}">
                          <a16:creationId xmlns:a16="http://schemas.microsoft.com/office/drawing/2014/main" id="{63F8456C-2CE9-B4DB-B49C-328294FB15E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3055" y="1517"/>
                      <a:ext cx="78" cy="8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grpSp>
                  <p:nvGrpSpPr>
                    <p:cNvPr id="300" name="Group 57">
                      <a:extLst>
                        <a:ext uri="{FF2B5EF4-FFF2-40B4-BE49-F238E27FC236}">
                          <a16:creationId xmlns:a16="http://schemas.microsoft.com/office/drawing/2014/main" id="{423098AD-98A7-D2EA-0D12-E71125E93AE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627" y="1469"/>
                      <a:ext cx="463" cy="445"/>
                      <a:chOff x="2627" y="1469"/>
                      <a:chExt cx="463" cy="445"/>
                    </a:xfrm>
                  </p:grpSpPr>
                  <p:sp>
                    <p:nvSpPr>
                      <p:cNvPr id="301" name="Oval 58">
                        <a:extLst>
                          <a:ext uri="{FF2B5EF4-FFF2-40B4-BE49-F238E27FC236}">
                            <a16:creationId xmlns:a16="http://schemas.microsoft.com/office/drawing/2014/main" id="{1EE08AEA-7B6D-74E4-D937-CC176135BD6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679" y="1635"/>
                        <a:ext cx="128" cy="140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02" name="Arc 59">
                        <a:extLst>
                          <a:ext uri="{FF2B5EF4-FFF2-40B4-BE49-F238E27FC236}">
                            <a16:creationId xmlns:a16="http://schemas.microsoft.com/office/drawing/2014/main" id="{EE85FCA1-DA33-9D24-0A21-6F7BEC4F8B2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2700000">
                        <a:off x="2657" y="1804"/>
                        <a:ext cx="184" cy="35"/>
                      </a:xfrm>
                      <a:custGeom>
                        <a:avLst/>
                        <a:gdLst>
                          <a:gd name="T0" fmla="*/ 0 w 21720"/>
                          <a:gd name="T1" fmla="*/ 0 h 21600"/>
                          <a:gd name="T2" fmla="*/ 0 w 21720"/>
                          <a:gd name="T3" fmla="*/ 0 h 21600"/>
                          <a:gd name="T4" fmla="*/ 0 w 2172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20"/>
                          <a:gd name="T10" fmla="*/ 0 h 21600"/>
                          <a:gd name="T11" fmla="*/ 21720 w 2172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20" h="21600" fill="none" extrusionOk="0">
                            <a:moveTo>
                              <a:pt x="21720" y="0"/>
                            </a:moveTo>
                            <a:cubicBezTo>
                              <a:pt x="21720" y="11929"/>
                              <a:pt x="12049" y="21600"/>
                              <a:pt x="120" y="21600"/>
                            </a:cubicBezTo>
                            <a:cubicBezTo>
                              <a:pt x="80" y="21600"/>
                              <a:pt x="40" y="21599"/>
                              <a:pt x="0" y="21599"/>
                            </a:cubicBezTo>
                          </a:path>
                          <a:path w="21720" h="21600" stroke="0" extrusionOk="0">
                            <a:moveTo>
                              <a:pt x="21720" y="0"/>
                            </a:moveTo>
                            <a:cubicBezTo>
                              <a:pt x="21720" y="11929"/>
                              <a:pt x="12049" y="21600"/>
                              <a:pt x="120" y="21600"/>
                            </a:cubicBezTo>
                            <a:cubicBezTo>
                              <a:pt x="80" y="21600"/>
                              <a:pt x="40" y="21599"/>
                              <a:pt x="0" y="21599"/>
                            </a:cubicBezTo>
                            <a:lnTo>
                              <a:pt x="120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03" name="Oval 60">
                        <a:extLst>
                          <a:ext uri="{FF2B5EF4-FFF2-40B4-BE49-F238E27FC236}">
                            <a16:creationId xmlns:a16="http://schemas.microsoft.com/office/drawing/2014/main" id="{FF0F351A-6F19-5A94-E8A6-A01A62575F1F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627" y="1709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04" name="Arc 61">
                        <a:extLst>
                          <a:ext uri="{FF2B5EF4-FFF2-40B4-BE49-F238E27FC236}">
                            <a16:creationId xmlns:a16="http://schemas.microsoft.com/office/drawing/2014/main" id="{176FA2EF-D52A-31AE-2758-179BEED5C5C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4440000">
                        <a:off x="2746" y="1765"/>
                        <a:ext cx="233" cy="3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05" name="Arc 62">
                        <a:extLst>
                          <a:ext uri="{FF2B5EF4-FFF2-40B4-BE49-F238E27FC236}">
                            <a16:creationId xmlns:a16="http://schemas.microsoft.com/office/drawing/2014/main" id="{A7A1B606-FC5A-9CB3-B8F9-42F2ABDA15D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5520000">
                        <a:off x="2704" y="1765"/>
                        <a:ext cx="233" cy="3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06" name="Arc 63">
                        <a:extLst>
                          <a:ext uri="{FF2B5EF4-FFF2-40B4-BE49-F238E27FC236}">
                            <a16:creationId xmlns:a16="http://schemas.microsoft.com/office/drawing/2014/main" id="{141196B4-EACD-9832-7996-4792B698C10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5760000">
                        <a:off x="2832" y="1717"/>
                        <a:ext cx="233" cy="3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07" name="Arc 64">
                        <a:extLst>
                          <a:ext uri="{FF2B5EF4-FFF2-40B4-BE49-F238E27FC236}">
                            <a16:creationId xmlns:a16="http://schemas.microsoft.com/office/drawing/2014/main" id="{CE023ED9-970B-4E21-6496-64F04DB2B28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5760000">
                        <a:off x="2789" y="1717"/>
                        <a:ext cx="233" cy="3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08" name="Oval 65">
                        <a:extLst>
                          <a:ext uri="{FF2B5EF4-FFF2-40B4-BE49-F238E27FC236}">
                            <a16:creationId xmlns:a16="http://schemas.microsoft.com/office/drawing/2014/main" id="{920B53DE-B5E1-3AF9-730E-526D103980B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884" y="1565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09" name="Oval 66">
                        <a:extLst>
                          <a:ext uri="{FF2B5EF4-FFF2-40B4-BE49-F238E27FC236}">
                            <a16:creationId xmlns:a16="http://schemas.microsoft.com/office/drawing/2014/main" id="{A509E245-6082-D268-B50C-3494E7A42567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884" y="1469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10" name="Oval 67">
                        <a:extLst>
                          <a:ext uri="{FF2B5EF4-FFF2-40B4-BE49-F238E27FC236}">
                            <a16:creationId xmlns:a16="http://schemas.microsoft.com/office/drawing/2014/main" id="{96CF7F27-6A95-C511-1A0D-15A855E359B8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713" y="1565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11" name="Oval 68">
                        <a:extLst>
                          <a:ext uri="{FF2B5EF4-FFF2-40B4-BE49-F238E27FC236}">
                            <a16:creationId xmlns:a16="http://schemas.microsoft.com/office/drawing/2014/main" id="{B4ABEFDB-C3BE-810E-F6FD-D923B493F7E8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627" y="1565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12" name="Oval 69">
                        <a:extLst>
                          <a:ext uri="{FF2B5EF4-FFF2-40B4-BE49-F238E27FC236}">
                            <a16:creationId xmlns:a16="http://schemas.microsoft.com/office/drawing/2014/main" id="{D4B9B542-71AC-72D2-DCFE-882DD5772E72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798" y="1517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13" name="Oval 70">
                        <a:extLst>
                          <a:ext uri="{FF2B5EF4-FFF2-40B4-BE49-F238E27FC236}">
                            <a16:creationId xmlns:a16="http://schemas.microsoft.com/office/drawing/2014/main" id="{B6A95774-381F-72C2-1387-CA473F8EA46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969" y="1469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14" name="Oval 71">
                        <a:extLst>
                          <a:ext uri="{FF2B5EF4-FFF2-40B4-BE49-F238E27FC236}">
                            <a16:creationId xmlns:a16="http://schemas.microsoft.com/office/drawing/2014/main" id="{4B61B2A8-3535-3F0D-C649-E483E711BA83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952" y="1492"/>
                        <a:ext cx="115" cy="130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15" name="Oval 72">
                        <a:extLst>
                          <a:ext uri="{FF2B5EF4-FFF2-40B4-BE49-F238E27FC236}">
                            <a16:creationId xmlns:a16="http://schemas.microsoft.com/office/drawing/2014/main" id="{462B2DED-50A4-BFED-C358-3B1777EE29AD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755" y="1613"/>
                        <a:ext cx="79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16" name="Arc 73">
                        <a:extLst>
                          <a:ext uri="{FF2B5EF4-FFF2-40B4-BE49-F238E27FC236}">
                            <a16:creationId xmlns:a16="http://schemas.microsoft.com/office/drawing/2014/main" id="{37D98C4D-7C0E-C47E-AA85-F3D29EB6A69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4860000">
                        <a:off x="2909" y="1717"/>
                        <a:ext cx="233" cy="36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17" name="Arc 74">
                        <a:extLst>
                          <a:ext uri="{FF2B5EF4-FFF2-40B4-BE49-F238E27FC236}">
                            <a16:creationId xmlns:a16="http://schemas.microsoft.com/office/drawing/2014/main" id="{0652C6DD-F5A7-CF35-198A-044C5086BA5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5760000">
                        <a:off x="2952" y="1717"/>
                        <a:ext cx="233" cy="3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318" name="Oval 75">
                        <a:extLst>
                          <a:ext uri="{FF2B5EF4-FFF2-40B4-BE49-F238E27FC236}">
                            <a16:creationId xmlns:a16="http://schemas.microsoft.com/office/drawing/2014/main" id="{DD5189CB-D417-7E07-081C-4D8750507A2F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012" y="1565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</p:grp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84006FD6-53C2-E274-1D16-09928DA89D8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11186" y="3632200"/>
                    <a:ext cx="460417" cy="560387"/>
                    <a:chOff x="2270" y="2020"/>
                    <a:chExt cx="347" cy="423"/>
                  </a:xfrm>
                </p:grpSpPr>
                <p:sp>
                  <p:nvSpPr>
                    <p:cNvPr id="283" name="Oval 77">
                      <a:extLst>
                        <a:ext uri="{FF2B5EF4-FFF2-40B4-BE49-F238E27FC236}">
                          <a16:creationId xmlns:a16="http://schemas.microsoft.com/office/drawing/2014/main" id="{B0D3EAE2-3607-C053-BE54-0DA9711B773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286" y="2356"/>
                      <a:ext cx="79" cy="87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grpSp>
                  <p:nvGrpSpPr>
                    <p:cNvPr id="284" name="Group 78">
                      <a:extLst>
                        <a:ext uri="{FF2B5EF4-FFF2-40B4-BE49-F238E27FC236}">
                          <a16:creationId xmlns:a16="http://schemas.microsoft.com/office/drawing/2014/main" id="{672953C2-D1C5-B956-F1F0-0F12578CE5F5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270" y="2020"/>
                      <a:ext cx="347" cy="381"/>
                      <a:chOff x="2270" y="2020"/>
                      <a:chExt cx="347" cy="381"/>
                    </a:xfrm>
                  </p:grpSpPr>
                  <p:sp>
                    <p:nvSpPr>
                      <p:cNvPr id="285" name="Arc 79">
                        <a:extLst>
                          <a:ext uri="{FF2B5EF4-FFF2-40B4-BE49-F238E27FC236}">
                            <a16:creationId xmlns:a16="http://schemas.microsoft.com/office/drawing/2014/main" id="{26F7FEFB-8876-3BB0-6F1C-FD6EC0062B6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320000">
                        <a:off x="2454" y="2121"/>
                        <a:ext cx="163" cy="40"/>
                      </a:xfrm>
                      <a:custGeom>
                        <a:avLst/>
                        <a:gdLst>
                          <a:gd name="T0" fmla="*/ 0 w 21720"/>
                          <a:gd name="T1" fmla="*/ 0 h 21600"/>
                          <a:gd name="T2" fmla="*/ 0 w 21720"/>
                          <a:gd name="T3" fmla="*/ 0 h 21600"/>
                          <a:gd name="T4" fmla="*/ 0 w 2172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20"/>
                          <a:gd name="T10" fmla="*/ 0 h 21600"/>
                          <a:gd name="T11" fmla="*/ 21720 w 2172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20" h="21600" fill="none" extrusionOk="0">
                            <a:moveTo>
                              <a:pt x="0" y="0"/>
                            </a:moveTo>
                            <a:cubicBezTo>
                              <a:pt x="40" y="0"/>
                              <a:pt x="80" y="-1"/>
                              <a:pt x="120" y="0"/>
                            </a:cubicBezTo>
                            <a:cubicBezTo>
                              <a:pt x="12049" y="0"/>
                              <a:pt x="21720" y="9670"/>
                              <a:pt x="21720" y="21600"/>
                            </a:cubicBezTo>
                          </a:path>
                          <a:path w="21720" h="21600" stroke="0" extrusionOk="0">
                            <a:moveTo>
                              <a:pt x="0" y="0"/>
                            </a:moveTo>
                            <a:cubicBezTo>
                              <a:pt x="40" y="0"/>
                              <a:pt x="80" y="-1"/>
                              <a:pt x="120" y="0"/>
                            </a:cubicBezTo>
                            <a:cubicBezTo>
                              <a:pt x="12049" y="0"/>
                              <a:pt x="21720" y="9670"/>
                              <a:pt x="21720" y="21600"/>
                            </a:cubicBezTo>
                            <a:lnTo>
                              <a:pt x="12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86" name="Arc 80">
                        <a:extLst>
                          <a:ext uri="{FF2B5EF4-FFF2-40B4-BE49-F238E27FC236}">
                            <a16:creationId xmlns:a16="http://schemas.microsoft.com/office/drawing/2014/main" id="{507A6EA4-65F2-820C-9FA4-78940C1F955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2220000">
                        <a:off x="2454" y="2064"/>
                        <a:ext cx="163" cy="40"/>
                      </a:xfrm>
                      <a:custGeom>
                        <a:avLst/>
                        <a:gdLst>
                          <a:gd name="T0" fmla="*/ 0 w 21720"/>
                          <a:gd name="T1" fmla="*/ 0 h 21600"/>
                          <a:gd name="T2" fmla="*/ 0 w 21720"/>
                          <a:gd name="T3" fmla="*/ 0 h 21600"/>
                          <a:gd name="T4" fmla="*/ 0 w 2172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20"/>
                          <a:gd name="T10" fmla="*/ 0 h 21600"/>
                          <a:gd name="T11" fmla="*/ 21720 w 2172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20" h="21600" fill="none" extrusionOk="0">
                            <a:moveTo>
                              <a:pt x="21720" y="0"/>
                            </a:moveTo>
                            <a:cubicBezTo>
                              <a:pt x="21720" y="11929"/>
                              <a:pt x="12049" y="21600"/>
                              <a:pt x="120" y="21600"/>
                            </a:cubicBezTo>
                            <a:cubicBezTo>
                              <a:pt x="80" y="21600"/>
                              <a:pt x="40" y="21599"/>
                              <a:pt x="0" y="21599"/>
                            </a:cubicBezTo>
                          </a:path>
                          <a:path w="21720" h="21600" stroke="0" extrusionOk="0">
                            <a:moveTo>
                              <a:pt x="21720" y="0"/>
                            </a:moveTo>
                            <a:cubicBezTo>
                              <a:pt x="21720" y="11929"/>
                              <a:pt x="12049" y="21600"/>
                              <a:pt x="120" y="21600"/>
                            </a:cubicBezTo>
                            <a:cubicBezTo>
                              <a:pt x="80" y="21600"/>
                              <a:pt x="40" y="21599"/>
                              <a:pt x="0" y="21599"/>
                            </a:cubicBezTo>
                            <a:lnTo>
                              <a:pt x="120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87" name="Oval 81">
                        <a:extLst>
                          <a:ext uri="{FF2B5EF4-FFF2-40B4-BE49-F238E27FC236}">
                            <a16:creationId xmlns:a16="http://schemas.microsoft.com/office/drawing/2014/main" id="{05DB8E7A-D4C4-7F09-C90A-CBA024EC91CB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415" y="2020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88" name="Arc 82">
                        <a:extLst>
                          <a:ext uri="{FF2B5EF4-FFF2-40B4-BE49-F238E27FC236}">
                            <a16:creationId xmlns:a16="http://schemas.microsoft.com/office/drawing/2014/main" id="{BDB29E83-C828-2C1F-0516-7C1FE317AC6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380000">
                        <a:off x="2411" y="2208"/>
                        <a:ext cx="164" cy="40"/>
                      </a:xfrm>
                      <a:custGeom>
                        <a:avLst/>
                        <a:gdLst>
                          <a:gd name="T0" fmla="*/ 0 w 21720"/>
                          <a:gd name="T1" fmla="*/ 0 h 21600"/>
                          <a:gd name="T2" fmla="*/ 0 w 21720"/>
                          <a:gd name="T3" fmla="*/ 0 h 21600"/>
                          <a:gd name="T4" fmla="*/ 0 w 2172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20"/>
                          <a:gd name="T10" fmla="*/ 0 h 21600"/>
                          <a:gd name="T11" fmla="*/ 21720 w 2172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20" h="21600" fill="none" extrusionOk="0">
                            <a:moveTo>
                              <a:pt x="21720" y="0"/>
                            </a:moveTo>
                            <a:cubicBezTo>
                              <a:pt x="21720" y="11929"/>
                              <a:pt x="12049" y="21600"/>
                              <a:pt x="120" y="21600"/>
                            </a:cubicBezTo>
                            <a:cubicBezTo>
                              <a:pt x="80" y="21600"/>
                              <a:pt x="40" y="21599"/>
                              <a:pt x="0" y="21599"/>
                            </a:cubicBezTo>
                          </a:path>
                          <a:path w="21720" h="21600" stroke="0" extrusionOk="0">
                            <a:moveTo>
                              <a:pt x="21720" y="0"/>
                            </a:moveTo>
                            <a:cubicBezTo>
                              <a:pt x="21720" y="11929"/>
                              <a:pt x="12049" y="21600"/>
                              <a:pt x="120" y="21600"/>
                            </a:cubicBezTo>
                            <a:cubicBezTo>
                              <a:pt x="80" y="21600"/>
                              <a:pt x="40" y="21599"/>
                              <a:pt x="0" y="21599"/>
                            </a:cubicBezTo>
                            <a:lnTo>
                              <a:pt x="120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89" name="Arc 83">
                        <a:extLst>
                          <a:ext uri="{FF2B5EF4-FFF2-40B4-BE49-F238E27FC236}">
                            <a16:creationId xmlns:a16="http://schemas.microsoft.com/office/drawing/2014/main" id="{A11AF303-B264-8B79-0374-D1789670F88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360000">
                        <a:off x="2411" y="2265"/>
                        <a:ext cx="164" cy="40"/>
                      </a:xfrm>
                      <a:custGeom>
                        <a:avLst/>
                        <a:gdLst>
                          <a:gd name="T0" fmla="*/ 0 w 21720"/>
                          <a:gd name="T1" fmla="*/ 0 h 21600"/>
                          <a:gd name="T2" fmla="*/ 0 w 21720"/>
                          <a:gd name="T3" fmla="*/ 0 h 21600"/>
                          <a:gd name="T4" fmla="*/ 0 w 2172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20"/>
                          <a:gd name="T10" fmla="*/ 0 h 21600"/>
                          <a:gd name="T11" fmla="*/ 21720 w 2172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20" h="21600" fill="none" extrusionOk="0">
                            <a:moveTo>
                              <a:pt x="0" y="0"/>
                            </a:moveTo>
                            <a:cubicBezTo>
                              <a:pt x="40" y="0"/>
                              <a:pt x="80" y="-1"/>
                              <a:pt x="120" y="0"/>
                            </a:cubicBezTo>
                            <a:cubicBezTo>
                              <a:pt x="12049" y="0"/>
                              <a:pt x="21720" y="9670"/>
                              <a:pt x="21720" y="21600"/>
                            </a:cubicBezTo>
                          </a:path>
                          <a:path w="21720" h="21600" stroke="0" extrusionOk="0">
                            <a:moveTo>
                              <a:pt x="0" y="0"/>
                            </a:moveTo>
                            <a:cubicBezTo>
                              <a:pt x="40" y="0"/>
                              <a:pt x="80" y="-1"/>
                              <a:pt x="120" y="0"/>
                            </a:cubicBezTo>
                            <a:cubicBezTo>
                              <a:pt x="12049" y="0"/>
                              <a:pt x="21720" y="9670"/>
                              <a:pt x="21720" y="21600"/>
                            </a:cubicBezTo>
                            <a:lnTo>
                              <a:pt x="12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90" name="Oval 84">
                        <a:extLst>
                          <a:ext uri="{FF2B5EF4-FFF2-40B4-BE49-F238E27FC236}">
                            <a16:creationId xmlns:a16="http://schemas.microsoft.com/office/drawing/2014/main" id="{C6904B60-D5B0-D989-A658-80A461F8F358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372" y="2164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91" name="Oval 85">
                        <a:extLst>
                          <a:ext uri="{FF2B5EF4-FFF2-40B4-BE49-F238E27FC236}">
                            <a16:creationId xmlns:a16="http://schemas.microsoft.com/office/drawing/2014/main" id="{6D397045-3A44-0B5C-8281-6614360E9CE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338" y="2041"/>
                        <a:ext cx="127" cy="140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92" name="Oval 86">
                        <a:extLst>
                          <a:ext uri="{FF2B5EF4-FFF2-40B4-BE49-F238E27FC236}">
                            <a16:creationId xmlns:a16="http://schemas.microsoft.com/office/drawing/2014/main" id="{6E68C2E4-3EA7-41B9-F3B3-8D5E74D56B0B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270" y="2235"/>
                        <a:ext cx="128" cy="141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93" name="Arc 87">
                        <a:extLst>
                          <a:ext uri="{FF2B5EF4-FFF2-40B4-BE49-F238E27FC236}">
                            <a16:creationId xmlns:a16="http://schemas.microsoft.com/office/drawing/2014/main" id="{14B2E972-EEA0-A44A-C80B-CA15C1C2F1B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660000">
                        <a:off x="2411" y="2362"/>
                        <a:ext cx="164" cy="39"/>
                      </a:xfrm>
                      <a:custGeom>
                        <a:avLst/>
                        <a:gdLst>
                          <a:gd name="T0" fmla="*/ 0 w 21712"/>
                          <a:gd name="T1" fmla="*/ 0 h 21600"/>
                          <a:gd name="T2" fmla="*/ 0 w 21712"/>
                          <a:gd name="T3" fmla="*/ 0 h 21600"/>
                          <a:gd name="T4" fmla="*/ 0 w 21712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12"/>
                          <a:gd name="T10" fmla="*/ 0 h 21600"/>
                          <a:gd name="T11" fmla="*/ 21712 w 21712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12" h="21600" fill="none" extrusionOk="0">
                            <a:moveTo>
                              <a:pt x="0" y="0"/>
                            </a:moveTo>
                            <a:cubicBezTo>
                              <a:pt x="39" y="0"/>
                              <a:pt x="79" y="-1"/>
                              <a:pt x="119" y="0"/>
                            </a:cubicBezTo>
                            <a:cubicBezTo>
                              <a:pt x="11829" y="0"/>
                              <a:pt x="21407" y="9331"/>
                              <a:pt x="21711" y="21038"/>
                            </a:cubicBezTo>
                          </a:path>
                          <a:path w="21712" h="21600" stroke="0" extrusionOk="0">
                            <a:moveTo>
                              <a:pt x="0" y="0"/>
                            </a:moveTo>
                            <a:cubicBezTo>
                              <a:pt x="39" y="0"/>
                              <a:pt x="79" y="-1"/>
                              <a:pt x="119" y="0"/>
                            </a:cubicBezTo>
                            <a:cubicBezTo>
                              <a:pt x="11829" y="0"/>
                              <a:pt x="21407" y="9331"/>
                              <a:pt x="21711" y="21038"/>
                            </a:cubicBezTo>
                            <a:lnTo>
                              <a:pt x="119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94" name="Arc 88">
                        <a:extLst>
                          <a:ext uri="{FF2B5EF4-FFF2-40B4-BE49-F238E27FC236}">
                            <a16:creationId xmlns:a16="http://schemas.microsoft.com/office/drawing/2014/main" id="{6134D688-F0EA-1DC4-1429-A982A2B49F2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540000">
                        <a:off x="2411" y="2304"/>
                        <a:ext cx="164" cy="40"/>
                      </a:xfrm>
                      <a:custGeom>
                        <a:avLst/>
                        <a:gdLst>
                          <a:gd name="T0" fmla="*/ 0 w 21720"/>
                          <a:gd name="T1" fmla="*/ 0 h 21600"/>
                          <a:gd name="T2" fmla="*/ 0 w 21720"/>
                          <a:gd name="T3" fmla="*/ 0 h 21600"/>
                          <a:gd name="T4" fmla="*/ 0 w 2172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20"/>
                          <a:gd name="T10" fmla="*/ 0 h 21600"/>
                          <a:gd name="T11" fmla="*/ 21720 w 2172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20" h="21600" fill="none" extrusionOk="0">
                            <a:moveTo>
                              <a:pt x="21720" y="0"/>
                            </a:moveTo>
                            <a:cubicBezTo>
                              <a:pt x="21720" y="11929"/>
                              <a:pt x="12049" y="21600"/>
                              <a:pt x="120" y="21600"/>
                            </a:cubicBezTo>
                            <a:cubicBezTo>
                              <a:pt x="80" y="21600"/>
                              <a:pt x="40" y="21599"/>
                              <a:pt x="0" y="21599"/>
                            </a:cubicBezTo>
                          </a:path>
                          <a:path w="21720" h="21600" stroke="0" extrusionOk="0">
                            <a:moveTo>
                              <a:pt x="21720" y="0"/>
                            </a:moveTo>
                            <a:cubicBezTo>
                              <a:pt x="21720" y="11929"/>
                              <a:pt x="12049" y="21600"/>
                              <a:pt x="120" y="21600"/>
                            </a:cubicBezTo>
                            <a:cubicBezTo>
                              <a:pt x="80" y="21600"/>
                              <a:pt x="40" y="21599"/>
                              <a:pt x="0" y="21599"/>
                            </a:cubicBezTo>
                            <a:lnTo>
                              <a:pt x="120" y="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95" name="Oval 89">
                        <a:extLst>
                          <a:ext uri="{FF2B5EF4-FFF2-40B4-BE49-F238E27FC236}">
                            <a16:creationId xmlns:a16="http://schemas.microsoft.com/office/drawing/2014/main" id="{A66C2047-278F-DDB8-8E82-49B62188EA9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286" y="2068"/>
                        <a:ext cx="79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96" name="Oval 90">
                        <a:extLst>
                          <a:ext uri="{FF2B5EF4-FFF2-40B4-BE49-F238E27FC236}">
                            <a16:creationId xmlns:a16="http://schemas.microsoft.com/office/drawing/2014/main" id="{DC27D22A-9F76-D895-A69D-5E70C00CADE3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329" y="2308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97" name="Oval 91">
                        <a:extLst>
                          <a:ext uri="{FF2B5EF4-FFF2-40B4-BE49-F238E27FC236}">
                            <a16:creationId xmlns:a16="http://schemas.microsoft.com/office/drawing/2014/main" id="{B8BBBE3B-CD0A-69B5-073D-DBB15C248E39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286" y="2164"/>
                        <a:ext cx="79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</p:grpSp>
              </p:grpSp>
              <p:grpSp>
                <p:nvGrpSpPr>
                  <p:cNvPr id="78" name="Group 92">
                    <a:extLst>
                      <a:ext uri="{FF2B5EF4-FFF2-40B4-BE49-F238E27FC236}">
                        <a16:creationId xmlns:a16="http://schemas.microsoft.com/office/drawing/2014/main" id="{373A9A2F-5FD0-F921-5DBC-46CCDECABDA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54335" y="3567111"/>
                    <a:ext cx="482642" cy="857250"/>
                    <a:chOff x="3357" y="1972"/>
                    <a:chExt cx="364" cy="645"/>
                  </a:xfrm>
                </p:grpSpPr>
                <p:grpSp>
                  <p:nvGrpSpPr>
                    <p:cNvPr id="264" name="Group 93">
                      <a:extLst>
                        <a:ext uri="{FF2B5EF4-FFF2-40B4-BE49-F238E27FC236}">
                          <a16:creationId xmlns:a16="http://schemas.microsoft.com/office/drawing/2014/main" id="{BD2C57B2-EDA6-98CA-73BF-B5E238A0F21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98" y="1972"/>
                      <a:ext cx="323" cy="645"/>
                      <a:chOff x="3398" y="1972"/>
                      <a:chExt cx="323" cy="645"/>
                    </a:xfrm>
                  </p:grpSpPr>
                  <p:sp>
                    <p:nvSpPr>
                      <p:cNvPr id="266" name="Arc 94">
                        <a:extLst>
                          <a:ext uri="{FF2B5EF4-FFF2-40B4-BE49-F238E27FC236}">
                            <a16:creationId xmlns:a16="http://schemas.microsoft.com/office/drawing/2014/main" id="{DC63C9F1-FCBE-EE5A-576B-561F0535C34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0560000">
                        <a:off x="3435" y="2265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67" name="Arc 95">
                        <a:extLst>
                          <a:ext uri="{FF2B5EF4-FFF2-40B4-BE49-F238E27FC236}">
                            <a16:creationId xmlns:a16="http://schemas.microsoft.com/office/drawing/2014/main" id="{4B4BFF40-90CA-78F4-966F-2175761E63F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20000">
                        <a:off x="3443" y="2313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68" name="Oval 96">
                        <a:extLst>
                          <a:ext uri="{FF2B5EF4-FFF2-40B4-BE49-F238E27FC236}">
                            <a16:creationId xmlns:a16="http://schemas.microsoft.com/office/drawing/2014/main" id="{960D679F-8D08-A67A-8AFE-5F364BB7B788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609" y="2260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69" name="Oval 97">
                        <a:extLst>
                          <a:ext uri="{FF2B5EF4-FFF2-40B4-BE49-F238E27FC236}">
                            <a16:creationId xmlns:a16="http://schemas.microsoft.com/office/drawing/2014/main" id="{4DAA76E5-D899-CF0C-2282-B2ECB1C38AB2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593" y="2331"/>
                        <a:ext cx="128" cy="141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0" name="Oval 98">
                        <a:extLst>
                          <a:ext uri="{FF2B5EF4-FFF2-40B4-BE49-F238E27FC236}">
                            <a16:creationId xmlns:a16="http://schemas.microsoft.com/office/drawing/2014/main" id="{88D87939-3022-F2D5-646D-3A2032528292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547" y="2471"/>
                        <a:ext cx="130" cy="146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1" name="Arc 99">
                        <a:extLst>
                          <a:ext uri="{FF2B5EF4-FFF2-40B4-BE49-F238E27FC236}">
                            <a16:creationId xmlns:a16="http://schemas.microsoft.com/office/drawing/2014/main" id="{78F2C0CD-932D-53A1-1C7F-A7B1F0A955D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9360000">
                        <a:off x="3398" y="2553"/>
                        <a:ext cx="207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2" name="Oval 100">
                        <a:extLst>
                          <a:ext uri="{FF2B5EF4-FFF2-40B4-BE49-F238E27FC236}">
                            <a16:creationId xmlns:a16="http://schemas.microsoft.com/office/drawing/2014/main" id="{8C458192-AC1F-E315-D9D8-45665DB55EE9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609" y="2068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3" name="Arc 101">
                        <a:extLst>
                          <a:ext uri="{FF2B5EF4-FFF2-40B4-BE49-F238E27FC236}">
                            <a16:creationId xmlns:a16="http://schemas.microsoft.com/office/drawing/2014/main" id="{64C33F6F-0D1B-8853-2EDF-089220DF5AE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10260000">
                        <a:off x="3400" y="2505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4" name="Arc 102">
                        <a:extLst>
                          <a:ext uri="{FF2B5EF4-FFF2-40B4-BE49-F238E27FC236}">
                            <a16:creationId xmlns:a16="http://schemas.microsoft.com/office/drawing/2014/main" id="{80276E24-C2BA-D03D-FD2B-E2F3B15BCA3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10260000">
                        <a:off x="3443" y="2457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5" name="Oval 103">
                        <a:extLst>
                          <a:ext uri="{FF2B5EF4-FFF2-40B4-BE49-F238E27FC236}">
                            <a16:creationId xmlns:a16="http://schemas.microsoft.com/office/drawing/2014/main" id="{885B56D7-6A2A-DDC0-C438-1D9F1E443CBE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609" y="2452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6" name="Arc 104">
                        <a:extLst>
                          <a:ext uri="{FF2B5EF4-FFF2-40B4-BE49-F238E27FC236}">
                            <a16:creationId xmlns:a16="http://schemas.microsoft.com/office/drawing/2014/main" id="{52B95997-9752-63AC-2097-70DE99AF024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780000">
                        <a:off x="3400" y="2073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7" name="Arc 105">
                        <a:extLst>
                          <a:ext uri="{FF2B5EF4-FFF2-40B4-BE49-F238E27FC236}">
                            <a16:creationId xmlns:a16="http://schemas.microsoft.com/office/drawing/2014/main" id="{B5EDE8FA-53DB-8157-6A50-88DF347614E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780000">
                        <a:off x="3443" y="2217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8" name="Oval 106">
                        <a:extLst>
                          <a:ext uri="{FF2B5EF4-FFF2-40B4-BE49-F238E27FC236}">
                            <a16:creationId xmlns:a16="http://schemas.microsoft.com/office/drawing/2014/main" id="{22BBB9B7-D8DF-747F-C0E2-264C9226AB1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609" y="2164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79" name="Arc 107">
                        <a:extLst>
                          <a:ext uri="{FF2B5EF4-FFF2-40B4-BE49-F238E27FC236}">
                            <a16:creationId xmlns:a16="http://schemas.microsoft.com/office/drawing/2014/main" id="{63AB8BC4-5AC6-087E-DBD2-C5DA93EECDC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780000">
                        <a:off x="3400" y="2025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80" name="Arc 108">
                        <a:extLst>
                          <a:ext uri="{FF2B5EF4-FFF2-40B4-BE49-F238E27FC236}">
                            <a16:creationId xmlns:a16="http://schemas.microsoft.com/office/drawing/2014/main" id="{3A88EA48-FA1E-1988-733B-7372F99A6D3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300000">
                        <a:off x="3400" y="2121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81" name="Arc 109">
                        <a:extLst>
                          <a:ext uri="{FF2B5EF4-FFF2-40B4-BE49-F238E27FC236}">
                            <a16:creationId xmlns:a16="http://schemas.microsoft.com/office/drawing/2014/main" id="{530C9421-E87C-4C7B-83EE-7103DB7CD18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900000">
                        <a:off x="3400" y="2169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82" name="Oval 110">
                        <a:extLst>
                          <a:ext uri="{FF2B5EF4-FFF2-40B4-BE49-F238E27FC236}">
                            <a16:creationId xmlns:a16="http://schemas.microsoft.com/office/drawing/2014/main" id="{A37058E0-77E8-0C75-F3C3-249A13F09EC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566" y="1972"/>
                        <a:ext cx="79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</p:grpSp>
                <p:sp>
                  <p:nvSpPr>
                    <p:cNvPr id="265" name="Arc 111">
                      <a:extLst>
                        <a:ext uri="{FF2B5EF4-FFF2-40B4-BE49-F238E27FC236}">
                          <a16:creationId xmlns:a16="http://schemas.microsoft.com/office/drawing/2014/main" id="{D7ADA999-6EEC-FDCB-DF87-C52836E3FAC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1680000">
                      <a:off x="3357" y="2025"/>
                      <a:ext cx="207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</p:grpSp>
              <p:grpSp>
                <p:nvGrpSpPr>
                  <p:cNvPr id="79" name="Group 112">
                    <a:extLst>
                      <a:ext uri="{FF2B5EF4-FFF2-40B4-BE49-F238E27FC236}">
                        <a16:creationId xmlns:a16="http://schemas.microsoft.com/office/drawing/2014/main" id="{889BD4B4-E31F-778A-AD2F-63DCE83D8B9B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605019" y="3057529"/>
                    <a:ext cx="674740" cy="569913"/>
                    <a:chOff x="3094" y="1588"/>
                    <a:chExt cx="508" cy="429"/>
                  </a:xfrm>
                </p:grpSpPr>
                <p:sp>
                  <p:nvSpPr>
                    <p:cNvPr id="244" name="Arc 113">
                      <a:extLst>
                        <a:ext uri="{FF2B5EF4-FFF2-40B4-BE49-F238E27FC236}">
                          <a16:creationId xmlns:a16="http://schemas.microsoft.com/office/drawing/2014/main" id="{E9B1DFE5-CFF7-8758-53CF-6453028DDF8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4860000">
                      <a:off x="2995" y="1717"/>
                      <a:ext cx="233" cy="35"/>
                    </a:xfrm>
                    <a:custGeom>
                      <a:avLst/>
                      <a:gdLst>
                        <a:gd name="T0" fmla="*/ 0 w 21695"/>
                        <a:gd name="T1" fmla="*/ 0 h 21600"/>
                        <a:gd name="T2" fmla="*/ 0 w 21695"/>
                        <a:gd name="T3" fmla="*/ 0 h 21600"/>
                        <a:gd name="T4" fmla="*/ 0 w 2169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95"/>
                        <a:gd name="T10" fmla="*/ 0 h 21600"/>
                        <a:gd name="T11" fmla="*/ 21695 w 2169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95" h="21600" fill="none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</a:path>
                        <a:path w="21695" h="21600" stroke="0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  <a:lnTo>
                            <a:pt x="95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grpSp>
                  <p:nvGrpSpPr>
                    <p:cNvPr id="245" name="Group 114">
                      <a:extLst>
                        <a:ext uri="{FF2B5EF4-FFF2-40B4-BE49-F238E27FC236}">
                          <a16:creationId xmlns:a16="http://schemas.microsoft.com/office/drawing/2014/main" id="{06FBC9A8-0A62-7569-25EE-A87D13422E17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136" y="1588"/>
                      <a:ext cx="466" cy="429"/>
                      <a:chOff x="3136" y="1588"/>
                      <a:chExt cx="466" cy="429"/>
                    </a:xfrm>
                  </p:grpSpPr>
                  <p:sp>
                    <p:nvSpPr>
                      <p:cNvPr id="246" name="Oval 115">
                        <a:extLst>
                          <a:ext uri="{FF2B5EF4-FFF2-40B4-BE49-F238E27FC236}">
                            <a16:creationId xmlns:a16="http://schemas.microsoft.com/office/drawing/2014/main" id="{A2DD81B5-2157-4FE5-D2CE-8384C8472E0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481" y="1828"/>
                        <a:ext cx="78" cy="87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47" name="Oval 116">
                        <a:extLst>
                          <a:ext uri="{FF2B5EF4-FFF2-40B4-BE49-F238E27FC236}">
                            <a16:creationId xmlns:a16="http://schemas.microsoft.com/office/drawing/2014/main" id="{7CC183DA-D6C0-3344-5F7D-C24DE5DBB022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373" y="1744"/>
                        <a:ext cx="124" cy="142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48" name="Arc 117">
                        <a:extLst>
                          <a:ext uri="{FF2B5EF4-FFF2-40B4-BE49-F238E27FC236}">
                            <a16:creationId xmlns:a16="http://schemas.microsoft.com/office/drawing/2014/main" id="{974ED262-318C-2B63-61AC-9CA5CAB5AD5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1680000">
                        <a:off x="3357" y="1977"/>
                        <a:ext cx="207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49" name="Oval 118">
                        <a:extLst>
                          <a:ext uri="{FF2B5EF4-FFF2-40B4-BE49-F238E27FC236}">
                            <a16:creationId xmlns:a16="http://schemas.microsoft.com/office/drawing/2014/main" id="{A6FDFF91-2328-6E27-9D9A-048A60646098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524" y="1877"/>
                        <a:ext cx="78" cy="8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0" name="Arc 119">
                        <a:extLst>
                          <a:ext uri="{FF2B5EF4-FFF2-40B4-BE49-F238E27FC236}">
                            <a16:creationId xmlns:a16="http://schemas.microsoft.com/office/drawing/2014/main" id="{0A1AE620-BC94-BCFB-8D93-FB82819AA8C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5760000">
                        <a:off x="3037" y="1788"/>
                        <a:ext cx="233" cy="36"/>
                      </a:xfrm>
                      <a:custGeom>
                        <a:avLst/>
                        <a:gdLst>
                          <a:gd name="T0" fmla="*/ 0 w 21695"/>
                          <a:gd name="T1" fmla="*/ 0 h 21600"/>
                          <a:gd name="T2" fmla="*/ 0 w 21695"/>
                          <a:gd name="T3" fmla="*/ 0 h 21600"/>
                          <a:gd name="T4" fmla="*/ 0 w 2169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95"/>
                          <a:gd name="T10" fmla="*/ 0 h 21600"/>
                          <a:gd name="T11" fmla="*/ 21695 w 21695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95" h="21600" fill="none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</a:path>
                          <a:path w="21695" h="21600" stroke="0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  <a:lnTo>
                              <a:pt x="95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1" name="Arc 120">
                        <a:extLst>
                          <a:ext uri="{FF2B5EF4-FFF2-40B4-BE49-F238E27FC236}">
                            <a16:creationId xmlns:a16="http://schemas.microsoft.com/office/drawing/2014/main" id="{F13ECC9A-C525-0B47-3E18-97C4A895DEF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4860000">
                        <a:off x="3080" y="1740"/>
                        <a:ext cx="233" cy="36"/>
                      </a:xfrm>
                      <a:custGeom>
                        <a:avLst/>
                        <a:gdLst>
                          <a:gd name="T0" fmla="*/ 0 w 21695"/>
                          <a:gd name="T1" fmla="*/ 0 h 21600"/>
                          <a:gd name="T2" fmla="*/ 0 w 21695"/>
                          <a:gd name="T3" fmla="*/ 0 h 21600"/>
                          <a:gd name="T4" fmla="*/ 0 w 2169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95"/>
                          <a:gd name="T10" fmla="*/ 0 h 21600"/>
                          <a:gd name="T11" fmla="*/ 21695 w 21695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95" h="21600" fill="none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</a:path>
                          <a:path w="21695" h="21600" stroke="0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  <a:lnTo>
                              <a:pt x="95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2" name="Arc 121">
                        <a:extLst>
                          <a:ext uri="{FF2B5EF4-FFF2-40B4-BE49-F238E27FC236}">
                            <a16:creationId xmlns:a16="http://schemas.microsoft.com/office/drawing/2014/main" id="{FDFF6B9E-11D5-64C0-DC4F-E3C6393D979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4860000">
                        <a:off x="3123" y="1740"/>
                        <a:ext cx="233" cy="35"/>
                      </a:xfrm>
                      <a:custGeom>
                        <a:avLst/>
                        <a:gdLst>
                          <a:gd name="T0" fmla="*/ 0 w 21695"/>
                          <a:gd name="T1" fmla="*/ 0 h 21600"/>
                          <a:gd name="T2" fmla="*/ 0 w 21695"/>
                          <a:gd name="T3" fmla="*/ 0 h 21600"/>
                          <a:gd name="T4" fmla="*/ 0 w 2169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95"/>
                          <a:gd name="T10" fmla="*/ 0 h 21600"/>
                          <a:gd name="T11" fmla="*/ 21695 w 21695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95" h="21600" fill="none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</a:path>
                          <a:path w="21695" h="21600" stroke="0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  <a:lnTo>
                              <a:pt x="95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3" name="Arc 122">
                        <a:extLst>
                          <a:ext uri="{FF2B5EF4-FFF2-40B4-BE49-F238E27FC236}">
                            <a16:creationId xmlns:a16="http://schemas.microsoft.com/office/drawing/2014/main" id="{74198BEB-BC89-C220-89F3-C37C3CF8DAC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980000">
                        <a:off x="3131" y="1788"/>
                        <a:ext cx="233" cy="3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4" name="Arc 123">
                        <a:extLst>
                          <a:ext uri="{FF2B5EF4-FFF2-40B4-BE49-F238E27FC236}">
                            <a16:creationId xmlns:a16="http://schemas.microsoft.com/office/drawing/2014/main" id="{790839DC-4993-A3EE-29E2-BA2C531B39B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6660000">
                        <a:off x="3174" y="1836"/>
                        <a:ext cx="233" cy="3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5" name="Oval 124">
                        <a:extLst>
                          <a:ext uri="{FF2B5EF4-FFF2-40B4-BE49-F238E27FC236}">
                            <a16:creationId xmlns:a16="http://schemas.microsoft.com/office/drawing/2014/main" id="{BB2EF38E-CD18-D0FD-FE12-5748FF033D89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140" y="1588"/>
                        <a:ext cx="77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6" name="Oval 125">
                        <a:extLst>
                          <a:ext uri="{FF2B5EF4-FFF2-40B4-BE49-F238E27FC236}">
                            <a16:creationId xmlns:a16="http://schemas.microsoft.com/office/drawing/2014/main" id="{48B0AA1E-86BA-3905-43D3-4362A85D9470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267" y="1636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7" name="Arc 126">
                        <a:extLst>
                          <a:ext uri="{FF2B5EF4-FFF2-40B4-BE49-F238E27FC236}">
                            <a16:creationId xmlns:a16="http://schemas.microsoft.com/office/drawing/2014/main" id="{7238CD91-2EFA-CA8B-C1CB-B4A98DA2628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1680000">
                        <a:off x="3272" y="1882"/>
                        <a:ext cx="206" cy="40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39"/>
                            </a:moveTo>
                            <a:cubicBezTo>
                              <a:pt x="303" y="9368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39"/>
                            </a:moveTo>
                            <a:cubicBezTo>
                              <a:pt x="303" y="9368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8" name="Arc 127">
                        <a:extLst>
                          <a:ext uri="{FF2B5EF4-FFF2-40B4-BE49-F238E27FC236}">
                            <a16:creationId xmlns:a16="http://schemas.microsoft.com/office/drawing/2014/main" id="{3316F7A0-E8D8-E5E3-3E3B-88EC942D96E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1680000">
                        <a:off x="3272" y="1929"/>
                        <a:ext cx="206" cy="40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59" name="Arc 128">
                        <a:extLst>
                          <a:ext uri="{FF2B5EF4-FFF2-40B4-BE49-F238E27FC236}">
                            <a16:creationId xmlns:a16="http://schemas.microsoft.com/office/drawing/2014/main" id="{BF24AE02-4759-1875-EA41-3932CDDEF7A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680000">
                        <a:off x="3216" y="1836"/>
                        <a:ext cx="233" cy="35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39"/>
                            </a:moveTo>
                            <a:cubicBezTo>
                              <a:pt x="303" y="9368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39"/>
                            </a:moveTo>
                            <a:cubicBezTo>
                              <a:pt x="303" y="9368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60" name="Arc 129">
                        <a:extLst>
                          <a:ext uri="{FF2B5EF4-FFF2-40B4-BE49-F238E27FC236}">
                            <a16:creationId xmlns:a16="http://schemas.microsoft.com/office/drawing/2014/main" id="{4E0C9134-9C13-D94B-679C-524E9BD6B6A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4020000">
                        <a:off x="3166" y="1836"/>
                        <a:ext cx="233" cy="35"/>
                      </a:xfrm>
                      <a:custGeom>
                        <a:avLst/>
                        <a:gdLst>
                          <a:gd name="T0" fmla="*/ 0 w 21695"/>
                          <a:gd name="T1" fmla="*/ 0 h 21600"/>
                          <a:gd name="T2" fmla="*/ 0 w 21695"/>
                          <a:gd name="T3" fmla="*/ 0 h 21600"/>
                          <a:gd name="T4" fmla="*/ 0 w 2169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95"/>
                          <a:gd name="T10" fmla="*/ 0 h 21600"/>
                          <a:gd name="T11" fmla="*/ 21695 w 21695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95" h="21600" fill="none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</a:path>
                          <a:path w="21695" h="21600" stroke="0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  <a:lnTo>
                              <a:pt x="95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61" name="Oval 130">
                        <a:extLst>
                          <a:ext uri="{FF2B5EF4-FFF2-40B4-BE49-F238E27FC236}">
                            <a16:creationId xmlns:a16="http://schemas.microsoft.com/office/drawing/2014/main" id="{18D7FEE5-875F-B466-D54D-37D74D8525EC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225" y="1588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62" name="Oval 131">
                        <a:extLst>
                          <a:ext uri="{FF2B5EF4-FFF2-40B4-BE49-F238E27FC236}">
                            <a16:creationId xmlns:a16="http://schemas.microsoft.com/office/drawing/2014/main" id="{2FCD3D45-7291-10AA-D38D-C8E20859618D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353" y="1684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63" name="Oval 132">
                        <a:extLst>
                          <a:ext uri="{FF2B5EF4-FFF2-40B4-BE49-F238E27FC236}">
                            <a16:creationId xmlns:a16="http://schemas.microsoft.com/office/drawing/2014/main" id="{9661B661-75A4-13EB-2EE3-A5E43113FB60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3438" y="1780"/>
                        <a:ext cx="78" cy="8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</p:grpSp>
              </p:grpSp>
              <p:grpSp>
                <p:nvGrpSpPr>
                  <p:cNvPr id="80" name="Group 133">
                    <a:extLst>
                      <a:ext uri="{FF2B5EF4-FFF2-40B4-BE49-F238E27FC236}">
                        <a16:creationId xmlns:a16="http://schemas.microsoft.com/office/drawing/2014/main" id="{C9D832C7-C0BD-6435-4CB9-2CEF706AACF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154136" y="4654548"/>
                    <a:ext cx="728720" cy="469900"/>
                    <a:chOff x="2755" y="2791"/>
                    <a:chExt cx="548" cy="354"/>
                  </a:xfrm>
                </p:grpSpPr>
                <p:sp>
                  <p:nvSpPr>
                    <p:cNvPr id="230" name="Arc 134">
                      <a:extLst>
                        <a:ext uri="{FF2B5EF4-FFF2-40B4-BE49-F238E27FC236}">
                          <a16:creationId xmlns:a16="http://schemas.microsoft.com/office/drawing/2014/main" id="{B11C2398-540A-95F6-8E7F-59782C59E3D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7500000">
                      <a:off x="3080" y="2890"/>
                      <a:ext cx="233" cy="36"/>
                    </a:xfrm>
                    <a:custGeom>
                      <a:avLst/>
                      <a:gdLst>
                        <a:gd name="T0" fmla="*/ 0 w 21695"/>
                        <a:gd name="T1" fmla="*/ 0 h 21600"/>
                        <a:gd name="T2" fmla="*/ 0 w 21695"/>
                        <a:gd name="T3" fmla="*/ 0 h 21600"/>
                        <a:gd name="T4" fmla="*/ 0 w 2169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95"/>
                        <a:gd name="T10" fmla="*/ 0 h 21600"/>
                        <a:gd name="T11" fmla="*/ 21695 w 2169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95" h="21600" fill="none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</a:path>
                        <a:path w="21695" h="21600" stroke="0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  <a:lnTo>
                            <a:pt x="95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31" name="Oval 135">
                      <a:extLst>
                        <a:ext uri="{FF2B5EF4-FFF2-40B4-BE49-F238E27FC236}">
                          <a16:creationId xmlns:a16="http://schemas.microsoft.com/office/drawing/2014/main" id="{82178C6C-434C-9192-1429-929208E6E3D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12" y="3028"/>
                      <a:ext cx="78" cy="8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32" name="Oval 136">
                      <a:extLst>
                        <a:ext uri="{FF2B5EF4-FFF2-40B4-BE49-F238E27FC236}">
                          <a16:creationId xmlns:a16="http://schemas.microsoft.com/office/drawing/2014/main" id="{396859E9-3BD8-440E-76EC-63EE8846050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907" y="2999"/>
                      <a:ext cx="130" cy="146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33" name="Oval 137">
                      <a:extLst>
                        <a:ext uri="{FF2B5EF4-FFF2-40B4-BE49-F238E27FC236}">
                          <a16:creationId xmlns:a16="http://schemas.microsoft.com/office/drawing/2014/main" id="{DB265475-D441-987F-C39F-6C71B3A175C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41" y="3028"/>
                      <a:ext cx="78" cy="8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34" name="Oval 138">
                      <a:extLst>
                        <a:ext uri="{FF2B5EF4-FFF2-40B4-BE49-F238E27FC236}">
                          <a16:creationId xmlns:a16="http://schemas.microsoft.com/office/drawing/2014/main" id="{F111E8C7-FE2B-DF41-DAB8-87F06E3ABEE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55" y="3028"/>
                      <a:ext cx="79" cy="8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35" name="Arc 139">
                      <a:extLst>
                        <a:ext uri="{FF2B5EF4-FFF2-40B4-BE49-F238E27FC236}">
                          <a16:creationId xmlns:a16="http://schemas.microsoft.com/office/drawing/2014/main" id="{EA939B96-E52A-C021-ACA7-4C5F5597363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4860000">
                      <a:off x="2918" y="2940"/>
                      <a:ext cx="232" cy="36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36" name="Arc 140">
                      <a:extLst>
                        <a:ext uri="{FF2B5EF4-FFF2-40B4-BE49-F238E27FC236}">
                          <a16:creationId xmlns:a16="http://schemas.microsoft.com/office/drawing/2014/main" id="{2C8979F0-D42A-2056-5F2F-86A0919CBC6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5700000">
                      <a:off x="2961" y="2940"/>
                      <a:ext cx="232" cy="36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37" name="Arc 141">
                      <a:extLst>
                        <a:ext uri="{FF2B5EF4-FFF2-40B4-BE49-F238E27FC236}">
                          <a16:creationId xmlns:a16="http://schemas.microsoft.com/office/drawing/2014/main" id="{4ED82AEE-3F66-1284-5F45-3AF693953FE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4920000">
                      <a:off x="2781" y="2940"/>
                      <a:ext cx="233" cy="35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-1" y="0"/>
                          </a:moveTo>
                          <a:cubicBezTo>
                            <a:pt x="11710" y="0"/>
                            <a:pt x="21288" y="9332"/>
                            <a:pt x="21592" y="21039"/>
                          </a:cubicBezTo>
                        </a:path>
                        <a:path w="21593" h="21600" stroke="0" extrusionOk="0">
                          <a:moveTo>
                            <a:pt x="-1" y="0"/>
                          </a:moveTo>
                          <a:cubicBezTo>
                            <a:pt x="11710" y="0"/>
                            <a:pt x="21288" y="9332"/>
                            <a:pt x="21592" y="21039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38" name="Arc 142">
                      <a:extLst>
                        <a:ext uri="{FF2B5EF4-FFF2-40B4-BE49-F238E27FC236}">
                          <a16:creationId xmlns:a16="http://schemas.microsoft.com/office/drawing/2014/main" id="{08117BD3-43DF-D96B-72DD-55EFF6A972B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5460000">
                      <a:off x="2746" y="2940"/>
                      <a:ext cx="233" cy="36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39"/>
                          </a:moveTo>
                          <a:cubicBezTo>
                            <a:pt x="303" y="9368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39"/>
                          </a:moveTo>
                          <a:cubicBezTo>
                            <a:pt x="303" y="9368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39" name="Arc 143">
                      <a:extLst>
                        <a:ext uri="{FF2B5EF4-FFF2-40B4-BE49-F238E27FC236}">
                          <a16:creationId xmlns:a16="http://schemas.microsoft.com/office/drawing/2014/main" id="{1A55CE5E-A0D1-90ED-B5FB-A51C1A2C6CA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7080000">
                      <a:off x="3123" y="2890"/>
                      <a:ext cx="233" cy="36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-1" y="0"/>
                          </a:moveTo>
                          <a:cubicBezTo>
                            <a:pt x="11716" y="0"/>
                            <a:pt x="21296" y="9340"/>
                            <a:pt x="21593" y="21052"/>
                          </a:cubicBezTo>
                        </a:path>
                        <a:path w="21593" h="21600" stroke="0" extrusionOk="0">
                          <a:moveTo>
                            <a:pt x="-1" y="0"/>
                          </a:moveTo>
                          <a:cubicBezTo>
                            <a:pt x="11716" y="0"/>
                            <a:pt x="21296" y="9340"/>
                            <a:pt x="21593" y="21052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40" name="Oval 144">
                      <a:extLst>
                        <a:ext uri="{FF2B5EF4-FFF2-40B4-BE49-F238E27FC236}">
                          <a16:creationId xmlns:a16="http://schemas.microsoft.com/office/drawing/2014/main" id="{81E04D23-EF52-10F3-844E-43C4BBEAB83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5" y="2980"/>
                      <a:ext cx="78" cy="8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41" name="Oval 145">
                      <a:extLst>
                        <a:ext uri="{FF2B5EF4-FFF2-40B4-BE49-F238E27FC236}">
                          <a16:creationId xmlns:a16="http://schemas.microsoft.com/office/drawing/2014/main" id="{51BCBE6D-F66D-9343-B4D0-E20F15F6826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97" y="3028"/>
                      <a:ext cx="78" cy="8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42" name="Arc 146">
                      <a:extLst>
                        <a:ext uri="{FF2B5EF4-FFF2-40B4-BE49-F238E27FC236}">
                          <a16:creationId xmlns:a16="http://schemas.microsoft.com/office/drawing/2014/main" id="{B20EBA11-08F2-8088-1C85-260DCAC69FC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5640000">
                      <a:off x="3037" y="2892"/>
                      <a:ext cx="233" cy="36"/>
                    </a:xfrm>
                    <a:custGeom>
                      <a:avLst/>
                      <a:gdLst>
                        <a:gd name="T0" fmla="*/ 0 w 21687"/>
                        <a:gd name="T1" fmla="*/ 0 h 21600"/>
                        <a:gd name="T2" fmla="*/ 0 w 21687"/>
                        <a:gd name="T3" fmla="*/ 0 h 21600"/>
                        <a:gd name="T4" fmla="*/ 0 w 2168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87"/>
                        <a:gd name="T10" fmla="*/ 0 h 21600"/>
                        <a:gd name="T11" fmla="*/ 21687 w 2168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87" h="21600" fill="none" extrusionOk="0">
                          <a:moveTo>
                            <a:pt x="0" y="0"/>
                          </a:moveTo>
                          <a:cubicBezTo>
                            <a:pt x="31" y="0"/>
                            <a:pt x="62" y="-1"/>
                            <a:pt x="94" y="0"/>
                          </a:cubicBezTo>
                          <a:cubicBezTo>
                            <a:pt x="11804" y="0"/>
                            <a:pt x="21382" y="9331"/>
                            <a:pt x="21686" y="21038"/>
                          </a:cubicBezTo>
                        </a:path>
                        <a:path w="21687" h="21600" stroke="0" extrusionOk="0">
                          <a:moveTo>
                            <a:pt x="0" y="0"/>
                          </a:moveTo>
                          <a:cubicBezTo>
                            <a:pt x="31" y="0"/>
                            <a:pt x="62" y="-1"/>
                            <a:pt x="94" y="0"/>
                          </a:cubicBezTo>
                          <a:cubicBezTo>
                            <a:pt x="11804" y="0"/>
                            <a:pt x="21382" y="9331"/>
                            <a:pt x="21686" y="21038"/>
                          </a:cubicBezTo>
                          <a:lnTo>
                            <a:pt x="94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43" name="Arc 147">
                      <a:extLst>
                        <a:ext uri="{FF2B5EF4-FFF2-40B4-BE49-F238E27FC236}">
                          <a16:creationId xmlns:a16="http://schemas.microsoft.com/office/drawing/2014/main" id="{78E12327-6DA7-FD9E-9FF4-408A72B235F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5640000">
                      <a:off x="2995" y="2892"/>
                      <a:ext cx="233" cy="35"/>
                    </a:xfrm>
                    <a:custGeom>
                      <a:avLst/>
                      <a:gdLst>
                        <a:gd name="T0" fmla="*/ 0 w 21687"/>
                        <a:gd name="T1" fmla="*/ 0 h 21600"/>
                        <a:gd name="T2" fmla="*/ 0 w 21687"/>
                        <a:gd name="T3" fmla="*/ 0 h 21600"/>
                        <a:gd name="T4" fmla="*/ 0 w 21687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87"/>
                        <a:gd name="T10" fmla="*/ 0 h 21600"/>
                        <a:gd name="T11" fmla="*/ 21687 w 21687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87" h="21600" fill="none" extrusionOk="0">
                          <a:moveTo>
                            <a:pt x="0" y="0"/>
                          </a:moveTo>
                          <a:cubicBezTo>
                            <a:pt x="31" y="0"/>
                            <a:pt x="62" y="-1"/>
                            <a:pt x="94" y="0"/>
                          </a:cubicBezTo>
                          <a:cubicBezTo>
                            <a:pt x="11804" y="0"/>
                            <a:pt x="21382" y="9331"/>
                            <a:pt x="21686" y="21038"/>
                          </a:cubicBezTo>
                        </a:path>
                        <a:path w="21687" h="21600" stroke="0" extrusionOk="0">
                          <a:moveTo>
                            <a:pt x="0" y="0"/>
                          </a:moveTo>
                          <a:cubicBezTo>
                            <a:pt x="31" y="0"/>
                            <a:pt x="62" y="-1"/>
                            <a:pt x="94" y="0"/>
                          </a:cubicBezTo>
                          <a:cubicBezTo>
                            <a:pt x="11804" y="0"/>
                            <a:pt x="21382" y="9331"/>
                            <a:pt x="21686" y="21038"/>
                          </a:cubicBezTo>
                          <a:lnTo>
                            <a:pt x="94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</p:grpSp>
              <p:grpSp>
                <p:nvGrpSpPr>
                  <p:cNvPr id="81" name="Group 148">
                    <a:extLst>
                      <a:ext uri="{FF2B5EF4-FFF2-40B4-BE49-F238E27FC236}">
                        <a16:creationId xmlns:a16="http://schemas.microsoft.com/office/drawing/2014/main" id="{BC8053C1-90F9-2D41-90A6-3ABDD020DE9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766987" y="4391001"/>
                    <a:ext cx="562022" cy="585783"/>
                    <a:chOff x="3216" y="2592"/>
                    <a:chExt cx="423" cy="442"/>
                  </a:xfrm>
                </p:grpSpPr>
                <p:sp>
                  <p:nvSpPr>
                    <p:cNvPr id="216" name="Arc 149">
                      <a:extLst>
                        <a:ext uri="{FF2B5EF4-FFF2-40B4-BE49-F238E27FC236}">
                          <a16:creationId xmlns:a16="http://schemas.microsoft.com/office/drawing/2014/main" id="{9AE4DAD4-B3C4-DEE8-0B6E-D4F227A1A3D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8400000">
                      <a:off x="3265" y="2789"/>
                      <a:ext cx="206" cy="40"/>
                    </a:xfrm>
                    <a:custGeom>
                      <a:avLst/>
                      <a:gdLst>
                        <a:gd name="T0" fmla="*/ 0 w 21695"/>
                        <a:gd name="T1" fmla="*/ 0 h 21600"/>
                        <a:gd name="T2" fmla="*/ 0 w 21695"/>
                        <a:gd name="T3" fmla="*/ 0 h 21600"/>
                        <a:gd name="T4" fmla="*/ 0 w 2169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95"/>
                        <a:gd name="T10" fmla="*/ 0 h 21600"/>
                        <a:gd name="T11" fmla="*/ 21695 w 2169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95" h="21600" fill="none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</a:path>
                        <a:path w="21695" h="21600" stroke="0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  <a:lnTo>
                            <a:pt x="95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grpSp>
                  <p:nvGrpSpPr>
                    <p:cNvPr id="217" name="Group 150">
                      <a:extLst>
                        <a:ext uri="{FF2B5EF4-FFF2-40B4-BE49-F238E27FC236}">
                          <a16:creationId xmlns:a16="http://schemas.microsoft.com/office/drawing/2014/main" id="{0644D630-50FD-EC14-1D18-A85FF206193E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216" y="2592"/>
                      <a:ext cx="423" cy="442"/>
                      <a:chOff x="3222" y="2596"/>
                      <a:chExt cx="423" cy="442"/>
                    </a:xfrm>
                  </p:grpSpPr>
                  <p:sp>
                    <p:nvSpPr>
                      <p:cNvPr id="218" name="Arc 151">
                        <a:extLst>
                          <a:ext uri="{FF2B5EF4-FFF2-40B4-BE49-F238E27FC236}">
                            <a16:creationId xmlns:a16="http://schemas.microsoft.com/office/drawing/2014/main" id="{0DE71E93-3AF4-2E89-2A36-56D910242DE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8400000">
                        <a:off x="3222" y="2793"/>
                        <a:ext cx="206" cy="40"/>
                      </a:xfrm>
                      <a:custGeom>
                        <a:avLst/>
                        <a:gdLst>
                          <a:gd name="T0" fmla="*/ 0 w 21695"/>
                          <a:gd name="T1" fmla="*/ 0 h 21600"/>
                          <a:gd name="T2" fmla="*/ 0 w 21695"/>
                          <a:gd name="T3" fmla="*/ 0 h 21600"/>
                          <a:gd name="T4" fmla="*/ 0 w 21695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95"/>
                          <a:gd name="T10" fmla="*/ 0 h 21600"/>
                          <a:gd name="T11" fmla="*/ 21695 w 21695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95" h="21600" fill="none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</a:path>
                          <a:path w="21695" h="21600" stroke="0" extrusionOk="0">
                            <a:moveTo>
                              <a:pt x="0" y="0"/>
                            </a:moveTo>
                            <a:cubicBezTo>
                              <a:pt x="31" y="0"/>
                              <a:pt x="63" y="-1"/>
                              <a:pt x="95" y="0"/>
                            </a:cubicBezTo>
                            <a:cubicBezTo>
                              <a:pt x="12024" y="0"/>
                              <a:pt x="21695" y="9670"/>
                              <a:pt x="21695" y="21600"/>
                            </a:cubicBezTo>
                            <a:lnTo>
                              <a:pt x="95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grpSp>
                    <p:nvGrpSpPr>
                      <p:cNvPr id="219" name="Group 152">
                        <a:extLst>
                          <a:ext uri="{FF2B5EF4-FFF2-40B4-BE49-F238E27FC236}">
                            <a16:creationId xmlns:a16="http://schemas.microsoft.com/office/drawing/2014/main" id="{E36DC096-FC11-FB0C-261B-5A2AF20BB1F9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287" y="2596"/>
                        <a:ext cx="358" cy="442"/>
                        <a:chOff x="3287" y="2596"/>
                        <a:chExt cx="358" cy="442"/>
                      </a:xfrm>
                    </p:grpSpPr>
                    <p:sp>
                      <p:nvSpPr>
                        <p:cNvPr id="220" name="Arc 153">
                          <a:extLst>
                            <a:ext uri="{FF2B5EF4-FFF2-40B4-BE49-F238E27FC236}">
                              <a16:creationId xmlns:a16="http://schemas.microsoft.com/office/drawing/2014/main" id="{FCAB51E4-62C0-5B0F-E964-A7C9A903ED49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8400000">
                          <a:off x="3307" y="2697"/>
                          <a:ext cx="207" cy="40"/>
                        </a:xfrm>
                        <a:custGeom>
                          <a:avLst/>
                          <a:gdLst>
                            <a:gd name="T0" fmla="*/ 0 w 21695"/>
                            <a:gd name="T1" fmla="*/ 0 h 21600"/>
                            <a:gd name="T2" fmla="*/ 0 w 21695"/>
                            <a:gd name="T3" fmla="*/ 0 h 21600"/>
                            <a:gd name="T4" fmla="*/ 0 w 21695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95"/>
                            <a:gd name="T10" fmla="*/ 0 h 21600"/>
                            <a:gd name="T11" fmla="*/ 21695 w 21695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95" h="21600" fill="none" extrusionOk="0">
                              <a:moveTo>
                                <a:pt x="0" y="0"/>
                              </a:moveTo>
                              <a:cubicBezTo>
                                <a:pt x="31" y="0"/>
                                <a:pt x="63" y="-1"/>
                                <a:pt x="95" y="0"/>
                              </a:cubicBezTo>
                              <a:cubicBezTo>
                                <a:pt x="12024" y="0"/>
                                <a:pt x="21695" y="9670"/>
                                <a:pt x="21695" y="21600"/>
                              </a:cubicBezTo>
                            </a:path>
                            <a:path w="21695" h="21600" stroke="0" extrusionOk="0">
                              <a:moveTo>
                                <a:pt x="0" y="0"/>
                              </a:moveTo>
                              <a:cubicBezTo>
                                <a:pt x="31" y="0"/>
                                <a:pt x="63" y="-1"/>
                                <a:pt x="95" y="0"/>
                              </a:cubicBezTo>
                              <a:cubicBezTo>
                                <a:pt x="12024" y="0"/>
                                <a:pt x="21695" y="9670"/>
                                <a:pt x="21695" y="21600"/>
                              </a:cubicBezTo>
                              <a:lnTo>
                                <a:pt x="95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  <p:sp>
                      <p:nvSpPr>
                        <p:cNvPr id="221" name="Arc 154">
                          <a:extLst>
                            <a:ext uri="{FF2B5EF4-FFF2-40B4-BE49-F238E27FC236}">
                              <a16:creationId xmlns:a16="http://schemas.microsoft.com/office/drawing/2014/main" id="{A5AA2012-2DAE-A8D4-54C8-D74D1E2D4D55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2760000">
                          <a:off x="3259" y="2747"/>
                          <a:ext cx="232" cy="36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0" y="21600"/>
                              </a:moveTo>
                              <a:cubicBezTo>
                                <a:pt x="0" y="9707"/>
                                <a:pt x="9612" y="52"/>
                                <a:pt x="21505" y="0"/>
                              </a:cubicBezTo>
                            </a:path>
                            <a:path w="21600" h="21600" stroke="0" extrusionOk="0">
                              <a:moveTo>
                                <a:pt x="0" y="21600"/>
                              </a:moveTo>
                              <a:cubicBezTo>
                                <a:pt x="0" y="9707"/>
                                <a:pt x="9612" y="52"/>
                                <a:pt x="21505" y="0"/>
                              </a:cubicBezTo>
                              <a:lnTo>
                                <a:pt x="2160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  <p:sp>
                      <p:nvSpPr>
                        <p:cNvPr id="222" name="Oval 155">
                          <a:extLst>
                            <a:ext uri="{FF2B5EF4-FFF2-40B4-BE49-F238E27FC236}">
                              <a16:creationId xmlns:a16="http://schemas.microsoft.com/office/drawing/2014/main" id="{2020C12C-A4D2-4152-8C59-159807FEB346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438" y="2788"/>
                          <a:ext cx="78" cy="8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  <p:sp>
                      <p:nvSpPr>
                        <p:cNvPr id="223" name="Arc 156">
                          <a:extLst>
                            <a:ext uri="{FF2B5EF4-FFF2-40B4-BE49-F238E27FC236}">
                              <a16:creationId xmlns:a16="http://schemas.microsoft.com/office/drawing/2014/main" id="{081CB92F-BE8E-73D6-A224-F2B347BC6CAA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-9720000">
                          <a:off x="3357" y="2601"/>
                          <a:ext cx="207" cy="40"/>
                        </a:xfrm>
                        <a:custGeom>
                          <a:avLst/>
                          <a:gdLst>
                            <a:gd name="T0" fmla="*/ 0 w 21600"/>
                            <a:gd name="T1" fmla="*/ 0 h 21600"/>
                            <a:gd name="T2" fmla="*/ 0 w 21600"/>
                            <a:gd name="T3" fmla="*/ 0 h 21600"/>
                            <a:gd name="T4" fmla="*/ 0 w 21600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1600"/>
                            <a:gd name="T11" fmla="*/ 21600 w 21600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1600" fill="none" extrusionOk="0">
                              <a:moveTo>
                                <a:pt x="0" y="21600"/>
                              </a:moveTo>
                              <a:cubicBezTo>
                                <a:pt x="0" y="9707"/>
                                <a:pt x="9612" y="52"/>
                                <a:pt x="21505" y="0"/>
                              </a:cubicBezTo>
                            </a:path>
                            <a:path w="21600" h="21600" stroke="0" extrusionOk="0">
                              <a:moveTo>
                                <a:pt x="0" y="21600"/>
                              </a:moveTo>
                              <a:cubicBezTo>
                                <a:pt x="0" y="9707"/>
                                <a:pt x="9612" y="52"/>
                                <a:pt x="21505" y="0"/>
                              </a:cubicBezTo>
                              <a:lnTo>
                                <a:pt x="2160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  <p:sp>
                      <p:nvSpPr>
                        <p:cNvPr id="224" name="Oval 157">
                          <a:extLst>
                            <a:ext uri="{FF2B5EF4-FFF2-40B4-BE49-F238E27FC236}">
                              <a16:creationId xmlns:a16="http://schemas.microsoft.com/office/drawing/2014/main" id="{D65B05A8-1B55-8C54-F8FE-4F19772A02C0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566" y="2596"/>
                          <a:ext cx="79" cy="8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  <p:sp>
                      <p:nvSpPr>
                        <p:cNvPr id="225" name="Oval 158">
                          <a:extLst>
                            <a:ext uri="{FF2B5EF4-FFF2-40B4-BE49-F238E27FC236}">
                              <a16:creationId xmlns:a16="http://schemas.microsoft.com/office/drawing/2014/main" id="{D95DC4E8-7E1D-C97B-9C8B-9B3216D86D4F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395" y="2884"/>
                          <a:ext cx="79" cy="87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  <p:sp>
                      <p:nvSpPr>
                        <p:cNvPr id="226" name="Arc 159">
                          <a:extLst>
                            <a:ext uri="{FF2B5EF4-FFF2-40B4-BE49-F238E27FC236}">
                              <a16:creationId xmlns:a16="http://schemas.microsoft.com/office/drawing/2014/main" id="{ED44A7B5-AA58-6C14-0385-3E558196662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">
                          <a:off x="3357" y="2649"/>
                          <a:ext cx="207" cy="41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-1" y="21052"/>
                              </a:moveTo>
                              <a:cubicBezTo>
                                <a:pt x="295" y="9376"/>
                                <a:pt x="9819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-1" y="21052"/>
                              </a:moveTo>
                              <a:cubicBezTo>
                                <a:pt x="295" y="9376"/>
                                <a:pt x="9819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  <p:sp>
                      <p:nvSpPr>
                        <p:cNvPr id="227" name="Arc 160">
                          <a:extLst>
                            <a:ext uri="{FF2B5EF4-FFF2-40B4-BE49-F238E27FC236}">
                              <a16:creationId xmlns:a16="http://schemas.microsoft.com/office/drawing/2014/main" id="{BBF22829-D281-0777-1549-C7795155BC8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1620000">
                          <a:off x="3357" y="2697"/>
                          <a:ext cx="207" cy="41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-1" y="21052"/>
                              </a:moveTo>
                              <a:cubicBezTo>
                                <a:pt x="295" y="9376"/>
                                <a:pt x="9819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-1" y="21052"/>
                              </a:moveTo>
                              <a:cubicBezTo>
                                <a:pt x="295" y="9376"/>
                                <a:pt x="9819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  <p:sp>
                      <p:nvSpPr>
                        <p:cNvPr id="228" name="Oval 161">
                          <a:extLst>
                            <a:ext uri="{FF2B5EF4-FFF2-40B4-BE49-F238E27FC236}">
                              <a16:creationId xmlns:a16="http://schemas.microsoft.com/office/drawing/2014/main" id="{AE7857AA-B9AA-BB59-0032-577C6606F301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524" y="2692"/>
                          <a:ext cx="78" cy="88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  <p:sp>
                      <p:nvSpPr>
                        <p:cNvPr id="229" name="Oval 162">
                          <a:extLst>
                            <a:ext uri="{FF2B5EF4-FFF2-40B4-BE49-F238E27FC236}">
                              <a16:creationId xmlns:a16="http://schemas.microsoft.com/office/drawing/2014/main" id="{3D9ACB0E-B767-096C-C3D0-3299AC75EE7B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-2640000">
                          <a:off x="3287" y="2895"/>
                          <a:ext cx="126" cy="143"/>
                        </a:xfrm>
                        <a:prstGeom prst="ellipse">
                          <a:avLst/>
                        </a:prstGeom>
                        <a:solidFill>
                          <a:srgbClr val="EAEC5E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1pPr>
                          <a:lvl2pPr marL="37931725" indent="-37474525"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2pPr>
                          <a:lvl3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3pPr>
                          <a:lvl4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4pPr>
                          <a:lvl5pPr eaLnBrk="0" hangingPunct="0"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3600">
                              <a:solidFill>
                                <a:srgbClr val="99FF33"/>
                              </a:solidFill>
                              <a:latin typeface="Arial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eaLnBrk="1" hangingPunct="1"/>
                          <a:endParaRPr lang="x-none" altLang="x-none"/>
                        </a:p>
                      </p:txBody>
                    </p:sp>
                  </p:grpSp>
                </p:grpSp>
              </p:grpSp>
              <p:sp>
                <p:nvSpPr>
                  <p:cNvPr id="82" name="Arc 163">
                    <a:extLst>
                      <a:ext uri="{FF2B5EF4-FFF2-40B4-BE49-F238E27FC236}">
                        <a16:creationId xmlns:a16="http://schemas.microsoft.com/office/drawing/2014/main" id="{A4232672-47AE-7914-AE3F-0670DF8078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660000">
                    <a:off x="3698514" y="4149725"/>
                    <a:ext cx="217507" cy="52387"/>
                  </a:xfrm>
                  <a:custGeom>
                    <a:avLst/>
                    <a:gdLst>
                      <a:gd name="T0" fmla="*/ 0 w 21712"/>
                      <a:gd name="T1" fmla="*/ 0 h 21600"/>
                      <a:gd name="T2" fmla="*/ 2147483647 w 21712"/>
                      <a:gd name="T3" fmla="*/ 2147483647 h 21600"/>
                      <a:gd name="T4" fmla="*/ 2147483647 w 21712"/>
                      <a:gd name="T5" fmla="*/ 2147483647 h 21600"/>
                      <a:gd name="T6" fmla="*/ 0 60000 65536"/>
                      <a:gd name="T7" fmla="*/ 0 60000 65536"/>
                      <a:gd name="T8" fmla="*/ 0 60000 65536"/>
                      <a:gd name="T9" fmla="*/ 0 w 21712"/>
                      <a:gd name="T10" fmla="*/ 0 h 21600"/>
                      <a:gd name="T11" fmla="*/ 21712 w 21712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712" h="21600" fill="none" extrusionOk="0">
                        <a:moveTo>
                          <a:pt x="0" y="0"/>
                        </a:moveTo>
                        <a:cubicBezTo>
                          <a:pt x="39" y="0"/>
                          <a:pt x="79" y="-1"/>
                          <a:pt x="119" y="0"/>
                        </a:cubicBezTo>
                        <a:cubicBezTo>
                          <a:pt x="11829" y="0"/>
                          <a:pt x="21407" y="9331"/>
                          <a:pt x="21711" y="21038"/>
                        </a:cubicBezTo>
                      </a:path>
                      <a:path w="21712" h="21600" stroke="0" extrusionOk="0">
                        <a:moveTo>
                          <a:pt x="0" y="0"/>
                        </a:moveTo>
                        <a:cubicBezTo>
                          <a:pt x="39" y="0"/>
                          <a:pt x="79" y="-1"/>
                          <a:pt x="119" y="0"/>
                        </a:cubicBezTo>
                        <a:cubicBezTo>
                          <a:pt x="11829" y="0"/>
                          <a:pt x="21407" y="9331"/>
                          <a:pt x="21711" y="21038"/>
                        </a:cubicBezTo>
                        <a:lnTo>
                          <a:pt x="119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83" name="Arc 164">
                    <a:extLst>
                      <a:ext uri="{FF2B5EF4-FFF2-40B4-BE49-F238E27FC236}">
                        <a16:creationId xmlns:a16="http://schemas.microsoft.com/office/drawing/2014/main" id="{8195EAAB-02FA-E721-4A9D-CAC08DEC29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540000">
                    <a:off x="3696927" y="4133850"/>
                    <a:ext cx="219094" cy="55562"/>
                  </a:xfrm>
                  <a:custGeom>
                    <a:avLst/>
                    <a:gdLst>
                      <a:gd name="T0" fmla="*/ 2147483647 w 21722"/>
                      <a:gd name="T1" fmla="*/ 0 h 22162"/>
                      <a:gd name="T2" fmla="*/ 0 w 21722"/>
                      <a:gd name="T3" fmla="*/ 2147483647 h 22162"/>
                      <a:gd name="T4" fmla="*/ 2147483647 w 21722"/>
                      <a:gd name="T5" fmla="*/ 2147483647 h 22162"/>
                      <a:gd name="T6" fmla="*/ 0 60000 65536"/>
                      <a:gd name="T7" fmla="*/ 0 60000 65536"/>
                      <a:gd name="T8" fmla="*/ 0 60000 65536"/>
                      <a:gd name="T9" fmla="*/ 0 w 21722"/>
                      <a:gd name="T10" fmla="*/ 0 h 22162"/>
                      <a:gd name="T11" fmla="*/ 21722 w 21722"/>
                      <a:gd name="T12" fmla="*/ 22162 h 2216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722" h="22162" fill="none" extrusionOk="0">
                        <a:moveTo>
                          <a:pt x="21714" y="0"/>
                        </a:moveTo>
                        <a:cubicBezTo>
                          <a:pt x="21719" y="187"/>
                          <a:pt x="21722" y="374"/>
                          <a:pt x="21722" y="562"/>
                        </a:cubicBezTo>
                        <a:cubicBezTo>
                          <a:pt x="21722" y="12491"/>
                          <a:pt x="12051" y="22162"/>
                          <a:pt x="122" y="22162"/>
                        </a:cubicBezTo>
                        <a:cubicBezTo>
                          <a:pt x="81" y="22162"/>
                          <a:pt x="40" y="22161"/>
                          <a:pt x="0" y="22161"/>
                        </a:cubicBezTo>
                      </a:path>
                      <a:path w="21722" h="22162" stroke="0" extrusionOk="0">
                        <a:moveTo>
                          <a:pt x="21714" y="0"/>
                        </a:moveTo>
                        <a:cubicBezTo>
                          <a:pt x="21719" y="187"/>
                          <a:pt x="21722" y="374"/>
                          <a:pt x="21722" y="562"/>
                        </a:cubicBezTo>
                        <a:cubicBezTo>
                          <a:pt x="21722" y="12491"/>
                          <a:pt x="12051" y="22162"/>
                          <a:pt x="122" y="22162"/>
                        </a:cubicBezTo>
                        <a:cubicBezTo>
                          <a:pt x="81" y="22162"/>
                          <a:pt x="40" y="22161"/>
                          <a:pt x="0" y="22161"/>
                        </a:cubicBezTo>
                        <a:lnTo>
                          <a:pt x="122" y="562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84" name="Oval 165">
                    <a:extLst>
                      <a:ext uri="{FF2B5EF4-FFF2-40B4-BE49-F238E27FC236}">
                        <a16:creationId xmlns:a16="http://schemas.microsoft.com/office/drawing/2014/main" id="{6DC51959-8BF0-FF77-CF7F-FAC4664119B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3506410" y="4167188"/>
                    <a:ext cx="173053" cy="193675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85" name="Oval 166">
                    <a:extLst>
                      <a:ext uri="{FF2B5EF4-FFF2-40B4-BE49-F238E27FC236}">
                        <a16:creationId xmlns:a16="http://schemas.microsoft.com/office/drawing/2014/main" id="{5BED0574-57FC-1059-BFA2-F804FFF4B71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3646122" y="4141788"/>
                    <a:ext cx="103197" cy="115887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86" name="Arc 167">
                    <a:extLst>
                      <a:ext uri="{FF2B5EF4-FFF2-40B4-BE49-F238E27FC236}">
                        <a16:creationId xmlns:a16="http://schemas.microsoft.com/office/drawing/2014/main" id="{AD344BF2-CC90-D16A-B769-D36EC73A00C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9060000">
                    <a:off x="3652473" y="4275138"/>
                    <a:ext cx="274662" cy="53975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0 h 21600"/>
                      <a:gd name="T4" fmla="*/ 2147483647 w 21600"/>
                      <a:gd name="T5" fmla="*/ 214748364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87" name="Oval 168">
                    <a:extLst>
                      <a:ext uri="{FF2B5EF4-FFF2-40B4-BE49-F238E27FC236}">
                        <a16:creationId xmlns:a16="http://schemas.microsoft.com/office/drawing/2014/main" id="{8F745139-F845-5C4E-4692-7FC7C51CB53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3588967" y="4332288"/>
                    <a:ext cx="103197" cy="11747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88" name="Arc 169">
                    <a:extLst>
                      <a:ext uri="{FF2B5EF4-FFF2-40B4-BE49-F238E27FC236}">
                        <a16:creationId xmlns:a16="http://schemas.microsoft.com/office/drawing/2014/main" id="{4D93C443-37A7-B692-20A7-7F9FF651BF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0020000">
                    <a:off x="3709628" y="4338638"/>
                    <a:ext cx="273073" cy="53975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0 h 21600"/>
                      <a:gd name="T4" fmla="*/ 2147483647 w 21600"/>
                      <a:gd name="T5" fmla="*/ 214748364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89" name="Oval 170">
                    <a:extLst>
                      <a:ext uri="{FF2B5EF4-FFF2-40B4-BE49-F238E27FC236}">
                        <a16:creationId xmlns:a16="http://schemas.microsoft.com/office/drawing/2014/main" id="{4BD55889-0A84-4648-64BD-CE872DAA43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8722" y="4141788"/>
                    <a:ext cx="104784" cy="115887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90" name="Arc 171">
                    <a:extLst>
                      <a:ext uri="{FF2B5EF4-FFF2-40B4-BE49-F238E27FC236}">
                        <a16:creationId xmlns:a16="http://schemas.microsoft.com/office/drawing/2014/main" id="{05D646CC-A8A0-E4F6-AE11-9813037AD82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8580000">
                    <a:off x="3823938" y="4422775"/>
                    <a:ext cx="217507" cy="52387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0 h 21600"/>
                      <a:gd name="T4" fmla="*/ 2147483647 w 21600"/>
                      <a:gd name="T5" fmla="*/ 214748364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17"/>
                          <a:pt x="9597" y="66"/>
                          <a:pt x="21480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17"/>
                          <a:pt x="9597" y="66"/>
                          <a:pt x="21480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91" name="Oval 172">
                    <a:extLst>
                      <a:ext uri="{FF2B5EF4-FFF2-40B4-BE49-F238E27FC236}">
                        <a16:creationId xmlns:a16="http://schemas.microsoft.com/office/drawing/2014/main" id="{882B98E3-F310-577B-A4B6-2932365AB83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3727091" y="4522788"/>
                    <a:ext cx="103197" cy="11747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92" name="Oval 173">
                    <a:extLst>
                      <a:ext uri="{FF2B5EF4-FFF2-40B4-BE49-F238E27FC236}">
                        <a16:creationId xmlns:a16="http://schemas.microsoft.com/office/drawing/2014/main" id="{184EF6CD-AEC4-75D3-B5CB-6AD44EEC318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3655648" y="4427538"/>
                    <a:ext cx="103197" cy="117475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93" name="Arc 174">
                    <a:extLst>
                      <a:ext uri="{FF2B5EF4-FFF2-40B4-BE49-F238E27FC236}">
                        <a16:creationId xmlns:a16="http://schemas.microsoft.com/office/drawing/2014/main" id="{B8F83B55-7FBC-F566-E18A-B587FBB1352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8580000">
                    <a:off x="3817587" y="4384675"/>
                    <a:ext cx="215919" cy="53975"/>
                  </a:xfrm>
                  <a:custGeom>
                    <a:avLst/>
                    <a:gdLst>
                      <a:gd name="T0" fmla="*/ 0 w 21593"/>
                      <a:gd name="T1" fmla="*/ 2147483647 h 21600"/>
                      <a:gd name="T2" fmla="*/ 2147483647 w 21593"/>
                      <a:gd name="T3" fmla="*/ 0 h 21600"/>
                      <a:gd name="T4" fmla="*/ 2147483647 w 21593"/>
                      <a:gd name="T5" fmla="*/ 2147483647 h 21600"/>
                      <a:gd name="T6" fmla="*/ 0 60000 65536"/>
                      <a:gd name="T7" fmla="*/ 0 60000 65536"/>
                      <a:gd name="T8" fmla="*/ 0 60000 65536"/>
                      <a:gd name="T9" fmla="*/ 0 w 21593"/>
                      <a:gd name="T10" fmla="*/ 0 h 21600"/>
                      <a:gd name="T11" fmla="*/ 21593 w 2159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3" h="21600" fill="none" extrusionOk="0">
                        <a:moveTo>
                          <a:pt x="0" y="21041"/>
                        </a:moveTo>
                        <a:cubicBezTo>
                          <a:pt x="302" y="9379"/>
                          <a:pt x="9808" y="64"/>
                          <a:pt x="21474" y="0"/>
                        </a:cubicBezTo>
                      </a:path>
                      <a:path w="21593" h="21600" stroke="0" extrusionOk="0">
                        <a:moveTo>
                          <a:pt x="0" y="21041"/>
                        </a:moveTo>
                        <a:cubicBezTo>
                          <a:pt x="302" y="9379"/>
                          <a:pt x="9808" y="64"/>
                          <a:pt x="21474" y="0"/>
                        </a:cubicBezTo>
                        <a:lnTo>
                          <a:pt x="21593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94" name="Arc 175">
                    <a:extLst>
                      <a:ext uri="{FF2B5EF4-FFF2-40B4-BE49-F238E27FC236}">
                        <a16:creationId xmlns:a16="http://schemas.microsoft.com/office/drawing/2014/main" id="{7F516F75-E8A5-5855-F27F-56F96CA0CE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8580000">
                    <a:off x="3720741" y="4375150"/>
                    <a:ext cx="215919" cy="52387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0 h 21600"/>
                      <a:gd name="T4" fmla="*/ 2147483647 w 21600"/>
                      <a:gd name="T5" fmla="*/ 2147483647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17"/>
                          <a:pt x="9597" y="66"/>
                          <a:pt x="21480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17"/>
                          <a:pt x="9597" y="66"/>
                          <a:pt x="21480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grpSp>
                <p:nvGrpSpPr>
                  <p:cNvPr id="95" name="Group 176">
                    <a:extLst>
                      <a:ext uri="{FF2B5EF4-FFF2-40B4-BE49-F238E27FC236}">
                        <a16:creationId xmlns:a16="http://schemas.microsoft.com/office/drawing/2014/main" id="{B069CC4D-A23C-DF22-DA4F-C6A30467599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798504" y="4448181"/>
                    <a:ext cx="395318" cy="593726"/>
                    <a:chOff x="2484" y="2640"/>
                    <a:chExt cx="298" cy="447"/>
                  </a:xfrm>
                </p:grpSpPr>
                <p:sp>
                  <p:nvSpPr>
                    <p:cNvPr id="206" name="Arc 177">
                      <a:extLst>
                        <a:ext uri="{FF2B5EF4-FFF2-40B4-BE49-F238E27FC236}">
                          <a16:creationId xmlns:a16="http://schemas.microsoft.com/office/drawing/2014/main" id="{5776332A-BF75-C3F6-9688-8467C881A88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2542" y="2738"/>
                      <a:ext cx="232" cy="3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grpSp>
                  <p:nvGrpSpPr>
                    <p:cNvPr id="207" name="Group 178">
                      <a:extLst>
                        <a:ext uri="{FF2B5EF4-FFF2-40B4-BE49-F238E27FC236}">
                          <a16:creationId xmlns:a16="http://schemas.microsoft.com/office/drawing/2014/main" id="{CFE3A9B1-5C37-BBD6-EB7A-340DDDC17741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484" y="2668"/>
                      <a:ext cx="298" cy="419"/>
                      <a:chOff x="2484" y="2677"/>
                      <a:chExt cx="298" cy="419"/>
                    </a:xfrm>
                  </p:grpSpPr>
                  <p:sp>
                    <p:nvSpPr>
                      <p:cNvPr id="208" name="Oval 179">
                        <a:extLst>
                          <a:ext uri="{FF2B5EF4-FFF2-40B4-BE49-F238E27FC236}">
                            <a16:creationId xmlns:a16="http://schemas.microsoft.com/office/drawing/2014/main" id="{1771DFE8-B0B3-931E-A444-DA81A5E6A3A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655" y="2955"/>
                        <a:ext cx="127" cy="141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09" name="Oval 180">
                        <a:extLst>
                          <a:ext uri="{FF2B5EF4-FFF2-40B4-BE49-F238E27FC236}">
                            <a16:creationId xmlns:a16="http://schemas.microsoft.com/office/drawing/2014/main" id="{32710688-EE99-F33D-1196-28289435B8A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85" y="2933"/>
                        <a:ext cx="78" cy="8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10" name="Oval 181">
                        <a:extLst>
                          <a:ext uri="{FF2B5EF4-FFF2-40B4-BE49-F238E27FC236}">
                            <a16:creationId xmlns:a16="http://schemas.microsoft.com/office/drawing/2014/main" id="{5EE963E6-D995-FFFF-A3A9-3F9CF089943E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43" y="2884"/>
                        <a:ext cx="77" cy="87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11" name="Arc 182">
                        <a:extLst>
                          <a:ext uri="{FF2B5EF4-FFF2-40B4-BE49-F238E27FC236}">
                            <a16:creationId xmlns:a16="http://schemas.microsoft.com/office/drawing/2014/main" id="{0150E1D6-48DA-EFAF-0CED-88BC98291EA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980000">
                        <a:off x="2535" y="2795"/>
                        <a:ext cx="232" cy="3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12" name="Arc 183">
                        <a:extLst>
                          <a:ext uri="{FF2B5EF4-FFF2-40B4-BE49-F238E27FC236}">
                            <a16:creationId xmlns:a16="http://schemas.microsoft.com/office/drawing/2014/main" id="{45477C34-019B-BFFD-A3FF-46BC1F42ADD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3180000">
                        <a:off x="2611" y="2843"/>
                        <a:ext cx="233" cy="36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-1" y="0"/>
                            </a:moveTo>
                            <a:cubicBezTo>
                              <a:pt x="11716" y="0"/>
                              <a:pt x="21296" y="9340"/>
                              <a:pt x="21593" y="21052"/>
                            </a:cubicBezTo>
                          </a:path>
                          <a:path w="21593" h="21600" stroke="0" extrusionOk="0">
                            <a:moveTo>
                              <a:pt x="-1" y="0"/>
                            </a:moveTo>
                            <a:cubicBezTo>
                              <a:pt x="11716" y="0"/>
                              <a:pt x="21296" y="9340"/>
                              <a:pt x="21593" y="21052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13" name="Arc 184">
                        <a:extLst>
                          <a:ext uri="{FF2B5EF4-FFF2-40B4-BE49-F238E27FC236}">
                            <a16:creationId xmlns:a16="http://schemas.microsoft.com/office/drawing/2014/main" id="{1D3FEB59-B7C6-DFEB-B431-19A26C22D37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980000">
                        <a:off x="2576" y="2844"/>
                        <a:ext cx="233" cy="3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1600"/>
                          <a:gd name="T11" fmla="*/ 21600 w 21600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1600" fill="none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</a:path>
                          <a:path w="21600" h="21600" stroke="0" extrusionOk="0">
                            <a:moveTo>
                              <a:pt x="0" y="21600"/>
                            </a:moveTo>
                            <a:cubicBezTo>
                              <a:pt x="0" y="9707"/>
                              <a:pt x="9612" y="52"/>
                              <a:pt x="21505" y="0"/>
                            </a:cubicBezTo>
                            <a:lnTo>
                              <a:pt x="2160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14" name="Oval 185">
                        <a:extLst>
                          <a:ext uri="{FF2B5EF4-FFF2-40B4-BE49-F238E27FC236}">
                            <a16:creationId xmlns:a16="http://schemas.microsoft.com/office/drawing/2014/main" id="{9ADA65AB-352E-68E6-4A38-792A374C1CFE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-2640000">
                        <a:off x="2484" y="2763"/>
                        <a:ext cx="128" cy="141"/>
                      </a:xfrm>
                      <a:prstGeom prst="ellipse">
                        <a:avLst/>
                      </a:prstGeom>
                      <a:solidFill>
                        <a:srgbClr val="EAEC5E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  <p:sp>
                    <p:nvSpPr>
                      <p:cNvPr id="215" name="Arc 186">
                        <a:extLst>
                          <a:ext uri="{FF2B5EF4-FFF2-40B4-BE49-F238E27FC236}">
                            <a16:creationId xmlns:a16="http://schemas.microsoft.com/office/drawing/2014/main" id="{47D76FD8-826E-4CEA-9454-B4965BDB2E8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-2580000">
                        <a:off x="2494" y="2677"/>
                        <a:ext cx="161" cy="43"/>
                      </a:xfrm>
                      <a:custGeom>
                        <a:avLst/>
                        <a:gdLst>
                          <a:gd name="T0" fmla="*/ 0 w 21714"/>
                          <a:gd name="T1" fmla="*/ 0 h 21600"/>
                          <a:gd name="T2" fmla="*/ 0 w 21714"/>
                          <a:gd name="T3" fmla="*/ 0 h 21600"/>
                          <a:gd name="T4" fmla="*/ 0 w 21714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714"/>
                          <a:gd name="T10" fmla="*/ 0 h 21600"/>
                          <a:gd name="T11" fmla="*/ 21714 w 21714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714" h="21600" fill="none" extrusionOk="0">
                            <a:moveTo>
                              <a:pt x="0" y="0"/>
                            </a:moveTo>
                            <a:cubicBezTo>
                              <a:pt x="40" y="0"/>
                              <a:pt x="80" y="-1"/>
                              <a:pt x="120" y="0"/>
                            </a:cubicBezTo>
                            <a:cubicBezTo>
                              <a:pt x="11845" y="0"/>
                              <a:pt x="21430" y="9355"/>
                              <a:pt x="21713" y="21078"/>
                            </a:cubicBezTo>
                          </a:path>
                          <a:path w="21714" h="21600" stroke="0" extrusionOk="0">
                            <a:moveTo>
                              <a:pt x="0" y="0"/>
                            </a:moveTo>
                            <a:cubicBezTo>
                              <a:pt x="40" y="0"/>
                              <a:pt x="80" y="-1"/>
                              <a:pt x="120" y="0"/>
                            </a:cubicBezTo>
                            <a:cubicBezTo>
                              <a:pt x="11845" y="0"/>
                              <a:pt x="21430" y="9355"/>
                              <a:pt x="21713" y="21078"/>
                            </a:cubicBezTo>
                            <a:lnTo>
                              <a:pt x="120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1pPr>
                        <a:lvl2pPr marL="37931725" indent="-37474525"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2pPr>
                        <a:lvl3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3pPr>
                        <a:lvl4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4pPr>
                        <a:lvl5pPr eaLnBrk="0" hangingPunct="0"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5pPr>
                        <a:lvl6pPr marL="4572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6pPr>
                        <a:lvl7pPr marL="9144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7pPr>
                        <a:lvl8pPr marL="1371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8pPr>
                        <a:lvl9pPr marL="18288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3600">
                            <a:solidFill>
                              <a:srgbClr val="99FF33"/>
                            </a:solidFill>
                            <a:latin typeface="Arial" charset="0"/>
                            <a:ea typeface="ＭＳ Ｐゴシック" charset="-128"/>
                          </a:defRPr>
                        </a:lvl9pPr>
                      </a:lstStyle>
                      <a:p>
                        <a:pPr eaLnBrk="1" hangingPunct="1"/>
                        <a:endParaRPr lang="x-none" altLang="x-none"/>
                      </a:p>
                    </p:txBody>
                  </p:sp>
                </p:grpSp>
              </p:grpSp>
              <p:grpSp>
                <p:nvGrpSpPr>
                  <p:cNvPr id="96" name="Group 193">
                    <a:extLst>
                      <a:ext uri="{FF2B5EF4-FFF2-40B4-BE49-F238E27FC236}">
                        <a16:creationId xmlns:a16="http://schemas.microsoft.com/office/drawing/2014/main" id="{64A93135-F91A-FF6F-3793-E28F1F38238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928719" y="3441700"/>
                    <a:ext cx="1127221" cy="1285874"/>
                    <a:chOff x="2585" y="1877"/>
                    <a:chExt cx="849" cy="969"/>
                  </a:xfrm>
                </p:grpSpPr>
                <p:sp>
                  <p:nvSpPr>
                    <p:cNvPr id="97" name="Oval 194">
                      <a:extLst>
                        <a:ext uri="{FF2B5EF4-FFF2-40B4-BE49-F238E27FC236}">
                          <a16:creationId xmlns:a16="http://schemas.microsoft.com/office/drawing/2014/main" id="{93EA7288-68A7-8F79-117C-3BEF4E76A15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55" y="192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98" name="Oval 195">
                      <a:extLst>
                        <a:ext uri="{FF2B5EF4-FFF2-40B4-BE49-F238E27FC236}">
                          <a16:creationId xmlns:a16="http://schemas.microsoft.com/office/drawing/2014/main" id="{446CB82A-5CCB-726F-B12B-C1D5CDD6F64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85" y="1877"/>
                      <a:ext cx="846" cy="951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99" name="Arc 196">
                      <a:extLst>
                        <a:ext uri="{FF2B5EF4-FFF2-40B4-BE49-F238E27FC236}">
                          <a16:creationId xmlns:a16="http://schemas.microsoft.com/office/drawing/2014/main" id="{089C7F9B-81E9-059D-C41C-9328AB9F2D3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7800000">
                      <a:off x="3081" y="1979"/>
                      <a:ext cx="232" cy="36"/>
                    </a:xfrm>
                    <a:custGeom>
                      <a:avLst/>
                      <a:gdLst>
                        <a:gd name="T0" fmla="*/ 0 w 21695"/>
                        <a:gd name="T1" fmla="*/ 0 h 21600"/>
                        <a:gd name="T2" fmla="*/ 0 w 21695"/>
                        <a:gd name="T3" fmla="*/ 0 h 21600"/>
                        <a:gd name="T4" fmla="*/ 0 w 2169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95"/>
                        <a:gd name="T10" fmla="*/ 0 h 21600"/>
                        <a:gd name="T11" fmla="*/ 21695 w 2169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95" h="21600" fill="none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</a:path>
                        <a:path w="21695" h="21600" stroke="0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  <a:lnTo>
                            <a:pt x="95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00" name="Arc 197">
                      <a:extLst>
                        <a:ext uri="{FF2B5EF4-FFF2-40B4-BE49-F238E27FC236}">
                          <a16:creationId xmlns:a16="http://schemas.microsoft.com/office/drawing/2014/main" id="{220EA607-9BAC-71BF-6C56-9B38B4ACEF7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8400000">
                      <a:off x="2753" y="2553"/>
                      <a:ext cx="206" cy="40"/>
                    </a:xfrm>
                    <a:custGeom>
                      <a:avLst/>
                      <a:gdLst>
                        <a:gd name="T0" fmla="*/ 0 w 21695"/>
                        <a:gd name="T1" fmla="*/ 0 h 21600"/>
                        <a:gd name="T2" fmla="*/ 0 w 21695"/>
                        <a:gd name="T3" fmla="*/ 0 h 21600"/>
                        <a:gd name="T4" fmla="*/ 0 w 2169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95"/>
                        <a:gd name="T10" fmla="*/ 0 h 21600"/>
                        <a:gd name="T11" fmla="*/ 21695 w 2169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95" h="21600" fill="none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</a:path>
                        <a:path w="21695" h="21600" stroke="0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  <a:lnTo>
                            <a:pt x="95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01" name="Arc 198">
                      <a:extLst>
                        <a:ext uri="{FF2B5EF4-FFF2-40B4-BE49-F238E27FC236}">
                          <a16:creationId xmlns:a16="http://schemas.microsoft.com/office/drawing/2014/main" id="{E9F3F8CE-BA37-12AA-A5B5-C7AA7A64F73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2040000">
                      <a:off x="2717" y="2599"/>
                      <a:ext cx="207" cy="4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02" name="Arc 199">
                      <a:extLst>
                        <a:ext uri="{FF2B5EF4-FFF2-40B4-BE49-F238E27FC236}">
                          <a16:creationId xmlns:a16="http://schemas.microsoft.com/office/drawing/2014/main" id="{AE0BBC48-D023-14DD-5B29-8739D17BFD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8400000">
                      <a:off x="2837" y="1977"/>
                      <a:ext cx="207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03" name="Arc 200">
                      <a:extLst>
                        <a:ext uri="{FF2B5EF4-FFF2-40B4-BE49-F238E27FC236}">
                          <a16:creationId xmlns:a16="http://schemas.microsoft.com/office/drawing/2014/main" id="{DC88930D-2BB8-51E4-6D67-FD13435EEE3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2760000">
                      <a:off x="2791" y="2027"/>
                      <a:ext cx="231" cy="37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-1" y="21054"/>
                          </a:moveTo>
                          <a:cubicBezTo>
                            <a:pt x="294" y="9378"/>
                            <a:pt x="9818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-1" y="21054"/>
                          </a:moveTo>
                          <a:cubicBezTo>
                            <a:pt x="294" y="9378"/>
                            <a:pt x="9818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04" name="Line 201">
                      <a:extLst>
                        <a:ext uri="{FF2B5EF4-FFF2-40B4-BE49-F238E27FC236}">
                          <a16:creationId xmlns:a16="http://schemas.microsoft.com/office/drawing/2014/main" id="{0BF4ED0F-9363-F5E2-B51E-7E4DB62D8766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845" y="1928"/>
                      <a:ext cx="156" cy="17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Oval 202">
                      <a:extLst>
                        <a:ext uri="{FF2B5EF4-FFF2-40B4-BE49-F238E27FC236}">
                          <a16:creationId xmlns:a16="http://schemas.microsoft.com/office/drawing/2014/main" id="{D249E3BA-D8F2-1D67-F3C3-A3E022D1FE2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69" y="206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06" name="Arc 203">
                      <a:extLst>
                        <a:ext uri="{FF2B5EF4-FFF2-40B4-BE49-F238E27FC236}">
                          <a16:creationId xmlns:a16="http://schemas.microsoft.com/office/drawing/2014/main" id="{4148FBA9-1561-D702-E27F-40A51004E02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6" y="2362"/>
                      <a:ext cx="209" cy="39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07" name="Arc 204">
                      <a:extLst>
                        <a:ext uri="{FF2B5EF4-FFF2-40B4-BE49-F238E27FC236}">
                          <a16:creationId xmlns:a16="http://schemas.microsoft.com/office/drawing/2014/main" id="{D0E908A0-CD04-FD89-69CE-A5296471344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2580000">
                      <a:off x="3059" y="2025"/>
                      <a:ext cx="206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08" name="Line 205">
                      <a:extLst>
                        <a:ext uri="{FF2B5EF4-FFF2-40B4-BE49-F238E27FC236}">
                          <a16:creationId xmlns:a16="http://schemas.microsoft.com/office/drawing/2014/main" id="{F0BCF276-D205-ABBD-8E5F-4C4C59343398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101" y="1928"/>
                      <a:ext cx="155" cy="17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Line 206">
                      <a:extLst>
                        <a:ext uri="{FF2B5EF4-FFF2-40B4-BE49-F238E27FC236}">
                          <a16:creationId xmlns:a16="http://schemas.microsoft.com/office/drawing/2014/main" id="{607975C9-0C38-6459-0348-B6754A98A9FD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3176" y="2339"/>
                      <a:ext cx="258" cy="2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Arc 207">
                      <a:extLst>
                        <a:ext uri="{FF2B5EF4-FFF2-40B4-BE49-F238E27FC236}">
                          <a16:creationId xmlns:a16="http://schemas.microsoft.com/office/drawing/2014/main" id="{40FEE358-E176-13F5-62A4-0AA579D3895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9" y="2304"/>
                      <a:ext cx="206" cy="40"/>
                    </a:xfrm>
                    <a:custGeom>
                      <a:avLst/>
                      <a:gdLst>
                        <a:gd name="T0" fmla="*/ 0 w 21695"/>
                        <a:gd name="T1" fmla="*/ 0 h 21600"/>
                        <a:gd name="T2" fmla="*/ 0 w 21695"/>
                        <a:gd name="T3" fmla="*/ 0 h 21600"/>
                        <a:gd name="T4" fmla="*/ 0 w 2169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95"/>
                        <a:gd name="T10" fmla="*/ 0 h 21600"/>
                        <a:gd name="T11" fmla="*/ 21695 w 2169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95" h="21600" fill="none" extrusionOk="0">
                          <a:moveTo>
                            <a:pt x="21695" y="0"/>
                          </a:moveTo>
                          <a:cubicBezTo>
                            <a:pt x="21695" y="11929"/>
                            <a:pt x="12024" y="21600"/>
                            <a:pt x="95" y="21600"/>
                          </a:cubicBezTo>
                          <a:cubicBezTo>
                            <a:pt x="63" y="21600"/>
                            <a:pt x="31" y="21599"/>
                            <a:pt x="0" y="21599"/>
                          </a:cubicBezTo>
                        </a:path>
                        <a:path w="21695" h="21600" stroke="0" extrusionOk="0">
                          <a:moveTo>
                            <a:pt x="21695" y="0"/>
                          </a:moveTo>
                          <a:cubicBezTo>
                            <a:pt x="21695" y="11929"/>
                            <a:pt x="12024" y="21600"/>
                            <a:pt x="95" y="21600"/>
                          </a:cubicBezTo>
                          <a:cubicBezTo>
                            <a:pt x="63" y="21600"/>
                            <a:pt x="31" y="21599"/>
                            <a:pt x="0" y="21599"/>
                          </a:cubicBezTo>
                          <a:lnTo>
                            <a:pt x="95" y="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11" name="Oval 208">
                      <a:extLst>
                        <a:ext uri="{FF2B5EF4-FFF2-40B4-BE49-F238E27FC236}">
                          <a16:creationId xmlns:a16="http://schemas.microsoft.com/office/drawing/2014/main" id="{57B44059-E44C-2249-5ED4-CBD01845E21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0" y="2308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12" name="Arc 209">
                      <a:extLst>
                        <a:ext uri="{FF2B5EF4-FFF2-40B4-BE49-F238E27FC236}">
                          <a16:creationId xmlns:a16="http://schemas.microsoft.com/office/drawing/2014/main" id="{75A46323-3781-4914-6E02-7A3883BD87A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60" y="2256"/>
                      <a:ext cx="164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</a:path>
                        <a:path w="21600" h="21600" stroke="0" extrusionOk="0">
                          <a:moveTo>
                            <a:pt x="21600" y="21600"/>
                          </a:moveTo>
                          <a:cubicBezTo>
                            <a:pt x="9670" y="21600"/>
                            <a:pt x="0" y="11929"/>
                            <a:pt x="0" y="0"/>
                          </a:cubicBez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13" name="Arc 210">
                      <a:extLst>
                        <a:ext uri="{FF2B5EF4-FFF2-40B4-BE49-F238E27FC236}">
                          <a16:creationId xmlns:a16="http://schemas.microsoft.com/office/drawing/2014/main" id="{0C060377-522C-93C9-0424-2D7291C4A9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60" y="2313"/>
                      <a:ext cx="164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17"/>
                            <a:pt x="9597" y="66"/>
                            <a:pt x="21480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17"/>
                            <a:pt x="9597" y="66"/>
                            <a:pt x="21480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14" name="Line 211">
                      <a:extLst>
                        <a:ext uri="{FF2B5EF4-FFF2-40B4-BE49-F238E27FC236}">
                          <a16:creationId xmlns:a16="http://schemas.microsoft.com/office/drawing/2014/main" id="{D9F9EF11-537E-2694-A92E-31D7F3FC3BF0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745" y="2304"/>
                      <a:ext cx="185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Oval 212">
                      <a:extLst>
                        <a:ext uri="{FF2B5EF4-FFF2-40B4-BE49-F238E27FC236}">
                          <a16:creationId xmlns:a16="http://schemas.microsoft.com/office/drawing/2014/main" id="{43A2F462-FC81-2C2B-24F4-42E678E3785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84" y="226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16" name="Oval 213">
                      <a:extLst>
                        <a:ext uri="{FF2B5EF4-FFF2-40B4-BE49-F238E27FC236}">
                          <a16:creationId xmlns:a16="http://schemas.microsoft.com/office/drawing/2014/main" id="{11D2E316-11BC-0EAF-C175-D7A053BC912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55" y="216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17" name="Oval 214">
                      <a:extLst>
                        <a:ext uri="{FF2B5EF4-FFF2-40B4-BE49-F238E27FC236}">
                          <a16:creationId xmlns:a16="http://schemas.microsoft.com/office/drawing/2014/main" id="{CEB46253-43F1-9D12-5AA9-ECAEDE3CD35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83" y="2212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18" name="Oval 215">
                      <a:extLst>
                        <a:ext uri="{FF2B5EF4-FFF2-40B4-BE49-F238E27FC236}">
                          <a16:creationId xmlns:a16="http://schemas.microsoft.com/office/drawing/2014/main" id="{34C4609C-2437-4055-2282-631E9A7FDED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10" y="221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19" name="Oval 216">
                      <a:extLst>
                        <a:ext uri="{FF2B5EF4-FFF2-40B4-BE49-F238E27FC236}">
                          <a16:creationId xmlns:a16="http://schemas.microsoft.com/office/drawing/2014/main" id="{307B3B9D-F224-D6BD-8DAD-372BEA264DF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0" y="2116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0" name="Oval 217">
                      <a:extLst>
                        <a:ext uri="{FF2B5EF4-FFF2-40B4-BE49-F238E27FC236}">
                          <a16:creationId xmlns:a16="http://schemas.microsoft.com/office/drawing/2014/main" id="{09FF327D-2F50-6640-0E76-6FD6B8861F6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12" y="202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1" name="Oval 218">
                      <a:extLst>
                        <a:ext uri="{FF2B5EF4-FFF2-40B4-BE49-F238E27FC236}">
                          <a16:creationId xmlns:a16="http://schemas.microsoft.com/office/drawing/2014/main" id="{E7256914-E86A-1EBE-90FB-E75F16CBA2D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69" y="192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2" name="Oval 219">
                      <a:extLst>
                        <a:ext uri="{FF2B5EF4-FFF2-40B4-BE49-F238E27FC236}">
                          <a16:creationId xmlns:a16="http://schemas.microsoft.com/office/drawing/2014/main" id="{73B55B9F-2CE0-771C-5C88-40BBBCE2F44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84" y="216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3" name="Oval 220">
                      <a:extLst>
                        <a:ext uri="{FF2B5EF4-FFF2-40B4-BE49-F238E27FC236}">
                          <a16:creationId xmlns:a16="http://schemas.microsoft.com/office/drawing/2014/main" id="{0A556A64-5BAF-A1B7-629A-9A6A2265C65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98" y="2405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4" name="Oval 221">
                      <a:extLst>
                        <a:ext uri="{FF2B5EF4-FFF2-40B4-BE49-F238E27FC236}">
                          <a16:creationId xmlns:a16="http://schemas.microsoft.com/office/drawing/2014/main" id="{25149332-9945-2853-F019-F190AFC9F47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97" y="254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5" name="Oval 222">
                      <a:extLst>
                        <a:ext uri="{FF2B5EF4-FFF2-40B4-BE49-F238E27FC236}">
                          <a16:creationId xmlns:a16="http://schemas.microsoft.com/office/drawing/2014/main" id="{8D98FC49-51D0-4145-5ABA-F03C71DD7D0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83" y="2405"/>
                      <a:ext cx="77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6" name="Arc 223">
                      <a:extLst>
                        <a:ext uri="{FF2B5EF4-FFF2-40B4-BE49-F238E27FC236}">
                          <a16:creationId xmlns:a16="http://schemas.microsoft.com/office/drawing/2014/main" id="{1F96DC20-A2B7-A94A-AC64-C51C125653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980000">
                      <a:off x="2918" y="2364"/>
                      <a:ext cx="232" cy="36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7" name="Arc 224">
                      <a:extLst>
                        <a:ext uri="{FF2B5EF4-FFF2-40B4-BE49-F238E27FC236}">
                          <a16:creationId xmlns:a16="http://schemas.microsoft.com/office/drawing/2014/main" id="{63536ABD-B91D-DF6D-5319-5CEDDDEAA7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400000">
                      <a:off x="2965" y="2412"/>
                      <a:ext cx="207" cy="39"/>
                    </a:xfrm>
                    <a:custGeom>
                      <a:avLst/>
                      <a:gdLst>
                        <a:gd name="T0" fmla="*/ 0 w 21592"/>
                        <a:gd name="T1" fmla="*/ 0 h 21600"/>
                        <a:gd name="T2" fmla="*/ 0 w 21592"/>
                        <a:gd name="T3" fmla="*/ 0 h 21600"/>
                        <a:gd name="T4" fmla="*/ 0 w 21592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2"/>
                        <a:gd name="T10" fmla="*/ 0 h 21600"/>
                        <a:gd name="T11" fmla="*/ 21592 w 21592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2" h="21600" fill="none" extrusionOk="0">
                          <a:moveTo>
                            <a:pt x="-1" y="0"/>
                          </a:moveTo>
                          <a:cubicBezTo>
                            <a:pt x="11704" y="0"/>
                            <a:pt x="21280" y="9323"/>
                            <a:pt x="21592" y="21023"/>
                          </a:cubicBezTo>
                        </a:path>
                        <a:path w="21592" h="21600" stroke="0" extrusionOk="0">
                          <a:moveTo>
                            <a:pt x="-1" y="0"/>
                          </a:moveTo>
                          <a:cubicBezTo>
                            <a:pt x="11704" y="0"/>
                            <a:pt x="21280" y="9323"/>
                            <a:pt x="21592" y="21023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8" name="Arc 225">
                      <a:extLst>
                        <a:ext uri="{FF2B5EF4-FFF2-40B4-BE49-F238E27FC236}">
                          <a16:creationId xmlns:a16="http://schemas.microsoft.com/office/drawing/2014/main" id="{F9336BE0-93F8-4F05-1D4C-49F7379B584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2876" y="2364"/>
                      <a:ext cx="232" cy="35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29" name="Oval 226">
                      <a:extLst>
                        <a:ext uri="{FF2B5EF4-FFF2-40B4-BE49-F238E27FC236}">
                          <a16:creationId xmlns:a16="http://schemas.microsoft.com/office/drawing/2014/main" id="{60AE7089-60E0-E255-398C-265A888C99F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6" y="2452"/>
                      <a:ext cx="79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30" name="Arc 227">
                      <a:extLst>
                        <a:ext uri="{FF2B5EF4-FFF2-40B4-BE49-F238E27FC236}">
                          <a16:creationId xmlns:a16="http://schemas.microsoft.com/office/drawing/2014/main" id="{19E6FAFF-995F-37D4-3DDA-250BBF7C312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8400000">
                      <a:off x="2710" y="2553"/>
                      <a:ext cx="206" cy="40"/>
                    </a:xfrm>
                    <a:custGeom>
                      <a:avLst/>
                      <a:gdLst>
                        <a:gd name="T0" fmla="*/ 0 w 21695"/>
                        <a:gd name="T1" fmla="*/ 0 h 21600"/>
                        <a:gd name="T2" fmla="*/ 0 w 21695"/>
                        <a:gd name="T3" fmla="*/ 0 h 21600"/>
                        <a:gd name="T4" fmla="*/ 0 w 21695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95"/>
                        <a:gd name="T10" fmla="*/ 0 h 21600"/>
                        <a:gd name="T11" fmla="*/ 21695 w 21695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95" h="21600" fill="none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</a:path>
                        <a:path w="21695" h="21600" stroke="0" extrusionOk="0">
                          <a:moveTo>
                            <a:pt x="0" y="0"/>
                          </a:moveTo>
                          <a:cubicBezTo>
                            <a:pt x="31" y="0"/>
                            <a:pt x="63" y="-1"/>
                            <a:pt x="95" y="0"/>
                          </a:cubicBezTo>
                          <a:cubicBezTo>
                            <a:pt x="12024" y="0"/>
                            <a:pt x="21695" y="9670"/>
                            <a:pt x="21695" y="21600"/>
                          </a:cubicBezTo>
                          <a:lnTo>
                            <a:pt x="95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31" name="Oval 228">
                      <a:extLst>
                        <a:ext uri="{FF2B5EF4-FFF2-40B4-BE49-F238E27FC236}">
                          <a16:creationId xmlns:a16="http://schemas.microsoft.com/office/drawing/2014/main" id="{C72DB97D-C44E-CF6F-226A-01A82CC4A22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84" y="264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32" name="Arc 229">
                      <a:extLst>
                        <a:ext uri="{FF2B5EF4-FFF2-40B4-BE49-F238E27FC236}">
                          <a16:creationId xmlns:a16="http://schemas.microsoft.com/office/drawing/2014/main" id="{24506DBC-0689-F2A1-6562-BAAC2C21BD5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8400000">
                      <a:off x="2965" y="2601"/>
                      <a:ext cx="207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33" name="Arc 230">
                      <a:extLst>
                        <a:ext uri="{FF2B5EF4-FFF2-40B4-BE49-F238E27FC236}">
                          <a16:creationId xmlns:a16="http://schemas.microsoft.com/office/drawing/2014/main" id="{BD61E649-8208-928E-7D99-7A2F6CB0376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2760000">
                      <a:off x="2919" y="2651"/>
                      <a:ext cx="231" cy="37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-1" y="21054"/>
                          </a:moveTo>
                          <a:cubicBezTo>
                            <a:pt x="294" y="9378"/>
                            <a:pt x="9818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-1" y="21054"/>
                          </a:moveTo>
                          <a:cubicBezTo>
                            <a:pt x="294" y="9378"/>
                            <a:pt x="9818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34" name="Line 231">
                      <a:extLst>
                        <a:ext uri="{FF2B5EF4-FFF2-40B4-BE49-F238E27FC236}">
                          <a16:creationId xmlns:a16="http://schemas.microsoft.com/office/drawing/2014/main" id="{F7B0BBE8-6F8B-8942-977B-B4AAD2E9F6F9}"/>
                        </a:ext>
                      </a:extLst>
                    </p:cNvPr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973" y="2552"/>
                      <a:ext cx="156" cy="17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" name="Oval 232">
                      <a:extLst>
                        <a:ext uri="{FF2B5EF4-FFF2-40B4-BE49-F238E27FC236}">
                          <a16:creationId xmlns:a16="http://schemas.microsoft.com/office/drawing/2014/main" id="{B5AEFA84-D9F0-133C-5D2A-3A17E05B4EF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97" y="269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36" name="Oval 233">
                      <a:extLst>
                        <a:ext uri="{FF2B5EF4-FFF2-40B4-BE49-F238E27FC236}">
                          <a16:creationId xmlns:a16="http://schemas.microsoft.com/office/drawing/2014/main" id="{C3330D10-6B43-EA2E-57EE-692268ED50F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945" y="1887"/>
                      <a:ext cx="126" cy="14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37" name="Arc 234">
                      <a:extLst>
                        <a:ext uri="{FF2B5EF4-FFF2-40B4-BE49-F238E27FC236}">
                          <a16:creationId xmlns:a16="http://schemas.microsoft.com/office/drawing/2014/main" id="{1CB3E7AB-5388-50CB-28D4-FF273A9192E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980000">
                      <a:off x="2662" y="2027"/>
                      <a:ext cx="232" cy="3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38" name="Arc 235">
                      <a:extLst>
                        <a:ext uri="{FF2B5EF4-FFF2-40B4-BE49-F238E27FC236}">
                          <a16:creationId xmlns:a16="http://schemas.microsoft.com/office/drawing/2014/main" id="{3C262334-F5D7-0CE4-8D6D-F63D9E3FC8C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9240000">
                      <a:off x="2760" y="2073"/>
                      <a:ext cx="206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39" name="Arc 236">
                      <a:extLst>
                        <a:ext uri="{FF2B5EF4-FFF2-40B4-BE49-F238E27FC236}">
                          <a16:creationId xmlns:a16="http://schemas.microsoft.com/office/drawing/2014/main" id="{998A076F-3209-B19B-DD79-769C7D28A00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8220000">
                      <a:off x="2717" y="2023"/>
                      <a:ext cx="207" cy="4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40" name="Oval 237">
                      <a:extLst>
                        <a:ext uri="{FF2B5EF4-FFF2-40B4-BE49-F238E27FC236}">
                          <a16:creationId xmlns:a16="http://schemas.microsoft.com/office/drawing/2014/main" id="{7A6E8457-7548-AF02-022A-60BAFB56BEB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13" y="2116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41" name="Oval 238">
                      <a:extLst>
                        <a:ext uri="{FF2B5EF4-FFF2-40B4-BE49-F238E27FC236}">
                          <a16:creationId xmlns:a16="http://schemas.microsoft.com/office/drawing/2014/main" id="{A54D1602-4D92-9F97-7B01-5B7301B78A0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5" y="206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42" name="Oval 239">
                      <a:extLst>
                        <a:ext uri="{FF2B5EF4-FFF2-40B4-BE49-F238E27FC236}">
                          <a16:creationId xmlns:a16="http://schemas.microsoft.com/office/drawing/2014/main" id="{EB98E2F3-E036-090C-B327-F0084D3C02D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50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43" name="Oval 240">
                      <a:extLst>
                        <a:ext uri="{FF2B5EF4-FFF2-40B4-BE49-F238E27FC236}">
                          <a16:creationId xmlns:a16="http://schemas.microsoft.com/office/drawing/2014/main" id="{8420720F-1376-926F-5BD4-5955C5310D1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10" y="2405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44" name="Oval 241">
                      <a:extLst>
                        <a:ext uri="{FF2B5EF4-FFF2-40B4-BE49-F238E27FC236}">
                          <a16:creationId xmlns:a16="http://schemas.microsoft.com/office/drawing/2014/main" id="{C0FC012E-5DB3-D281-201D-5BFED8BE673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70" y="230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45" name="Oval 242">
                      <a:extLst>
                        <a:ext uri="{FF2B5EF4-FFF2-40B4-BE49-F238E27FC236}">
                          <a16:creationId xmlns:a16="http://schemas.microsoft.com/office/drawing/2014/main" id="{42DBB4BE-2EE5-F4BF-D159-1092C8D7800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54" y="2644"/>
                      <a:ext cx="80" cy="90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90488" tIns="44450" rIns="90488" bIns="44450" anchor="ctr"/>
                    <a:lstStyle/>
                    <a:p>
                      <a:pPr defTabSz="895350">
                        <a:defRPr/>
                      </a:pPr>
                      <a:r>
                        <a:rPr lang="en-US" sz="18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 </a:t>
                      </a:r>
                    </a:p>
                  </p:txBody>
                </p:sp>
                <p:sp>
                  <p:nvSpPr>
                    <p:cNvPr id="146" name="Oval 243">
                      <a:extLst>
                        <a:ext uri="{FF2B5EF4-FFF2-40B4-BE49-F238E27FC236}">
                          <a16:creationId xmlns:a16="http://schemas.microsoft.com/office/drawing/2014/main" id="{A99615EA-9212-3F8A-0EBC-A0A11594627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70" y="221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47" name="Oval 244">
                      <a:extLst>
                        <a:ext uri="{FF2B5EF4-FFF2-40B4-BE49-F238E27FC236}">
                          <a16:creationId xmlns:a16="http://schemas.microsoft.com/office/drawing/2014/main" id="{6E6AF0BE-7C46-6DC6-F511-02EEDAEF52B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69" y="274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48" name="Oval 245">
                      <a:extLst>
                        <a:ext uri="{FF2B5EF4-FFF2-40B4-BE49-F238E27FC236}">
                          <a16:creationId xmlns:a16="http://schemas.microsoft.com/office/drawing/2014/main" id="{7266739E-2E11-087C-4D7F-EF85BDF8527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69" y="254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49" name="Oval 246">
                      <a:extLst>
                        <a:ext uri="{FF2B5EF4-FFF2-40B4-BE49-F238E27FC236}">
                          <a16:creationId xmlns:a16="http://schemas.microsoft.com/office/drawing/2014/main" id="{90E1978C-3E15-FC8A-52A6-DF0F2196B68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69" y="216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0" name="Oval 247">
                      <a:extLst>
                        <a:ext uri="{FF2B5EF4-FFF2-40B4-BE49-F238E27FC236}">
                          <a16:creationId xmlns:a16="http://schemas.microsoft.com/office/drawing/2014/main" id="{439E3175-811A-DE97-9394-0740AD3E93F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97" y="206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1" name="Oval 248">
                      <a:extLst>
                        <a:ext uri="{FF2B5EF4-FFF2-40B4-BE49-F238E27FC236}">
                          <a16:creationId xmlns:a16="http://schemas.microsoft.com/office/drawing/2014/main" id="{FC755EB5-7FA5-CF59-DCC6-D487A0378E6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83" y="2116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2" name="Oval 249">
                      <a:extLst>
                        <a:ext uri="{FF2B5EF4-FFF2-40B4-BE49-F238E27FC236}">
                          <a16:creationId xmlns:a16="http://schemas.microsoft.com/office/drawing/2014/main" id="{FED724E1-F6B7-A82C-F176-984585B61D2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16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3" name="Oval 250">
                      <a:extLst>
                        <a:ext uri="{FF2B5EF4-FFF2-40B4-BE49-F238E27FC236}">
                          <a16:creationId xmlns:a16="http://schemas.microsoft.com/office/drawing/2014/main" id="{499E74DC-816E-CBC4-CBE7-198F092E36B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53" y="221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4" name="Oval 251">
                      <a:extLst>
                        <a:ext uri="{FF2B5EF4-FFF2-40B4-BE49-F238E27FC236}">
                          <a16:creationId xmlns:a16="http://schemas.microsoft.com/office/drawing/2014/main" id="{91CDA1BE-A6AB-0285-A071-364F90206CF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10" y="2116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5" name="Oval 252">
                      <a:extLst>
                        <a:ext uri="{FF2B5EF4-FFF2-40B4-BE49-F238E27FC236}">
                          <a16:creationId xmlns:a16="http://schemas.microsoft.com/office/drawing/2014/main" id="{7FD6C0C8-4D80-B2B3-2A11-1B4218A8714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02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6" name="Oval 253">
                      <a:extLst>
                        <a:ext uri="{FF2B5EF4-FFF2-40B4-BE49-F238E27FC236}">
                          <a16:creationId xmlns:a16="http://schemas.microsoft.com/office/drawing/2014/main" id="{FAFE92B4-A5B4-7BB7-C516-C89DB03A317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98" y="2116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7" name="Oval 254">
                      <a:extLst>
                        <a:ext uri="{FF2B5EF4-FFF2-40B4-BE49-F238E27FC236}">
                          <a16:creationId xmlns:a16="http://schemas.microsoft.com/office/drawing/2014/main" id="{A21EC55D-3798-7D16-5851-55EBA4B5968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85" y="226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8" name="Oval 255">
                      <a:extLst>
                        <a:ext uri="{FF2B5EF4-FFF2-40B4-BE49-F238E27FC236}">
                          <a16:creationId xmlns:a16="http://schemas.microsoft.com/office/drawing/2014/main" id="{3AF5C1EB-0F59-F445-E78B-1F444C806F6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27" y="206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59" name="Oval 256">
                      <a:extLst>
                        <a:ext uri="{FF2B5EF4-FFF2-40B4-BE49-F238E27FC236}">
                          <a16:creationId xmlns:a16="http://schemas.microsoft.com/office/drawing/2014/main" id="{7FB8B1A0-F612-F368-7161-76F4CB3FF1A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70" y="202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0" name="Oval 257">
                      <a:extLst>
                        <a:ext uri="{FF2B5EF4-FFF2-40B4-BE49-F238E27FC236}">
                          <a16:creationId xmlns:a16="http://schemas.microsoft.com/office/drawing/2014/main" id="{1D677B26-73A6-F5EE-DB6F-D6AF650D92D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13" y="197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1" name="Oval 258">
                      <a:extLst>
                        <a:ext uri="{FF2B5EF4-FFF2-40B4-BE49-F238E27FC236}">
                          <a16:creationId xmlns:a16="http://schemas.microsoft.com/office/drawing/2014/main" id="{D7E380A7-03CB-B890-E707-01558F6CBAA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84" y="206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2" name="Oval 259">
                      <a:extLst>
                        <a:ext uri="{FF2B5EF4-FFF2-40B4-BE49-F238E27FC236}">
                          <a16:creationId xmlns:a16="http://schemas.microsoft.com/office/drawing/2014/main" id="{C4A349F0-8D64-C18A-459D-746BA654B40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97" y="221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3" name="Oval 260">
                      <a:extLst>
                        <a:ext uri="{FF2B5EF4-FFF2-40B4-BE49-F238E27FC236}">
                          <a16:creationId xmlns:a16="http://schemas.microsoft.com/office/drawing/2014/main" id="{CB696824-712F-2DA5-24AA-D77DAADF0B7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84" y="2405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4" name="Oval 261">
                      <a:extLst>
                        <a:ext uri="{FF2B5EF4-FFF2-40B4-BE49-F238E27FC236}">
                          <a16:creationId xmlns:a16="http://schemas.microsoft.com/office/drawing/2014/main" id="{257F3521-0BA9-CC03-5BDE-3B17AF6938C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70" y="2596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5" name="Oval 262">
                      <a:extLst>
                        <a:ext uri="{FF2B5EF4-FFF2-40B4-BE49-F238E27FC236}">
                          <a16:creationId xmlns:a16="http://schemas.microsoft.com/office/drawing/2014/main" id="{19428B34-83E9-8E8D-D5A6-89468A04F4F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27" y="250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6" name="Oval 263">
                      <a:extLst>
                        <a:ext uri="{FF2B5EF4-FFF2-40B4-BE49-F238E27FC236}">
                          <a16:creationId xmlns:a16="http://schemas.microsoft.com/office/drawing/2014/main" id="{16A8028E-0609-88E8-0026-B762443EAD7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85" y="2356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7" name="Oval 264">
                      <a:extLst>
                        <a:ext uri="{FF2B5EF4-FFF2-40B4-BE49-F238E27FC236}">
                          <a16:creationId xmlns:a16="http://schemas.microsoft.com/office/drawing/2014/main" id="{0946C755-E411-0B3B-BFA3-8784F23D98E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13" y="2356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8" name="Oval 265">
                      <a:extLst>
                        <a:ext uri="{FF2B5EF4-FFF2-40B4-BE49-F238E27FC236}">
                          <a16:creationId xmlns:a16="http://schemas.microsoft.com/office/drawing/2014/main" id="{A5773911-09EE-F09F-78BC-7C76FB9E26C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41" y="2356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69" name="Oval 266">
                      <a:extLst>
                        <a:ext uri="{FF2B5EF4-FFF2-40B4-BE49-F238E27FC236}">
                          <a16:creationId xmlns:a16="http://schemas.microsoft.com/office/drawing/2014/main" id="{6A23D27E-F726-29E9-A407-4C30FA474F1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84" y="2356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0" name="Oval 267">
                      <a:extLst>
                        <a:ext uri="{FF2B5EF4-FFF2-40B4-BE49-F238E27FC236}">
                          <a16:creationId xmlns:a16="http://schemas.microsoft.com/office/drawing/2014/main" id="{76AE4211-5DF8-724E-7C6F-75EF4A9F353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55" y="2405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1" name="Oval 268">
                      <a:extLst>
                        <a:ext uri="{FF2B5EF4-FFF2-40B4-BE49-F238E27FC236}">
                          <a16:creationId xmlns:a16="http://schemas.microsoft.com/office/drawing/2014/main" id="{5CAA2EE6-BC8B-FC15-9C23-74B40D07148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5" y="245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2" name="Oval 269">
                      <a:extLst>
                        <a:ext uri="{FF2B5EF4-FFF2-40B4-BE49-F238E27FC236}">
                          <a16:creationId xmlns:a16="http://schemas.microsoft.com/office/drawing/2014/main" id="{336A492B-FDEB-FCEB-45BA-B510669925B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10" y="250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3" name="Oval 270">
                      <a:extLst>
                        <a:ext uri="{FF2B5EF4-FFF2-40B4-BE49-F238E27FC236}">
                          <a16:creationId xmlns:a16="http://schemas.microsoft.com/office/drawing/2014/main" id="{1CADE8F2-3975-EC50-CA29-C045FAA71E1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54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4" name="Oval 271">
                      <a:extLst>
                        <a:ext uri="{FF2B5EF4-FFF2-40B4-BE49-F238E27FC236}">
                          <a16:creationId xmlns:a16="http://schemas.microsoft.com/office/drawing/2014/main" id="{0E788CFA-0DBB-C4F5-D105-DE5F85C07F9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5" y="264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5" name="Oval 272">
                      <a:extLst>
                        <a:ext uri="{FF2B5EF4-FFF2-40B4-BE49-F238E27FC236}">
                          <a16:creationId xmlns:a16="http://schemas.microsoft.com/office/drawing/2014/main" id="{017CE678-1728-1041-EAC3-168DE8D302A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83" y="2644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6" name="Oval 273">
                      <a:extLst>
                        <a:ext uri="{FF2B5EF4-FFF2-40B4-BE49-F238E27FC236}">
                          <a16:creationId xmlns:a16="http://schemas.microsoft.com/office/drawing/2014/main" id="{0324A935-AFCF-D815-D27C-5AD2AE83E84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0" y="2644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7" name="Oval 274">
                      <a:extLst>
                        <a:ext uri="{FF2B5EF4-FFF2-40B4-BE49-F238E27FC236}">
                          <a16:creationId xmlns:a16="http://schemas.microsoft.com/office/drawing/2014/main" id="{84914DC2-D2D2-550F-AFD6-2F050418252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83" y="2548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8" name="Oval 275">
                      <a:extLst>
                        <a:ext uri="{FF2B5EF4-FFF2-40B4-BE49-F238E27FC236}">
                          <a16:creationId xmlns:a16="http://schemas.microsoft.com/office/drawing/2014/main" id="{E0CA26F7-8959-AFA9-786D-3C8E1E999DF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5" y="245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79" name="Oval 276">
                      <a:extLst>
                        <a:ext uri="{FF2B5EF4-FFF2-40B4-BE49-F238E27FC236}">
                          <a16:creationId xmlns:a16="http://schemas.microsoft.com/office/drawing/2014/main" id="{88C0D6C9-D824-AAE9-56B4-BAFC846A756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67" y="2356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0" name="Oval 277">
                      <a:extLst>
                        <a:ext uri="{FF2B5EF4-FFF2-40B4-BE49-F238E27FC236}">
                          <a16:creationId xmlns:a16="http://schemas.microsoft.com/office/drawing/2014/main" id="{60F23007-09C5-503C-D645-69DBF2CD173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5" y="226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1" name="Oval 278">
                      <a:extLst>
                        <a:ext uri="{FF2B5EF4-FFF2-40B4-BE49-F238E27FC236}">
                          <a16:creationId xmlns:a16="http://schemas.microsoft.com/office/drawing/2014/main" id="{C51098B0-5575-D56A-3378-A7C197E4E91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55" y="250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2" name="Oval 279">
                      <a:extLst>
                        <a:ext uri="{FF2B5EF4-FFF2-40B4-BE49-F238E27FC236}">
                          <a16:creationId xmlns:a16="http://schemas.microsoft.com/office/drawing/2014/main" id="{D9935E18-E71C-F280-101D-BD3F248265A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0" y="2452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3" name="Oval 280">
                      <a:extLst>
                        <a:ext uri="{FF2B5EF4-FFF2-40B4-BE49-F238E27FC236}">
                          <a16:creationId xmlns:a16="http://schemas.microsoft.com/office/drawing/2014/main" id="{ABDDAE24-121C-1B15-1618-A9848B0C2F1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5" y="2405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4" name="Oval 281">
                      <a:extLst>
                        <a:ext uri="{FF2B5EF4-FFF2-40B4-BE49-F238E27FC236}">
                          <a16:creationId xmlns:a16="http://schemas.microsoft.com/office/drawing/2014/main" id="{2730EF20-AD90-2040-F7C9-C62408C880C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53" y="2405"/>
                      <a:ext cx="78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5" name="Oval 282">
                      <a:extLst>
                        <a:ext uri="{FF2B5EF4-FFF2-40B4-BE49-F238E27FC236}">
                          <a16:creationId xmlns:a16="http://schemas.microsoft.com/office/drawing/2014/main" id="{4222E146-62DF-B86B-3F3F-279C6192DE0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84" y="2548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6" name="Oval 283">
                      <a:extLst>
                        <a:ext uri="{FF2B5EF4-FFF2-40B4-BE49-F238E27FC236}">
                          <a16:creationId xmlns:a16="http://schemas.microsoft.com/office/drawing/2014/main" id="{636A7170-A0A3-1523-3B72-318EE5152BA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41" y="245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7" name="Oval 284">
                      <a:extLst>
                        <a:ext uri="{FF2B5EF4-FFF2-40B4-BE49-F238E27FC236}">
                          <a16:creationId xmlns:a16="http://schemas.microsoft.com/office/drawing/2014/main" id="{56F76639-B193-2D9E-7238-DE5CBF2E9EA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55" y="202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8" name="Oval 285">
                      <a:extLst>
                        <a:ext uri="{FF2B5EF4-FFF2-40B4-BE49-F238E27FC236}">
                          <a16:creationId xmlns:a16="http://schemas.microsoft.com/office/drawing/2014/main" id="{0DBA5155-8E07-BA3E-7D9D-19BE2A4D653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40" y="2116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89" name="Oval 286">
                      <a:extLst>
                        <a:ext uri="{FF2B5EF4-FFF2-40B4-BE49-F238E27FC236}">
                          <a16:creationId xmlns:a16="http://schemas.microsoft.com/office/drawing/2014/main" id="{427CAAD0-0FF3-7C68-86EA-17B6661DC42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5" y="221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0" name="Oval 287">
                      <a:extLst>
                        <a:ext uri="{FF2B5EF4-FFF2-40B4-BE49-F238E27FC236}">
                          <a16:creationId xmlns:a16="http://schemas.microsoft.com/office/drawing/2014/main" id="{5D32A3C7-6EFF-86F5-E2C1-4986A61C851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6" y="1877"/>
                      <a:ext cx="79" cy="87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1" name="Oval 288">
                      <a:extLst>
                        <a:ext uri="{FF2B5EF4-FFF2-40B4-BE49-F238E27FC236}">
                          <a16:creationId xmlns:a16="http://schemas.microsoft.com/office/drawing/2014/main" id="{30DD38D0-F35C-790D-D429-87861DEFB28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861" y="2703"/>
                      <a:ext cx="124" cy="143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2" name="Oval 289">
                      <a:extLst>
                        <a:ext uri="{FF2B5EF4-FFF2-40B4-BE49-F238E27FC236}">
                          <a16:creationId xmlns:a16="http://schemas.microsoft.com/office/drawing/2014/main" id="{1DE4F0C4-A156-A1D1-3DDA-C27D4095DD9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995" y="2668"/>
                      <a:ext cx="129" cy="140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3" name="Oval 290">
                      <a:extLst>
                        <a:ext uri="{FF2B5EF4-FFF2-40B4-BE49-F238E27FC236}">
                          <a16:creationId xmlns:a16="http://schemas.microsoft.com/office/drawing/2014/main" id="{182AF746-3B7A-C9E8-EAC0-6FED0C03903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3114" y="2431"/>
                      <a:ext cx="130" cy="14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4" name="Oval 291">
                      <a:extLst>
                        <a:ext uri="{FF2B5EF4-FFF2-40B4-BE49-F238E27FC236}">
                          <a16:creationId xmlns:a16="http://schemas.microsoft.com/office/drawing/2014/main" id="{7A46148B-13F8-E632-C0D2-BD62E53BE83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3209" y="2187"/>
                      <a:ext cx="127" cy="141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5" name="Oval 292">
                      <a:extLst>
                        <a:ext uri="{FF2B5EF4-FFF2-40B4-BE49-F238E27FC236}">
                          <a16:creationId xmlns:a16="http://schemas.microsoft.com/office/drawing/2014/main" id="{14189213-3F46-28B3-2DE5-B40415CEF38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894" y="2184"/>
                      <a:ext cx="129" cy="145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6" name="Oval 293">
                      <a:extLst>
                        <a:ext uri="{FF2B5EF4-FFF2-40B4-BE49-F238E27FC236}">
                          <a16:creationId xmlns:a16="http://schemas.microsoft.com/office/drawing/2014/main" id="{B1501602-68C0-9F44-CF0E-938E9AEE2FD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612" y="2379"/>
                      <a:ext cx="127" cy="141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7" name="Oval 294">
                      <a:extLst>
                        <a:ext uri="{FF2B5EF4-FFF2-40B4-BE49-F238E27FC236}">
                          <a16:creationId xmlns:a16="http://schemas.microsoft.com/office/drawing/2014/main" id="{4898EA93-5A2D-3827-BF9C-A99B4028C66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594" y="2137"/>
                      <a:ext cx="128" cy="141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8" name="Oval 295">
                      <a:extLst>
                        <a:ext uri="{FF2B5EF4-FFF2-40B4-BE49-F238E27FC236}">
                          <a16:creationId xmlns:a16="http://schemas.microsoft.com/office/drawing/2014/main" id="{DAAC1ECD-79A9-2BB0-0343-F2ADF425BE4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5" y="1972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199" name="Oval 296">
                      <a:extLst>
                        <a:ext uri="{FF2B5EF4-FFF2-40B4-BE49-F238E27FC236}">
                          <a16:creationId xmlns:a16="http://schemas.microsoft.com/office/drawing/2014/main" id="{5190E210-AC72-C85D-985E-15EE33FCE4B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69" y="216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00" name="Oval 297">
                      <a:extLst>
                        <a:ext uri="{FF2B5EF4-FFF2-40B4-BE49-F238E27FC236}">
                          <a16:creationId xmlns:a16="http://schemas.microsoft.com/office/drawing/2014/main" id="{B5A3A5C8-6333-13E8-BA03-9FA8C5025DD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41" y="2164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01" name="Arc 298">
                      <a:extLst>
                        <a:ext uri="{FF2B5EF4-FFF2-40B4-BE49-F238E27FC236}">
                          <a16:creationId xmlns:a16="http://schemas.microsoft.com/office/drawing/2014/main" id="{0485408C-FAFA-11D0-1C61-CBA35316C72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360000">
                      <a:off x="2974" y="2505"/>
                      <a:ext cx="206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02" name="Arc 299">
                      <a:extLst>
                        <a:ext uri="{FF2B5EF4-FFF2-40B4-BE49-F238E27FC236}">
                          <a16:creationId xmlns:a16="http://schemas.microsoft.com/office/drawing/2014/main" id="{FC0BCE79-2DAD-ED95-31B3-D0FEC57633B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80000">
                      <a:off x="3102" y="2217"/>
                      <a:ext cx="206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03" name="Arc 300">
                      <a:extLst>
                        <a:ext uri="{FF2B5EF4-FFF2-40B4-BE49-F238E27FC236}">
                          <a16:creationId xmlns:a16="http://schemas.microsoft.com/office/drawing/2014/main" id="{A87A31B3-EEFA-F41F-2A8C-F8B952DF7A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420000">
                      <a:off x="2675" y="2169"/>
                      <a:ext cx="206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04" name="Arc 301">
                      <a:extLst>
                        <a:ext uri="{FF2B5EF4-FFF2-40B4-BE49-F238E27FC236}">
                          <a16:creationId xmlns:a16="http://schemas.microsoft.com/office/drawing/2014/main" id="{20188FC3-B69F-4C22-1836-79B6B7C65F4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4260000">
                      <a:off x="2576" y="2364"/>
                      <a:ext cx="233" cy="35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39"/>
                          </a:moveTo>
                          <a:cubicBezTo>
                            <a:pt x="303" y="9368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39"/>
                          </a:moveTo>
                          <a:cubicBezTo>
                            <a:pt x="303" y="9368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205" name="Arc 302">
                      <a:extLst>
                        <a:ext uri="{FF2B5EF4-FFF2-40B4-BE49-F238E27FC236}">
                          <a16:creationId xmlns:a16="http://schemas.microsoft.com/office/drawing/2014/main" id="{D8CC2548-AB8A-2702-E596-A9FD2D28F3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31" y="2497"/>
                      <a:ext cx="35" cy="232"/>
                    </a:xfrm>
                    <a:custGeom>
                      <a:avLst/>
                      <a:gdLst>
                        <a:gd name="T0" fmla="*/ 0 w 21600"/>
                        <a:gd name="T1" fmla="*/ 0 h 21695"/>
                        <a:gd name="T2" fmla="*/ 0 w 21600"/>
                        <a:gd name="T3" fmla="*/ 0 h 21695"/>
                        <a:gd name="T4" fmla="*/ 0 w 21600"/>
                        <a:gd name="T5" fmla="*/ 0 h 2169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95"/>
                        <a:gd name="T11" fmla="*/ 21600 w 21600"/>
                        <a:gd name="T12" fmla="*/ 21695 h 216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95" fill="none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</a:path>
                        <a:path w="21600" h="21695" stroke="0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  <a:lnTo>
                            <a:pt x="21600" y="95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</p:grpSp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DB35E72-4319-E314-0CB9-B48160430E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935739" y="3377890"/>
                  <a:ext cx="1444573" cy="901014"/>
                  <a:chOff x="5181600" y="2803332"/>
                  <a:chExt cx="1826592" cy="1810922"/>
                </a:xfrm>
              </p:grpSpPr>
              <p:grpSp>
                <p:nvGrpSpPr>
                  <p:cNvPr id="18" name="Group 305">
                    <a:extLst>
                      <a:ext uri="{FF2B5EF4-FFF2-40B4-BE49-F238E27FC236}">
                        <a16:creationId xmlns:a16="http://schemas.microsoft.com/office/drawing/2014/main" id="{8205B482-86A8-A358-A513-31C53DE454E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81600" y="2803332"/>
                    <a:ext cx="1826592" cy="1810922"/>
                    <a:chOff x="5479859" y="2879537"/>
                    <a:chExt cx="1826592" cy="1810922"/>
                  </a:xfrm>
                </p:grpSpPr>
                <p:sp>
                  <p:nvSpPr>
                    <p:cNvPr id="38" name="Rectangle 6">
                      <a:extLst>
                        <a:ext uri="{FF2B5EF4-FFF2-40B4-BE49-F238E27FC236}">
                          <a16:creationId xmlns:a16="http://schemas.microsoft.com/office/drawing/2014/main" id="{CB32F4C0-8538-CA67-ACD1-992B563497A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79859" y="4332775"/>
                      <a:ext cx="1511909" cy="357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39" name="Rectangle 7">
                      <a:extLst>
                        <a:ext uri="{FF2B5EF4-FFF2-40B4-BE49-F238E27FC236}">
                          <a16:creationId xmlns:a16="http://schemas.microsoft.com/office/drawing/2014/main" id="{D4AD9E81-74BC-4CC1-B8FF-94C6852DE31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79859" y="4332775"/>
                      <a:ext cx="1511909" cy="357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0" name="Oval 8">
                      <a:extLst>
                        <a:ext uri="{FF2B5EF4-FFF2-40B4-BE49-F238E27FC236}">
                          <a16:creationId xmlns:a16="http://schemas.microsoft.com/office/drawing/2014/main" id="{9DC77595-35B9-0A8E-6741-910097031BC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815720" y="3720118"/>
                      <a:ext cx="94929" cy="154844"/>
                    </a:xfrm>
                    <a:prstGeom prst="ellipse">
                      <a:avLst/>
                    </a:prstGeom>
                    <a:solidFill>
                      <a:srgbClr val="FDE689"/>
                    </a:solidFill>
                    <a:ln w="12700">
                      <a:solidFill>
                        <a:srgbClr val="FFFF66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1" name="Rectangle 9">
                      <a:extLst>
                        <a:ext uri="{FF2B5EF4-FFF2-40B4-BE49-F238E27FC236}">
                          <a16:creationId xmlns:a16="http://schemas.microsoft.com/office/drawing/2014/main" id="{59FAD408-6BF8-570F-A441-1D5A5A2A626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7532" y="3824743"/>
                      <a:ext cx="445650" cy="4425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2" name="Rectangle 10">
                      <a:extLst>
                        <a:ext uri="{FF2B5EF4-FFF2-40B4-BE49-F238E27FC236}">
                          <a16:creationId xmlns:a16="http://schemas.microsoft.com/office/drawing/2014/main" id="{02A66F99-9FBE-0F75-2948-908A2CE739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7532" y="3824743"/>
                      <a:ext cx="445650" cy="44255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3" name="Oval 11">
                      <a:extLst>
                        <a:ext uri="{FF2B5EF4-FFF2-40B4-BE49-F238E27FC236}">
                          <a16:creationId xmlns:a16="http://schemas.microsoft.com/office/drawing/2014/main" id="{2E386BC3-5AED-0600-E810-D9D84E0BBA5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293583" y="2916591"/>
                      <a:ext cx="105636" cy="169748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4" name="Oval 12">
                      <a:extLst>
                        <a:ext uri="{FF2B5EF4-FFF2-40B4-BE49-F238E27FC236}">
                          <a16:creationId xmlns:a16="http://schemas.microsoft.com/office/drawing/2014/main" id="{90CFB00D-C95E-C9A7-1DA1-7C2B030F2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518884" y="2879537"/>
                      <a:ext cx="94907" cy="157623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5" name="Oval 13">
                      <a:extLst>
                        <a:ext uri="{FF2B5EF4-FFF2-40B4-BE49-F238E27FC236}">
                          <a16:creationId xmlns:a16="http://schemas.microsoft.com/office/drawing/2014/main" id="{4F3B9083-A8DF-1B24-1D38-91F0CBE7030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5981310" y="3289188"/>
                      <a:ext cx="104810" cy="169748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6" name="Oval 14">
                      <a:extLst>
                        <a:ext uri="{FF2B5EF4-FFF2-40B4-BE49-F238E27FC236}">
                          <a16:creationId xmlns:a16="http://schemas.microsoft.com/office/drawing/2014/main" id="{E0A8595A-4873-3552-F3A3-D470E14DD1C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5829215" y="3621045"/>
                      <a:ext cx="105636" cy="170961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7" name="Oval 15">
                      <a:extLst>
                        <a:ext uri="{FF2B5EF4-FFF2-40B4-BE49-F238E27FC236}">
                          <a16:creationId xmlns:a16="http://schemas.microsoft.com/office/drawing/2014/main" id="{ABCC9636-ED35-6D09-3B9A-70E89255D3F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7200815" y="3737444"/>
                      <a:ext cx="105636" cy="170961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8" name="Oval 16">
                      <a:extLst>
                        <a:ext uri="{FF2B5EF4-FFF2-40B4-BE49-F238E27FC236}">
                          <a16:creationId xmlns:a16="http://schemas.microsoft.com/office/drawing/2014/main" id="{F03904F7-9069-491F-A389-0299DB22585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7154943" y="3907192"/>
                      <a:ext cx="107286" cy="177023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49" name="Oval 17">
                      <a:extLst>
                        <a:ext uri="{FF2B5EF4-FFF2-40B4-BE49-F238E27FC236}">
                          <a16:creationId xmlns:a16="http://schemas.microsoft.com/office/drawing/2014/main" id="{5FEDA634-2378-0676-B376-44001CFDD57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866325" y="3025714"/>
                      <a:ext cx="102334" cy="172173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0" name="Oval 18">
                      <a:extLst>
                        <a:ext uri="{FF2B5EF4-FFF2-40B4-BE49-F238E27FC236}">
                          <a16:creationId xmlns:a16="http://schemas.microsoft.com/office/drawing/2014/main" id="{8E3C66A7-87B4-4278-40E7-D16C0199318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481746" y="4508227"/>
                      <a:ext cx="107286" cy="177023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1" name="Oval 19">
                      <a:extLst>
                        <a:ext uri="{FF2B5EF4-FFF2-40B4-BE49-F238E27FC236}">
                          <a16:creationId xmlns:a16="http://schemas.microsoft.com/office/drawing/2014/main" id="{648EF43C-8919-6F70-DEF4-C21D4D81160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854244" y="4355191"/>
                      <a:ext cx="103985" cy="173386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2" name="Oval 20">
                      <a:extLst>
                        <a:ext uri="{FF2B5EF4-FFF2-40B4-BE49-F238E27FC236}">
                          <a16:creationId xmlns:a16="http://schemas.microsoft.com/office/drawing/2014/main" id="{02120F24-12BF-B3F2-3FE0-F755F86F1AB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5907289" y="3848993"/>
                      <a:ext cx="107286" cy="177023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3" name="Oval 21">
                      <a:extLst>
                        <a:ext uri="{FF2B5EF4-FFF2-40B4-BE49-F238E27FC236}">
                          <a16:creationId xmlns:a16="http://schemas.microsoft.com/office/drawing/2014/main" id="{3ABBFC4C-0DEF-CDA7-FEE4-E7E17719AC9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273776" y="4432018"/>
                      <a:ext cx="104810" cy="170961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4" name="Oval 22">
                      <a:extLst>
                        <a:ext uri="{FF2B5EF4-FFF2-40B4-BE49-F238E27FC236}">
                          <a16:creationId xmlns:a16="http://schemas.microsoft.com/office/drawing/2014/main" id="{5D300EBD-4CE7-508A-CD08-FEBB362E96F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057815" y="4203705"/>
                      <a:ext cx="105636" cy="170961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5" name="Oval 23">
                      <a:extLst>
                        <a:ext uri="{FF2B5EF4-FFF2-40B4-BE49-F238E27FC236}">
                          <a16:creationId xmlns:a16="http://schemas.microsoft.com/office/drawing/2014/main" id="{C604E65D-ACF0-150B-233E-D585A878731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32913" y="3243962"/>
                      <a:ext cx="64372" cy="106699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6" name="Oval 24">
                      <a:extLst>
                        <a:ext uri="{FF2B5EF4-FFF2-40B4-BE49-F238E27FC236}">
                          <a16:creationId xmlns:a16="http://schemas.microsoft.com/office/drawing/2014/main" id="{B2850DA7-4666-1B87-5664-80F6CE9BC6B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513107" y="3199100"/>
                      <a:ext cx="103985" cy="173386"/>
                    </a:xfrm>
                    <a:prstGeom prst="ellipse">
                      <a:avLst/>
                    </a:prstGeom>
                    <a:solidFill>
                      <a:srgbClr val="FDE689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7" name="Oval 25">
                      <a:extLst>
                        <a:ext uri="{FF2B5EF4-FFF2-40B4-BE49-F238E27FC236}">
                          <a16:creationId xmlns:a16="http://schemas.microsoft.com/office/drawing/2014/main" id="{04516500-8F08-3629-BDDF-EE1436D454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674036" y="3884155"/>
                      <a:ext cx="63546" cy="106699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8" name="Oval 26">
                      <a:extLst>
                        <a:ext uri="{FF2B5EF4-FFF2-40B4-BE49-F238E27FC236}">
                          <a16:creationId xmlns:a16="http://schemas.microsoft.com/office/drawing/2014/main" id="{AE4704A9-B678-D0AD-86F0-BC6373A83E1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364342" y="4157764"/>
                      <a:ext cx="102334" cy="174598"/>
                    </a:xfrm>
                    <a:prstGeom prst="ellipse">
                      <a:avLst/>
                    </a:prstGeom>
                    <a:solidFill>
                      <a:srgbClr val="FDE689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59" name="Oval 27">
                      <a:extLst>
                        <a:ext uri="{FF2B5EF4-FFF2-40B4-BE49-F238E27FC236}">
                          <a16:creationId xmlns:a16="http://schemas.microsoft.com/office/drawing/2014/main" id="{5AAA3490-0A02-2BF9-51A0-FFA8F6F9D96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554370" y="4146052"/>
                      <a:ext cx="106461" cy="169748"/>
                    </a:xfrm>
                    <a:prstGeom prst="ellipse">
                      <a:avLst/>
                    </a:prstGeom>
                    <a:solidFill>
                      <a:srgbClr val="FDE689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0" name="Oval 28">
                      <a:extLst>
                        <a:ext uri="{FF2B5EF4-FFF2-40B4-BE49-F238E27FC236}">
                          <a16:creationId xmlns:a16="http://schemas.microsoft.com/office/drawing/2014/main" id="{F2866B12-1322-3C17-73D5-521934A07B8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652579" y="3858693"/>
                      <a:ext cx="107286" cy="174598"/>
                    </a:xfrm>
                    <a:prstGeom prst="ellipse">
                      <a:avLst/>
                    </a:prstGeom>
                    <a:solidFill>
                      <a:srgbClr val="FDE689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1" name="Oval 29">
                      <a:extLst>
                        <a:ext uri="{FF2B5EF4-FFF2-40B4-BE49-F238E27FC236}">
                          <a16:creationId xmlns:a16="http://schemas.microsoft.com/office/drawing/2014/main" id="{DCF7E874-9E87-7C80-2ED8-5E16E40620D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471017" y="3559208"/>
                      <a:ext cx="106461" cy="175811"/>
                    </a:xfrm>
                    <a:prstGeom prst="ellipse">
                      <a:avLst/>
                    </a:prstGeom>
                    <a:solidFill>
                      <a:srgbClr val="FDE689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2" name="Oval 30">
                      <a:extLst>
                        <a:ext uri="{FF2B5EF4-FFF2-40B4-BE49-F238E27FC236}">
                          <a16:creationId xmlns:a16="http://schemas.microsoft.com/office/drawing/2014/main" id="{340F418E-72D2-F47A-BDC9-4F125D9F611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238289" y="3795643"/>
                      <a:ext cx="105636" cy="170961"/>
                    </a:xfrm>
                    <a:prstGeom prst="ellipse">
                      <a:avLst/>
                    </a:prstGeom>
                    <a:solidFill>
                      <a:srgbClr val="FDE689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3" name="Oval 31">
                      <a:extLst>
                        <a:ext uri="{FF2B5EF4-FFF2-40B4-BE49-F238E27FC236}">
                          <a16:creationId xmlns:a16="http://schemas.microsoft.com/office/drawing/2014/main" id="{2D53E855-D59D-44B8-AA7D-1E73B32A640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224259" y="3441705"/>
                      <a:ext cx="105636" cy="170961"/>
                    </a:xfrm>
                    <a:prstGeom prst="ellipse">
                      <a:avLst/>
                    </a:prstGeom>
                    <a:solidFill>
                      <a:srgbClr val="FDE689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4" name="Arc 32">
                      <a:extLst>
                        <a:ext uri="{FF2B5EF4-FFF2-40B4-BE49-F238E27FC236}">
                          <a16:creationId xmlns:a16="http://schemas.microsoft.com/office/drawing/2014/main" id="{61C444BD-EA52-B2B6-3E40-FB14A4B70A5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360000">
                      <a:off x="6485047" y="3897492"/>
                      <a:ext cx="170007" cy="48499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5" name="Arc 34">
                      <a:extLst>
                        <a:ext uri="{FF2B5EF4-FFF2-40B4-BE49-F238E27FC236}">
                          <a16:creationId xmlns:a16="http://schemas.microsoft.com/office/drawing/2014/main" id="{8C3D9AE4-8BCE-DAD1-4145-DD34522E33F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420000">
                      <a:off x="6322467" y="3420985"/>
                      <a:ext cx="170007" cy="10306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6" name="Arc 35">
                      <a:extLst>
                        <a:ext uri="{FF2B5EF4-FFF2-40B4-BE49-F238E27FC236}">
                          <a16:creationId xmlns:a16="http://schemas.microsoft.com/office/drawing/2014/main" id="{BD20091C-2016-E915-5066-F975C7DE7D0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830049">
                      <a:off x="6237744" y="3675108"/>
                      <a:ext cx="282509" cy="28885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39"/>
                          </a:moveTo>
                          <a:cubicBezTo>
                            <a:pt x="303" y="9368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39"/>
                          </a:moveTo>
                          <a:cubicBezTo>
                            <a:pt x="303" y="9368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7" name="Arc 36">
                      <a:extLst>
                        <a:ext uri="{FF2B5EF4-FFF2-40B4-BE49-F238E27FC236}">
                          <a16:creationId xmlns:a16="http://schemas.microsoft.com/office/drawing/2014/main" id="{4DA9032B-27AA-B9F3-6EF7-64A08BD0E8A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32229" y="3916892"/>
                      <a:ext cx="28885" cy="281297"/>
                    </a:xfrm>
                    <a:custGeom>
                      <a:avLst/>
                      <a:gdLst>
                        <a:gd name="T0" fmla="*/ 0 w 21600"/>
                        <a:gd name="T1" fmla="*/ 0 h 21695"/>
                        <a:gd name="T2" fmla="*/ 0 w 21600"/>
                        <a:gd name="T3" fmla="*/ 0 h 21695"/>
                        <a:gd name="T4" fmla="*/ 0 w 21600"/>
                        <a:gd name="T5" fmla="*/ 0 h 2169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95"/>
                        <a:gd name="T11" fmla="*/ 21600 w 21600"/>
                        <a:gd name="T12" fmla="*/ 21695 h 216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95" fill="none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</a:path>
                        <a:path w="21600" h="21695" stroke="0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  <a:lnTo>
                            <a:pt x="21600" y="95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8" name="Oval 37">
                      <a:extLst>
                        <a:ext uri="{FF2B5EF4-FFF2-40B4-BE49-F238E27FC236}">
                          <a16:creationId xmlns:a16="http://schemas.microsoft.com/office/drawing/2014/main" id="{360BBAA8-CAB6-9770-47FE-FE2AAA305EB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6815983" y="3440621"/>
                      <a:ext cx="103985" cy="174598"/>
                    </a:xfrm>
                    <a:prstGeom prst="ellipse">
                      <a:avLst/>
                    </a:prstGeom>
                    <a:solidFill>
                      <a:srgbClr val="FDE689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69" name="Arc 38">
                      <a:extLst>
                        <a:ext uri="{FF2B5EF4-FFF2-40B4-BE49-F238E27FC236}">
                          <a16:creationId xmlns:a16="http://schemas.microsoft.com/office/drawing/2014/main" id="{5D731E17-6320-3EDD-D2D2-9576C5D6B87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3172733">
                      <a:off x="6668085" y="3316765"/>
                      <a:ext cx="42437" cy="191464"/>
                    </a:xfrm>
                    <a:custGeom>
                      <a:avLst/>
                      <a:gdLst>
                        <a:gd name="T0" fmla="*/ 0 w 21600"/>
                        <a:gd name="T1" fmla="*/ 0 h 21695"/>
                        <a:gd name="T2" fmla="*/ 0 w 21600"/>
                        <a:gd name="T3" fmla="*/ 0 h 21695"/>
                        <a:gd name="T4" fmla="*/ 0 w 21600"/>
                        <a:gd name="T5" fmla="*/ 0 h 2169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95"/>
                        <a:gd name="T11" fmla="*/ 21600 w 21600"/>
                        <a:gd name="T12" fmla="*/ 21695 h 216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95" fill="none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</a:path>
                        <a:path w="21600" h="21695" stroke="0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  <a:lnTo>
                            <a:pt x="21600" y="95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70" name="Arc 39">
                      <a:extLst>
                        <a:ext uri="{FF2B5EF4-FFF2-40B4-BE49-F238E27FC236}">
                          <a16:creationId xmlns:a16="http://schemas.microsoft.com/office/drawing/2014/main" id="{B8719DE2-A3BF-CB17-6837-7E74E75D88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80000">
                      <a:off x="6603817" y="3704707"/>
                      <a:ext cx="170007" cy="48499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  <p:sp>
                  <p:nvSpPr>
                    <p:cNvPr id="71" name="Arc 40">
                      <a:extLst>
                        <a:ext uri="{FF2B5EF4-FFF2-40B4-BE49-F238E27FC236}">
                          <a16:creationId xmlns:a16="http://schemas.microsoft.com/office/drawing/2014/main" id="{87629385-CC32-EB15-205D-61511088476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585731" y="3855055"/>
                      <a:ext cx="28885" cy="281297"/>
                    </a:xfrm>
                    <a:custGeom>
                      <a:avLst/>
                      <a:gdLst>
                        <a:gd name="T0" fmla="*/ 0 w 21600"/>
                        <a:gd name="T1" fmla="*/ 0 h 21695"/>
                        <a:gd name="T2" fmla="*/ 0 w 21600"/>
                        <a:gd name="T3" fmla="*/ 0 h 21695"/>
                        <a:gd name="T4" fmla="*/ 0 w 21600"/>
                        <a:gd name="T5" fmla="*/ 0 h 2169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95"/>
                        <a:gd name="T11" fmla="*/ 21600 w 21600"/>
                        <a:gd name="T12" fmla="*/ 21695 h 216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95" fill="none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</a:path>
                        <a:path w="21600" h="21695" stroke="0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  <a:lnTo>
                            <a:pt x="21600" y="95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600">
                          <a:solidFill>
                            <a:srgbClr val="99FF33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eaLnBrk="1" hangingPunct="1"/>
                      <a:endParaRPr lang="x-none" altLang="x-none"/>
                    </a:p>
                  </p:txBody>
                </p:sp>
              </p:grpSp>
              <p:sp>
                <p:nvSpPr>
                  <p:cNvPr id="19" name="Oval 17">
                    <a:extLst>
                      <a:ext uri="{FF2B5EF4-FFF2-40B4-BE49-F238E27FC236}">
                        <a16:creationId xmlns:a16="http://schemas.microsoft.com/office/drawing/2014/main" id="{D857A167-B5AE-6116-F26B-4F2BC7923ED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751041" y="3178114"/>
                    <a:ext cx="102334" cy="17217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0" name="Oval 17">
                    <a:extLst>
                      <a:ext uri="{FF2B5EF4-FFF2-40B4-BE49-F238E27FC236}">
                        <a16:creationId xmlns:a16="http://schemas.microsoft.com/office/drawing/2014/main" id="{18633859-6CE5-3A48-D5FF-6A3B20E87BE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903441" y="3474044"/>
                    <a:ext cx="102334" cy="17217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1" name="Oval 11">
                    <a:extLst>
                      <a:ext uri="{FF2B5EF4-FFF2-40B4-BE49-F238E27FC236}">
                        <a16:creationId xmlns:a16="http://schemas.microsoft.com/office/drawing/2014/main" id="{47D7EA16-4069-964D-E20B-3E4CE0D2EB2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5759135" y="2984670"/>
                    <a:ext cx="105636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2" name="Oval 16">
                    <a:extLst>
                      <a:ext uri="{FF2B5EF4-FFF2-40B4-BE49-F238E27FC236}">
                        <a16:creationId xmlns:a16="http://schemas.microsoft.com/office/drawing/2014/main" id="{56DC3C69-1B17-9091-725F-EB129B5934C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780484" y="4051022"/>
                    <a:ext cx="107286" cy="17702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3" name="Arc 34">
                    <a:extLst>
                      <a:ext uri="{FF2B5EF4-FFF2-40B4-BE49-F238E27FC236}">
                        <a16:creationId xmlns:a16="http://schemas.microsoft.com/office/drawing/2014/main" id="{4349B0EF-E1E1-19BD-E775-C005C3E7D6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420000">
                    <a:off x="6176608" y="3497180"/>
                    <a:ext cx="170007" cy="1030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4" name="Arc 34">
                    <a:extLst>
                      <a:ext uri="{FF2B5EF4-FFF2-40B4-BE49-F238E27FC236}">
                        <a16:creationId xmlns:a16="http://schemas.microsoft.com/office/drawing/2014/main" id="{C0718A02-D78A-65D7-D7D7-BFEB3CB2795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420000">
                    <a:off x="6329008" y="3649580"/>
                    <a:ext cx="170007" cy="1030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5" name="Arc 34">
                    <a:extLst>
                      <a:ext uri="{FF2B5EF4-FFF2-40B4-BE49-F238E27FC236}">
                        <a16:creationId xmlns:a16="http://schemas.microsoft.com/office/drawing/2014/main" id="{D89E6571-8FFB-6DDC-E2D4-0D9863D2BE9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420000">
                    <a:off x="6481408" y="3801980"/>
                    <a:ext cx="170007" cy="1030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6" name="Arc 34">
                    <a:extLst>
                      <a:ext uri="{FF2B5EF4-FFF2-40B4-BE49-F238E27FC236}">
                        <a16:creationId xmlns:a16="http://schemas.microsoft.com/office/drawing/2014/main" id="{99DE993E-EB08-12BC-DC5E-F2649E3040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420000">
                    <a:off x="6330247" y="3362776"/>
                    <a:ext cx="170007" cy="1030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7" name="Oval 24">
                    <a:extLst>
                      <a:ext uri="{FF2B5EF4-FFF2-40B4-BE49-F238E27FC236}">
                        <a16:creationId xmlns:a16="http://schemas.microsoft.com/office/drawing/2014/main" id="{5175EEA6-0FCD-1EDE-64E3-148D35BF086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217830" y="3275295"/>
                    <a:ext cx="103985" cy="173386"/>
                  </a:xfrm>
                  <a:prstGeom prst="ellipse">
                    <a:avLst/>
                  </a:prstGeom>
                  <a:solidFill>
                    <a:srgbClr val="FDE689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8" name="Oval 24">
                    <a:extLst>
                      <a:ext uri="{FF2B5EF4-FFF2-40B4-BE49-F238E27FC236}">
                        <a16:creationId xmlns:a16="http://schemas.microsoft.com/office/drawing/2014/main" id="{B9658EEE-BCB9-8BDB-D657-D102D254F8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479785" y="3212186"/>
                    <a:ext cx="103985" cy="173386"/>
                  </a:xfrm>
                  <a:prstGeom prst="ellipse">
                    <a:avLst/>
                  </a:prstGeom>
                  <a:solidFill>
                    <a:srgbClr val="FDE689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9" name="Oval 24">
                    <a:extLst>
                      <a:ext uri="{FF2B5EF4-FFF2-40B4-BE49-F238E27FC236}">
                        <a16:creationId xmlns:a16="http://schemas.microsoft.com/office/drawing/2014/main" id="{16843CB3-6322-0B98-2F2D-9013018FA7B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141630" y="3777228"/>
                    <a:ext cx="103985" cy="173386"/>
                  </a:xfrm>
                  <a:prstGeom prst="ellipse">
                    <a:avLst/>
                  </a:prstGeom>
                  <a:solidFill>
                    <a:srgbClr val="FDE689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30" name="Oval 31">
                    <a:extLst>
                      <a:ext uri="{FF2B5EF4-FFF2-40B4-BE49-F238E27FC236}">
                        <a16:creationId xmlns:a16="http://schemas.microsoft.com/office/drawing/2014/main" id="{EF185E64-C78C-1A77-7E8B-3FEAC3EC612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078400" y="3578417"/>
                    <a:ext cx="105636" cy="170961"/>
                  </a:xfrm>
                  <a:prstGeom prst="ellipse">
                    <a:avLst/>
                  </a:prstGeom>
                  <a:solidFill>
                    <a:srgbClr val="FDE689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31" name="Oval 31">
                    <a:extLst>
                      <a:ext uri="{FF2B5EF4-FFF2-40B4-BE49-F238E27FC236}">
                        <a16:creationId xmlns:a16="http://schemas.microsoft.com/office/drawing/2014/main" id="{1D53E9C7-A0C6-7852-5E8E-3BED23D6FB3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230800" y="3730817"/>
                    <a:ext cx="105636" cy="170961"/>
                  </a:xfrm>
                  <a:prstGeom prst="ellipse">
                    <a:avLst/>
                  </a:prstGeom>
                  <a:solidFill>
                    <a:srgbClr val="FDE689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202689E0-270C-D7AE-E24B-6C6C44CDDB2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383200" y="3883217"/>
                    <a:ext cx="105636" cy="170961"/>
                  </a:xfrm>
                  <a:prstGeom prst="ellipse">
                    <a:avLst/>
                  </a:prstGeom>
                  <a:solidFill>
                    <a:srgbClr val="FDE689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33" name="Oval 31">
                    <a:extLst>
                      <a:ext uri="{FF2B5EF4-FFF2-40B4-BE49-F238E27FC236}">
                        <a16:creationId xmlns:a16="http://schemas.microsoft.com/office/drawing/2014/main" id="{D2377FB8-7F7B-ED97-1DED-AB6BB756BBB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369156" y="3441700"/>
                    <a:ext cx="105636" cy="170961"/>
                  </a:xfrm>
                  <a:prstGeom prst="ellipse">
                    <a:avLst/>
                  </a:prstGeom>
                  <a:solidFill>
                    <a:srgbClr val="FDE689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34" name="Oval 17">
                    <a:extLst>
                      <a:ext uri="{FF2B5EF4-FFF2-40B4-BE49-F238E27FC236}">
                        <a16:creationId xmlns:a16="http://schemas.microsoft.com/office/drawing/2014/main" id="{0EE111F0-4F54-E639-1019-612E27408F8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065241" y="3245444"/>
                    <a:ext cx="102334" cy="17217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35" name="Oval 17">
                    <a:extLst>
                      <a:ext uri="{FF2B5EF4-FFF2-40B4-BE49-F238E27FC236}">
                        <a16:creationId xmlns:a16="http://schemas.microsoft.com/office/drawing/2014/main" id="{21D2C1EC-FC5D-0D7D-5E8B-0D853EA0B3E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5989041" y="3516583"/>
                    <a:ext cx="102334" cy="17217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36" name="Oval 17">
                    <a:extLst>
                      <a:ext uri="{FF2B5EF4-FFF2-40B4-BE49-F238E27FC236}">
                        <a16:creationId xmlns:a16="http://schemas.microsoft.com/office/drawing/2014/main" id="{AE8DD0B6-568C-5E78-E01C-58151AC1F82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024425" y="3931244"/>
                    <a:ext cx="102334" cy="17217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37" name="Oval 17">
                    <a:extLst>
                      <a:ext uri="{FF2B5EF4-FFF2-40B4-BE49-F238E27FC236}">
                        <a16:creationId xmlns:a16="http://schemas.microsoft.com/office/drawing/2014/main" id="{83E49ABA-2F65-0D4C-F4B9-871A3D05AA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-2640000">
                    <a:off x="6522441" y="3745183"/>
                    <a:ext cx="102334" cy="17217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2pPr>
                    <a:lvl3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3pPr>
                    <a:lvl4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4pPr>
                    <a:lvl5pPr eaLnBrk="0" hangingPunct="0"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99FF33"/>
                        </a:solidFill>
                        <a:latin typeface="Arial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</p:grpSp>
            <p:sp>
              <p:nvSpPr>
                <p:cNvPr id="14" name="Oval 291">
                  <a:extLst>
                    <a:ext uri="{FF2B5EF4-FFF2-40B4-BE49-F238E27FC236}">
                      <a16:creationId xmlns:a16="http://schemas.microsoft.com/office/drawing/2014/main" id="{CCB496E7-5C27-ADB5-3790-2AC493E9959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960000" flipV="1">
                  <a:off x="3544930" y="5038395"/>
                  <a:ext cx="169713" cy="182955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r>
                    <a:rPr lang="en-US"/>
                    <a:t> 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2F2E1C-7B7A-E4E2-942B-B9EEA5ADB9F6}"/>
                    </a:ext>
                  </a:extLst>
                </p:cNvPr>
                <p:cNvSpPr txBox="1"/>
                <p:nvPr/>
              </p:nvSpPr>
              <p:spPr>
                <a:xfrm>
                  <a:off x="3678173" y="5005122"/>
                  <a:ext cx="2831609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>
                      <a:solidFill>
                        <a:srgbClr val="0841A2"/>
                      </a:solidFill>
                    </a:rPr>
                    <a:t>Cholesterol &amp; cholesterol esters</a:t>
                  </a:r>
                </a:p>
                <a:p>
                  <a:r>
                    <a:rPr lang="en-US" sz="1600">
                      <a:solidFill>
                        <a:srgbClr val="0841A2"/>
                      </a:solidFill>
                    </a:rPr>
                    <a:t>Triglyceride</a:t>
                  </a:r>
                </a:p>
                <a:p>
                  <a:r>
                    <a:rPr lang="en-US" sz="1600">
                      <a:solidFill>
                        <a:srgbClr val="0841A2"/>
                      </a:solidFill>
                    </a:rPr>
                    <a:t>Phospholipids</a:t>
                  </a:r>
                </a:p>
                <a:p>
                  <a:r>
                    <a:rPr lang="en-US" sz="1600">
                      <a:solidFill>
                        <a:srgbClr val="0841A2"/>
                      </a:solidFill>
                    </a:rPr>
                    <a:t>Apolipoproteins </a:t>
                  </a:r>
                  <a:r>
                    <a:rPr lang="en-US" sz="1600"/>
                    <a:t>      </a:t>
                  </a:r>
                </a:p>
              </p:txBody>
            </p:sp>
            <p:sp>
              <p:nvSpPr>
                <p:cNvPr id="16" name="Arc 225">
                  <a:extLst>
                    <a:ext uri="{FF2B5EF4-FFF2-40B4-BE49-F238E27FC236}">
                      <a16:creationId xmlns:a16="http://schemas.microsoft.com/office/drawing/2014/main" id="{11BD9CF9-4263-7CA8-A777-EDB629F0637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7535879" flipH="1">
                  <a:off x="6512656" y="5060182"/>
                  <a:ext cx="354924" cy="45719"/>
                </a:xfrm>
                <a:custGeom>
                  <a:avLst/>
                  <a:gdLst>
                    <a:gd name="T0" fmla="*/ 0 w 21593"/>
                    <a:gd name="T1" fmla="*/ 0 h 21600"/>
                    <a:gd name="T2" fmla="*/ 0 w 21593"/>
                    <a:gd name="T3" fmla="*/ 0 h 21600"/>
                    <a:gd name="T4" fmla="*/ 0 w 2159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3"/>
                    <a:gd name="T10" fmla="*/ 0 h 21600"/>
                    <a:gd name="T11" fmla="*/ 21593 w 2159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3" h="21600" fill="none" extrusionOk="0">
                      <a:moveTo>
                        <a:pt x="0" y="21040"/>
                      </a:moveTo>
                      <a:cubicBezTo>
                        <a:pt x="302" y="9369"/>
                        <a:pt x="9824" y="51"/>
                        <a:pt x="21499" y="0"/>
                      </a:cubicBezTo>
                    </a:path>
                    <a:path w="21593" h="21600" stroke="0" extrusionOk="0">
                      <a:moveTo>
                        <a:pt x="0" y="21040"/>
                      </a:moveTo>
                      <a:cubicBezTo>
                        <a:pt x="302" y="9369"/>
                        <a:pt x="9824" y="51"/>
                        <a:pt x="21499" y="0"/>
                      </a:cubicBezTo>
                      <a:lnTo>
                        <a:pt x="21593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291">
                  <a:extLst>
                    <a:ext uri="{FF2B5EF4-FFF2-40B4-BE49-F238E27FC236}">
                      <a16:creationId xmlns:a16="http://schemas.microsoft.com/office/drawing/2014/main" id="{0BF784B0-BD2D-455D-A2DE-CF29766CBCD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960000" flipH="1">
                  <a:off x="6507733" y="5140814"/>
                  <a:ext cx="131279" cy="141522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" name="Oval 53">
                <a:extLst>
                  <a:ext uri="{FF2B5EF4-FFF2-40B4-BE49-F238E27FC236}">
                    <a16:creationId xmlns:a16="http://schemas.microsoft.com/office/drawing/2014/main" id="{FD03953E-B1E9-645D-3826-D886E4FAF8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2160000">
                <a:off x="3394903" y="6029674"/>
                <a:ext cx="337044" cy="375093"/>
              </a:xfrm>
              <a:prstGeom prst="ellipse">
                <a:avLst/>
              </a:prstGeom>
              <a:gradFill rotWithShape="0">
                <a:gsLst>
                  <a:gs pos="0">
                    <a:srgbClr val="472B00"/>
                  </a:gs>
                  <a:gs pos="100000">
                    <a:srgbClr val="EF91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rgbClr val="99FF33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3600">
                    <a:solidFill>
                      <a:srgbClr val="99FF33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3600">
                    <a:solidFill>
                      <a:srgbClr val="99FF33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3600">
                    <a:solidFill>
                      <a:srgbClr val="99FF33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3600">
                    <a:solidFill>
                      <a:srgbClr val="99FF33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99FF33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99FF33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99FF33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99FF33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sp>
            <p:nvSpPr>
              <p:cNvPr id="8" name="Arc 225">
                <a:extLst>
                  <a:ext uri="{FF2B5EF4-FFF2-40B4-BE49-F238E27FC236}">
                    <a16:creationId xmlns:a16="http://schemas.microsoft.com/office/drawing/2014/main" id="{C319F1F3-CC70-1FC1-E4F0-F14BD6D902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544544" flipH="1">
                <a:off x="5017945" y="6195521"/>
                <a:ext cx="354924" cy="45719"/>
              </a:xfrm>
              <a:custGeom>
                <a:avLst/>
                <a:gdLst>
                  <a:gd name="T0" fmla="*/ 0 w 21593"/>
                  <a:gd name="T1" fmla="*/ 0 h 21600"/>
                  <a:gd name="T2" fmla="*/ 0 w 21593"/>
                  <a:gd name="T3" fmla="*/ 0 h 21600"/>
                  <a:gd name="T4" fmla="*/ 0 w 2159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3"/>
                  <a:gd name="T10" fmla="*/ 0 h 21600"/>
                  <a:gd name="T11" fmla="*/ 21593 w 2159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3" h="21600" fill="none" extrusionOk="0">
                    <a:moveTo>
                      <a:pt x="0" y="21040"/>
                    </a:moveTo>
                    <a:cubicBezTo>
                      <a:pt x="302" y="9369"/>
                      <a:pt x="9824" y="51"/>
                      <a:pt x="21499" y="0"/>
                    </a:cubicBezTo>
                  </a:path>
                  <a:path w="21593" h="21600" stroke="0" extrusionOk="0">
                    <a:moveTo>
                      <a:pt x="0" y="21040"/>
                    </a:moveTo>
                    <a:cubicBezTo>
                      <a:pt x="302" y="9369"/>
                      <a:pt x="9824" y="51"/>
                      <a:pt x="21499" y="0"/>
                    </a:cubicBezTo>
                    <a:lnTo>
                      <a:pt x="21593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Arc 225">
                <a:extLst>
                  <a:ext uri="{FF2B5EF4-FFF2-40B4-BE49-F238E27FC236}">
                    <a16:creationId xmlns:a16="http://schemas.microsoft.com/office/drawing/2014/main" id="{E703C40A-4CF8-C7B6-2E12-6D586CD7782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2544544" flipH="1">
                <a:off x="3313931" y="5722160"/>
                <a:ext cx="354924" cy="45719"/>
              </a:xfrm>
              <a:custGeom>
                <a:avLst/>
                <a:gdLst>
                  <a:gd name="T0" fmla="*/ 0 w 21593"/>
                  <a:gd name="T1" fmla="*/ 0 h 21600"/>
                  <a:gd name="T2" fmla="*/ 0 w 21593"/>
                  <a:gd name="T3" fmla="*/ 0 h 21600"/>
                  <a:gd name="T4" fmla="*/ 0 w 2159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3"/>
                  <a:gd name="T10" fmla="*/ 0 h 21600"/>
                  <a:gd name="T11" fmla="*/ 21593 w 2159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3" h="21600" fill="none" extrusionOk="0">
                    <a:moveTo>
                      <a:pt x="0" y="21040"/>
                    </a:moveTo>
                    <a:cubicBezTo>
                      <a:pt x="302" y="9369"/>
                      <a:pt x="9824" y="51"/>
                      <a:pt x="21499" y="0"/>
                    </a:cubicBezTo>
                  </a:path>
                  <a:path w="21593" h="21600" stroke="0" extrusionOk="0">
                    <a:moveTo>
                      <a:pt x="0" y="21040"/>
                    </a:moveTo>
                    <a:cubicBezTo>
                      <a:pt x="302" y="9369"/>
                      <a:pt x="9824" y="51"/>
                      <a:pt x="21499" y="0"/>
                    </a:cubicBezTo>
                    <a:lnTo>
                      <a:pt x="21593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259">
                <a:extLst>
                  <a:ext uri="{FF2B5EF4-FFF2-40B4-BE49-F238E27FC236}">
                    <a16:creationId xmlns:a16="http://schemas.microsoft.com/office/drawing/2014/main" id="{26AC1E80-12F1-420B-55AF-040E577221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3588585" y="5791200"/>
                <a:ext cx="145215" cy="151862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1" name="Oval 291">
              <a:extLst>
                <a:ext uri="{FF2B5EF4-FFF2-40B4-BE49-F238E27FC236}">
                  <a16:creationId xmlns:a16="http://schemas.microsoft.com/office/drawing/2014/main" id="{B4A5363A-5427-DC99-3ADA-35B7F7E00F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 flipH="1">
              <a:off x="7625221" y="5732890"/>
              <a:ext cx="110868" cy="119518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0EA2E3E4-8498-BE5E-BFEB-404F0DE4A633}"/>
              </a:ext>
            </a:extLst>
          </p:cNvPr>
          <p:cNvGrpSpPr/>
          <p:nvPr/>
        </p:nvGrpSpPr>
        <p:grpSpPr>
          <a:xfrm>
            <a:off x="518018" y="4438062"/>
            <a:ext cx="757342" cy="1060147"/>
            <a:chOff x="6620881" y="4191000"/>
            <a:chExt cx="1314560" cy="1591681"/>
          </a:xfrm>
        </p:grpSpPr>
        <p:sp>
          <p:nvSpPr>
            <p:cNvPr id="412" name="Arc 225">
              <a:extLst>
                <a:ext uri="{FF2B5EF4-FFF2-40B4-BE49-F238E27FC236}">
                  <a16:creationId xmlns:a16="http://schemas.microsoft.com/office/drawing/2014/main" id="{DAE49E3E-1D92-6342-3CE0-9BD3B74AC174}"/>
                </a:ext>
              </a:extLst>
            </p:cNvPr>
            <p:cNvSpPr>
              <a:spLocks noChangeAspect="1"/>
            </p:cNvSpPr>
            <p:nvPr/>
          </p:nvSpPr>
          <p:spPr bwMode="auto">
            <a:xfrm rot="19920000" flipV="1">
              <a:off x="6695484" y="4876800"/>
              <a:ext cx="458801" cy="71284"/>
            </a:xfrm>
            <a:custGeom>
              <a:avLst/>
              <a:gdLst>
                <a:gd name="T0" fmla="*/ 0 w 21593"/>
                <a:gd name="T1" fmla="*/ 0 h 21600"/>
                <a:gd name="T2" fmla="*/ 0 w 21593"/>
                <a:gd name="T3" fmla="*/ 0 h 21600"/>
                <a:gd name="T4" fmla="*/ 0 w 2159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3"/>
                <a:gd name="T10" fmla="*/ 0 h 21600"/>
                <a:gd name="T11" fmla="*/ 21593 w 215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3" h="21600" fill="none" extrusionOk="0">
                  <a:moveTo>
                    <a:pt x="0" y="21040"/>
                  </a:moveTo>
                  <a:cubicBezTo>
                    <a:pt x="302" y="9369"/>
                    <a:pt x="9824" y="51"/>
                    <a:pt x="21499" y="0"/>
                  </a:cubicBezTo>
                </a:path>
                <a:path w="21593" h="21600" stroke="0" extrusionOk="0">
                  <a:moveTo>
                    <a:pt x="0" y="21040"/>
                  </a:moveTo>
                  <a:cubicBezTo>
                    <a:pt x="302" y="9369"/>
                    <a:pt x="9824" y="51"/>
                    <a:pt x="21499" y="0"/>
                  </a:cubicBezTo>
                  <a:lnTo>
                    <a:pt x="21593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3" name="Group 412">
              <a:extLst>
                <a:ext uri="{FF2B5EF4-FFF2-40B4-BE49-F238E27FC236}">
                  <a16:creationId xmlns:a16="http://schemas.microsoft.com/office/drawing/2014/main" id="{5CE866A4-3847-22F6-CB44-10CCB643022E}"/>
                </a:ext>
              </a:extLst>
            </p:cNvPr>
            <p:cNvGrpSpPr/>
            <p:nvPr/>
          </p:nvGrpSpPr>
          <p:grpSpPr>
            <a:xfrm>
              <a:off x="6620881" y="4191000"/>
              <a:ext cx="1314560" cy="1591681"/>
              <a:chOff x="6629400" y="4191000"/>
              <a:chExt cx="1314560" cy="1591681"/>
            </a:xfrm>
          </p:grpSpPr>
          <p:grpSp>
            <p:nvGrpSpPr>
              <p:cNvPr id="414" name="Group 413">
                <a:extLst>
                  <a:ext uri="{FF2B5EF4-FFF2-40B4-BE49-F238E27FC236}">
                    <a16:creationId xmlns:a16="http://schemas.microsoft.com/office/drawing/2014/main" id="{23ACAB6F-82B8-1F53-AB87-72A8F6793F60}"/>
                  </a:ext>
                </a:extLst>
              </p:cNvPr>
              <p:cNvGrpSpPr/>
              <p:nvPr/>
            </p:nvGrpSpPr>
            <p:grpSpPr>
              <a:xfrm>
                <a:off x="6705600" y="4572001"/>
                <a:ext cx="982081" cy="609599"/>
                <a:chOff x="4191000" y="4572001"/>
                <a:chExt cx="982081" cy="609599"/>
              </a:xfrm>
            </p:grpSpPr>
            <p:grpSp>
              <p:nvGrpSpPr>
                <p:cNvPr id="491" name="Group 394">
                  <a:extLst>
                    <a:ext uri="{FF2B5EF4-FFF2-40B4-BE49-F238E27FC236}">
                      <a16:creationId xmlns:a16="http://schemas.microsoft.com/office/drawing/2014/main" id="{2C5C880B-18A8-2956-2E2E-82F3B417A4FF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4390903" y="4704221"/>
                  <a:ext cx="277476" cy="677281"/>
                  <a:chOff x="4218324" y="3200400"/>
                  <a:chExt cx="277476" cy="677281"/>
                </a:xfrm>
              </p:grpSpPr>
              <p:sp>
                <p:nvSpPr>
                  <p:cNvPr id="498" name="Oval 259">
                    <a:extLst>
                      <a:ext uri="{FF2B5EF4-FFF2-40B4-BE49-F238E27FC236}">
                        <a16:creationId xmlns:a16="http://schemas.microsoft.com/office/drawing/2014/main" id="{D844D2F1-6FB6-C1BA-C178-A5D471B8222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302308" y="3200400"/>
                    <a:ext cx="193492" cy="18223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Arc 225">
                    <a:extLst>
                      <a:ext uri="{FF2B5EF4-FFF2-40B4-BE49-F238E27FC236}">
                        <a16:creationId xmlns:a16="http://schemas.microsoft.com/office/drawing/2014/main" id="{92BE2ED1-74DB-C532-0098-814546FC12D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080000">
                    <a:off x="4024566" y="3612639"/>
                    <a:ext cx="458800" cy="71284"/>
                  </a:xfrm>
                  <a:custGeom>
                    <a:avLst/>
                    <a:gdLst>
                      <a:gd name="T0" fmla="*/ 0 w 21593"/>
                      <a:gd name="T1" fmla="*/ 0 h 21600"/>
                      <a:gd name="T2" fmla="*/ 0 w 21593"/>
                      <a:gd name="T3" fmla="*/ 0 h 21600"/>
                      <a:gd name="T4" fmla="*/ 0 w 2159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593"/>
                      <a:gd name="T10" fmla="*/ 0 h 21600"/>
                      <a:gd name="T11" fmla="*/ 21593 w 2159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3" h="21600" fill="none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</a:path>
                      <a:path w="21593" h="21600" stroke="0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  <a:lnTo>
                          <a:pt x="21593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2" name="Group 397">
                  <a:extLst>
                    <a:ext uri="{FF2B5EF4-FFF2-40B4-BE49-F238E27FC236}">
                      <a16:creationId xmlns:a16="http://schemas.microsoft.com/office/drawing/2014/main" id="{7D505E2E-DD08-A761-84CF-08317A59CD9E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4390903" y="4372098"/>
                  <a:ext cx="277476" cy="677281"/>
                  <a:chOff x="4218324" y="3200400"/>
                  <a:chExt cx="277476" cy="677281"/>
                </a:xfrm>
              </p:grpSpPr>
              <p:sp>
                <p:nvSpPr>
                  <p:cNvPr id="496" name="Oval 259">
                    <a:extLst>
                      <a:ext uri="{FF2B5EF4-FFF2-40B4-BE49-F238E27FC236}">
                        <a16:creationId xmlns:a16="http://schemas.microsoft.com/office/drawing/2014/main" id="{AF3EFE67-B4EC-57F5-3BB8-97868EFBE20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302308" y="3200400"/>
                    <a:ext cx="193492" cy="18223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Arc 225">
                    <a:extLst>
                      <a:ext uri="{FF2B5EF4-FFF2-40B4-BE49-F238E27FC236}">
                        <a16:creationId xmlns:a16="http://schemas.microsoft.com/office/drawing/2014/main" id="{2E9E5FA2-90F2-2015-4E48-C77D9C2951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080000">
                    <a:off x="4024566" y="3612639"/>
                    <a:ext cx="458800" cy="71284"/>
                  </a:xfrm>
                  <a:custGeom>
                    <a:avLst/>
                    <a:gdLst>
                      <a:gd name="T0" fmla="*/ 0 w 21593"/>
                      <a:gd name="T1" fmla="*/ 0 h 21600"/>
                      <a:gd name="T2" fmla="*/ 0 w 21593"/>
                      <a:gd name="T3" fmla="*/ 0 h 21600"/>
                      <a:gd name="T4" fmla="*/ 0 w 2159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593"/>
                      <a:gd name="T10" fmla="*/ 0 h 21600"/>
                      <a:gd name="T11" fmla="*/ 21593 w 2159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3" h="21600" fill="none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</a:path>
                      <a:path w="21593" h="21600" stroke="0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  <a:lnTo>
                          <a:pt x="21593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3" name="Group 409">
                  <a:extLst>
                    <a:ext uri="{FF2B5EF4-FFF2-40B4-BE49-F238E27FC236}">
                      <a16:creationId xmlns:a16="http://schemas.microsoft.com/office/drawing/2014/main" id="{9FA1291B-6F9B-E142-420D-BE2F1D3A4ABB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4695703" y="4676898"/>
                  <a:ext cx="277476" cy="677281"/>
                  <a:chOff x="4218324" y="3200400"/>
                  <a:chExt cx="277476" cy="677281"/>
                </a:xfrm>
              </p:grpSpPr>
              <p:sp>
                <p:nvSpPr>
                  <p:cNvPr id="494" name="Oval 259">
                    <a:extLst>
                      <a:ext uri="{FF2B5EF4-FFF2-40B4-BE49-F238E27FC236}">
                        <a16:creationId xmlns:a16="http://schemas.microsoft.com/office/drawing/2014/main" id="{9B026331-027D-0DE2-DBE1-34F800F2416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302308" y="3200400"/>
                    <a:ext cx="193492" cy="18223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5" name="Arc 225">
                    <a:extLst>
                      <a:ext uri="{FF2B5EF4-FFF2-40B4-BE49-F238E27FC236}">
                        <a16:creationId xmlns:a16="http://schemas.microsoft.com/office/drawing/2014/main" id="{9B3A9427-6AC6-46CE-7C30-58B1657FBA3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080000">
                    <a:off x="4024566" y="3612639"/>
                    <a:ext cx="458800" cy="71284"/>
                  </a:xfrm>
                  <a:custGeom>
                    <a:avLst/>
                    <a:gdLst>
                      <a:gd name="T0" fmla="*/ 0 w 21593"/>
                      <a:gd name="T1" fmla="*/ 0 h 21600"/>
                      <a:gd name="T2" fmla="*/ 0 w 21593"/>
                      <a:gd name="T3" fmla="*/ 0 h 21600"/>
                      <a:gd name="T4" fmla="*/ 0 w 2159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593"/>
                      <a:gd name="T10" fmla="*/ 0 h 21600"/>
                      <a:gd name="T11" fmla="*/ 21593 w 2159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3" h="21600" fill="none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</a:path>
                      <a:path w="21593" h="21600" stroke="0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  <a:lnTo>
                          <a:pt x="21593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15" name="Group 414">
                <a:extLst>
                  <a:ext uri="{FF2B5EF4-FFF2-40B4-BE49-F238E27FC236}">
                    <a16:creationId xmlns:a16="http://schemas.microsoft.com/office/drawing/2014/main" id="{75C0578B-58B4-BD8C-16DA-F256CD948E40}"/>
                  </a:ext>
                </a:extLst>
              </p:cNvPr>
              <p:cNvGrpSpPr/>
              <p:nvPr/>
            </p:nvGrpSpPr>
            <p:grpSpPr>
              <a:xfrm>
                <a:off x="6629400" y="4191000"/>
                <a:ext cx="1314560" cy="1591681"/>
                <a:chOff x="6629400" y="4191000"/>
                <a:chExt cx="1314560" cy="1591681"/>
              </a:xfrm>
            </p:grpSpPr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82AC8569-AC1B-84D6-BBD1-860BF0AE3B37}"/>
                    </a:ext>
                  </a:extLst>
                </p:cNvPr>
                <p:cNvGrpSpPr/>
                <p:nvPr/>
              </p:nvGrpSpPr>
              <p:grpSpPr>
                <a:xfrm>
                  <a:off x="6866519" y="4343400"/>
                  <a:ext cx="982081" cy="1210681"/>
                  <a:chOff x="4343400" y="4343400"/>
                  <a:chExt cx="982081" cy="1210681"/>
                </a:xfrm>
              </p:grpSpPr>
              <p:grpSp>
                <p:nvGrpSpPr>
                  <p:cNvPr id="476" name="Group 382">
                    <a:extLst>
                      <a:ext uri="{FF2B5EF4-FFF2-40B4-BE49-F238E27FC236}">
                        <a16:creationId xmlns:a16="http://schemas.microsoft.com/office/drawing/2014/main" id="{597C8B1C-937A-3C35-2743-99ED09F6C79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800600" y="4343400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489" name="Oval 259">
                      <a:extLst>
                        <a:ext uri="{FF2B5EF4-FFF2-40B4-BE49-F238E27FC236}">
                          <a16:creationId xmlns:a16="http://schemas.microsoft.com/office/drawing/2014/main" id="{CF393A33-5B1E-8343-F798-7A04AE075F1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0" name="Arc 225">
                      <a:extLst>
                        <a:ext uri="{FF2B5EF4-FFF2-40B4-BE49-F238E27FC236}">
                          <a16:creationId xmlns:a16="http://schemas.microsoft.com/office/drawing/2014/main" id="{92EECE67-3293-B168-2EBD-9E16E6081A4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7" name="Group 391">
                    <a:extLst>
                      <a:ext uri="{FF2B5EF4-FFF2-40B4-BE49-F238E27FC236}">
                        <a16:creationId xmlns:a16="http://schemas.microsoft.com/office/drawing/2014/main" id="{E4E07C37-1F6D-2B4D-7779-81EA328E93F2}"/>
                      </a:ext>
                    </a:extLst>
                  </p:cNvPr>
                  <p:cNvGrpSpPr/>
                  <p:nvPr/>
                </p:nvGrpSpPr>
                <p:grpSpPr>
                  <a:xfrm>
                    <a:off x="4343400" y="4495800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487" name="Oval 259">
                      <a:extLst>
                        <a:ext uri="{FF2B5EF4-FFF2-40B4-BE49-F238E27FC236}">
                          <a16:creationId xmlns:a16="http://schemas.microsoft.com/office/drawing/2014/main" id="{DCC02085-DBCD-4286-3308-F7F42BC836D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8" name="Arc 225">
                      <a:extLst>
                        <a:ext uri="{FF2B5EF4-FFF2-40B4-BE49-F238E27FC236}">
                          <a16:creationId xmlns:a16="http://schemas.microsoft.com/office/drawing/2014/main" id="{C5CFD812-E039-1D47-4AD3-BA0E465C6FF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8" name="Group 412">
                    <a:extLst>
                      <a:ext uri="{FF2B5EF4-FFF2-40B4-BE49-F238E27FC236}">
                        <a16:creationId xmlns:a16="http://schemas.microsoft.com/office/drawing/2014/main" id="{B2381C3C-10F7-89F3-DF6E-0EF6184DF7BD}"/>
                      </a:ext>
                    </a:extLst>
                  </p:cNvPr>
                  <p:cNvGrpSpPr/>
                  <p:nvPr/>
                </p:nvGrpSpPr>
                <p:grpSpPr>
                  <a:xfrm>
                    <a:off x="4495800" y="4648200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485" name="Oval 259">
                      <a:extLst>
                        <a:ext uri="{FF2B5EF4-FFF2-40B4-BE49-F238E27FC236}">
                          <a16:creationId xmlns:a16="http://schemas.microsoft.com/office/drawing/2014/main" id="{04C78141-5AC1-2D6D-961B-98FFFEC1366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6" name="Arc 225">
                      <a:extLst>
                        <a:ext uri="{FF2B5EF4-FFF2-40B4-BE49-F238E27FC236}">
                          <a16:creationId xmlns:a16="http://schemas.microsoft.com/office/drawing/2014/main" id="{D0092619-94F2-D9CA-A2DE-5E6CEA273E7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9" name="Group 415">
                    <a:extLst>
                      <a:ext uri="{FF2B5EF4-FFF2-40B4-BE49-F238E27FC236}">
                        <a16:creationId xmlns:a16="http://schemas.microsoft.com/office/drawing/2014/main" id="{9A5A5042-77CB-320D-14DF-2F0F9DD6B262}"/>
                      </a:ext>
                    </a:extLst>
                  </p:cNvPr>
                  <p:cNvGrpSpPr/>
                  <p:nvPr/>
                </p:nvGrpSpPr>
                <p:grpSpPr>
                  <a:xfrm rot="5400000" flipV="1">
                    <a:off x="4848103" y="4219698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483" name="Oval 259">
                      <a:extLst>
                        <a:ext uri="{FF2B5EF4-FFF2-40B4-BE49-F238E27FC236}">
                          <a16:creationId xmlns:a16="http://schemas.microsoft.com/office/drawing/2014/main" id="{375EE080-B14F-4BFF-995A-1C9F86FFDA3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4" name="Arc 225">
                      <a:extLst>
                        <a:ext uri="{FF2B5EF4-FFF2-40B4-BE49-F238E27FC236}">
                          <a16:creationId xmlns:a16="http://schemas.microsoft.com/office/drawing/2014/main" id="{EA8FEA17-B6CC-E619-FCAB-0287F247EA0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0" name="Group 418">
                    <a:extLst>
                      <a:ext uri="{FF2B5EF4-FFF2-40B4-BE49-F238E27FC236}">
                        <a16:creationId xmlns:a16="http://schemas.microsoft.com/office/drawing/2014/main" id="{C5E5231F-7D2E-D027-8664-A47242EB65E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572000" y="4876800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481" name="Oval 259">
                      <a:extLst>
                        <a:ext uri="{FF2B5EF4-FFF2-40B4-BE49-F238E27FC236}">
                          <a16:creationId xmlns:a16="http://schemas.microsoft.com/office/drawing/2014/main" id="{877DA6B3-A9EE-2BED-BE4F-54D64CB18808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2" name="Arc 225">
                      <a:extLst>
                        <a:ext uri="{FF2B5EF4-FFF2-40B4-BE49-F238E27FC236}">
                          <a16:creationId xmlns:a16="http://schemas.microsoft.com/office/drawing/2014/main" id="{484469F6-F8F5-4CD1-DF60-31926D601E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417" name="Group 416">
                  <a:extLst>
                    <a:ext uri="{FF2B5EF4-FFF2-40B4-BE49-F238E27FC236}">
                      <a16:creationId xmlns:a16="http://schemas.microsoft.com/office/drawing/2014/main" id="{7B42EDB3-FC77-2D09-7DA8-2F9A30E8D6B8}"/>
                    </a:ext>
                  </a:extLst>
                </p:cNvPr>
                <p:cNvGrpSpPr/>
                <p:nvPr/>
              </p:nvGrpSpPr>
              <p:grpSpPr>
                <a:xfrm>
                  <a:off x="6629400" y="4191000"/>
                  <a:ext cx="1314560" cy="1591681"/>
                  <a:chOff x="6629400" y="4191000"/>
                  <a:chExt cx="1314560" cy="1591681"/>
                </a:xfrm>
              </p:grpSpPr>
              <p:grpSp>
                <p:nvGrpSpPr>
                  <p:cNvPr id="418" name="Group 417">
                    <a:extLst>
                      <a:ext uri="{FF2B5EF4-FFF2-40B4-BE49-F238E27FC236}">
                        <a16:creationId xmlns:a16="http://schemas.microsoft.com/office/drawing/2014/main" id="{5F582460-C2AA-FBE8-DFF8-7A658D5004A8}"/>
                      </a:ext>
                    </a:extLst>
                  </p:cNvPr>
                  <p:cNvGrpSpPr/>
                  <p:nvPr/>
                </p:nvGrpSpPr>
                <p:grpSpPr>
                  <a:xfrm>
                    <a:off x="6866519" y="4191000"/>
                    <a:ext cx="887076" cy="1529070"/>
                    <a:chOff x="4191000" y="4191000"/>
                    <a:chExt cx="887076" cy="1529070"/>
                  </a:xfrm>
                </p:grpSpPr>
                <p:grpSp>
                  <p:nvGrpSpPr>
                    <p:cNvPr id="459" name="Group 322">
                      <a:extLst>
                        <a:ext uri="{FF2B5EF4-FFF2-40B4-BE49-F238E27FC236}">
                          <a16:creationId xmlns:a16="http://schemas.microsoft.com/office/drawing/2014/main" id="{281690FE-6C62-893C-5D18-0750D911600C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4648200" y="4191000"/>
                      <a:ext cx="277476" cy="677281"/>
                      <a:chOff x="4218324" y="3200400"/>
                      <a:chExt cx="277476" cy="677281"/>
                    </a:xfrm>
                  </p:grpSpPr>
                  <p:sp>
                    <p:nvSpPr>
                      <p:cNvPr id="474" name="Oval 259">
                        <a:extLst>
                          <a:ext uri="{FF2B5EF4-FFF2-40B4-BE49-F238E27FC236}">
                            <a16:creationId xmlns:a16="http://schemas.microsoft.com/office/drawing/2014/main" id="{BC6C31E1-C747-3079-7F08-E6B43D055507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02308" y="320040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5" name="Arc 225">
                        <a:extLst>
                          <a:ext uri="{FF2B5EF4-FFF2-40B4-BE49-F238E27FC236}">
                            <a16:creationId xmlns:a16="http://schemas.microsoft.com/office/drawing/2014/main" id="{99D65B68-3DF8-9D2D-2C24-00B691317A0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60" name="Arc 225">
                      <a:extLst>
                        <a:ext uri="{FF2B5EF4-FFF2-40B4-BE49-F238E27FC236}">
                          <a16:creationId xmlns:a16="http://schemas.microsoft.com/office/drawing/2014/main" id="{FCCCC5D5-31CD-6C71-7D7F-A5942F898C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759242" y="4908040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61" name="Group 334">
                      <a:extLst>
                        <a:ext uri="{FF2B5EF4-FFF2-40B4-BE49-F238E27FC236}">
                          <a16:creationId xmlns:a16="http://schemas.microsoft.com/office/drawing/2014/main" id="{7B1F8968-B63C-463E-2FDE-A2B669ACBD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00600" y="4961519"/>
                      <a:ext cx="277476" cy="677281"/>
                      <a:chOff x="4218324" y="3200400"/>
                      <a:chExt cx="277476" cy="677281"/>
                    </a:xfrm>
                  </p:grpSpPr>
                  <p:sp>
                    <p:nvSpPr>
                      <p:cNvPr id="472" name="Oval 259">
                        <a:extLst>
                          <a:ext uri="{FF2B5EF4-FFF2-40B4-BE49-F238E27FC236}">
                            <a16:creationId xmlns:a16="http://schemas.microsoft.com/office/drawing/2014/main" id="{3AD8B09F-DF09-0095-C02F-612CEA2E771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02308" y="320040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3" name="Arc 225">
                        <a:extLst>
                          <a:ext uri="{FF2B5EF4-FFF2-40B4-BE49-F238E27FC236}">
                            <a16:creationId xmlns:a16="http://schemas.microsoft.com/office/drawing/2014/main" id="{B0A737D4-612A-B0AE-B484-3C438BFF838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62" name="Group 337">
                      <a:extLst>
                        <a:ext uri="{FF2B5EF4-FFF2-40B4-BE49-F238E27FC236}">
                          <a16:creationId xmlns:a16="http://schemas.microsoft.com/office/drawing/2014/main" id="{13A727C6-D737-2FF1-A6E3-8CCE37B4BB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19600" y="4800600"/>
                      <a:ext cx="277476" cy="677281"/>
                      <a:chOff x="4218324" y="3200400"/>
                      <a:chExt cx="277476" cy="677281"/>
                    </a:xfrm>
                  </p:grpSpPr>
                  <p:sp>
                    <p:nvSpPr>
                      <p:cNvPr id="470" name="Oval 259">
                        <a:extLst>
                          <a:ext uri="{FF2B5EF4-FFF2-40B4-BE49-F238E27FC236}">
                            <a16:creationId xmlns:a16="http://schemas.microsoft.com/office/drawing/2014/main" id="{4020DAED-3871-F745-501F-DA9BA80DFE40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02308" y="320040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1" name="Arc 225">
                        <a:extLst>
                          <a:ext uri="{FF2B5EF4-FFF2-40B4-BE49-F238E27FC236}">
                            <a16:creationId xmlns:a16="http://schemas.microsoft.com/office/drawing/2014/main" id="{08C418FF-0681-1FF0-39DB-A2C5E2724DD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63" name="Oval 259">
                      <a:extLst>
                        <a:ext uri="{FF2B5EF4-FFF2-40B4-BE49-F238E27FC236}">
                          <a16:creationId xmlns:a16="http://schemas.microsoft.com/office/drawing/2014/main" id="{5ABBAB9E-B833-5D84-6C92-1D356CD9055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4794971" y="4204414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64" name="Group 376">
                      <a:extLst>
                        <a:ext uri="{FF2B5EF4-FFF2-40B4-BE49-F238E27FC236}">
                          <a16:creationId xmlns:a16="http://schemas.microsoft.com/office/drawing/2014/main" id="{761000A9-9990-C93F-6642-C7CA2C60F005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4419600" y="5113919"/>
                      <a:ext cx="343884" cy="606151"/>
                      <a:chOff x="4218324" y="3271530"/>
                      <a:chExt cx="343884" cy="606151"/>
                    </a:xfrm>
                  </p:grpSpPr>
                  <p:sp>
                    <p:nvSpPr>
                      <p:cNvPr id="468" name="Oval 259">
                        <a:extLst>
                          <a:ext uri="{FF2B5EF4-FFF2-40B4-BE49-F238E27FC236}">
                            <a16:creationId xmlns:a16="http://schemas.microsoft.com/office/drawing/2014/main" id="{BC84D7D6-1EE2-3057-7870-653BC048790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68716" y="327153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9" name="Arc 225">
                        <a:extLst>
                          <a:ext uri="{FF2B5EF4-FFF2-40B4-BE49-F238E27FC236}">
                            <a16:creationId xmlns:a16="http://schemas.microsoft.com/office/drawing/2014/main" id="{526C8993-31BE-A016-3B97-2DDED6252A5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65" name="Group 388">
                      <a:extLst>
                        <a:ext uri="{FF2B5EF4-FFF2-40B4-BE49-F238E27FC236}">
                          <a16:creationId xmlns:a16="http://schemas.microsoft.com/office/drawing/2014/main" id="{AE0CA890-B7DB-16C4-66CA-1EFC456904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4343400"/>
                      <a:ext cx="277476" cy="677281"/>
                      <a:chOff x="4218324" y="3200400"/>
                      <a:chExt cx="277476" cy="677281"/>
                    </a:xfrm>
                  </p:grpSpPr>
                  <p:sp>
                    <p:nvSpPr>
                      <p:cNvPr id="466" name="Oval 259">
                        <a:extLst>
                          <a:ext uri="{FF2B5EF4-FFF2-40B4-BE49-F238E27FC236}">
                            <a16:creationId xmlns:a16="http://schemas.microsoft.com/office/drawing/2014/main" id="{35CE8F4E-D1EB-9529-4062-B696D1D017F5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02308" y="320040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67" name="Arc 225">
                        <a:extLst>
                          <a:ext uri="{FF2B5EF4-FFF2-40B4-BE49-F238E27FC236}">
                            <a16:creationId xmlns:a16="http://schemas.microsoft.com/office/drawing/2014/main" id="{CEB57AE0-8575-A2E0-DB0E-3797BD66B38B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419" name="Group 418">
                    <a:extLst>
                      <a:ext uri="{FF2B5EF4-FFF2-40B4-BE49-F238E27FC236}">
                        <a16:creationId xmlns:a16="http://schemas.microsoft.com/office/drawing/2014/main" id="{C905DB93-DFD3-A319-0E7E-5043DC087EFD}"/>
                      </a:ext>
                    </a:extLst>
                  </p:cNvPr>
                  <p:cNvGrpSpPr/>
                  <p:nvPr/>
                </p:nvGrpSpPr>
                <p:grpSpPr>
                  <a:xfrm>
                    <a:off x="6629400" y="4257081"/>
                    <a:ext cx="1314560" cy="1525600"/>
                    <a:chOff x="6629400" y="4257081"/>
                    <a:chExt cx="1314560" cy="1525600"/>
                  </a:xfrm>
                </p:grpSpPr>
                <p:grpSp>
                  <p:nvGrpSpPr>
                    <p:cNvPr id="420" name="Group 419">
                      <a:extLst>
                        <a:ext uri="{FF2B5EF4-FFF2-40B4-BE49-F238E27FC236}">
                          <a16:creationId xmlns:a16="http://schemas.microsoft.com/office/drawing/2014/main" id="{630B214C-60D8-7A74-ABD9-1C1AF1E5A0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66519" y="4343400"/>
                      <a:ext cx="990600" cy="1439281"/>
                      <a:chOff x="4343400" y="4343400"/>
                      <a:chExt cx="990600" cy="1439281"/>
                    </a:xfrm>
                  </p:grpSpPr>
                  <p:grpSp>
                    <p:nvGrpSpPr>
                      <p:cNvPr id="444" name="Group 325">
                        <a:extLst>
                          <a:ext uri="{FF2B5EF4-FFF2-40B4-BE49-F238E27FC236}">
                            <a16:creationId xmlns:a16="http://schemas.microsoft.com/office/drawing/2014/main" id="{6915A151-95D8-22D1-5E6C-AC4B8FDB31F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43400" y="43434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57" name="Oval 259">
                          <a:extLst>
                            <a:ext uri="{FF2B5EF4-FFF2-40B4-BE49-F238E27FC236}">
                              <a16:creationId xmlns:a16="http://schemas.microsoft.com/office/drawing/2014/main" id="{61FA4D92-609D-B1F3-0682-5C0565AC9D37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8" name="Arc 225">
                          <a:extLst>
                            <a:ext uri="{FF2B5EF4-FFF2-40B4-BE49-F238E27FC236}">
                              <a16:creationId xmlns:a16="http://schemas.microsoft.com/office/drawing/2014/main" id="{4CD46E52-65BF-C937-F4BE-B97D4F9F4DE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45" name="Group 340">
                        <a:extLst>
                          <a:ext uri="{FF2B5EF4-FFF2-40B4-BE49-F238E27FC236}">
                            <a16:creationId xmlns:a16="http://schemas.microsoft.com/office/drawing/2014/main" id="{954B3568-C7F2-94A1-EEDB-2098DDCCACC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572000" y="51054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55" name="Oval 259">
                          <a:extLst>
                            <a:ext uri="{FF2B5EF4-FFF2-40B4-BE49-F238E27FC236}">
                              <a16:creationId xmlns:a16="http://schemas.microsoft.com/office/drawing/2014/main" id="{6CF73483-722F-4BB4-88AC-4CF56EF7C0CE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6" name="Arc 225">
                          <a:extLst>
                            <a:ext uri="{FF2B5EF4-FFF2-40B4-BE49-F238E27FC236}">
                              <a16:creationId xmlns:a16="http://schemas.microsoft.com/office/drawing/2014/main" id="{C9DCBADE-9801-24EF-A934-109662121BD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46" name="Oval 259">
                        <a:extLst>
                          <a:ext uri="{FF2B5EF4-FFF2-40B4-BE49-F238E27FC236}">
                            <a16:creationId xmlns:a16="http://schemas.microsoft.com/office/drawing/2014/main" id="{548FED37-A661-7C40-3FA8-6A6163137F3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911908" y="4457447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7" name="Oval 259">
                        <a:extLst>
                          <a:ext uri="{FF2B5EF4-FFF2-40B4-BE49-F238E27FC236}">
                            <a16:creationId xmlns:a16="http://schemas.microsoft.com/office/drawing/2014/main" id="{1F60E597-CCAC-CFD7-6789-FAF008202BC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 flipH="1">
                        <a:off x="4947371" y="4356813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48" name="Oval 259">
                        <a:extLst>
                          <a:ext uri="{FF2B5EF4-FFF2-40B4-BE49-F238E27FC236}">
                            <a16:creationId xmlns:a16="http://schemas.microsoft.com/office/drawing/2014/main" id="{C23887F5-36D0-35F5-9035-0EE04A3FFC3B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 flipH="1">
                        <a:off x="5099771" y="4841337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49" name="Group 379">
                        <a:extLst>
                          <a:ext uri="{FF2B5EF4-FFF2-40B4-BE49-F238E27FC236}">
                            <a16:creationId xmlns:a16="http://schemas.microsoft.com/office/drawing/2014/main" id="{992E7591-91BD-5BAF-9DCA-86F6B4A07533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5056524" y="48768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53" name="Oval 259">
                          <a:extLst>
                            <a:ext uri="{FF2B5EF4-FFF2-40B4-BE49-F238E27FC236}">
                              <a16:creationId xmlns:a16="http://schemas.microsoft.com/office/drawing/2014/main" id="{650FD7E9-3317-354D-6110-4556632EB16D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4" name="Arc 225">
                          <a:extLst>
                            <a:ext uri="{FF2B5EF4-FFF2-40B4-BE49-F238E27FC236}">
                              <a16:creationId xmlns:a16="http://schemas.microsoft.com/office/drawing/2014/main" id="{9BE2A33C-4F5C-68E6-0829-D3800E448D1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50" name="Group 385">
                        <a:extLst>
                          <a:ext uri="{FF2B5EF4-FFF2-40B4-BE49-F238E27FC236}">
                            <a16:creationId xmlns:a16="http://schemas.microsoft.com/office/drawing/2014/main" id="{0093FC2D-A643-5A91-725D-DFD02428BDD6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4953000" y="44958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51" name="Oval 259">
                          <a:extLst>
                            <a:ext uri="{FF2B5EF4-FFF2-40B4-BE49-F238E27FC236}">
                              <a16:creationId xmlns:a16="http://schemas.microsoft.com/office/drawing/2014/main" id="{ED382291-13DF-97BA-B2EF-E80AEF0B85DB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2" name="Arc 225">
                          <a:extLst>
                            <a:ext uri="{FF2B5EF4-FFF2-40B4-BE49-F238E27FC236}">
                              <a16:creationId xmlns:a16="http://schemas.microsoft.com/office/drawing/2014/main" id="{888EE855-C792-314B-CA58-979892CB689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21" name="Group 420">
                      <a:extLst>
                        <a:ext uri="{FF2B5EF4-FFF2-40B4-BE49-F238E27FC236}">
                          <a16:creationId xmlns:a16="http://schemas.microsoft.com/office/drawing/2014/main" id="{F4DBCE08-3FE2-0E04-C071-675BA3F23E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4257081"/>
                      <a:ext cx="1314560" cy="1326771"/>
                      <a:chOff x="4038600" y="4257081"/>
                      <a:chExt cx="1314560" cy="1326771"/>
                    </a:xfrm>
                  </p:grpSpPr>
                  <p:sp>
                    <p:nvSpPr>
                      <p:cNvPr id="422" name="Arc 225">
                        <a:extLst>
                          <a:ext uri="{FF2B5EF4-FFF2-40B4-BE49-F238E27FC236}">
                            <a16:creationId xmlns:a16="http://schemas.microsoft.com/office/drawing/2014/main" id="{872E8E1E-9ECB-A7FA-FE04-EE7BD8FC2E4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302042" y="4450839"/>
                        <a:ext cx="458799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23" name="Group 422">
                        <a:extLst>
                          <a:ext uri="{FF2B5EF4-FFF2-40B4-BE49-F238E27FC236}">
                            <a16:creationId xmlns:a16="http://schemas.microsoft.com/office/drawing/2014/main" id="{3E36ED92-318D-77EB-6E7B-9C3FF0D2798A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5105400" y="4648200"/>
                        <a:ext cx="247760" cy="637138"/>
                        <a:chOff x="4218324" y="3240543"/>
                        <a:chExt cx="247760" cy="637138"/>
                      </a:xfrm>
                    </p:grpSpPr>
                    <p:sp>
                      <p:nvSpPr>
                        <p:cNvPr id="442" name="Oval 259">
                          <a:extLst>
                            <a:ext uri="{FF2B5EF4-FFF2-40B4-BE49-F238E27FC236}">
                              <a16:creationId xmlns:a16="http://schemas.microsoft.com/office/drawing/2014/main" id="{1137C36D-F0A3-CEA3-0185-88A325A1E9BB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272591" y="3240543"/>
                          <a:ext cx="193493" cy="182235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3" name="Arc 225">
                          <a:extLst>
                            <a:ext uri="{FF2B5EF4-FFF2-40B4-BE49-F238E27FC236}">
                              <a16:creationId xmlns:a16="http://schemas.microsoft.com/office/drawing/2014/main" id="{47E95179-D1D2-4B25-4B73-20AED26B0D5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24" name="Arc 225">
                        <a:extLst>
                          <a:ext uri="{FF2B5EF4-FFF2-40B4-BE49-F238E27FC236}">
                            <a16:creationId xmlns:a16="http://schemas.microsoft.com/office/drawing/2014/main" id="{F4AB625B-2BD8-9A38-6880-CE6D4A130B7C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9920000" flipV="1">
                        <a:off x="4257084" y="4419599"/>
                        <a:ext cx="458801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25" name="Group 361">
                        <a:extLst>
                          <a:ext uri="{FF2B5EF4-FFF2-40B4-BE49-F238E27FC236}">
                            <a16:creationId xmlns:a16="http://schemas.microsoft.com/office/drawing/2014/main" id="{2AADF9AC-7899-287F-0887-75190CA05739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 flipV="1">
                        <a:off x="4238503" y="4551821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40" name="Oval 259">
                          <a:extLst>
                            <a:ext uri="{FF2B5EF4-FFF2-40B4-BE49-F238E27FC236}">
                              <a16:creationId xmlns:a16="http://schemas.microsoft.com/office/drawing/2014/main" id="{58AE60DA-210D-96EA-9CCB-E9591ECC5D4E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1" name="Arc 225">
                          <a:extLst>
                            <a:ext uri="{FF2B5EF4-FFF2-40B4-BE49-F238E27FC236}">
                              <a16:creationId xmlns:a16="http://schemas.microsoft.com/office/drawing/2014/main" id="{A30A92E2-E9FA-3D45-C644-6C88114138F2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26" name="Group 364">
                        <a:extLst>
                          <a:ext uri="{FF2B5EF4-FFF2-40B4-BE49-F238E27FC236}">
                            <a16:creationId xmlns:a16="http://schemas.microsoft.com/office/drawing/2014/main" id="{D84BA60D-2493-D6E3-D923-5A142BC1F78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 flipV="1">
                        <a:off x="4238503" y="4856621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38" name="Oval 259">
                          <a:extLst>
                            <a:ext uri="{FF2B5EF4-FFF2-40B4-BE49-F238E27FC236}">
                              <a16:creationId xmlns:a16="http://schemas.microsoft.com/office/drawing/2014/main" id="{803B3ED6-FD07-7BA4-A65C-68232EFCCC62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9" name="Arc 225">
                          <a:extLst>
                            <a:ext uri="{FF2B5EF4-FFF2-40B4-BE49-F238E27FC236}">
                              <a16:creationId xmlns:a16="http://schemas.microsoft.com/office/drawing/2014/main" id="{4B3F4800-3EFA-4AD7-02FB-2DF8DB1D9333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27" name="Arc 225">
                        <a:extLst>
                          <a:ext uri="{FF2B5EF4-FFF2-40B4-BE49-F238E27FC236}">
                            <a16:creationId xmlns:a16="http://schemas.microsoft.com/office/drawing/2014/main" id="{401891F2-CC3F-C540-550E-AE5A5CE5EB6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4520000" flipV="1">
                        <a:off x="4606846" y="5307677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28" name="Group 403">
                        <a:extLst>
                          <a:ext uri="{FF2B5EF4-FFF2-40B4-BE49-F238E27FC236}">
                            <a16:creationId xmlns:a16="http://schemas.microsoft.com/office/drawing/2014/main" id="{DCE2DF80-CE7C-C530-F623-8342CA1B32F1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4800600" y="48768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36" name="Oval 259">
                          <a:extLst>
                            <a:ext uri="{FF2B5EF4-FFF2-40B4-BE49-F238E27FC236}">
                              <a16:creationId xmlns:a16="http://schemas.microsoft.com/office/drawing/2014/main" id="{8F23830D-9BBE-EB05-8940-32DA965E2847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" name="Arc 225">
                          <a:extLst>
                            <a:ext uri="{FF2B5EF4-FFF2-40B4-BE49-F238E27FC236}">
                              <a16:creationId xmlns:a16="http://schemas.microsoft.com/office/drawing/2014/main" id="{61F6C6A6-26BE-CF63-D7AE-2CE395043B81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29" name="Group 421">
                        <a:extLst>
                          <a:ext uri="{FF2B5EF4-FFF2-40B4-BE49-F238E27FC236}">
                            <a16:creationId xmlns:a16="http://schemas.microsoft.com/office/drawing/2014/main" id="{B3816E11-1CC0-2D74-841C-36D59CCE507A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5032803" y="4343400"/>
                        <a:ext cx="277474" cy="553709"/>
                        <a:chOff x="4042203" y="3323972"/>
                        <a:chExt cx="277474" cy="553709"/>
                      </a:xfrm>
                    </p:grpSpPr>
                    <p:sp>
                      <p:nvSpPr>
                        <p:cNvPr id="434" name="Oval 259">
                          <a:extLst>
                            <a:ext uri="{FF2B5EF4-FFF2-40B4-BE49-F238E27FC236}">
                              <a16:creationId xmlns:a16="http://schemas.microsoft.com/office/drawing/2014/main" id="{13FDDE2A-62DB-1DF7-A4B8-8ECF24CA2DC3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126185" y="3323972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5" name="Arc 225">
                          <a:extLst>
                            <a:ext uri="{FF2B5EF4-FFF2-40B4-BE49-F238E27FC236}">
                              <a16:creationId xmlns:a16="http://schemas.microsoft.com/office/drawing/2014/main" id="{19596673-5CDA-1B9A-C11F-9A8F5DE54CA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3848445" y="3612640"/>
                          <a:ext cx="458799" cy="71283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30" name="Arc 225">
                        <a:extLst>
                          <a:ext uri="{FF2B5EF4-FFF2-40B4-BE49-F238E27FC236}">
                            <a16:creationId xmlns:a16="http://schemas.microsoft.com/office/drawing/2014/main" id="{67190CF9-E2B5-97F2-57CA-8E67B65E136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9920000" flipH="1">
                        <a:off x="4724400" y="4320992"/>
                        <a:ext cx="458801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31" name="Group 370">
                        <a:extLst>
                          <a:ext uri="{FF2B5EF4-FFF2-40B4-BE49-F238E27FC236}">
                            <a16:creationId xmlns:a16="http://schemas.microsoft.com/office/drawing/2014/main" id="{8C685429-1414-B9BE-507D-C750AB90ABB4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4191000" y="4953000"/>
                        <a:ext cx="277476" cy="630852"/>
                        <a:chOff x="4218324" y="3246829"/>
                        <a:chExt cx="277476" cy="630852"/>
                      </a:xfrm>
                    </p:grpSpPr>
                    <p:sp>
                      <p:nvSpPr>
                        <p:cNvPr id="432" name="Oval 259">
                          <a:extLst>
                            <a:ext uri="{FF2B5EF4-FFF2-40B4-BE49-F238E27FC236}">
                              <a16:creationId xmlns:a16="http://schemas.microsoft.com/office/drawing/2014/main" id="{B5312E2F-ACC9-5D3F-58E4-04D53F0CC5E4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7" y="3246829"/>
                          <a:ext cx="193493" cy="182236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3" name="Arc 225">
                          <a:extLst>
                            <a:ext uri="{FF2B5EF4-FFF2-40B4-BE49-F238E27FC236}">
                              <a16:creationId xmlns:a16="http://schemas.microsoft.com/office/drawing/2014/main" id="{0A687502-1F4A-74DA-D1E8-2C3F3C7B7C3D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00" name="Text Box 41">
            <a:extLst>
              <a:ext uri="{FF2B5EF4-FFF2-40B4-BE49-F238E27FC236}">
                <a16:creationId xmlns:a16="http://schemas.microsoft.com/office/drawing/2014/main" id="{55DA90DA-8601-2C98-0E5B-453FE28B1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7" y="5445939"/>
            <a:ext cx="17498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0841A2"/>
                </a:solidFill>
                <a:cs typeface="Calibri" panose="020F0502020204030204" pitchFamily="34" charset="0"/>
              </a:rPr>
              <a:t> </a:t>
            </a:r>
            <a:r>
              <a:rPr lang="en-US" sz="1600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TG =Total Triglycerides</a:t>
            </a:r>
            <a:endParaRPr lang="en-US" sz="1600" i="1">
              <a:solidFill>
                <a:srgbClr val="0841A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83B80907-437E-494A-197E-893AA9D275AB}"/>
              </a:ext>
            </a:extLst>
          </p:cNvPr>
          <p:cNvGrpSpPr/>
          <p:nvPr/>
        </p:nvGrpSpPr>
        <p:grpSpPr>
          <a:xfrm>
            <a:off x="309925" y="3464191"/>
            <a:ext cx="3207742" cy="1196054"/>
            <a:chOff x="2997587" y="359051"/>
            <a:chExt cx="4774813" cy="1860072"/>
          </a:xfrm>
        </p:grpSpPr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CE073AB4-12AE-488C-FC74-75BCE9FDD687}"/>
                </a:ext>
              </a:extLst>
            </p:cNvPr>
            <p:cNvGrpSpPr/>
            <p:nvPr/>
          </p:nvGrpSpPr>
          <p:grpSpPr>
            <a:xfrm>
              <a:off x="6605245" y="838200"/>
              <a:ext cx="786155" cy="829580"/>
              <a:chOff x="5025162" y="897222"/>
              <a:chExt cx="786155" cy="829580"/>
            </a:xfrm>
          </p:grpSpPr>
          <p:sp>
            <p:nvSpPr>
              <p:cNvPr id="584" name="Oval 11">
                <a:extLst>
                  <a:ext uri="{FF2B5EF4-FFF2-40B4-BE49-F238E27FC236}">
                    <a16:creationId xmlns:a16="http://schemas.microsoft.com/office/drawing/2014/main" id="{EEB9BEB9-C698-438A-9C8C-ACAE4816A5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60000">
                <a:off x="5647570" y="1557054"/>
                <a:ext cx="163747" cy="169748"/>
              </a:xfrm>
              <a:prstGeom prst="ellipse">
                <a:avLst/>
              </a:prstGeom>
              <a:solidFill>
                <a:srgbClr val="EAEC5E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Arc 35">
                <a:extLst>
                  <a:ext uri="{FF2B5EF4-FFF2-40B4-BE49-F238E27FC236}">
                    <a16:creationId xmlns:a16="http://schemas.microsoft.com/office/drawing/2014/main" id="{AECA2E8E-5AD0-0F27-1112-B74C13E763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8769951">
                <a:off x="5076597" y="1459004"/>
                <a:ext cx="282509" cy="44775"/>
              </a:xfrm>
              <a:custGeom>
                <a:avLst/>
                <a:gdLst>
                  <a:gd name="T0" fmla="*/ 0 w 21593"/>
                  <a:gd name="T1" fmla="*/ 0 h 21600"/>
                  <a:gd name="T2" fmla="*/ 0 w 21593"/>
                  <a:gd name="T3" fmla="*/ 0 h 21600"/>
                  <a:gd name="T4" fmla="*/ 0 w 2159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3"/>
                  <a:gd name="T10" fmla="*/ 0 h 21600"/>
                  <a:gd name="T11" fmla="*/ 21593 w 2159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3" h="21600" fill="none" extrusionOk="0">
                    <a:moveTo>
                      <a:pt x="0" y="21039"/>
                    </a:moveTo>
                    <a:cubicBezTo>
                      <a:pt x="303" y="9368"/>
                      <a:pt x="9824" y="51"/>
                      <a:pt x="21499" y="0"/>
                    </a:cubicBezTo>
                  </a:path>
                  <a:path w="21593" h="21600" stroke="0" extrusionOk="0">
                    <a:moveTo>
                      <a:pt x="0" y="21039"/>
                    </a:moveTo>
                    <a:cubicBezTo>
                      <a:pt x="303" y="9368"/>
                      <a:pt x="9824" y="51"/>
                      <a:pt x="21499" y="0"/>
                    </a:cubicBezTo>
                    <a:lnTo>
                      <a:pt x="21593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Arc 33">
                <a:extLst>
                  <a:ext uri="{FF2B5EF4-FFF2-40B4-BE49-F238E27FC236}">
                    <a16:creationId xmlns:a16="http://schemas.microsoft.com/office/drawing/2014/main" id="{36CB8D0E-9133-6313-40B6-03D252A7A6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80000">
                <a:off x="5025162" y="897222"/>
                <a:ext cx="263530" cy="484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7"/>
                      <a:pt x="9612" y="52"/>
                      <a:pt x="21505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7"/>
                      <a:pt x="9612" y="52"/>
                      <a:pt x="21505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Oval 11">
                <a:extLst>
                  <a:ext uri="{FF2B5EF4-FFF2-40B4-BE49-F238E27FC236}">
                    <a16:creationId xmlns:a16="http://schemas.microsoft.com/office/drawing/2014/main" id="{E7EEF832-4766-6B51-ADA8-93D1DC4DA51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960000">
                <a:off x="5058073" y="947454"/>
                <a:ext cx="163747" cy="169748"/>
              </a:xfrm>
              <a:prstGeom prst="ellipse">
                <a:avLst/>
              </a:prstGeom>
              <a:solidFill>
                <a:srgbClr val="EAEC5E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B58C6D47-037F-347D-5FA3-9F05DDA1B639}"/>
                </a:ext>
              </a:extLst>
            </p:cNvPr>
            <p:cNvGrpSpPr/>
            <p:nvPr/>
          </p:nvGrpSpPr>
          <p:grpSpPr>
            <a:xfrm>
              <a:off x="2997587" y="359051"/>
              <a:ext cx="4774813" cy="1860072"/>
              <a:chOff x="2997587" y="359051"/>
              <a:chExt cx="4774813" cy="1860072"/>
            </a:xfrm>
          </p:grpSpPr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B1AB0550-7957-D899-B77D-7FBCE5B3C3EF}"/>
                  </a:ext>
                </a:extLst>
              </p:cNvPr>
              <p:cNvGrpSpPr/>
              <p:nvPr/>
            </p:nvGrpSpPr>
            <p:grpSpPr>
              <a:xfrm>
                <a:off x="6487306" y="597662"/>
                <a:ext cx="827894" cy="1433940"/>
                <a:chOff x="4746965" y="597662"/>
                <a:chExt cx="827894" cy="1433940"/>
              </a:xfrm>
            </p:grpSpPr>
            <p:sp>
              <p:nvSpPr>
                <p:cNvPr id="579" name="Oval 11">
                  <a:extLst>
                    <a:ext uri="{FF2B5EF4-FFF2-40B4-BE49-F238E27FC236}">
                      <a16:creationId xmlns:a16="http://schemas.microsoft.com/office/drawing/2014/main" id="{DB5B733D-A7DE-D2FF-633F-99ECE6E25B5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960000">
                  <a:off x="5163605" y="1861854"/>
                  <a:ext cx="163747" cy="169748"/>
                </a:xfrm>
                <a:prstGeom prst="ellipse">
                  <a:avLst/>
                </a:prstGeom>
                <a:solidFill>
                  <a:srgbClr val="EAEC5E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0" name="Arc 35">
                  <a:extLst>
                    <a:ext uri="{FF2B5EF4-FFF2-40B4-BE49-F238E27FC236}">
                      <a16:creationId xmlns:a16="http://schemas.microsoft.com/office/drawing/2014/main" id="{B1A3A084-882B-C3D7-E9B3-FECD3EFE6F9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8769951">
                  <a:off x="4924195" y="1772822"/>
                  <a:ext cx="282509" cy="44775"/>
                </a:xfrm>
                <a:custGeom>
                  <a:avLst/>
                  <a:gdLst>
                    <a:gd name="T0" fmla="*/ 0 w 21593"/>
                    <a:gd name="T1" fmla="*/ 0 h 21600"/>
                    <a:gd name="T2" fmla="*/ 0 w 21593"/>
                    <a:gd name="T3" fmla="*/ 0 h 21600"/>
                    <a:gd name="T4" fmla="*/ 0 w 2159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3"/>
                    <a:gd name="T10" fmla="*/ 0 h 21600"/>
                    <a:gd name="T11" fmla="*/ 21593 w 2159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3" h="21600" fill="none" extrusionOk="0">
                      <a:moveTo>
                        <a:pt x="0" y="21039"/>
                      </a:moveTo>
                      <a:cubicBezTo>
                        <a:pt x="303" y="9368"/>
                        <a:pt x="9824" y="51"/>
                        <a:pt x="21499" y="0"/>
                      </a:cubicBezTo>
                    </a:path>
                    <a:path w="21593" h="21600" stroke="0" extrusionOk="0">
                      <a:moveTo>
                        <a:pt x="0" y="21039"/>
                      </a:moveTo>
                      <a:cubicBezTo>
                        <a:pt x="303" y="9368"/>
                        <a:pt x="9824" y="51"/>
                        <a:pt x="21499" y="0"/>
                      </a:cubicBezTo>
                      <a:lnTo>
                        <a:pt x="21593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1" name="Oval 11">
                  <a:extLst>
                    <a:ext uri="{FF2B5EF4-FFF2-40B4-BE49-F238E27FC236}">
                      <a16:creationId xmlns:a16="http://schemas.microsoft.com/office/drawing/2014/main" id="{ACA58A80-1355-A116-9041-0AEECFCF55A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960000">
                  <a:off x="4746965" y="705193"/>
                  <a:ext cx="168918" cy="175109"/>
                </a:xfrm>
                <a:prstGeom prst="ellipse">
                  <a:avLst/>
                </a:prstGeom>
                <a:solidFill>
                  <a:srgbClr val="EAEC5E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2" name="Oval 11">
                  <a:extLst>
                    <a:ext uri="{FF2B5EF4-FFF2-40B4-BE49-F238E27FC236}">
                      <a16:creationId xmlns:a16="http://schemas.microsoft.com/office/drawing/2014/main" id="{57BCD6CB-3BD2-A0AC-0B8A-1226DD3540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960000">
                  <a:off x="5434036" y="790426"/>
                  <a:ext cx="140823" cy="145984"/>
                </a:xfrm>
                <a:prstGeom prst="ellipse">
                  <a:avLst/>
                </a:prstGeom>
                <a:solidFill>
                  <a:srgbClr val="EAEC5E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3" name="Oval 11">
                  <a:extLst>
                    <a:ext uri="{FF2B5EF4-FFF2-40B4-BE49-F238E27FC236}">
                      <a16:creationId xmlns:a16="http://schemas.microsoft.com/office/drawing/2014/main" id="{C236C9B8-A183-6F75-4F1C-B721CB6497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18960000">
                  <a:off x="4885569" y="597662"/>
                  <a:ext cx="163747" cy="169748"/>
                </a:xfrm>
                <a:prstGeom prst="ellipse">
                  <a:avLst/>
                </a:prstGeom>
                <a:solidFill>
                  <a:srgbClr val="EAEC5E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504">
                <a:extLst>
                  <a:ext uri="{FF2B5EF4-FFF2-40B4-BE49-F238E27FC236}">
                    <a16:creationId xmlns:a16="http://schemas.microsoft.com/office/drawing/2014/main" id="{FA999B8A-AF4D-7A40-4D29-0D30235D65F8}"/>
                  </a:ext>
                </a:extLst>
              </p:cNvPr>
              <p:cNvGrpSpPr/>
              <p:nvPr/>
            </p:nvGrpSpPr>
            <p:grpSpPr>
              <a:xfrm>
                <a:off x="2997587" y="359051"/>
                <a:ext cx="4774813" cy="1860072"/>
                <a:chOff x="2997587" y="359051"/>
                <a:chExt cx="4774813" cy="1860072"/>
              </a:xfrm>
            </p:grpSpPr>
            <p:grpSp>
              <p:nvGrpSpPr>
                <p:cNvPr id="506" name="Group 313">
                  <a:extLst>
                    <a:ext uri="{FF2B5EF4-FFF2-40B4-BE49-F238E27FC236}">
                      <a16:creationId xmlns:a16="http://schemas.microsoft.com/office/drawing/2014/main" id="{0404ADF9-8B98-AE37-2EEF-0C7AE175D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97587" y="359051"/>
                  <a:ext cx="4697096" cy="1860072"/>
                  <a:chOff x="1300968" y="4691736"/>
                  <a:chExt cx="4656149" cy="1945029"/>
                </a:xfrm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7F858A4E-2707-F41D-8652-DABDFA458C4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08375" y="4714684"/>
                    <a:ext cx="2448742" cy="1922081"/>
                    <a:chOff x="1964" y="2707"/>
                    <a:chExt cx="1931" cy="1516"/>
                  </a:xfrm>
                </p:grpSpPr>
                <p:sp>
                  <p:nvSpPr>
                    <p:cNvPr id="545" name="Rectangle 6">
                      <a:extLst>
                        <a:ext uri="{FF2B5EF4-FFF2-40B4-BE49-F238E27FC236}">
                          <a16:creationId xmlns:a16="http://schemas.microsoft.com/office/drawing/2014/main" id="{8FBCEE2F-442C-789D-4DB0-9B76A5264BC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64" y="3928"/>
                      <a:ext cx="1832" cy="29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6" name="Rectangle 7">
                      <a:extLst>
                        <a:ext uri="{FF2B5EF4-FFF2-40B4-BE49-F238E27FC236}">
                          <a16:creationId xmlns:a16="http://schemas.microsoft.com/office/drawing/2014/main" id="{08CA4AC6-0508-33B3-5B00-55BE2CD7C54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64" y="3928"/>
                      <a:ext cx="1832" cy="29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7" name="Oval 8">
                      <a:extLst>
                        <a:ext uri="{FF2B5EF4-FFF2-40B4-BE49-F238E27FC236}">
                          <a16:creationId xmlns:a16="http://schemas.microsoft.com/office/drawing/2014/main" id="{4326EB83-CEF3-7CCA-FE07-9A9C8824C54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3480" y="3293"/>
                      <a:ext cx="127" cy="14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8" name="Rectangle 9">
                      <a:extLst>
                        <a:ext uri="{FF2B5EF4-FFF2-40B4-BE49-F238E27FC236}">
                          <a16:creationId xmlns:a16="http://schemas.microsoft.com/office/drawing/2014/main" id="{5FABCDC9-C9D1-C477-FB75-8D4FA6DF2E2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46" y="3509"/>
                      <a:ext cx="540" cy="365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9" name="Oval 11">
                      <a:extLst>
                        <a:ext uri="{FF2B5EF4-FFF2-40B4-BE49-F238E27FC236}">
                          <a16:creationId xmlns:a16="http://schemas.microsoft.com/office/drawing/2014/main" id="{0405C08A-DFCD-8F38-1679-1F08CAFCB5C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950" y="2760"/>
                      <a:ext cx="128" cy="140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0" name="Oval 12">
                      <a:extLst>
                        <a:ext uri="{FF2B5EF4-FFF2-40B4-BE49-F238E27FC236}">
                          <a16:creationId xmlns:a16="http://schemas.microsoft.com/office/drawing/2014/main" id="{EA368DCF-82B2-EE06-353D-EB4D7C50407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3289" y="2707"/>
                      <a:ext cx="120" cy="136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1" name="Oval 13">
                      <a:extLst>
                        <a:ext uri="{FF2B5EF4-FFF2-40B4-BE49-F238E27FC236}">
                          <a16:creationId xmlns:a16="http://schemas.microsoft.com/office/drawing/2014/main" id="{E8E6C04C-ED12-BEB9-9C59-A3AF858122D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2669" y="3147"/>
                      <a:ext cx="127" cy="140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2" name="Oval 14">
                      <a:extLst>
                        <a:ext uri="{FF2B5EF4-FFF2-40B4-BE49-F238E27FC236}">
                          <a16:creationId xmlns:a16="http://schemas.microsoft.com/office/drawing/2014/main" id="{5BDB45C3-1C05-78FE-8F0F-CD1931EE0B3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2638" y="3277"/>
                      <a:ext cx="152" cy="167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3" name="Oval 15">
                      <a:extLst>
                        <a:ext uri="{FF2B5EF4-FFF2-40B4-BE49-F238E27FC236}">
                          <a16:creationId xmlns:a16="http://schemas.microsoft.com/office/drawing/2014/main" id="{59C8F4AD-333E-3930-D74A-8D8EFE452DF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3686" y="3174"/>
                      <a:ext cx="128" cy="141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4" name="Oval 16">
                      <a:extLst>
                        <a:ext uri="{FF2B5EF4-FFF2-40B4-BE49-F238E27FC236}">
                          <a16:creationId xmlns:a16="http://schemas.microsoft.com/office/drawing/2014/main" id="{10B5A0CF-3C5D-337B-E402-390ACB29B89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3765" y="3638"/>
                      <a:ext cx="130" cy="146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5" name="Oval 17">
                      <a:extLst>
                        <a:ext uri="{FF2B5EF4-FFF2-40B4-BE49-F238E27FC236}">
                          <a16:creationId xmlns:a16="http://schemas.microsoft.com/office/drawing/2014/main" id="{8A08AFB2-AD17-0781-E56A-63A3E2131C3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3582" y="2918"/>
                      <a:ext cx="122" cy="139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6" name="Oval 18">
                      <a:extLst>
                        <a:ext uri="{FF2B5EF4-FFF2-40B4-BE49-F238E27FC236}">
                          <a16:creationId xmlns:a16="http://schemas.microsoft.com/office/drawing/2014/main" id="{9337D09B-D1EC-FAA1-AAA1-473EE9408D8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3178" y="4054"/>
                      <a:ext cx="130" cy="146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7" name="Oval 19">
                      <a:extLst>
                        <a:ext uri="{FF2B5EF4-FFF2-40B4-BE49-F238E27FC236}">
                          <a16:creationId xmlns:a16="http://schemas.microsoft.com/office/drawing/2014/main" id="{CCA4D712-6501-B24D-3B0E-7F140FB9BCC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3552" y="3927"/>
                      <a:ext cx="126" cy="143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8" name="Oval 20">
                      <a:extLst>
                        <a:ext uri="{FF2B5EF4-FFF2-40B4-BE49-F238E27FC236}">
                          <a16:creationId xmlns:a16="http://schemas.microsoft.com/office/drawing/2014/main" id="{AFF9C653-5776-4304-E446-E15B7398027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2843" y="3602"/>
                      <a:ext cx="130" cy="146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9" name="Oval 21">
                      <a:extLst>
                        <a:ext uri="{FF2B5EF4-FFF2-40B4-BE49-F238E27FC236}">
                          <a16:creationId xmlns:a16="http://schemas.microsoft.com/office/drawing/2014/main" id="{1C1B2650-0964-A098-C010-B88934A5594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2926" y="3991"/>
                      <a:ext cx="127" cy="141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0" name="Oval 22">
                      <a:extLst>
                        <a:ext uri="{FF2B5EF4-FFF2-40B4-BE49-F238E27FC236}">
                          <a16:creationId xmlns:a16="http://schemas.microsoft.com/office/drawing/2014/main" id="{23021F42-5CCA-4F88-5787-EC53530BFE0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2806" y="3815"/>
                      <a:ext cx="187" cy="206"/>
                    </a:xfrm>
                    <a:prstGeom prst="ellipse">
                      <a:avLst/>
                    </a:prstGeom>
                    <a:solidFill>
                      <a:srgbClr val="EAEC5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1" name="Oval 23">
                      <a:extLst>
                        <a:ext uri="{FF2B5EF4-FFF2-40B4-BE49-F238E27FC236}">
                          <a16:creationId xmlns:a16="http://schemas.microsoft.com/office/drawing/2014/main" id="{1C012B11-DA27-EA39-65BC-DB3635E4FCC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40" y="3030"/>
                      <a:ext cx="78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2" name="Oval 24">
                      <a:extLst>
                        <a:ext uri="{FF2B5EF4-FFF2-40B4-BE49-F238E27FC236}">
                          <a16:creationId xmlns:a16="http://schemas.microsoft.com/office/drawing/2014/main" id="{9B36BDA8-9267-8C70-A89A-A1967FEA779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3216" y="2993"/>
                      <a:ext cx="126" cy="14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US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563" name="Oval 25">
                      <a:extLst>
                        <a:ext uri="{FF2B5EF4-FFF2-40B4-BE49-F238E27FC236}">
                          <a16:creationId xmlns:a16="http://schemas.microsoft.com/office/drawing/2014/main" id="{430A8C6F-2227-663C-32CD-A02A029D097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11" y="3558"/>
                      <a:ext cx="77" cy="88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4" name="Oval 26">
                      <a:extLst>
                        <a:ext uri="{FF2B5EF4-FFF2-40B4-BE49-F238E27FC236}">
                          <a16:creationId xmlns:a16="http://schemas.microsoft.com/office/drawing/2014/main" id="{A583C83A-3D7B-4560-7423-DC298D3A6CE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3132" y="3808"/>
                      <a:ext cx="124" cy="14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US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565" name="Oval 27">
                      <a:extLst>
                        <a:ext uri="{FF2B5EF4-FFF2-40B4-BE49-F238E27FC236}">
                          <a16:creationId xmlns:a16="http://schemas.microsoft.com/office/drawing/2014/main" id="{DCA5B0EA-4E8A-1E0C-8A76-071C23E9A922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3266" y="3774"/>
                      <a:ext cx="129" cy="140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US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566" name="Oval 28">
                      <a:extLst>
                        <a:ext uri="{FF2B5EF4-FFF2-40B4-BE49-F238E27FC236}">
                          <a16:creationId xmlns:a16="http://schemas.microsoft.com/office/drawing/2014/main" id="{BAE0C8C3-E024-B1B0-2EEF-F71ABC2757B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3385" y="3537"/>
                      <a:ext cx="130" cy="14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US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567" name="Oval 29">
                      <a:extLst>
                        <a:ext uri="{FF2B5EF4-FFF2-40B4-BE49-F238E27FC236}">
                          <a16:creationId xmlns:a16="http://schemas.microsoft.com/office/drawing/2014/main" id="{E925CBB7-F973-F42F-2909-332A797DB3F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3165" y="3290"/>
                      <a:ext cx="129" cy="145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US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568" name="Oval 30">
                      <a:extLst>
                        <a:ext uri="{FF2B5EF4-FFF2-40B4-BE49-F238E27FC236}">
                          <a16:creationId xmlns:a16="http://schemas.microsoft.com/office/drawing/2014/main" id="{AF19C055-C566-308F-B45D-24E93EADA64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883" y="3485"/>
                      <a:ext cx="128" cy="14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US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569" name="Oval 31">
                      <a:extLst>
                        <a:ext uri="{FF2B5EF4-FFF2-40B4-BE49-F238E27FC236}">
                          <a16:creationId xmlns:a16="http://schemas.microsoft.com/office/drawing/2014/main" id="{32B24B52-B9A8-2A29-1643-83E36019DD0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-2640000">
                      <a:off x="2866" y="3243"/>
                      <a:ext cx="128" cy="141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US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570" name="Arc 32">
                      <a:extLst>
                        <a:ext uri="{FF2B5EF4-FFF2-40B4-BE49-F238E27FC236}">
                          <a16:creationId xmlns:a16="http://schemas.microsoft.com/office/drawing/2014/main" id="{C4BC0AAE-263C-145D-798E-519772BE7C7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360000">
                      <a:off x="3182" y="3569"/>
                      <a:ext cx="206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1" name="Arc 33">
                      <a:extLst>
                        <a:ext uri="{FF2B5EF4-FFF2-40B4-BE49-F238E27FC236}">
                          <a16:creationId xmlns:a16="http://schemas.microsoft.com/office/drawing/2014/main" id="{A9239341-5996-1DFB-CEF9-F5B7A5A9C76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80000">
                      <a:off x="3373" y="3196"/>
                      <a:ext cx="206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2" name="Arc 34">
                      <a:extLst>
                        <a:ext uri="{FF2B5EF4-FFF2-40B4-BE49-F238E27FC236}">
                          <a16:creationId xmlns:a16="http://schemas.microsoft.com/office/drawing/2014/main" id="{8FFA0E16-0765-8756-2FCD-60929BC8788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420000">
                      <a:off x="2985" y="3176"/>
                      <a:ext cx="206" cy="85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" name="Arc 35">
                      <a:extLst>
                        <a:ext uri="{FF2B5EF4-FFF2-40B4-BE49-F238E27FC236}">
                          <a16:creationId xmlns:a16="http://schemas.microsoft.com/office/drawing/2014/main" id="{5309DE68-F558-A9B3-BE99-DD1F802DDC6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830049">
                      <a:off x="2937" y="3380"/>
                      <a:ext cx="233" cy="35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39"/>
                          </a:moveTo>
                          <a:cubicBezTo>
                            <a:pt x="303" y="9368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39"/>
                          </a:moveTo>
                          <a:cubicBezTo>
                            <a:pt x="303" y="9368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4" name="Arc 36">
                      <a:extLst>
                        <a:ext uri="{FF2B5EF4-FFF2-40B4-BE49-F238E27FC236}">
                          <a16:creationId xmlns:a16="http://schemas.microsoft.com/office/drawing/2014/main" id="{9A9908D5-BF71-32FC-DB02-9DC6BE91BE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18" y="3585"/>
                      <a:ext cx="35" cy="232"/>
                    </a:xfrm>
                    <a:custGeom>
                      <a:avLst/>
                      <a:gdLst>
                        <a:gd name="T0" fmla="*/ 0 w 21600"/>
                        <a:gd name="T1" fmla="*/ 0 h 21695"/>
                        <a:gd name="T2" fmla="*/ 0 w 21600"/>
                        <a:gd name="T3" fmla="*/ 0 h 21695"/>
                        <a:gd name="T4" fmla="*/ 0 w 21600"/>
                        <a:gd name="T5" fmla="*/ 0 h 2169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95"/>
                        <a:gd name="T11" fmla="*/ 21600 w 21600"/>
                        <a:gd name="T12" fmla="*/ 21695 h 216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95" fill="none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</a:path>
                        <a:path w="21600" h="21695" stroke="0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  <a:lnTo>
                            <a:pt x="21600" y="95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5" name="Oval 37">
                      <a:extLst>
                        <a:ext uri="{FF2B5EF4-FFF2-40B4-BE49-F238E27FC236}">
                          <a16:creationId xmlns:a16="http://schemas.microsoft.com/office/drawing/2014/main" id="{C832F78A-5A9B-A4A7-B0EA-C3E0618E7431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960000">
                      <a:off x="3681" y="3314"/>
                      <a:ext cx="126" cy="144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defRPr/>
                      </a:pPr>
                      <a:endParaRPr lang="en-US">
                        <a:latin typeface="Arial" pitchFamily="-109" charset="0"/>
                      </a:endParaRPr>
                    </a:p>
                  </p:txBody>
                </p:sp>
                <p:sp>
                  <p:nvSpPr>
                    <p:cNvPr id="576" name="Arc 38">
                      <a:extLst>
                        <a:ext uri="{FF2B5EF4-FFF2-40B4-BE49-F238E27FC236}">
                          <a16:creationId xmlns:a16="http://schemas.microsoft.com/office/drawing/2014/main" id="{D87D95DE-3BCA-0C5D-A719-76926C53EC1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8427267">
                      <a:off x="3412" y="3182"/>
                      <a:ext cx="35" cy="232"/>
                    </a:xfrm>
                    <a:custGeom>
                      <a:avLst/>
                      <a:gdLst>
                        <a:gd name="T0" fmla="*/ 0 w 21600"/>
                        <a:gd name="T1" fmla="*/ 0 h 21695"/>
                        <a:gd name="T2" fmla="*/ 0 w 21600"/>
                        <a:gd name="T3" fmla="*/ 0 h 21695"/>
                        <a:gd name="T4" fmla="*/ 0 w 21600"/>
                        <a:gd name="T5" fmla="*/ 0 h 2169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95"/>
                        <a:gd name="T11" fmla="*/ 21600 w 21600"/>
                        <a:gd name="T12" fmla="*/ 21695 h 216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95" fill="none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</a:path>
                        <a:path w="21600" h="21695" stroke="0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  <a:lnTo>
                            <a:pt x="21600" y="95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7" name="Arc 39">
                      <a:extLst>
                        <a:ext uri="{FF2B5EF4-FFF2-40B4-BE49-F238E27FC236}">
                          <a16:creationId xmlns:a16="http://schemas.microsoft.com/office/drawing/2014/main" id="{0C86A233-4036-F80C-2B66-D67F84F5FBD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1680000">
                      <a:off x="3295" y="3410"/>
                      <a:ext cx="206" cy="4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</a:path>
                        <a:path w="21600" h="21600" stroke="0" extrusionOk="0">
                          <a:moveTo>
                            <a:pt x="0" y="21600"/>
                          </a:moveTo>
                          <a:cubicBezTo>
                            <a:pt x="0" y="9707"/>
                            <a:pt x="9612" y="52"/>
                            <a:pt x="21505" y="0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8" name="Arc 40">
                      <a:extLst>
                        <a:ext uri="{FF2B5EF4-FFF2-40B4-BE49-F238E27FC236}">
                          <a16:creationId xmlns:a16="http://schemas.microsoft.com/office/drawing/2014/main" id="{A1E717AE-D36D-4B29-D903-B44E7C02292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4" y="3534"/>
                      <a:ext cx="35" cy="232"/>
                    </a:xfrm>
                    <a:custGeom>
                      <a:avLst/>
                      <a:gdLst>
                        <a:gd name="T0" fmla="*/ 0 w 21600"/>
                        <a:gd name="T1" fmla="*/ 0 h 21695"/>
                        <a:gd name="T2" fmla="*/ 0 w 21600"/>
                        <a:gd name="T3" fmla="*/ 0 h 21695"/>
                        <a:gd name="T4" fmla="*/ 0 w 21600"/>
                        <a:gd name="T5" fmla="*/ 0 h 21695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95"/>
                        <a:gd name="T11" fmla="*/ 21600 w 21600"/>
                        <a:gd name="T12" fmla="*/ 21695 h 2169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95" fill="none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</a:path>
                        <a:path w="21600" h="21695" stroke="0" extrusionOk="0">
                          <a:moveTo>
                            <a:pt x="21600" y="21695"/>
                          </a:moveTo>
                          <a:cubicBezTo>
                            <a:pt x="9670" y="21695"/>
                            <a:pt x="0" y="12024"/>
                            <a:pt x="0" y="95"/>
                          </a:cubicBezTo>
                          <a:cubicBezTo>
                            <a:pt x="-1" y="63"/>
                            <a:pt x="0" y="31"/>
                            <a:pt x="0" y="0"/>
                          </a:cubicBezTo>
                          <a:lnTo>
                            <a:pt x="21600" y="95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chemeClr val="tx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44" name="Text Box 41">
                    <a:extLst>
                      <a:ext uri="{FF2B5EF4-FFF2-40B4-BE49-F238E27FC236}">
                        <a16:creationId xmlns:a16="http://schemas.microsoft.com/office/drawing/2014/main" id="{69A47F2F-2E02-A872-22A4-54E44556ED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0968" y="4691736"/>
                    <a:ext cx="3163401" cy="127629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1600" b="1">
                        <a:solidFill>
                          <a:srgbClr val="0841A2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rPr>
                      <a:t> </a:t>
                    </a:r>
                    <a:r>
                      <a:rPr lang="en-US" sz="1600">
                        <a:solidFill>
                          <a:srgbClr val="0841A2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rPr>
                      <a:t>TC =</a:t>
                    </a:r>
                    <a:r>
                      <a:rPr lang="en-US">
                        <a:solidFill>
                          <a:srgbClr val="0841A2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rPr>
                      <a:t>Total </a:t>
                    </a:r>
                  </a:p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i="1">
                        <a:solidFill>
                          <a:srgbClr val="0841A2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rPr>
                      <a:t>Cholesterol</a:t>
                    </a:r>
                  </a:p>
                </p:txBody>
              </p:sp>
            </p:grp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081A54DD-3928-EEA4-D11F-4CEB6AFA3B8F}"/>
                    </a:ext>
                  </a:extLst>
                </p:cNvPr>
                <p:cNvGrpSpPr/>
                <p:nvPr/>
              </p:nvGrpSpPr>
              <p:grpSpPr>
                <a:xfrm>
                  <a:off x="6218017" y="482998"/>
                  <a:ext cx="1554383" cy="1702047"/>
                  <a:chOff x="4381548" y="482998"/>
                  <a:chExt cx="1554383" cy="1702047"/>
                </a:xfrm>
              </p:grpSpPr>
              <p:sp>
                <p:nvSpPr>
                  <p:cNvPr id="508" name="Oval 507">
                    <a:extLst>
                      <a:ext uri="{FF2B5EF4-FFF2-40B4-BE49-F238E27FC236}">
                        <a16:creationId xmlns:a16="http://schemas.microsoft.com/office/drawing/2014/main" id="{66933670-06B0-8B42-EA53-2A290683739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870958" y="1018694"/>
                    <a:ext cx="192950" cy="200021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Oval 11">
                    <a:extLst>
                      <a:ext uri="{FF2B5EF4-FFF2-40B4-BE49-F238E27FC236}">
                        <a16:creationId xmlns:a16="http://schemas.microsoft.com/office/drawing/2014/main" id="{D2308A9D-28F8-6DFC-4B1D-334F18ACE68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693029" y="1321118"/>
                    <a:ext cx="190638" cy="197624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0" name="Oval 11">
                    <a:extLst>
                      <a:ext uri="{FF2B5EF4-FFF2-40B4-BE49-F238E27FC236}">
                        <a16:creationId xmlns:a16="http://schemas.microsoft.com/office/drawing/2014/main" id="{5F4EB36D-EC03-4CF4-2B20-70A156D3038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190370" y="1359662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Oval 11">
                    <a:extLst>
                      <a:ext uri="{FF2B5EF4-FFF2-40B4-BE49-F238E27FC236}">
                        <a16:creationId xmlns:a16="http://schemas.microsoft.com/office/drawing/2014/main" id="{02EAF59E-184D-9425-7F37-F58B6730BEE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342770" y="1176054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Oval 11">
                    <a:extLst>
                      <a:ext uri="{FF2B5EF4-FFF2-40B4-BE49-F238E27FC236}">
                        <a16:creationId xmlns:a16="http://schemas.microsoft.com/office/drawing/2014/main" id="{7145711C-38B5-042A-4F22-EA367FD8A24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522380" y="1480854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Oval 11">
                    <a:extLst>
                      <a:ext uri="{FF2B5EF4-FFF2-40B4-BE49-F238E27FC236}">
                        <a16:creationId xmlns:a16="http://schemas.microsoft.com/office/drawing/2014/main" id="{CF778553-86A9-65BF-B7E9-79C612DA548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544605" y="1328454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4" name="Oval 11">
                    <a:extLst>
                      <a:ext uri="{FF2B5EF4-FFF2-40B4-BE49-F238E27FC236}">
                        <a16:creationId xmlns:a16="http://schemas.microsoft.com/office/drawing/2014/main" id="{A114BA37-D7EB-6E70-EAC2-31015AC6AD6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718721" y="1673482"/>
                    <a:ext cx="217210" cy="225170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Oval 11">
                    <a:extLst>
                      <a:ext uri="{FF2B5EF4-FFF2-40B4-BE49-F238E27FC236}">
                        <a16:creationId xmlns:a16="http://schemas.microsoft.com/office/drawing/2014/main" id="{94439500-55D5-2908-C476-857CB7B3B16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554344" y="1702281"/>
                    <a:ext cx="165112" cy="17116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6" name="Oval 22">
                    <a:extLst>
                      <a:ext uri="{FF2B5EF4-FFF2-40B4-BE49-F238E27FC236}">
                        <a16:creationId xmlns:a16="http://schemas.microsoft.com/office/drawing/2014/main" id="{E5B52A91-B546-CFC7-AA42-4BD501830E4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554426" y="1633084"/>
                    <a:ext cx="163747" cy="170960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Oval 22">
                    <a:extLst>
                      <a:ext uri="{FF2B5EF4-FFF2-40B4-BE49-F238E27FC236}">
                        <a16:creationId xmlns:a16="http://schemas.microsoft.com/office/drawing/2014/main" id="{669FEC30-9220-B307-2681-6410FAEC5CC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524252" y="1937884"/>
                    <a:ext cx="163747" cy="170960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8" name="Oval 22">
                    <a:extLst>
                      <a:ext uri="{FF2B5EF4-FFF2-40B4-BE49-F238E27FC236}">
                        <a16:creationId xmlns:a16="http://schemas.microsoft.com/office/drawing/2014/main" id="{C1255D44-603B-15B1-D7A6-47A8E5FC1B1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732226" y="2014085"/>
                    <a:ext cx="163747" cy="170960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9" name="Oval 518">
                    <a:extLst>
                      <a:ext uri="{FF2B5EF4-FFF2-40B4-BE49-F238E27FC236}">
                        <a16:creationId xmlns:a16="http://schemas.microsoft.com/office/drawing/2014/main" id="{6C800DF5-B103-68FE-66DB-D348E6AA276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752852" y="1633084"/>
                    <a:ext cx="163747" cy="170960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0" name="Oval 22">
                    <a:extLst>
                      <a:ext uri="{FF2B5EF4-FFF2-40B4-BE49-F238E27FC236}">
                        <a16:creationId xmlns:a16="http://schemas.microsoft.com/office/drawing/2014/main" id="{B0A90735-F37F-BFE3-BF6C-CEC00BDBBD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402026" y="1633084"/>
                    <a:ext cx="163747" cy="170960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Oval 13">
                    <a:extLst>
                      <a:ext uri="{FF2B5EF4-FFF2-40B4-BE49-F238E27FC236}">
                        <a16:creationId xmlns:a16="http://schemas.microsoft.com/office/drawing/2014/main" id="{693006C8-6270-37DF-7DE1-1CA8149C5FB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457303" y="1157932"/>
                    <a:ext cx="198257" cy="207141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2" name="Oval 29">
                    <a:extLst>
                      <a:ext uri="{FF2B5EF4-FFF2-40B4-BE49-F238E27FC236}">
                        <a16:creationId xmlns:a16="http://schemas.microsoft.com/office/drawing/2014/main" id="{3C0BEB22-B036-5F19-241C-65286C7C559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109814" y="1697480"/>
                    <a:ext cx="165026" cy="17581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latin typeface="Arial" pitchFamily="-109" charset="0"/>
                    </a:endParaRPr>
                  </a:p>
                </p:txBody>
              </p:sp>
              <p:sp>
                <p:nvSpPr>
                  <p:cNvPr id="523" name="Oval 29">
                    <a:extLst>
                      <a:ext uri="{FF2B5EF4-FFF2-40B4-BE49-F238E27FC236}">
                        <a16:creationId xmlns:a16="http://schemas.microsoft.com/office/drawing/2014/main" id="{F4829505-322B-73A0-F6A6-9000274886B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775468" y="1785248"/>
                    <a:ext cx="165026" cy="17581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>
                      <a:defRPr/>
                    </a:pPr>
                    <a:endParaRPr lang="en-US">
                      <a:latin typeface="Arial" pitchFamily="-109" charset="0"/>
                    </a:endParaRPr>
                  </a:p>
                </p:txBody>
              </p:sp>
              <p:sp>
                <p:nvSpPr>
                  <p:cNvPr id="524" name="Oval 11">
                    <a:extLst>
                      <a:ext uri="{FF2B5EF4-FFF2-40B4-BE49-F238E27FC236}">
                        <a16:creationId xmlns:a16="http://schemas.microsoft.com/office/drawing/2014/main" id="{68B679B9-FAAD-36B1-A984-8447C8C7A4B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134273" y="597662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5" name="Oval 11">
                    <a:extLst>
                      <a:ext uri="{FF2B5EF4-FFF2-40B4-BE49-F238E27FC236}">
                        <a16:creationId xmlns:a16="http://schemas.microsoft.com/office/drawing/2014/main" id="{1C63BBEA-02F2-1387-A437-AB3655DDF15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037969" y="750062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6" name="Oval 11">
                    <a:extLst>
                      <a:ext uri="{FF2B5EF4-FFF2-40B4-BE49-F238E27FC236}">
                        <a16:creationId xmlns:a16="http://schemas.microsoft.com/office/drawing/2014/main" id="{EFC1ADC2-D0C2-B276-DADD-B901793B887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190369" y="902462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7" name="Oval 11">
                    <a:extLst>
                      <a:ext uri="{FF2B5EF4-FFF2-40B4-BE49-F238E27FC236}">
                        <a16:creationId xmlns:a16="http://schemas.microsoft.com/office/drawing/2014/main" id="{77E2CD3B-E2C1-7D07-6679-48526568198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981873" y="482998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8" name="Oval 15">
                    <a:extLst>
                      <a:ext uri="{FF2B5EF4-FFF2-40B4-BE49-F238E27FC236}">
                        <a16:creationId xmlns:a16="http://schemas.microsoft.com/office/drawing/2014/main" id="{C20F0766-22AF-CCE1-4179-A6EFAA30607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751401" y="1219667"/>
                    <a:ext cx="163747" cy="170960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9" name="Oval 15">
                    <a:extLst>
                      <a:ext uri="{FF2B5EF4-FFF2-40B4-BE49-F238E27FC236}">
                        <a16:creationId xmlns:a16="http://schemas.microsoft.com/office/drawing/2014/main" id="{1FFFB042-4A9A-DC36-EF2B-8ABA1CB9CF9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527377" y="913532"/>
                    <a:ext cx="184331" cy="192450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0" name="Oval 11">
                    <a:extLst>
                      <a:ext uri="{FF2B5EF4-FFF2-40B4-BE49-F238E27FC236}">
                        <a16:creationId xmlns:a16="http://schemas.microsoft.com/office/drawing/2014/main" id="{E190CB01-C956-1086-8B94-27951C5A423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286673" y="750062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1" name="Oval 11">
                    <a:extLst>
                      <a:ext uri="{FF2B5EF4-FFF2-40B4-BE49-F238E27FC236}">
                        <a16:creationId xmlns:a16="http://schemas.microsoft.com/office/drawing/2014/main" id="{7F53B60A-FBBD-84DA-B2B8-57CDF6963BE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293780" y="490254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2" name="Oval 22">
                    <a:extLst>
                      <a:ext uri="{FF2B5EF4-FFF2-40B4-BE49-F238E27FC236}">
                        <a16:creationId xmlns:a16="http://schemas.microsoft.com/office/drawing/2014/main" id="{EC728ABB-B683-6856-2067-CB5D65E17DC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905252" y="1328284"/>
                    <a:ext cx="163747" cy="170960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3" name="Oval 20">
                    <a:extLst>
                      <a:ext uri="{FF2B5EF4-FFF2-40B4-BE49-F238E27FC236}">
                        <a16:creationId xmlns:a16="http://schemas.microsoft.com/office/drawing/2014/main" id="{1BD8FE3A-2A40-4F0A-2767-3D6423CDDAAD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381548" y="1404522"/>
                    <a:ext cx="166306" cy="17702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" name="Oval 11">
                    <a:extLst>
                      <a:ext uri="{FF2B5EF4-FFF2-40B4-BE49-F238E27FC236}">
                        <a16:creationId xmlns:a16="http://schemas.microsoft.com/office/drawing/2014/main" id="{148FDEB5-39CD-17B9-BB30-BCEDF7BF73A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229499" y="1865354"/>
                    <a:ext cx="217988" cy="225977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" name="Oval 11">
                    <a:extLst>
                      <a:ext uri="{FF2B5EF4-FFF2-40B4-BE49-F238E27FC236}">
                        <a16:creationId xmlns:a16="http://schemas.microsoft.com/office/drawing/2014/main" id="{AA4AFC33-E9BE-C807-2753-8036910CD69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706744" y="1854681"/>
                    <a:ext cx="165112" cy="17116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" name="Oval 11">
                    <a:extLst>
                      <a:ext uri="{FF2B5EF4-FFF2-40B4-BE49-F238E27FC236}">
                        <a16:creationId xmlns:a16="http://schemas.microsoft.com/office/drawing/2014/main" id="{5508A5DD-9C14-96AF-17C3-F98492C1D1A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285008" y="1633529"/>
                    <a:ext cx="165112" cy="171163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7" name="Oval 13">
                    <a:extLst>
                      <a:ext uri="{FF2B5EF4-FFF2-40B4-BE49-F238E27FC236}">
                        <a16:creationId xmlns:a16="http://schemas.microsoft.com/office/drawing/2014/main" id="{CE836ECB-D162-E99F-00E9-01D218545CA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601972" y="794610"/>
                    <a:ext cx="162468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8" name="Oval 13">
                    <a:extLst>
                      <a:ext uri="{FF2B5EF4-FFF2-40B4-BE49-F238E27FC236}">
                        <a16:creationId xmlns:a16="http://schemas.microsoft.com/office/drawing/2014/main" id="{3ABFE9BE-0443-54B4-817B-D1C0F66AACC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475294" y="712042"/>
                    <a:ext cx="162468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9" name="Oval 11">
                    <a:extLst>
                      <a:ext uri="{FF2B5EF4-FFF2-40B4-BE49-F238E27FC236}">
                        <a16:creationId xmlns:a16="http://schemas.microsoft.com/office/drawing/2014/main" id="{73CD531B-F1EF-8A68-1781-797BD8E6ED6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830274" y="899649"/>
                    <a:ext cx="168918" cy="175109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0" name="Arc 34">
                    <a:extLst>
                      <a:ext uri="{FF2B5EF4-FFF2-40B4-BE49-F238E27FC236}">
                        <a16:creationId xmlns:a16="http://schemas.microsoft.com/office/drawing/2014/main" id="{46C0363B-E893-DC6E-9788-FFACEEA6FB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21180000">
                    <a:off x="4805898" y="701475"/>
                    <a:ext cx="263530" cy="10306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</a:path>
                      <a:path w="21600" h="21600" stroke="0" extrusionOk="0">
                        <a:moveTo>
                          <a:pt x="0" y="21600"/>
                        </a:moveTo>
                        <a:cubicBezTo>
                          <a:pt x="0" y="9707"/>
                          <a:pt x="9612" y="52"/>
                          <a:pt x="21505" y="0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1" name="Oval 11">
                    <a:extLst>
                      <a:ext uri="{FF2B5EF4-FFF2-40B4-BE49-F238E27FC236}">
                        <a16:creationId xmlns:a16="http://schemas.microsoft.com/office/drawing/2014/main" id="{54C8FF61-0AC6-07AB-D7EE-5075028EF30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5065180" y="1244998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2" name="Oval 11">
                    <a:extLst>
                      <a:ext uri="{FF2B5EF4-FFF2-40B4-BE49-F238E27FC236}">
                        <a16:creationId xmlns:a16="http://schemas.microsoft.com/office/drawing/2014/main" id="{56C63592-F8BE-8192-021B-41B9D46EBB2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8960000">
                    <a:off x="4988980" y="1473598"/>
                    <a:ext cx="163747" cy="169748"/>
                  </a:xfrm>
                  <a:prstGeom prst="ellipse">
                    <a:avLst/>
                  </a:prstGeom>
                  <a:solidFill>
                    <a:srgbClr val="EAEC5E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cxnSp>
        <p:nvCxnSpPr>
          <p:cNvPr id="589" name="Straight Arrow Connector 588">
            <a:extLst>
              <a:ext uri="{FF2B5EF4-FFF2-40B4-BE49-F238E27FC236}">
                <a16:creationId xmlns:a16="http://schemas.microsoft.com/office/drawing/2014/main" id="{E8C63B42-8D6F-D8F9-FE68-9791229BFFC3}"/>
              </a:ext>
            </a:extLst>
          </p:cNvPr>
          <p:cNvCxnSpPr>
            <a:cxnSpLocks/>
          </p:cNvCxnSpPr>
          <p:nvPr/>
        </p:nvCxnSpPr>
        <p:spPr>
          <a:xfrm flipV="1">
            <a:off x="4678680" y="4649320"/>
            <a:ext cx="362244" cy="287461"/>
          </a:xfrm>
          <a:prstGeom prst="straightConnector1">
            <a:avLst/>
          </a:prstGeom>
          <a:ln w="38100">
            <a:solidFill>
              <a:srgbClr val="0841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Arrow Connector 589">
            <a:extLst>
              <a:ext uri="{FF2B5EF4-FFF2-40B4-BE49-F238E27FC236}">
                <a16:creationId xmlns:a16="http://schemas.microsoft.com/office/drawing/2014/main" id="{07530ACA-55C8-4AC6-0122-7BDDF0D01670}"/>
              </a:ext>
            </a:extLst>
          </p:cNvPr>
          <p:cNvCxnSpPr>
            <a:cxnSpLocks/>
          </p:cNvCxnSpPr>
          <p:nvPr/>
        </p:nvCxnSpPr>
        <p:spPr>
          <a:xfrm flipH="1" flipV="1">
            <a:off x="9883543" y="4619922"/>
            <a:ext cx="309099" cy="339381"/>
          </a:xfrm>
          <a:prstGeom prst="straightConnector1">
            <a:avLst/>
          </a:prstGeom>
          <a:ln w="38100">
            <a:solidFill>
              <a:srgbClr val="0841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36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FF639-9FE6-6A17-78D5-1A746F54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5C0981-C1FA-A114-DB33-FCBD9036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168" y="2784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TC, TG and HDL-c are measured </a:t>
            </a:r>
            <a:br>
              <a:rPr lang="en-US"/>
            </a:br>
            <a:r>
              <a:rPr lang="en-US" i="1"/>
              <a:t>the rest of the Lipid Profile is Calculated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D1310-B3A7-C2F7-29D9-DC784747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29" y="1377303"/>
            <a:ext cx="11205403" cy="4982410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 b="1"/>
              <a:t>TOTAL CHOLESTEROL </a:t>
            </a:r>
            <a:r>
              <a:rPr lang="en-US"/>
              <a:t>=  LDL-c**   +  </a:t>
            </a:r>
            <a:r>
              <a:rPr lang="en-US" b="1"/>
              <a:t>HDL-c</a:t>
            </a:r>
            <a:r>
              <a:rPr lang="en-US"/>
              <a:t>   +  VLDL-c*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*VLDL-c ~</a:t>
            </a:r>
          </a:p>
          <a:p>
            <a:endParaRPr lang="en-US"/>
          </a:p>
          <a:p>
            <a:endParaRPr lang="en-US" sz="800"/>
          </a:p>
          <a:p>
            <a:r>
              <a:rPr lang="en-US" b="1"/>
              <a:t>non-HDL-CHOLESTEROL </a:t>
            </a:r>
            <a:r>
              <a:rPr lang="en-US"/>
              <a:t>= </a:t>
            </a:r>
            <a:r>
              <a:rPr lang="en-US" b="1"/>
              <a:t>TC – HDL-c, </a:t>
            </a:r>
            <a:r>
              <a:rPr lang="en-US" i="1"/>
              <a:t>accurate in fasting or non-fasting state</a:t>
            </a:r>
          </a:p>
          <a:p>
            <a:r>
              <a:rPr lang="en-US" b="1" i="1"/>
              <a:t>                                      </a:t>
            </a:r>
            <a:r>
              <a:rPr lang="en-US" sz="1800" i="1"/>
              <a:t>( = </a:t>
            </a:r>
            <a:r>
              <a:rPr lang="en-US" sz="1800" i="1" err="1"/>
              <a:t>LDLc</a:t>
            </a:r>
            <a:r>
              <a:rPr lang="en-US" sz="1800" i="1"/>
              <a:t> + VLDL-c; but you need a fasting TG to sort them out)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9B39A2-DDEE-037A-56D4-9910DF967B24}"/>
              </a:ext>
            </a:extLst>
          </p:cNvPr>
          <p:cNvGrpSpPr/>
          <p:nvPr/>
        </p:nvGrpSpPr>
        <p:grpSpPr>
          <a:xfrm>
            <a:off x="2023872" y="3486912"/>
            <a:ext cx="958368" cy="949872"/>
            <a:chOff x="6620881" y="4191000"/>
            <a:chExt cx="1314560" cy="1591681"/>
          </a:xfrm>
        </p:grpSpPr>
        <p:sp>
          <p:nvSpPr>
            <p:cNvPr id="6" name="Arc 225">
              <a:extLst>
                <a:ext uri="{FF2B5EF4-FFF2-40B4-BE49-F238E27FC236}">
                  <a16:creationId xmlns:a16="http://schemas.microsoft.com/office/drawing/2014/main" id="{5E93E87A-AAAD-C7F6-9B3B-ACC64CC18E24}"/>
                </a:ext>
              </a:extLst>
            </p:cNvPr>
            <p:cNvSpPr>
              <a:spLocks noChangeAspect="1"/>
            </p:cNvSpPr>
            <p:nvPr/>
          </p:nvSpPr>
          <p:spPr bwMode="auto">
            <a:xfrm rot="19920000" flipV="1">
              <a:off x="6695484" y="4876800"/>
              <a:ext cx="458801" cy="71284"/>
            </a:xfrm>
            <a:custGeom>
              <a:avLst/>
              <a:gdLst>
                <a:gd name="T0" fmla="*/ 0 w 21593"/>
                <a:gd name="T1" fmla="*/ 0 h 21600"/>
                <a:gd name="T2" fmla="*/ 0 w 21593"/>
                <a:gd name="T3" fmla="*/ 0 h 21600"/>
                <a:gd name="T4" fmla="*/ 0 w 2159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3"/>
                <a:gd name="T10" fmla="*/ 0 h 21600"/>
                <a:gd name="T11" fmla="*/ 21593 w 215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3" h="21600" fill="none" extrusionOk="0">
                  <a:moveTo>
                    <a:pt x="0" y="21040"/>
                  </a:moveTo>
                  <a:cubicBezTo>
                    <a:pt x="302" y="9369"/>
                    <a:pt x="9824" y="51"/>
                    <a:pt x="21499" y="0"/>
                  </a:cubicBezTo>
                </a:path>
                <a:path w="21593" h="21600" stroke="0" extrusionOk="0">
                  <a:moveTo>
                    <a:pt x="0" y="21040"/>
                  </a:moveTo>
                  <a:cubicBezTo>
                    <a:pt x="302" y="9369"/>
                    <a:pt x="9824" y="51"/>
                    <a:pt x="21499" y="0"/>
                  </a:cubicBezTo>
                  <a:lnTo>
                    <a:pt x="21593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F7122D-B0F2-4AE0-8B67-EFC1DA623FBD}"/>
                </a:ext>
              </a:extLst>
            </p:cNvPr>
            <p:cNvGrpSpPr/>
            <p:nvPr/>
          </p:nvGrpSpPr>
          <p:grpSpPr>
            <a:xfrm>
              <a:off x="6620881" y="4191000"/>
              <a:ext cx="1314560" cy="1591681"/>
              <a:chOff x="6629400" y="4191000"/>
              <a:chExt cx="1314560" cy="159168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D5D0B6A-3C63-AC57-BEF8-FCC1030CF0C9}"/>
                  </a:ext>
                </a:extLst>
              </p:cNvPr>
              <p:cNvGrpSpPr/>
              <p:nvPr/>
            </p:nvGrpSpPr>
            <p:grpSpPr>
              <a:xfrm>
                <a:off x="6705600" y="4572001"/>
                <a:ext cx="982081" cy="609599"/>
                <a:chOff x="4191000" y="4572001"/>
                <a:chExt cx="982081" cy="609599"/>
              </a:xfrm>
            </p:grpSpPr>
            <p:grpSp>
              <p:nvGrpSpPr>
                <p:cNvPr id="85" name="Group 394">
                  <a:extLst>
                    <a:ext uri="{FF2B5EF4-FFF2-40B4-BE49-F238E27FC236}">
                      <a16:creationId xmlns:a16="http://schemas.microsoft.com/office/drawing/2014/main" id="{55E57528-D399-66AC-D88C-B4624EE32B72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4390903" y="4704221"/>
                  <a:ext cx="277476" cy="677281"/>
                  <a:chOff x="4218324" y="3200400"/>
                  <a:chExt cx="277476" cy="677281"/>
                </a:xfrm>
              </p:grpSpPr>
              <p:sp>
                <p:nvSpPr>
                  <p:cNvPr id="92" name="Oval 259">
                    <a:extLst>
                      <a:ext uri="{FF2B5EF4-FFF2-40B4-BE49-F238E27FC236}">
                        <a16:creationId xmlns:a16="http://schemas.microsoft.com/office/drawing/2014/main" id="{00477242-289E-B42E-C0B0-18ACA4509DF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302308" y="3200400"/>
                    <a:ext cx="193492" cy="18223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Arc 225">
                    <a:extLst>
                      <a:ext uri="{FF2B5EF4-FFF2-40B4-BE49-F238E27FC236}">
                        <a16:creationId xmlns:a16="http://schemas.microsoft.com/office/drawing/2014/main" id="{FE33F0D2-9BB8-EE4E-A6F7-43E63D43858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080000">
                    <a:off x="4024566" y="3612639"/>
                    <a:ext cx="458800" cy="71284"/>
                  </a:xfrm>
                  <a:custGeom>
                    <a:avLst/>
                    <a:gdLst>
                      <a:gd name="T0" fmla="*/ 0 w 21593"/>
                      <a:gd name="T1" fmla="*/ 0 h 21600"/>
                      <a:gd name="T2" fmla="*/ 0 w 21593"/>
                      <a:gd name="T3" fmla="*/ 0 h 21600"/>
                      <a:gd name="T4" fmla="*/ 0 w 2159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593"/>
                      <a:gd name="T10" fmla="*/ 0 h 21600"/>
                      <a:gd name="T11" fmla="*/ 21593 w 2159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3" h="21600" fill="none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</a:path>
                      <a:path w="21593" h="21600" stroke="0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  <a:lnTo>
                          <a:pt x="21593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oup 397">
                  <a:extLst>
                    <a:ext uri="{FF2B5EF4-FFF2-40B4-BE49-F238E27FC236}">
                      <a16:creationId xmlns:a16="http://schemas.microsoft.com/office/drawing/2014/main" id="{481A4F11-026A-4BA9-2070-31ED9A1E7238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4390903" y="4372098"/>
                  <a:ext cx="277476" cy="677281"/>
                  <a:chOff x="4218324" y="3200400"/>
                  <a:chExt cx="277476" cy="677281"/>
                </a:xfrm>
              </p:grpSpPr>
              <p:sp>
                <p:nvSpPr>
                  <p:cNvPr id="90" name="Oval 259">
                    <a:extLst>
                      <a:ext uri="{FF2B5EF4-FFF2-40B4-BE49-F238E27FC236}">
                        <a16:creationId xmlns:a16="http://schemas.microsoft.com/office/drawing/2014/main" id="{4771E856-918B-028E-6CBA-4DA792D541C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302308" y="3200400"/>
                    <a:ext cx="193492" cy="18223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Arc 225">
                    <a:extLst>
                      <a:ext uri="{FF2B5EF4-FFF2-40B4-BE49-F238E27FC236}">
                        <a16:creationId xmlns:a16="http://schemas.microsoft.com/office/drawing/2014/main" id="{D366B8BF-D1CA-CB95-65D1-3DC1EEC8C8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080000">
                    <a:off x="4024566" y="3612639"/>
                    <a:ext cx="458800" cy="71284"/>
                  </a:xfrm>
                  <a:custGeom>
                    <a:avLst/>
                    <a:gdLst>
                      <a:gd name="T0" fmla="*/ 0 w 21593"/>
                      <a:gd name="T1" fmla="*/ 0 h 21600"/>
                      <a:gd name="T2" fmla="*/ 0 w 21593"/>
                      <a:gd name="T3" fmla="*/ 0 h 21600"/>
                      <a:gd name="T4" fmla="*/ 0 w 2159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593"/>
                      <a:gd name="T10" fmla="*/ 0 h 21600"/>
                      <a:gd name="T11" fmla="*/ 21593 w 2159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3" h="21600" fill="none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</a:path>
                      <a:path w="21593" h="21600" stroke="0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  <a:lnTo>
                          <a:pt x="21593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7" name="Group 409">
                  <a:extLst>
                    <a:ext uri="{FF2B5EF4-FFF2-40B4-BE49-F238E27FC236}">
                      <a16:creationId xmlns:a16="http://schemas.microsoft.com/office/drawing/2014/main" id="{A5FF9E2B-94EB-1365-98FA-6D6B22B34381}"/>
                    </a:ext>
                  </a:extLst>
                </p:cNvPr>
                <p:cNvGrpSpPr/>
                <p:nvPr/>
              </p:nvGrpSpPr>
              <p:grpSpPr>
                <a:xfrm rot="5400000" flipV="1">
                  <a:off x="4695703" y="4676898"/>
                  <a:ext cx="277476" cy="677281"/>
                  <a:chOff x="4218324" y="3200400"/>
                  <a:chExt cx="277476" cy="677281"/>
                </a:xfrm>
              </p:grpSpPr>
              <p:sp>
                <p:nvSpPr>
                  <p:cNvPr id="88" name="Oval 259">
                    <a:extLst>
                      <a:ext uri="{FF2B5EF4-FFF2-40B4-BE49-F238E27FC236}">
                        <a16:creationId xmlns:a16="http://schemas.microsoft.com/office/drawing/2014/main" id="{BE485767-1524-A954-7D58-BE9B4075BB5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302308" y="3200400"/>
                    <a:ext cx="193492" cy="182234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Arc 225">
                    <a:extLst>
                      <a:ext uri="{FF2B5EF4-FFF2-40B4-BE49-F238E27FC236}">
                        <a16:creationId xmlns:a16="http://schemas.microsoft.com/office/drawing/2014/main" id="{483A69DD-2694-B586-F380-3EE4E98BFBA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7080000">
                    <a:off x="4024566" y="3612639"/>
                    <a:ext cx="458800" cy="71284"/>
                  </a:xfrm>
                  <a:custGeom>
                    <a:avLst/>
                    <a:gdLst>
                      <a:gd name="T0" fmla="*/ 0 w 21593"/>
                      <a:gd name="T1" fmla="*/ 0 h 21600"/>
                      <a:gd name="T2" fmla="*/ 0 w 21593"/>
                      <a:gd name="T3" fmla="*/ 0 h 21600"/>
                      <a:gd name="T4" fmla="*/ 0 w 21593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593"/>
                      <a:gd name="T10" fmla="*/ 0 h 21600"/>
                      <a:gd name="T11" fmla="*/ 21593 w 21593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93" h="21600" fill="none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</a:path>
                      <a:path w="21593" h="21600" stroke="0" extrusionOk="0">
                        <a:moveTo>
                          <a:pt x="0" y="21040"/>
                        </a:moveTo>
                        <a:cubicBezTo>
                          <a:pt x="302" y="9369"/>
                          <a:pt x="9824" y="51"/>
                          <a:pt x="21499" y="0"/>
                        </a:cubicBezTo>
                        <a:lnTo>
                          <a:pt x="21593" y="2160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40C59B9-E471-18CF-2090-1E758C21224D}"/>
                  </a:ext>
                </a:extLst>
              </p:cNvPr>
              <p:cNvGrpSpPr/>
              <p:nvPr/>
            </p:nvGrpSpPr>
            <p:grpSpPr>
              <a:xfrm>
                <a:off x="6629400" y="4191000"/>
                <a:ext cx="1314560" cy="1591681"/>
                <a:chOff x="6629400" y="4191000"/>
                <a:chExt cx="1314560" cy="1591681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8E4DDE37-1FA5-2AE7-15A1-52BB62E2F2A4}"/>
                    </a:ext>
                  </a:extLst>
                </p:cNvPr>
                <p:cNvGrpSpPr/>
                <p:nvPr/>
              </p:nvGrpSpPr>
              <p:grpSpPr>
                <a:xfrm>
                  <a:off x="6866519" y="4343400"/>
                  <a:ext cx="982081" cy="1210681"/>
                  <a:chOff x="4343400" y="4343400"/>
                  <a:chExt cx="982081" cy="1210681"/>
                </a:xfrm>
              </p:grpSpPr>
              <p:grpSp>
                <p:nvGrpSpPr>
                  <p:cNvPr id="70" name="Group 382">
                    <a:extLst>
                      <a:ext uri="{FF2B5EF4-FFF2-40B4-BE49-F238E27FC236}">
                        <a16:creationId xmlns:a16="http://schemas.microsoft.com/office/drawing/2014/main" id="{D351A54D-7FFE-BC81-A002-E3D9FE6240D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800600" y="4343400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83" name="Oval 259">
                      <a:extLst>
                        <a:ext uri="{FF2B5EF4-FFF2-40B4-BE49-F238E27FC236}">
                          <a16:creationId xmlns:a16="http://schemas.microsoft.com/office/drawing/2014/main" id="{DDDB1FFC-CE95-CB7B-5CE7-C26DAD21381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Arc 225">
                      <a:extLst>
                        <a:ext uri="{FF2B5EF4-FFF2-40B4-BE49-F238E27FC236}">
                          <a16:creationId xmlns:a16="http://schemas.microsoft.com/office/drawing/2014/main" id="{D2A6AA6A-2AF8-EE8B-FE3C-7BDB44A9ABB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1" name="Group 391">
                    <a:extLst>
                      <a:ext uri="{FF2B5EF4-FFF2-40B4-BE49-F238E27FC236}">
                        <a16:creationId xmlns:a16="http://schemas.microsoft.com/office/drawing/2014/main" id="{A397BC6D-C7F5-A30E-5C3F-7587D5398852}"/>
                      </a:ext>
                    </a:extLst>
                  </p:cNvPr>
                  <p:cNvGrpSpPr/>
                  <p:nvPr/>
                </p:nvGrpSpPr>
                <p:grpSpPr>
                  <a:xfrm>
                    <a:off x="4343400" y="4495800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81" name="Oval 259">
                      <a:extLst>
                        <a:ext uri="{FF2B5EF4-FFF2-40B4-BE49-F238E27FC236}">
                          <a16:creationId xmlns:a16="http://schemas.microsoft.com/office/drawing/2014/main" id="{B06CF2E3-F3E1-CC83-1815-A375E14E6F8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Arc 225">
                      <a:extLst>
                        <a:ext uri="{FF2B5EF4-FFF2-40B4-BE49-F238E27FC236}">
                          <a16:creationId xmlns:a16="http://schemas.microsoft.com/office/drawing/2014/main" id="{A9F87727-26FD-7D54-CB5F-58D20DF9D42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2" name="Group 412">
                    <a:extLst>
                      <a:ext uri="{FF2B5EF4-FFF2-40B4-BE49-F238E27FC236}">
                        <a16:creationId xmlns:a16="http://schemas.microsoft.com/office/drawing/2014/main" id="{2DACCF67-E635-F702-5E0E-2B0C44301D18}"/>
                      </a:ext>
                    </a:extLst>
                  </p:cNvPr>
                  <p:cNvGrpSpPr/>
                  <p:nvPr/>
                </p:nvGrpSpPr>
                <p:grpSpPr>
                  <a:xfrm>
                    <a:off x="4495800" y="4648200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79" name="Oval 259">
                      <a:extLst>
                        <a:ext uri="{FF2B5EF4-FFF2-40B4-BE49-F238E27FC236}">
                          <a16:creationId xmlns:a16="http://schemas.microsoft.com/office/drawing/2014/main" id="{2E2E4591-B9D8-669E-CA44-E1EEDEB8E7BD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Arc 225">
                      <a:extLst>
                        <a:ext uri="{FF2B5EF4-FFF2-40B4-BE49-F238E27FC236}">
                          <a16:creationId xmlns:a16="http://schemas.microsoft.com/office/drawing/2014/main" id="{1ADD9CC7-CB57-47EC-B371-5C8F588D9D8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3" name="Group 415">
                    <a:extLst>
                      <a:ext uri="{FF2B5EF4-FFF2-40B4-BE49-F238E27FC236}">
                        <a16:creationId xmlns:a16="http://schemas.microsoft.com/office/drawing/2014/main" id="{2D6B7FFC-75DC-34AE-6E53-1CA7948E269F}"/>
                      </a:ext>
                    </a:extLst>
                  </p:cNvPr>
                  <p:cNvGrpSpPr/>
                  <p:nvPr/>
                </p:nvGrpSpPr>
                <p:grpSpPr>
                  <a:xfrm rot="5400000" flipV="1">
                    <a:off x="4848103" y="4219698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77" name="Oval 259">
                      <a:extLst>
                        <a:ext uri="{FF2B5EF4-FFF2-40B4-BE49-F238E27FC236}">
                          <a16:creationId xmlns:a16="http://schemas.microsoft.com/office/drawing/2014/main" id="{EEEFA377-13DB-D49D-293B-E42A5730747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Arc 225">
                      <a:extLst>
                        <a:ext uri="{FF2B5EF4-FFF2-40B4-BE49-F238E27FC236}">
                          <a16:creationId xmlns:a16="http://schemas.microsoft.com/office/drawing/2014/main" id="{6DFC4E1C-93D8-8473-C145-5B2777747574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4" name="Group 418">
                    <a:extLst>
                      <a:ext uri="{FF2B5EF4-FFF2-40B4-BE49-F238E27FC236}">
                        <a16:creationId xmlns:a16="http://schemas.microsoft.com/office/drawing/2014/main" id="{2D2C47F7-6789-B6F2-3B6D-029E3E4EB24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4572000" y="4876800"/>
                    <a:ext cx="277476" cy="677281"/>
                    <a:chOff x="4218324" y="3200400"/>
                    <a:chExt cx="277476" cy="677281"/>
                  </a:xfrm>
                </p:grpSpPr>
                <p:sp>
                  <p:nvSpPr>
                    <p:cNvPr id="75" name="Oval 259">
                      <a:extLst>
                        <a:ext uri="{FF2B5EF4-FFF2-40B4-BE49-F238E27FC236}">
                          <a16:creationId xmlns:a16="http://schemas.microsoft.com/office/drawing/2014/main" id="{9C8E46A1-EAAE-9DDD-1A66-86717AF8156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 flipV="1">
                      <a:off x="4302308" y="3200400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Arc 225">
                      <a:extLst>
                        <a:ext uri="{FF2B5EF4-FFF2-40B4-BE49-F238E27FC236}">
                          <a16:creationId xmlns:a16="http://schemas.microsoft.com/office/drawing/2014/main" id="{58C4EF96-C5F1-1DD1-8051-60B19D09F24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024566" y="3612639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A9D46C3-E869-D07C-41B0-4CA359259E9B}"/>
                    </a:ext>
                  </a:extLst>
                </p:cNvPr>
                <p:cNvGrpSpPr/>
                <p:nvPr/>
              </p:nvGrpSpPr>
              <p:grpSpPr>
                <a:xfrm>
                  <a:off x="6629400" y="4191000"/>
                  <a:ext cx="1314560" cy="1591681"/>
                  <a:chOff x="6629400" y="4191000"/>
                  <a:chExt cx="1314560" cy="1591681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5C3840BB-F41F-BF1E-C810-87F8921D0195}"/>
                      </a:ext>
                    </a:extLst>
                  </p:cNvPr>
                  <p:cNvGrpSpPr/>
                  <p:nvPr/>
                </p:nvGrpSpPr>
                <p:grpSpPr>
                  <a:xfrm>
                    <a:off x="6866519" y="4191000"/>
                    <a:ext cx="887076" cy="1529070"/>
                    <a:chOff x="4191000" y="4191000"/>
                    <a:chExt cx="887076" cy="1529070"/>
                  </a:xfrm>
                </p:grpSpPr>
                <p:grpSp>
                  <p:nvGrpSpPr>
                    <p:cNvPr id="53" name="Group 322">
                      <a:extLst>
                        <a:ext uri="{FF2B5EF4-FFF2-40B4-BE49-F238E27FC236}">
                          <a16:creationId xmlns:a16="http://schemas.microsoft.com/office/drawing/2014/main" id="{F6746E31-C9F4-52DF-E79C-8805EB6A3B8B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4648200" y="4191000"/>
                      <a:ext cx="277476" cy="677281"/>
                      <a:chOff x="4218324" y="3200400"/>
                      <a:chExt cx="277476" cy="677281"/>
                    </a:xfrm>
                  </p:grpSpPr>
                  <p:sp>
                    <p:nvSpPr>
                      <p:cNvPr id="68" name="Oval 259">
                        <a:extLst>
                          <a:ext uri="{FF2B5EF4-FFF2-40B4-BE49-F238E27FC236}">
                            <a16:creationId xmlns:a16="http://schemas.microsoft.com/office/drawing/2014/main" id="{0939EAAC-5516-D45F-88ED-0B946EEF384F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02308" y="320040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Arc 225">
                        <a:extLst>
                          <a:ext uri="{FF2B5EF4-FFF2-40B4-BE49-F238E27FC236}">
                            <a16:creationId xmlns:a16="http://schemas.microsoft.com/office/drawing/2014/main" id="{AFE40605-73F8-8BD7-87FF-B6861985FCC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4" name="Arc 225">
                      <a:extLst>
                        <a:ext uri="{FF2B5EF4-FFF2-40B4-BE49-F238E27FC236}">
                          <a16:creationId xmlns:a16="http://schemas.microsoft.com/office/drawing/2014/main" id="{8336E441-7698-AA57-BF1B-0FD6D405C4A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7080000">
                      <a:off x="4759242" y="4908040"/>
                      <a:ext cx="458800" cy="71284"/>
                    </a:xfrm>
                    <a:custGeom>
                      <a:avLst/>
                      <a:gdLst>
                        <a:gd name="T0" fmla="*/ 0 w 21593"/>
                        <a:gd name="T1" fmla="*/ 0 h 21600"/>
                        <a:gd name="T2" fmla="*/ 0 w 21593"/>
                        <a:gd name="T3" fmla="*/ 0 h 21600"/>
                        <a:gd name="T4" fmla="*/ 0 w 21593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593"/>
                        <a:gd name="T10" fmla="*/ 0 h 21600"/>
                        <a:gd name="T11" fmla="*/ 21593 w 21593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593" h="21600" fill="none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</a:path>
                        <a:path w="21593" h="21600" stroke="0" extrusionOk="0">
                          <a:moveTo>
                            <a:pt x="0" y="21040"/>
                          </a:moveTo>
                          <a:cubicBezTo>
                            <a:pt x="302" y="9369"/>
                            <a:pt x="9824" y="51"/>
                            <a:pt x="21499" y="0"/>
                          </a:cubicBezTo>
                          <a:lnTo>
                            <a:pt x="21593" y="21600"/>
                          </a:lnTo>
                          <a:close/>
                        </a:path>
                      </a:pathLst>
                    </a:custGeom>
                    <a:noFill/>
                    <a:ln w="254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5" name="Group 334">
                      <a:extLst>
                        <a:ext uri="{FF2B5EF4-FFF2-40B4-BE49-F238E27FC236}">
                          <a16:creationId xmlns:a16="http://schemas.microsoft.com/office/drawing/2014/main" id="{02684BC3-5C2D-0C2E-77B6-B9BB0E6408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00600" y="4961519"/>
                      <a:ext cx="277476" cy="677281"/>
                      <a:chOff x="4218324" y="3200400"/>
                      <a:chExt cx="277476" cy="677281"/>
                    </a:xfrm>
                  </p:grpSpPr>
                  <p:sp>
                    <p:nvSpPr>
                      <p:cNvPr id="66" name="Oval 259">
                        <a:extLst>
                          <a:ext uri="{FF2B5EF4-FFF2-40B4-BE49-F238E27FC236}">
                            <a16:creationId xmlns:a16="http://schemas.microsoft.com/office/drawing/2014/main" id="{B9437634-7620-C03C-04ED-D2348F9256A7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02308" y="320040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Arc 225">
                        <a:extLst>
                          <a:ext uri="{FF2B5EF4-FFF2-40B4-BE49-F238E27FC236}">
                            <a16:creationId xmlns:a16="http://schemas.microsoft.com/office/drawing/2014/main" id="{DBB62A7D-FF1E-7E21-8F8F-FEFA4DC33B5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6" name="Group 337">
                      <a:extLst>
                        <a:ext uri="{FF2B5EF4-FFF2-40B4-BE49-F238E27FC236}">
                          <a16:creationId xmlns:a16="http://schemas.microsoft.com/office/drawing/2014/main" id="{AB4E8602-28A5-81DE-F7C8-E2E0517406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419600" y="4800600"/>
                      <a:ext cx="277476" cy="677281"/>
                      <a:chOff x="4218324" y="3200400"/>
                      <a:chExt cx="277476" cy="677281"/>
                    </a:xfrm>
                  </p:grpSpPr>
                  <p:sp>
                    <p:nvSpPr>
                      <p:cNvPr id="64" name="Oval 259">
                        <a:extLst>
                          <a:ext uri="{FF2B5EF4-FFF2-40B4-BE49-F238E27FC236}">
                            <a16:creationId xmlns:a16="http://schemas.microsoft.com/office/drawing/2014/main" id="{E486A70F-9B59-3A80-EE47-302C550DB655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02308" y="320040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" name="Arc 225">
                        <a:extLst>
                          <a:ext uri="{FF2B5EF4-FFF2-40B4-BE49-F238E27FC236}">
                            <a16:creationId xmlns:a16="http://schemas.microsoft.com/office/drawing/2014/main" id="{7F868778-3280-71AD-78B0-59261F125F0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57" name="Oval 259">
                      <a:extLst>
                        <a:ext uri="{FF2B5EF4-FFF2-40B4-BE49-F238E27FC236}">
                          <a16:creationId xmlns:a16="http://schemas.microsoft.com/office/drawing/2014/main" id="{432C971B-EA9C-2634-BA54-12557BA7969B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4794971" y="4204414"/>
                      <a:ext cx="193492" cy="182234"/>
                    </a:xfrm>
                    <a:prstGeom prst="ellipse">
                      <a:avLst/>
                    </a:prstGeom>
                    <a:solidFill>
                      <a:schemeClr val="accent2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58" name="Group 376">
                      <a:extLst>
                        <a:ext uri="{FF2B5EF4-FFF2-40B4-BE49-F238E27FC236}">
                          <a16:creationId xmlns:a16="http://schemas.microsoft.com/office/drawing/2014/main" id="{2A1D4BA1-2D56-DBE1-9091-6FC4FB230572}"/>
                        </a:ext>
                      </a:extLst>
                    </p:cNvPr>
                    <p:cNvGrpSpPr/>
                    <p:nvPr/>
                  </p:nvGrpSpPr>
                  <p:grpSpPr>
                    <a:xfrm flipV="1">
                      <a:off x="4419600" y="5113919"/>
                      <a:ext cx="343884" cy="606151"/>
                      <a:chOff x="4218324" y="3271530"/>
                      <a:chExt cx="343884" cy="606151"/>
                    </a:xfrm>
                  </p:grpSpPr>
                  <p:sp>
                    <p:nvSpPr>
                      <p:cNvPr id="62" name="Oval 259">
                        <a:extLst>
                          <a:ext uri="{FF2B5EF4-FFF2-40B4-BE49-F238E27FC236}">
                            <a16:creationId xmlns:a16="http://schemas.microsoft.com/office/drawing/2014/main" id="{04A68A49-2C92-F98A-48BF-3DC26558813E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68716" y="327153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Arc 225">
                        <a:extLst>
                          <a:ext uri="{FF2B5EF4-FFF2-40B4-BE49-F238E27FC236}">
                            <a16:creationId xmlns:a16="http://schemas.microsoft.com/office/drawing/2014/main" id="{09F3E291-0ACD-30D7-7507-A5D4378943F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59" name="Group 388">
                      <a:extLst>
                        <a:ext uri="{FF2B5EF4-FFF2-40B4-BE49-F238E27FC236}">
                          <a16:creationId xmlns:a16="http://schemas.microsoft.com/office/drawing/2014/main" id="{CE850124-E485-DBF1-63CE-F3AA916F8E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1000" y="4343400"/>
                      <a:ext cx="277476" cy="677281"/>
                      <a:chOff x="4218324" y="3200400"/>
                      <a:chExt cx="277476" cy="677281"/>
                    </a:xfrm>
                  </p:grpSpPr>
                  <p:sp>
                    <p:nvSpPr>
                      <p:cNvPr id="60" name="Oval 259">
                        <a:extLst>
                          <a:ext uri="{FF2B5EF4-FFF2-40B4-BE49-F238E27FC236}">
                            <a16:creationId xmlns:a16="http://schemas.microsoft.com/office/drawing/2014/main" id="{7246CD8C-40BB-7344-CFE1-308E8843B649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 flipV="1">
                        <a:off x="4302308" y="3200400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1" name="Arc 225">
                        <a:extLst>
                          <a:ext uri="{FF2B5EF4-FFF2-40B4-BE49-F238E27FC236}">
                            <a16:creationId xmlns:a16="http://schemas.microsoft.com/office/drawing/2014/main" id="{DE7A64E2-53A1-99E5-4F35-DE3DBFF4F0C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024566" y="3612639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E8E60353-F950-B516-CB12-5D6179B37CC4}"/>
                      </a:ext>
                    </a:extLst>
                  </p:cNvPr>
                  <p:cNvGrpSpPr/>
                  <p:nvPr/>
                </p:nvGrpSpPr>
                <p:grpSpPr>
                  <a:xfrm>
                    <a:off x="6629400" y="4257081"/>
                    <a:ext cx="1314560" cy="1525600"/>
                    <a:chOff x="6629400" y="4257081"/>
                    <a:chExt cx="1314560" cy="1525600"/>
                  </a:xfrm>
                </p:grpSpPr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E328E8BA-4753-E717-7540-FA58F66BB14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66519" y="4343400"/>
                      <a:ext cx="990600" cy="1439281"/>
                      <a:chOff x="4343400" y="4343400"/>
                      <a:chExt cx="990600" cy="1439281"/>
                    </a:xfrm>
                  </p:grpSpPr>
                  <p:grpSp>
                    <p:nvGrpSpPr>
                      <p:cNvPr id="38" name="Group 325">
                        <a:extLst>
                          <a:ext uri="{FF2B5EF4-FFF2-40B4-BE49-F238E27FC236}">
                            <a16:creationId xmlns:a16="http://schemas.microsoft.com/office/drawing/2014/main" id="{B073895A-27D0-9BED-E7B6-00B91E00892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43400" y="43434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51" name="Oval 259">
                          <a:extLst>
                            <a:ext uri="{FF2B5EF4-FFF2-40B4-BE49-F238E27FC236}">
                              <a16:creationId xmlns:a16="http://schemas.microsoft.com/office/drawing/2014/main" id="{73F946B0-B4CB-E5DA-CEC9-4B685C1E4FE4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" name="Arc 225">
                          <a:extLst>
                            <a:ext uri="{FF2B5EF4-FFF2-40B4-BE49-F238E27FC236}">
                              <a16:creationId xmlns:a16="http://schemas.microsoft.com/office/drawing/2014/main" id="{D3DE5FF1-6543-9F34-0F72-87FDF0355C0F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9" name="Group 340">
                        <a:extLst>
                          <a:ext uri="{FF2B5EF4-FFF2-40B4-BE49-F238E27FC236}">
                            <a16:creationId xmlns:a16="http://schemas.microsoft.com/office/drawing/2014/main" id="{2C44F430-8F3F-AD88-97C5-F97E121C75C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572000" y="51054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9" name="Oval 259">
                          <a:extLst>
                            <a:ext uri="{FF2B5EF4-FFF2-40B4-BE49-F238E27FC236}">
                              <a16:creationId xmlns:a16="http://schemas.microsoft.com/office/drawing/2014/main" id="{184D6A13-C5F1-E80C-75A4-B4D368439C34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" name="Arc 225">
                          <a:extLst>
                            <a:ext uri="{FF2B5EF4-FFF2-40B4-BE49-F238E27FC236}">
                              <a16:creationId xmlns:a16="http://schemas.microsoft.com/office/drawing/2014/main" id="{82C92F9E-6DC1-4FBA-9AF9-BB7E65DE019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0" name="Oval 259">
                        <a:extLst>
                          <a:ext uri="{FF2B5EF4-FFF2-40B4-BE49-F238E27FC236}">
                            <a16:creationId xmlns:a16="http://schemas.microsoft.com/office/drawing/2014/main" id="{FD946FC4-7886-7B25-43AF-134B8C0DBBE0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H="1">
                        <a:off x="4911908" y="4457447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" name="Oval 259">
                        <a:extLst>
                          <a:ext uri="{FF2B5EF4-FFF2-40B4-BE49-F238E27FC236}">
                            <a16:creationId xmlns:a16="http://schemas.microsoft.com/office/drawing/2014/main" id="{567790FC-57D5-3C07-47BB-4B1160D1D6C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 flipH="1">
                        <a:off x="4947371" y="4356813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" name="Oval 259">
                        <a:extLst>
                          <a:ext uri="{FF2B5EF4-FFF2-40B4-BE49-F238E27FC236}">
                            <a16:creationId xmlns:a16="http://schemas.microsoft.com/office/drawing/2014/main" id="{E196948C-563F-6781-A4F4-A563BC61B568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rot="5400000" flipH="1">
                        <a:off x="5099771" y="4841337"/>
                        <a:ext cx="193492" cy="182234"/>
                      </a:xfrm>
                      <a:prstGeom prst="ellipse">
                        <a:avLst/>
                      </a:prstGeom>
                      <a:solidFill>
                        <a:schemeClr val="accent2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3" name="Group 379">
                        <a:extLst>
                          <a:ext uri="{FF2B5EF4-FFF2-40B4-BE49-F238E27FC236}">
                            <a16:creationId xmlns:a16="http://schemas.microsoft.com/office/drawing/2014/main" id="{3A8D5B8D-B3AD-D0D6-CC4B-BB62547A0AF1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5056524" y="48768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7" name="Oval 259">
                          <a:extLst>
                            <a:ext uri="{FF2B5EF4-FFF2-40B4-BE49-F238E27FC236}">
                              <a16:creationId xmlns:a16="http://schemas.microsoft.com/office/drawing/2014/main" id="{FE3983B0-B9C1-9496-5E8A-FB2BE3F0FD62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" name="Arc 225">
                          <a:extLst>
                            <a:ext uri="{FF2B5EF4-FFF2-40B4-BE49-F238E27FC236}">
                              <a16:creationId xmlns:a16="http://schemas.microsoft.com/office/drawing/2014/main" id="{A230A97A-BBB6-2CD7-1B62-44C2B6C5E6B4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4" name="Group 385">
                        <a:extLst>
                          <a:ext uri="{FF2B5EF4-FFF2-40B4-BE49-F238E27FC236}">
                            <a16:creationId xmlns:a16="http://schemas.microsoft.com/office/drawing/2014/main" id="{CFE8FBE8-CB58-0EA1-7944-A01488171E4E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4953000" y="44958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45" name="Oval 259">
                          <a:extLst>
                            <a:ext uri="{FF2B5EF4-FFF2-40B4-BE49-F238E27FC236}">
                              <a16:creationId xmlns:a16="http://schemas.microsoft.com/office/drawing/2014/main" id="{6B1C3208-44BF-1FC0-2A32-E9C7178091C6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" name="Arc 225">
                          <a:extLst>
                            <a:ext uri="{FF2B5EF4-FFF2-40B4-BE49-F238E27FC236}">
                              <a16:creationId xmlns:a16="http://schemas.microsoft.com/office/drawing/2014/main" id="{DF0384DB-2A1A-5C5B-E3B4-3B825FC21BD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F13099CC-5BE9-1C6A-BF2D-F3703FC341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29400" y="4257081"/>
                      <a:ext cx="1314560" cy="1326771"/>
                      <a:chOff x="4038600" y="4257081"/>
                      <a:chExt cx="1314560" cy="1326771"/>
                    </a:xfrm>
                  </p:grpSpPr>
                  <p:sp>
                    <p:nvSpPr>
                      <p:cNvPr id="16" name="Arc 225">
                        <a:extLst>
                          <a:ext uri="{FF2B5EF4-FFF2-40B4-BE49-F238E27FC236}">
                            <a16:creationId xmlns:a16="http://schemas.microsoft.com/office/drawing/2014/main" id="{53B8B5B2-5DCE-7AFD-0DD8-4F6B450E5F8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7080000">
                        <a:off x="4302042" y="4450839"/>
                        <a:ext cx="458799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7" name="Group 16">
                        <a:extLst>
                          <a:ext uri="{FF2B5EF4-FFF2-40B4-BE49-F238E27FC236}">
                            <a16:creationId xmlns:a16="http://schemas.microsoft.com/office/drawing/2014/main" id="{CA1AB65F-502F-34DA-E126-7D34A52B762A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5105400" y="4648200"/>
                        <a:ext cx="247760" cy="637138"/>
                        <a:chOff x="4218324" y="3240543"/>
                        <a:chExt cx="247760" cy="637138"/>
                      </a:xfrm>
                    </p:grpSpPr>
                    <p:sp>
                      <p:nvSpPr>
                        <p:cNvPr id="36" name="Oval 259">
                          <a:extLst>
                            <a:ext uri="{FF2B5EF4-FFF2-40B4-BE49-F238E27FC236}">
                              <a16:creationId xmlns:a16="http://schemas.microsoft.com/office/drawing/2014/main" id="{7E47A023-496D-C8B8-70B7-CD12460BC1AA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272591" y="3240543"/>
                          <a:ext cx="193493" cy="182235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" name="Arc 225">
                          <a:extLst>
                            <a:ext uri="{FF2B5EF4-FFF2-40B4-BE49-F238E27FC236}">
                              <a16:creationId xmlns:a16="http://schemas.microsoft.com/office/drawing/2014/main" id="{798ADB3B-F88F-9484-09E7-ED22CE93F7E6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8" name="Arc 225">
                        <a:extLst>
                          <a:ext uri="{FF2B5EF4-FFF2-40B4-BE49-F238E27FC236}">
                            <a16:creationId xmlns:a16="http://schemas.microsoft.com/office/drawing/2014/main" id="{0DD1FF2E-1051-79FD-08E4-33075B475834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9920000" flipV="1">
                        <a:off x="4257084" y="4419599"/>
                        <a:ext cx="458801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9" name="Group 361">
                        <a:extLst>
                          <a:ext uri="{FF2B5EF4-FFF2-40B4-BE49-F238E27FC236}">
                            <a16:creationId xmlns:a16="http://schemas.microsoft.com/office/drawing/2014/main" id="{6E69C580-8F96-52A7-58DA-9BFB10813557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 flipV="1">
                        <a:off x="4238503" y="4551821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34" name="Oval 259">
                          <a:extLst>
                            <a:ext uri="{FF2B5EF4-FFF2-40B4-BE49-F238E27FC236}">
                              <a16:creationId xmlns:a16="http://schemas.microsoft.com/office/drawing/2014/main" id="{849E2E38-18BE-0762-1AAB-F46446295BEB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" name="Arc 225">
                          <a:extLst>
                            <a:ext uri="{FF2B5EF4-FFF2-40B4-BE49-F238E27FC236}">
                              <a16:creationId xmlns:a16="http://schemas.microsoft.com/office/drawing/2014/main" id="{DF6F0CF2-F39C-CE59-BBE7-EAA37E1D035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" name="Group 364">
                        <a:extLst>
                          <a:ext uri="{FF2B5EF4-FFF2-40B4-BE49-F238E27FC236}">
                            <a16:creationId xmlns:a16="http://schemas.microsoft.com/office/drawing/2014/main" id="{2DC8E193-7415-5C98-BE98-155EF412826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5400000" flipV="1">
                        <a:off x="4238503" y="4856621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32" name="Oval 259">
                          <a:extLst>
                            <a:ext uri="{FF2B5EF4-FFF2-40B4-BE49-F238E27FC236}">
                              <a16:creationId xmlns:a16="http://schemas.microsoft.com/office/drawing/2014/main" id="{1B2005FA-FBC1-404C-CC01-6B582F7887CF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" name="Arc 225">
                          <a:extLst>
                            <a:ext uri="{FF2B5EF4-FFF2-40B4-BE49-F238E27FC236}">
                              <a16:creationId xmlns:a16="http://schemas.microsoft.com/office/drawing/2014/main" id="{8BAC77EB-8572-D967-D720-D886BD206D5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1" name="Arc 225">
                        <a:extLst>
                          <a:ext uri="{FF2B5EF4-FFF2-40B4-BE49-F238E27FC236}">
                            <a16:creationId xmlns:a16="http://schemas.microsoft.com/office/drawing/2014/main" id="{24078245-F29E-4762-BA6C-10EE6313CED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4520000" flipV="1">
                        <a:off x="4606846" y="5307677"/>
                        <a:ext cx="458800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" name="Group 403">
                        <a:extLst>
                          <a:ext uri="{FF2B5EF4-FFF2-40B4-BE49-F238E27FC236}">
                            <a16:creationId xmlns:a16="http://schemas.microsoft.com/office/drawing/2014/main" id="{713C7CFF-BDC5-BB52-83F8-5C8EDD2AC5BB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4800600" y="4876800"/>
                        <a:ext cx="277476" cy="677281"/>
                        <a:chOff x="4218324" y="3200400"/>
                        <a:chExt cx="277476" cy="677281"/>
                      </a:xfrm>
                    </p:grpSpPr>
                    <p:sp>
                      <p:nvSpPr>
                        <p:cNvPr id="30" name="Oval 259">
                          <a:extLst>
                            <a:ext uri="{FF2B5EF4-FFF2-40B4-BE49-F238E27FC236}">
                              <a16:creationId xmlns:a16="http://schemas.microsoft.com/office/drawing/2014/main" id="{3A6EDFF2-5121-68A2-1FAD-7909DBE632D9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8" y="3200400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" name="Arc 225">
                          <a:extLst>
                            <a:ext uri="{FF2B5EF4-FFF2-40B4-BE49-F238E27FC236}">
                              <a16:creationId xmlns:a16="http://schemas.microsoft.com/office/drawing/2014/main" id="{434A92F2-AF9A-5F5B-8A44-AE142BBD41D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" name="Group 421">
                        <a:extLst>
                          <a:ext uri="{FF2B5EF4-FFF2-40B4-BE49-F238E27FC236}">
                            <a16:creationId xmlns:a16="http://schemas.microsoft.com/office/drawing/2014/main" id="{C9C028C3-9772-9BDD-02F5-14F46FBABC61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5032803" y="4343400"/>
                        <a:ext cx="277474" cy="553709"/>
                        <a:chOff x="4042203" y="3323972"/>
                        <a:chExt cx="277474" cy="553709"/>
                      </a:xfrm>
                    </p:grpSpPr>
                    <p:sp>
                      <p:nvSpPr>
                        <p:cNvPr id="28" name="Oval 259">
                          <a:extLst>
                            <a:ext uri="{FF2B5EF4-FFF2-40B4-BE49-F238E27FC236}">
                              <a16:creationId xmlns:a16="http://schemas.microsoft.com/office/drawing/2014/main" id="{2DCFA3A3-F988-2385-E0FB-2A37E333B7A9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126185" y="3323972"/>
                          <a:ext cx="193492" cy="182234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" name="Arc 225">
                          <a:extLst>
                            <a:ext uri="{FF2B5EF4-FFF2-40B4-BE49-F238E27FC236}">
                              <a16:creationId xmlns:a16="http://schemas.microsoft.com/office/drawing/2014/main" id="{49EB4AFC-3C23-6257-8465-84D2DAA5DC20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3848445" y="3612640"/>
                          <a:ext cx="458799" cy="71283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4" name="Arc 225">
                        <a:extLst>
                          <a:ext uri="{FF2B5EF4-FFF2-40B4-BE49-F238E27FC236}">
                            <a16:creationId xmlns:a16="http://schemas.microsoft.com/office/drawing/2014/main" id="{66CCD587-D72E-772B-2A30-38B24793F4E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 rot="19920000" flipH="1">
                        <a:off x="4724400" y="4320992"/>
                        <a:ext cx="458801" cy="71284"/>
                      </a:xfrm>
                      <a:custGeom>
                        <a:avLst/>
                        <a:gdLst>
                          <a:gd name="T0" fmla="*/ 0 w 21593"/>
                          <a:gd name="T1" fmla="*/ 0 h 21600"/>
                          <a:gd name="T2" fmla="*/ 0 w 21593"/>
                          <a:gd name="T3" fmla="*/ 0 h 21600"/>
                          <a:gd name="T4" fmla="*/ 0 w 21593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1593"/>
                          <a:gd name="T10" fmla="*/ 0 h 21600"/>
                          <a:gd name="T11" fmla="*/ 21593 w 21593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593" h="21600" fill="none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</a:path>
                          <a:path w="21593" h="21600" stroke="0" extrusionOk="0">
                            <a:moveTo>
                              <a:pt x="0" y="21040"/>
                            </a:moveTo>
                            <a:cubicBezTo>
                              <a:pt x="302" y="9369"/>
                              <a:pt x="9824" y="51"/>
                              <a:pt x="21499" y="0"/>
                            </a:cubicBezTo>
                            <a:lnTo>
                              <a:pt x="21593" y="21600"/>
                            </a:lnTo>
                            <a:close/>
                          </a:path>
                        </a:pathLst>
                      </a:custGeom>
                      <a:noFill/>
                      <a:ln w="254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5" name="Group 370">
                        <a:extLst>
                          <a:ext uri="{FF2B5EF4-FFF2-40B4-BE49-F238E27FC236}">
                            <a16:creationId xmlns:a16="http://schemas.microsoft.com/office/drawing/2014/main" id="{DE42D045-0AAA-4690-627C-FB1FF4ED5580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V="1">
                        <a:off x="4191000" y="4953000"/>
                        <a:ext cx="277476" cy="630852"/>
                        <a:chOff x="4218324" y="3246829"/>
                        <a:chExt cx="277476" cy="630852"/>
                      </a:xfrm>
                    </p:grpSpPr>
                    <p:sp>
                      <p:nvSpPr>
                        <p:cNvPr id="26" name="Oval 259">
                          <a:extLst>
                            <a:ext uri="{FF2B5EF4-FFF2-40B4-BE49-F238E27FC236}">
                              <a16:creationId xmlns:a16="http://schemas.microsoft.com/office/drawing/2014/main" id="{C1234E2C-CC99-FEB8-E806-178EF162C199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flipH="1" flipV="1">
                          <a:off x="4302307" y="3246829"/>
                          <a:ext cx="193493" cy="182236"/>
                        </a:xfrm>
                        <a:prstGeom prst="ellipse">
                          <a:avLst/>
                        </a:prstGeom>
                        <a:solidFill>
                          <a:schemeClr val="accent2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" name="Arc 225">
                          <a:extLst>
                            <a:ext uri="{FF2B5EF4-FFF2-40B4-BE49-F238E27FC236}">
                              <a16:creationId xmlns:a16="http://schemas.microsoft.com/office/drawing/2014/main" id="{52A9E14F-A11B-0005-E9A4-22A7B4FE1FB8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7080000">
                          <a:off x="4024566" y="3612639"/>
                          <a:ext cx="458800" cy="71284"/>
                        </a:xfrm>
                        <a:custGeom>
                          <a:avLst/>
                          <a:gdLst>
                            <a:gd name="T0" fmla="*/ 0 w 21593"/>
                            <a:gd name="T1" fmla="*/ 0 h 21600"/>
                            <a:gd name="T2" fmla="*/ 0 w 21593"/>
                            <a:gd name="T3" fmla="*/ 0 h 21600"/>
                            <a:gd name="T4" fmla="*/ 0 w 21593"/>
                            <a:gd name="T5" fmla="*/ 0 h 21600"/>
                            <a:gd name="T6" fmla="*/ 0 60000 65536"/>
                            <a:gd name="T7" fmla="*/ 0 60000 65536"/>
                            <a:gd name="T8" fmla="*/ 0 60000 65536"/>
                            <a:gd name="T9" fmla="*/ 0 w 21593"/>
                            <a:gd name="T10" fmla="*/ 0 h 21600"/>
                            <a:gd name="T11" fmla="*/ 21593 w 21593"/>
                            <a:gd name="T12" fmla="*/ 21600 h 2160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593" h="21600" fill="none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</a:path>
                            <a:path w="21593" h="21600" stroke="0" extrusionOk="0">
                              <a:moveTo>
                                <a:pt x="0" y="21040"/>
                              </a:moveTo>
                              <a:cubicBezTo>
                                <a:pt x="302" y="9369"/>
                                <a:pt x="9824" y="51"/>
                                <a:pt x="21499" y="0"/>
                              </a:cubicBezTo>
                              <a:lnTo>
                                <a:pt x="21593" y="21600"/>
                              </a:lnTo>
                              <a:close/>
                            </a:path>
                          </a:pathLst>
                        </a:custGeom>
                        <a:noFill/>
                        <a:ln w="25400" cap="rnd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94" name="Text Box 41">
            <a:extLst>
              <a:ext uri="{FF2B5EF4-FFF2-40B4-BE49-F238E27FC236}">
                <a16:creationId xmlns:a16="http://schemas.microsoft.com/office/drawing/2014/main" id="{825E3D43-4D99-8D58-2832-1C9CDCD2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098" y="4421380"/>
            <a:ext cx="10163342" cy="7848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FASTING TRIGLYCERIDES </a:t>
            </a:r>
            <a:r>
              <a:rPr lang="en-US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 5   </a:t>
            </a:r>
            <a:r>
              <a:rPr lang="en-US" i="1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when TG &lt; 400 mg/dL…. </a:t>
            </a:r>
          </a:p>
          <a:p>
            <a:pPr>
              <a:spcBef>
                <a:spcPct val="50000"/>
              </a:spcBef>
              <a:defRPr/>
            </a:pPr>
            <a:r>
              <a:rPr lang="en-US" i="1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                                                                       **and then LDL-c = </a:t>
            </a:r>
            <a:r>
              <a:rPr lang="en-US" b="1" i="1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TC</a:t>
            </a:r>
            <a:r>
              <a:rPr lang="en-US" i="1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– (VLDL-c + </a:t>
            </a:r>
            <a:r>
              <a:rPr lang="en-US" b="1" i="1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HDL-c</a:t>
            </a:r>
            <a:r>
              <a:rPr lang="en-US" i="1">
                <a:solidFill>
                  <a:srgbClr val="0841A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70194B5-A293-6E0C-944A-10CAA90D04A2}"/>
              </a:ext>
            </a:extLst>
          </p:cNvPr>
          <p:cNvGrpSpPr/>
          <p:nvPr/>
        </p:nvGrpSpPr>
        <p:grpSpPr>
          <a:xfrm>
            <a:off x="3163640" y="2251081"/>
            <a:ext cx="3890637" cy="1424972"/>
            <a:chOff x="2743200" y="3429000"/>
            <a:chExt cx="4572000" cy="1524000"/>
          </a:xfrm>
        </p:grpSpPr>
        <p:sp>
          <p:nvSpPr>
            <p:cNvPr id="97" name="Oval 11">
              <a:extLst>
                <a:ext uri="{FF2B5EF4-FFF2-40B4-BE49-F238E27FC236}">
                  <a16:creationId xmlns:a16="http://schemas.microsoft.com/office/drawing/2014/main" id="{C3ADFF79-2743-9691-CE63-0478F085E4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208411" y="3975831"/>
              <a:ext cx="142110" cy="172561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11">
              <a:extLst>
                <a:ext uri="{FF2B5EF4-FFF2-40B4-BE49-F238E27FC236}">
                  <a16:creationId xmlns:a16="http://schemas.microsoft.com/office/drawing/2014/main" id="{D4104EE4-F360-F531-366F-744A514229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544542" y="3938882"/>
              <a:ext cx="139793" cy="169748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11">
              <a:extLst>
                <a:ext uri="{FF2B5EF4-FFF2-40B4-BE49-F238E27FC236}">
                  <a16:creationId xmlns:a16="http://schemas.microsoft.com/office/drawing/2014/main" id="{D8766288-4287-C089-700A-8D56E1EC94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468342" y="4243682"/>
              <a:ext cx="139793" cy="169748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1">
              <a:extLst>
                <a:ext uri="{FF2B5EF4-FFF2-40B4-BE49-F238E27FC236}">
                  <a16:creationId xmlns:a16="http://schemas.microsoft.com/office/drawing/2014/main" id="{243C655B-3EE9-BEF2-48DF-6A02330EAF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315930" y="3705031"/>
              <a:ext cx="139751" cy="169697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22">
              <a:extLst>
                <a:ext uri="{FF2B5EF4-FFF2-40B4-BE49-F238E27FC236}">
                  <a16:creationId xmlns:a16="http://schemas.microsoft.com/office/drawing/2014/main" id="{3CCB512F-7D31-5AD4-33AE-01BA0684FB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417058" y="3989214"/>
              <a:ext cx="167194" cy="204471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22">
              <a:extLst>
                <a:ext uri="{FF2B5EF4-FFF2-40B4-BE49-F238E27FC236}">
                  <a16:creationId xmlns:a16="http://schemas.microsoft.com/office/drawing/2014/main" id="{1F80DE96-E895-4376-1E72-C9C5206BA3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235456" y="4053207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29">
              <a:extLst>
                <a:ext uri="{FF2B5EF4-FFF2-40B4-BE49-F238E27FC236}">
                  <a16:creationId xmlns:a16="http://schemas.microsoft.com/office/drawing/2014/main" id="{A660312B-F663-05B5-24B7-C699590004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613069" y="3736667"/>
              <a:ext cx="140885" cy="17581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9" charset="0"/>
              </a:endParaRPr>
            </a:p>
          </p:txBody>
        </p:sp>
        <p:sp>
          <p:nvSpPr>
            <p:cNvPr id="104" name="Oval 29">
              <a:extLst>
                <a:ext uri="{FF2B5EF4-FFF2-40B4-BE49-F238E27FC236}">
                  <a16:creationId xmlns:a16="http://schemas.microsoft.com/office/drawing/2014/main" id="{721DE77A-96F7-69F7-F31D-339B36576E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278723" y="4129041"/>
              <a:ext cx="140885" cy="17581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9" charset="0"/>
              </a:endParaRPr>
            </a:p>
          </p:txBody>
        </p:sp>
        <p:sp>
          <p:nvSpPr>
            <p:cNvPr id="105" name="Oval 22">
              <a:extLst>
                <a:ext uri="{FF2B5EF4-FFF2-40B4-BE49-F238E27FC236}">
                  <a16:creationId xmlns:a16="http://schemas.microsoft.com/office/drawing/2014/main" id="{AD868F31-1B60-7791-3567-37B633C5CA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163963" y="4214741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Arc 34">
              <a:extLst>
                <a:ext uri="{FF2B5EF4-FFF2-40B4-BE49-F238E27FC236}">
                  <a16:creationId xmlns:a16="http://schemas.microsoft.com/office/drawing/2014/main" id="{C3CAC00C-32E5-77A1-C7E5-1EA544325BC1}"/>
                </a:ext>
              </a:extLst>
            </p:cNvPr>
            <p:cNvSpPr>
              <a:spLocks noChangeAspect="1"/>
            </p:cNvSpPr>
            <p:nvPr/>
          </p:nvSpPr>
          <p:spPr bwMode="auto">
            <a:xfrm rot="21180000">
              <a:off x="3358241" y="4133350"/>
              <a:ext cx="224979" cy="1030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22">
              <a:extLst>
                <a:ext uri="{FF2B5EF4-FFF2-40B4-BE49-F238E27FC236}">
                  <a16:creationId xmlns:a16="http://schemas.microsoft.com/office/drawing/2014/main" id="{926B16E0-4489-CD48-7357-894E003D17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387856" y="4367141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Arc 32">
              <a:extLst>
                <a:ext uri="{FF2B5EF4-FFF2-40B4-BE49-F238E27FC236}">
                  <a16:creationId xmlns:a16="http://schemas.microsoft.com/office/drawing/2014/main" id="{4B9CFB5E-63A1-0CC1-2639-261F9E7CBFF5}"/>
                </a:ext>
              </a:extLst>
            </p:cNvPr>
            <p:cNvSpPr>
              <a:spLocks noChangeAspect="1"/>
            </p:cNvSpPr>
            <p:nvPr/>
          </p:nvSpPr>
          <p:spPr bwMode="auto">
            <a:xfrm rot="360000">
              <a:off x="3278519" y="4261783"/>
              <a:ext cx="224979" cy="4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22">
              <a:extLst>
                <a:ext uri="{FF2B5EF4-FFF2-40B4-BE49-F238E27FC236}">
                  <a16:creationId xmlns:a16="http://schemas.microsoft.com/office/drawing/2014/main" id="{CA6786F4-DD04-FAEA-FCAD-8B75C2768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101148" y="3771412"/>
              <a:ext cx="186854" cy="228513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22">
              <a:extLst>
                <a:ext uri="{FF2B5EF4-FFF2-40B4-BE49-F238E27FC236}">
                  <a16:creationId xmlns:a16="http://schemas.microsoft.com/office/drawing/2014/main" id="{3066118C-8671-94D1-302B-A41A63F15C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537014" y="4100635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22">
              <a:extLst>
                <a:ext uri="{FF2B5EF4-FFF2-40B4-BE49-F238E27FC236}">
                  <a16:creationId xmlns:a16="http://schemas.microsoft.com/office/drawing/2014/main" id="{34B4BD33-6D33-7613-4AFC-CFD10B8C37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087763" y="4367141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22">
              <a:extLst>
                <a:ext uri="{FF2B5EF4-FFF2-40B4-BE49-F238E27FC236}">
                  <a16:creationId xmlns:a16="http://schemas.microsoft.com/office/drawing/2014/main" id="{40676D0F-ADB6-2EC6-4D8D-9B43F37A87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240163" y="4014913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D2F17F1-9219-739B-4CDD-85FA5CB446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048657" y="3677694"/>
              <a:ext cx="144898" cy="177203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29">
              <a:extLst>
                <a:ext uri="{FF2B5EF4-FFF2-40B4-BE49-F238E27FC236}">
                  <a16:creationId xmlns:a16="http://schemas.microsoft.com/office/drawing/2014/main" id="{93DAD3A4-5DA6-A077-8D51-DFEABA6DB0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4763795" y="3641376"/>
              <a:ext cx="134405" cy="16772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err="1">
                  <a:latin typeface="Arial" pitchFamily="-109" charset="0"/>
                </a:rPr>
                <a:t>v</a:t>
              </a:r>
              <a:endParaRPr lang="en-US">
                <a:latin typeface="Arial" pitchFamily="-109" charset="0"/>
              </a:endParaRPr>
            </a:p>
          </p:txBody>
        </p:sp>
        <p:sp>
          <p:nvSpPr>
            <p:cNvPr id="117" name="Oval 22">
              <a:extLst>
                <a:ext uri="{FF2B5EF4-FFF2-40B4-BE49-F238E27FC236}">
                  <a16:creationId xmlns:a16="http://schemas.microsoft.com/office/drawing/2014/main" id="{90ED9A4F-2F00-C27E-C829-9036D79DB03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4909242" y="3948235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Arc 34">
              <a:extLst>
                <a:ext uri="{FF2B5EF4-FFF2-40B4-BE49-F238E27FC236}">
                  <a16:creationId xmlns:a16="http://schemas.microsoft.com/office/drawing/2014/main" id="{C5CEE6E1-5EE8-DAA2-5020-2644F2970A8A}"/>
                </a:ext>
              </a:extLst>
            </p:cNvPr>
            <p:cNvSpPr>
              <a:spLocks noChangeAspect="1"/>
            </p:cNvSpPr>
            <p:nvPr/>
          </p:nvSpPr>
          <p:spPr bwMode="auto">
            <a:xfrm rot="21180000">
              <a:off x="4989115" y="3886761"/>
              <a:ext cx="224979" cy="1030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22">
              <a:extLst>
                <a:ext uri="{FF2B5EF4-FFF2-40B4-BE49-F238E27FC236}">
                  <a16:creationId xmlns:a16="http://schemas.microsoft.com/office/drawing/2014/main" id="{3E8FB3D9-E950-17CF-0C0F-5B60E8C39E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2935363" y="3757541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22">
              <a:extLst>
                <a:ext uri="{FF2B5EF4-FFF2-40B4-BE49-F238E27FC236}">
                  <a16:creationId xmlns:a16="http://schemas.microsoft.com/office/drawing/2014/main" id="{19A65BA3-57E8-9B17-AA09-8CE4194652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2948748" y="4114118"/>
              <a:ext cx="186854" cy="228513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Arc 32">
              <a:extLst>
                <a:ext uri="{FF2B5EF4-FFF2-40B4-BE49-F238E27FC236}">
                  <a16:creationId xmlns:a16="http://schemas.microsoft.com/office/drawing/2014/main" id="{FA981868-FB6F-A32B-6603-33B63C3C2A1E}"/>
                </a:ext>
              </a:extLst>
            </p:cNvPr>
            <p:cNvSpPr>
              <a:spLocks noChangeAspect="1"/>
            </p:cNvSpPr>
            <p:nvPr/>
          </p:nvSpPr>
          <p:spPr bwMode="auto">
            <a:xfrm rot="360000">
              <a:off x="4840163" y="3804164"/>
              <a:ext cx="224979" cy="4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11">
              <a:extLst>
                <a:ext uri="{FF2B5EF4-FFF2-40B4-BE49-F238E27FC236}">
                  <a16:creationId xmlns:a16="http://schemas.microsoft.com/office/drawing/2014/main" id="{62206F88-83B5-B6F7-2147-05B7681312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6363942" y="3920318"/>
              <a:ext cx="139793" cy="169748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22">
              <a:extLst>
                <a:ext uri="{FF2B5EF4-FFF2-40B4-BE49-F238E27FC236}">
                  <a16:creationId xmlns:a16="http://schemas.microsoft.com/office/drawing/2014/main" id="{AF66E1F8-E3EC-7889-5517-08179F31ED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6662056" y="3994147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29">
              <a:extLst>
                <a:ext uri="{FF2B5EF4-FFF2-40B4-BE49-F238E27FC236}">
                  <a16:creationId xmlns:a16="http://schemas.microsoft.com/office/drawing/2014/main" id="{0E9E9AA3-9A75-6797-1892-91D7085C47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6548216" y="4099141"/>
              <a:ext cx="140885" cy="17581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9" charset="0"/>
              </a:endParaRPr>
            </a:p>
          </p:txBody>
        </p:sp>
        <p:sp>
          <p:nvSpPr>
            <p:cNvPr id="126" name="Arc 32">
              <a:extLst>
                <a:ext uri="{FF2B5EF4-FFF2-40B4-BE49-F238E27FC236}">
                  <a16:creationId xmlns:a16="http://schemas.microsoft.com/office/drawing/2014/main" id="{0B4B6683-6D5E-F836-2D67-6579A5125C3B}"/>
                </a:ext>
              </a:extLst>
            </p:cNvPr>
            <p:cNvSpPr>
              <a:spLocks noChangeAspect="1"/>
            </p:cNvSpPr>
            <p:nvPr/>
          </p:nvSpPr>
          <p:spPr bwMode="auto">
            <a:xfrm rot="5760000" flipV="1">
              <a:off x="6362425" y="4161484"/>
              <a:ext cx="309991" cy="4870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22">
              <a:extLst>
                <a:ext uri="{FF2B5EF4-FFF2-40B4-BE49-F238E27FC236}">
                  <a16:creationId xmlns:a16="http://schemas.microsoft.com/office/drawing/2014/main" id="{04B2164F-043A-81BC-2468-DCC5073116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6508814" y="3927469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22">
              <a:extLst>
                <a:ext uri="{FF2B5EF4-FFF2-40B4-BE49-F238E27FC236}">
                  <a16:creationId xmlns:a16="http://schemas.microsoft.com/office/drawing/2014/main" id="{60840E07-A40F-75FC-73B6-9F85ECC59E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5066349" y="3719635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2">
              <a:extLst>
                <a:ext uri="{FF2B5EF4-FFF2-40B4-BE49-F238E27FC236}">
                  <a16:creationId xmlns:a16="http://schemas.microsoft.com/office/drawing/2014/main" id="{E40AA27F-0724-70F9-DEA4-37E904660BC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4916563" y="3833741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22">
              <a:extLst>
                <a:ext uri="{FF2B5EF4-FFF2-40B4-BE49-F238E27FC236}">
                  <a16:creationId xmlns:a16="http://schemas.microsoft.com/office/drawing/2014/main" id="{F4826E2E-CA3F-56EC-5466-57C212BA34D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213785" y="3975703"/>
              <a:ext cx="122374" cy="149657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22">
              <a:extLst>
                <a:ext uri="{FF2B5EF4-FFF2-40B4-BE49-F238E27FC236}">
                  <a16:creationId xmlns:a16="http://schemas.microsoft.com/office/drawing/2014/main" id="{C1533C2A-78D1-C1C0-6DEB-D9F4E8A239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011563" y="3986141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22">
              <a:extLst>
                <a:ext uri="{FF2B5EF4-FFF2-40B4-BE49-F238E27FC236}">
                  <a16:creationId xmlns:a16="http://schemas.microsoft.com/office/drawing/2014/main" id="{EF3B667F-29BD-8D36-0C64-56444BE3188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314031" y="3495287"/>
              <a:ext cx="131597" cy="160937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22">
              <a:extLst>
                <a:ext uri="{FF2B5EF4-FFF2-40B4-BE49-F238E27FC236}">
                  <a16:creationId xmlns:a16="http://schemas.microsoft.com/office/drawing/2014/main" id="{1BE98B74-7D5D-74C2-648B-10F320AF6F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384614" y="4244907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22">
              <a:extLst>
                <a:ext uri="{FF2B5EF4-FFF2-40B4-BE49-F238E27FC236}">
                  <a16:creationId xmlns:a16="http://schemas.microsoft.com/office/drawing/2014/main" id="{42BA320A-8BC8-32F4-3DCC-7DAA7922939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087763" y="4244907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22">
              <a:extLst>
                <a:ext uri="{FF2B5EF4-FFF2-40B4-BE49-F238E27FC236}">
                  <a16:creationId xmlns:a16="http://schemas.microsoft.com/office/drawing/2014/main" id="{A6F3AEAE-D54B-F175-17BE-5F0AFBFDE1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2935363" y="4016307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22">
              <a:extLst>
                <a:ext uri="{FF2B5EF4-FFF2-40B4-BE49-F238E27FC236}">
                  <a16:creationId xmlns:a16="http://schemas.microsoft.com/office/drawing/2014/main" id="{B86220FC-1844-4A4E-C6E7-6905C5D1DC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569458" y="4141614"/>
              <a:ext cx="167194" cy="204471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22">
              <a:extLst>
                <a:ext uri="{FF2B5EF4-FFF2-40B4-BE49-F238E27FC236}">
                  <a16:creationId xmlns:a16="http://schemas.microsoft.com/office/drawing/2014/main" id="{4E44024B-A10D-2E26-9DD1-9F125EF042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400357" y="3841817"/>
              <a:ext cx="167194" cy="204471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22">
              <a:extLst>
                <a:ext uri="{FF2B5EF4-FFF2-40B4-BE49-F238E27FC236}">
                  <a16:creationId xmlns:a16="http://schemas.microsoft.com/office/drawing/2014/main" id="{4D2A9DD4-2109-28CD-7306-5D0E76A92A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476557" y="3634888"/>
              <a:ext cx="167194" cy="204471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22">
              <a:extLst>
                <a:ext uri="{FF2B5EF4-FFF2-40B4-BE49-F238E27FC236}">
                  <a16:creationId xmlns:a16="http://schemas.microsoft.com/office/drawing/2014/main" id="{34FEED55-4D57-70A1-DDBA-28D3904291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3117441" y="3613217"/>
              <a:ext cx="167194" cy="204471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Arc 34">
              <a:extLst>
                <a:ext uri="{FF2B5EF4-FFF2-40B4-BE49-F238E27FC236}">
                  <a16:creationId xmlns:a16="http://schemas.microsoft.com/office/drawing/2014/main" id="{79F2D0AB-CC88-83BE-4523-5527001E8436}"/>
                </a:ext>
              </a:extLst>
            </p:cNvPr>
            <p:cNvSpPr>
              <a:spLocks noChangeAspect="1"/>
            </p:cNvSpPr>
            <p:nvPr/>
          </p:nvSpPr>
          <p:spPr bwMode="auto">
            <a:xfrm rot="21180000">
              <a:off x="3053441" y="3810561"/>
              <a:ext cx="224979" cy="1030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707"/>
                    <a:pt x="9612" y="52"/>
                    <a:pt x="21505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7E76503A-FE72-85BE-0784-909229AD7EE9}"/>
                </a:ext>
              </a:extLst>
            </p:cNvPr>
            <p:cNvGrpSpPr/>
            <p:nvPr/>
          </p:nvGrpSpPr>
          <p:grpSpPr>
            <a:xfrm>
              <a:off x="2743200" y="3429000"/>
              <a:ext cx="4572000" cy="1524000"/>
              <a:chOff x="2743200" y="2760663"/>
              <a:chExt cx="4648200" cy="1524000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04D2A4B0-99BA-8DB0-9892-9818B70BB1D6}"/>
                  </a:ext>
                </a:extLst>
              </p:cNvPr>
              <p:cNvSpPr/>
              <p:nvPr/>
            </p:nvSpPr>
            <p:spPr>
              <a:xfrm>
                <a:off x="2743200" y="2794160"/>
                <a:ext cx="1229187" cy="1168241"/>
              </a:xfrm>
              <a:prstGeom prst="ellipse">
                <a:avLst/>
              </a:prstGeom>
              <a:noFill/>
              <a:ln w="635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0CF0FF3-03DC-A90A-7E12-2CC7004D3D68}"/>
                  </a:ext>
                </a:extLst>
              </p:cNvPr>
              <p:cNvSpPr/>
              <p:nvPr/>
            </p:nvSpPr>
            <p:spPr>
              <a:xfrm>
                <a:off x="5791200" y="2760663"/>
                <a:ext cx="1600200" cy="1524000"/>
              </a:xfrm>
              <a:prstGeom prst="ellipse">
                <a:avLst/>
              </a:prstGeom>
              <a:noFill/>
              <a:ln w="635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BBE8279-35DD-FBA8-EDA2-B322DF71EA80}"/>
                  </a:ext>
                </a:extLst>
              </p:cNvPr>
              <p:cNvSpPr/>
              <p:nvPr/>
            </p:nvSpPr>
            <p:spPr>
              <a:xfrm>
                <a:off x="4648200" y="2819400"/>
                <a:ext cx="762000" cy="762000"/>
              </a:xfrm>
              <a:prstGeom prst="ellipse">
                <a:avLst/>
              </a:prstGeom>
              <a:noFill/>
              <a:ln w="635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Arc 225">
              <a:extLst>
                <a:ext uri="{FF2B5EF4-FFF2-40B4-BE49-F238E27FC236}">
                  <a16:creationId xmlns:a16="http://schemas.microsoft.com/office/drawing/2014/main" id="{2120268B-69E7-1451-EDE8-F5D42DCB4DC1}"/>
                </a:ext>
              </a:extLst>
            </p:cNvPr>
            <p:cNvSpPr>
              <a:spLocks noChangeAspect="1"/>
            </p:cNvSpPr>
            <p:nvPr/>
          </p:nvSpPr>
          <p:spPr bwMode="auto">
            <a:xfrm rot="14520000" flipV="1">
              <a:off x="4798998" y="3968902"/>
              <a:ext cx="382333" cy="53498"/>
            </a:xfrm>
            <a:custGeom>
              <a:avLst/>
              <a:gdLst>
                <a:gd name="T0" fmla="*/ 0 w 21593"/>
                <a:gd name="T1" fmla="*/ 0 h 21600"/>
                <a:gd name="T2" fmla="*/ 0 w 21593"/>
                <a:gd name="T3" fmla="*/ 0 h 21600"/>
                <a:gd name="T4" fmla="*/ 0 w 2159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3"/>
                <a:gd name="T10" fmla="*/ 0 h 21600"/>
                <a:gd name="T11" fmla="*/ 21593 w 215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3" h="21600" fill="none" extrusionOk="0">
                  <a:moveTo>
                    <a:pt x="0" y="21040"/>
                  </a:moveTo>
                  <a:cubicBezTo>
                    <a:pt x="302" y="9369"/>
                    <a:pt x="9824" y="51"/>
                    <a:pt x="21499" y="0"/>
                  </a:cubicBezTo>
                </a:path>
                <a:path w="21593" h="21600" stroke="0" extrusionOk="0">
                  <a:moveTo>
                    <a:pt x="0" y="21040"/>
                  </a:moveTo>
                  <a:cubicBezTo>
                    <a:pt x="302" y="9369"/>
                    <a:pt x="9824" y="51"/>
                    <a:pt x="21499" y="0"/>
                  </a:cubicBezTo>
                  <a:lnTo>
                    <a:pt x="21593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Arc 225">
              <a:extLst>
                <a:ext uri="{FF2B5EF4-FFF2-40B4-BE49-F238E27FC236}">
                  <a16:creationId xmlns:a16="http://schemas.microsoft.com/office/drawing/2014/main" id="{C75C09FC-E382-8BDD-D205-9CE019ADCCAA}"/>
                </a:ext>
              </a:extLst>
            </p:cNvPr>
            <p:cNvSpPr>
              <a:spLocks noChangeAspect="1"/>
            </p:cNvSpPr>
            <p:nvPr/>
          </p:nvSpPr>
          <p:spPr bwMode="auto">
            <a:xfrm rot="14520000" flipV="1">
              <a:off x="2970198" y="3830501"/>
              <a:ext cx="382333" cy="53498"/>
            </a:xfrm>
            <a:custGeom>
              <a:avLst/>
              <a:gdLst>
                <a:gd name="T0" fmla="*/ 0 w 21593"/>
                <a:gd name="T1" fmla="*/ 0 h 21600"/>
                <a:gd name="T2" fmla="*/ 0 w 21593"/>
                <a:gd name="T3" fmla="*/ 0 h 21600"/>
                <a:gd name="T4" fmla="*/ 0 w 21593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3"/>
                <a:gd name="T10" fmla="*/ 0 h 21600"/>
                <a:gd name="T11" fmla="*/ 21593 w 2159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3" h="21600" fill="none" extrusionOk="0">
                  <a:moveTo>
                    <a:pt x="0" y="21040"/>
                  </a:moveTo>
                  <a:cubicBezTo>
                    <a:pt x="302" y="9369"/>
                    <a:pt x="9824" y="51"/>
                    <a:pt x="21499" y="0"/>
                  </a:cubicBezTo>
                </a:path>
                <a:path w="21593" h="21600" stroke="0" extrusionOk="0">
                  <a:moveTo>
                    <a:pt x="0" y="21040"/>
                  </a:moveTo>
                  <a:cubicBezTo>
                    <a:pt x="302" y="9369"/>
                    <a:pt x="9824" y="51"/>
                    <a:pt x="21499" y="0"/>
                  </a:cubicBezTo>
                  <a:lnTo>
                    <a:pt x="21593" y="21600"/>
                  </a:lnTo>
                  <a:close/>
                </a:path>
              </a:pathLst>
            </a:custGeom>
            <a:noFill/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22">
              <a:extLst>
                <a:ext uri="{FF2B5EF4-FFF2-40B4-BE49-F238E27FC236}">
                  <a16:creationId xmlns:a16="http://schemas.microsoft.com/office/drawing/2014/main" id="{EC13FFD6-8A69-0F19-4BAA-9D336048DC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8960000">
              <a:off x="4916563" y="3622604"/>
              <a:ext cx="139793" cy="170960"/>
            </a:xfrm>
            <a:prstGeom prst="ellipse">
              <a:avLst/>
            </a:prstGeom>
            <a:solidFill>
              <a:srgbClr val="EAEC5E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2EFE9792-A738-DB29-A2CF-FED6CB734FE5}"/>
              </a:ext>
            </a:extLst>
          </p:cNvPr>
          <p:cNvSpPr txBox="1"/>
          <p:nvPr/>
        </p:nvSpPr>
        <p:spPr>
          <a:xfrm>
            <a:off x="7897885" y="2248357"/>
            <a:ext cx="3889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>
              <a:buClr>
                <a:srgbClr val="02155E"/>
              </a:buClr>
            </a:pPr>
            <a:r>
              <a:rPr lang="en-US" i="1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We became cholesterol-centric before the obesity epidemic, when fasting TG were normally cleared to &lt; 50 mg/dl</a:t>
            </a:r>
          </a:p>
          <a:p>
            <a:pPr marL="11113">
              <a:buClr>
                <a:srgbClr val="02155E"/>
              </a:buClr>
            </a:pPr>
            <a:r>
              <a:rPr lang="en-US" i="1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US" i="1">
                <a:solidFill>
                  <a:srgbClr val="C00000"/>
                </a:solidFill>
                <a:latin typeface="Symbol" pitchFamily="2" charset="2"/>
                <a:cs typeface="Calibri" panose="020F0502020204030204" pitchFamily="34" charset="0"/>
              </a:rPr>
              <a:t>\ </a:t>
            </a:r>
            <a:r>
              <a:rPr lang="en-US" i="1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VLDL-c ~10 mg/dL</a:t>
            </a:r>
          </a:p>
        </p:txBody>
      </p:sp>
    </p:spTree>
    <p:extLst>
      <p:ext uri="{BB962C8B-B14F-4D97-AF65-F5344CB8AC3E}">
        <p14:creationId xmlns:p14="http://schemas.microsoft.com/office/powerpoint/2010/main" val="11474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916C8-73BD-C2B7-FB6D-0D03E54C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E7029-8A98-62ED-9394-3777F84A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88" y="365125"/>
            <a:ext cx="1176671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/>
              <a:t>In an Insulin Sensitive Metabolism,</a:t>
            </a:r>
            <a:br>
              <a:rPr lang="en-US" sz="3600"/>
            </a:br>
            <a:r>
              <a:rPr lang="en-US" sz="3600"/>
              <a:t>TC =  Mostly LDL-c  + </a:t>
            </a:r>
            <a:r>
              <a:rPr lang="en-US" sz="3100"/>
              <a:t>(~ ½ as much HDL-c &amp; very little VLDL-c)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EF7DAB-D8E1-A3CD-2244-C2A265574F3D}"/>
              </a:ext>
            </a:extLst>
          </p:cNvPr>
          <p:cNvGrpSpPr/>
          <p:nvPr/>
        </p:nvGrpSpPr>
        <p:grpSpPr>
          <a:xfrm>
            <a:off x="237529" y="2471840"/>
            <a:ext cx="11484243" cy="4280397"/>
            <a:chOff x="268224" y="1376596"/>
            <a:chExt cx="10303506" cy="428039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9A8FFB-9E1E-BA9D-914C-3951235E6D65}"/>
                </a:ext>
              </a:extLst>
            </p:cNvPr>
            <p:cNvGrpSpPr/>
            <p:nvPr/>
          </p:nvGrpSpPr>
          <p:grpSpPr>
            <a:xfrm>
              <a:off x="268224" y="1376596"/>
              <a:ext cx="10303506" cy="4280397"/>
              <a:chOff x="0" y="962068"/>
              <a:chExt cx="9328648" cy="428039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BA26BE6-67CD-2F3C-E66D-2DA03144F80F}"/>
                  </a:ext>
                </a:extLst>
              </p:cNvPr>
              <p:cNvGrpSpPr/>
              <p:nvPr/>
            </p:nvGrpSpPr>
            <p:grpSpPr>
              <a:xfrm>
                <a:off x="0" y="962068"/>
                <a:ext cx="9328648" cy="4280397"/>
                <a:chOff x="0" y="962068"/>
                <a:chExt cx="9328648" cy="4280397"/>
              </a:xfrm>
            </p:grpSpPr>
            <p:pic>
              <p:nvPicPr>
                <p:cNvPr id="13" name="Picture 2">
                  <a:extLst>
                    <a:ext uri="{FF2B5EF4-FFF2-40B4-BE49-F238E27FC236}">
                      <a16:creationId xmlns:a16="http://schemas.microsoft.com/office/drawing/2014/main" id="{DD820995-FB4A-8CC9-A80C-C129117755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612297"/>
                  <a:ext cx="9150884" cy="363016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F632BAF-69AC-0EAC-40E6-F8120E73A237}"/>
                    </a:ext>
                  </a:extLst>
                </p:cNvPr>
                <p:cNvSpPr/>
                <p:nvPr/>
              </p:nvSpPr>
              <p:spPr>
                <a:xfrm>
                  <a:off x="6553200" y="962068"/>
                  <a:ext cx="762000" cy="5836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pre</a:t>
                  </a:r>
                </a:p>
                <a:p>
                  <a:pPr algn="ctr"/>
                  <a:r>
                    <a:rPr lang="en-US" sz="14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HDL</a:t>
                  </a: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06E6BEB9-E609-40A1-9F2C-DD0C5ACB40C1}"/>
                    </a:ext>
                  </a:extLst>
                </p:cNvPr>
                <p:cNvSpPr/>
                <p:nvPr/>
              </p:nvSpPr>
              <p:spPr>
                <a:xfrm>
                  <a:off x="8077200" y="1049798"/>
                  <a:ext cx="762000" cy="58361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err="1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Lge</a:t>
                  </a:r>
                  <a:endParaRPr lang="en-US" sz="1400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endParaRPr>
                </a:p>
                <a:p>
                  <a:pPr algn="ctr"/>
                  <a:r>
                    <a:rPr lang="en-US" sz="1400">
                      <a:solidFill>
                        <a:schemeClr val="tx1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HDL</a:t>
                  </a:r>
                </a:p>
              </p:txBody>
            </p:sp>
            <p:sp>
              <p:nvSpPr>
                <p:cNvPr id="16" name="Circular Arrow 15">
                  <a:extLst>
                    <a:ext uri="{FF2B5EF4-FFF2-40B4-BE49-F238E27FC236}">
                      <a16:creationId xmlns:a16="http://schemas.microsoft.com/office/drawing/2014/main" id="{5E3A6AEE-FF71-DCBA-F4B4-60DB4C93980A}"/>
                    </a:ext>
                  </a:extLst>
                </p:cNvPr>
                <p:cNvSpPr/>
                <p:nvPr/>
              </p:nvSpPr>
              <p:spPr>
                <a:xfrm rot="10800000">
                  <a:off x="6992645" y="1480214"/>
                  <a:ext cx="1219199" cy="206917"/>
                </a:xfrm>
                <a:prstGeom prst="circular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F6005E2-2C7D-BEF0-589C-1549128E95AE}"/>
                    </a:ext>
                  </a:extLst>
                </p:cNvPr>
                <p:cNvSpPr txBox="1"/>
                <p:nvPr/>
              </p:nvSpPr>
              <p:spPr>
                <a:xfrm>
                  <a:off x="7543800" y="1295400"/>
                  <a:ext cx="4267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/>
                    <a:t>HL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F8874F3-DF92-17F6-AB98-598753E4DFF3}"/>
                    </a:ext>
                  </a:extLst>
                </p:cNvPr>
                <p:cNvSpPr txBox="1"/>
                <p:nvPr/>
              </p:nvSpPr>
              <p:spPr>
                <a:xfrm>
                  <a:off x="8034081" y="1597445"/>
                  <a:ext cx="12945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rgbClr val="00B05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Stable </a:t>
                  </a:r>
                  <a:r>
                    <a:rPr lang="en-US" sz="1600" b="1" err="1">
                      <a:solidFill>
                        <a:srgbClr val="00B05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Lge</a:t>
                  </a:r>
                  <a:r>
                    <a:rPr lang="en-US" sz="1600" b="1">
                      <a:solidFill>
                        <a:srgbClr val="00B05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 HDL-P</a:t>
                  </a:r>
                </a:p>
                <a:p>
                  <a:pPr algn="ctr"/>
                  <a:r>
                    <a:rPr lang="en-US" sz="1600" b="1">
                      <a:solidFill>
                        <a:srgbClr val="00B05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= Higher HDL-c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E88525-C1A8-84F6-9923-3DF5F95EBB60}"/>
                  </a:ext>
                </a:extLst>
              </p:cNvPr>
              <p:cNvSpPr txBox="1"/>
              <p:nvPr/>
            </p:nvSpPr>
            <p:spPr>
              <a:xfrm>
                <a:off x="7770893" y="3654623"/>
                <a:ext cx="7034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>
                    <a:solidFill>
                      <a:srgbClr val="00B05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Less LDL-c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F7F86C-2C4E-A13C-C275-DED84A7721B5}"/>
                  </a:ext>
                </a:extLst>
              </p:cNvPr>
              <p:cNvSpPr txBox="1"/>
              <p:nvPr/>
            </p:nvSpPr>
            <p:spPr>
              <a:xfrm>
                <a:off x="4038600" y="3349823"/>
                <a:ext cx="7024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>
                    <a:solidFill>
                      <a:srgbClr val="E20000"/>
                    </a:solidFill>
                  </a:rPr>
                  <a:t>TG rich</a:t>
                </a:r>
                <a:endParaRPr lang="en-US" sz="1400" b="1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06E6080-A6FF-A07F-2551-635C63F4A328}"/>
                </a:ext>
              </a:extLst>
            </p:cNvPr>
            <p:cNvSpPr/>
            <p:nvPr/>
          </p:nvSpPr>
          <p:spPr>
            <a:xfrm>
              <a:off x="2401201" y="3465576"/>
              <a:ext cx="1585583" cy="15775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cs typeface="Arial" panose="020B0604020202020204" pitchFamily="34" charset="0"/>
                </a:rPr>
                <a:t>Larger</a:t>
              </a:r>
            </a:p>
            <a:p>
              <a:pPr algn="ctr"/>
              <a:r>
                <a:rPr lang="en-US" sz="2800" b="1">
                  <a:solidFill>
                    <a:schemeClr val="tx1"/>
                  </a:solidFill>
                  <a:cs typeface="Arial" panose="020B0604020202020204" pitchFamily="34" charset="0"/>
                </a:rPr>
                <a:t>VLDL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B343D43-2053-DBE5-7831-E13E9E0D957D}"/>
              </a:ext>
            </a:extLst>
          </p:cNvPr>
          <p:cNvSpPr txBox="1"/>
          <p:nvPr/>
        </p:nvSpPr>
        <p:spPr>
          <a:xfrm>
            <a:off x="1189212" y="5476606"/>
            <a:ext cx="792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Century Gothic" panose="020B0502020202020204" pitchFamily="34" charset="0"/>
              </a:rPr>
              <a:t>TG </a:t>
            </a:r>
            <a:r>
              <a:rPr lang="en-US" sz="2400" b="1" i="1">
                <a:solidFill>
                  <a:srgbClr val="FF0000"/>
                </a:solidFill>
                <a:latin typeface="Symbol" pitchFamily="2" charset="2"/>
              </a:rPr>
              <a:t>\</a:t>
            </a:r>
            <a:r>
              <a:rPr lang="en-US" sz="2400" b="1" i="1" err="1">
                <a:solidFill>
                  <a:srgbClr val="FF0000"/>
                </a:solidFill>
                <a:latin typeface="Century Gothic" panose="020B0502020202020204" pitchFamily="34" charset="0"/>
              </a:rPr>
              <a:t>Lp</a:t>
            </a:r>
            <a:r>
              <a:rPr lang="en-US" sz="2400" b="1" i="1">
                <a:solidFill>
                  <a:srgbClr val="FF0000"/>
                </a:solidFill>
                <a:latin typeface="Century Gothic" panose="020B0502020202020204" pitchFamily="34" charset="0"/>
              </a:rPr>
              <a:t> Content &amp; Size are Under Influence of Insulin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FAD450-A3B7-397B-82C6-1D4B3246713B}"/>
              </a:ext>
            </a:extLst>
          </p:cNvPr>
          <p:cNvGrpSpPr/>
          <p:nvPr/>
        </p:nvGrpSpPr>
        <p:grpSpPr>
          <a:xfrm>
            <a:off x="679708" y="4207297"/>
            <a:ext cx="11533631" cy="2474373"/>
            <a:chOff x="838200" y="3364135"/>
            <a:chExt cx="11533631" cy="2745218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81DE4FE-173F-E9BF-6F4B-31F395F70D61}"/>
                </a:ext>
              </a:extLst>
            </p:cNvPr>
            <p:cNvSpPr/>
            <p:nvPr/>
          </p:nvSpPr>
          <p:spPr>
            <a:xfrm>
              <a:off x="838200" y="3653948"/>
              <a:ext cx="11533631" cy="2455405"/>
            </a:xfrm>
            <a:prstGeom prst="parallelogram">
              <a:avLst>
                <a:gd name="adj" fmla="val 2644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FA2AB7-D0D0-22C2-2B69-32F05C4FF5CA}"/>
                </a:ext>
              </a:extLst>
            </p:cNvPr>
            <p:cNvSpPr/>
            <p:nvPr/>
          </p:nvSpPr>
          <p:spPr>
            <a:xfrm>
              <a:off x="2844202" y="3364135"/>
              <a:ext cx="1410806" cy="521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08EB2FF-E2A5-8A43-0C30-B86B49AEFA19}"/>
              </a:ext>
            </a:extLst>
          </p:cNvPr>
          <p:cNvSpPr txBox="1"/>
          <p:nvPr/>
        </p:nvSpPr>
        <p:spPr>
          <a:xfrm>
            <a:off x="4409324" y="4273485"/>
            <a:ext cx="190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Less TG to package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BE5BF1-B0FA-B41D-266B-23B0E3C51D58}"/>
              </a:ext>
            </a:extLst>
          </p:cNvPr>
          <p:cNvSpPr txBox="1"/>
          <p:nvPr/>
        </p:nvSpPr>
        <p:spPr>
          <a:xfrm>
            <a:off x="6669313" y="4259672"/>
            <a:ext cx="96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Transient </a:t>
            </a:r>
            <a:r>
              <a:rPr lang="en-US" b="1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A9D841-6E2A-73F5-9CD2-F2C04D7831E0}"/>
              </a:ext>
            </a:extLst>
          </p:cNvPr>
          <p:cNvSpPr txBox="1"/>
          <p:nvPr/>
        </p:nvSpPr>
        <p:spPr>
          <a:xfrm>
            <a:off x="8267026" y="4003744"/>
            <a:ext cx="1715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More Cholesterol, Less TG, </a:t>
            </a:r>
          </a:p>
          <a:p>
            <a:pPr algn="ctr"/>
            <a:r>
              <a:rPr lang="en-US" sz="1600" b="1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Well Cleared by LDLR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4F31350-EDFC-A39D-0EDB-7C09007A2EE3}"/>
              </a:ext>
            </a:extLst>
          </p:cNvPr>
          <p:cNvGrpSpPr/>
          <p:nvPr/>
        </p:nvGrpSpPr>
        <p:grpSpPr>
          <a:xfrm>
            <a:off x="234788" y="3555895"/>
            <a:ext cx="2930443" cy="1718009"/>
            <a:chOff x="234788" y="3555895"/>
            <a:chExt cx="2930443" cy="171800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73E5CB-C42C-EA6D-B4FE-71DC97CCC2B9}"/>
                </a:ext>
              </a:extLst>
            </p:cNvPr>
            <p:cNvGrpSpPr/>
            <p:nvPr/>
          </p:nvGrpSpPr>
          <p:grpSpPr>
            <a:xfrm>
              <a:off x="234788" y="3555895"/>
              <a:ext cx="2930443" cy="1718009"/>
              <a:chOff x="658373" y="1803783"/>
              <a:chExt cx="2235200" cy="1537130"/>
            </a:xfrm>
          </p:grpSpPr>
          <p:pic>
            <p:nvPicPr>
              <p:cNvPr id="3074" name="Picture 2" descr="900+ Human Liver Clip Art | Royalty Free - GoGraph">
                <a:extLst>
                  <a:ext uri="{FF2B5EF4-FFF2-40B4-BE49-F238E27FC236}">
                    <a16:creationId xmlns:a16="http://schemas.microsoft.com/office/drawing/2014/main" id="{4443BA13-4367-9D01-66C8-5F7C33BE0A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8373" y="1803783"/>
                <a:ext cx="2235200" cy="1537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6EE2A7-EF03-AC77-434C-58479BD7FF01}"/>
                  </a:ext>
                </a:extLst>
              </p:cNvPr>
              <p:cNvSpPr txBox="1"/>
              <p:nvPr/>
            </p:nvSpPr>
            <p:spPr>
              <a:xfrm>
                <a:off x="837955" y="2171854"/>
                <a:ext cx="836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/>
                  <a:t>LOW </a:t>
                </a:r>
              </a:p>
              <a:p>
                <a:pPr algn="ctr"/>
                <a:r>
                  <a:rPr lang="en-US" sz="1400" b="1"/>
                  <a:t>TG POOL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743725F-857F-9165-F117-F9C6DFAB9316}"/>
                </a:ext>
              </a:extLst>
            </p:cNvPr>
            <p:cNvSpPr/>
            <p:nvPr/>
          </p:nvSpPr>
          <p:spPr>
            <a:xfrm>
              <a:off x="634077" y="3959820"/>
              <a:ext cx="769592" cy="552621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2485E87-F3A3-FAFE-4E47-66F7B0E8F7E1}"/>
              </a:ext>
            </a:extLst>
          </p:cNvPr>
          <p:cNvSpPr txBox="1"/>
          <p:nvPr/>
        </p:nvSpPr>
        <p:spPr>
          <a:xfrm>
            <a:off x="10346905" y="4273485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/>
              <a:t>LDL-R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E35C83-349B-7D66-AD9B-6E42E94035EF}"/>
              </a:ext>
            </a:extLst>
          </p:cNvPr>
          <p:cNvSpPr/>
          <p:nvPr/>
        </p:nvSpPr>
        <p:spPr>
          <a:xfrm>
            <a:off x="10346905" y="6576489"/>
            <a:ext cx="1552575" cy="28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0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916C8-73BD-C2B7-FB6D-0D03E54C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E7029-8A98-62ED-9394-3777F84A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45" y="143522"/>
            <a:ext cx="11788155" cy="1170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/>
              <a:t>TG Clearance in Insulin Resistance Changes Everything,</a:t>
            </a:r>
            <a:br>
              <a:rPr lang="en-US" sz="3600"/>
            </a:br>
            <a:r>
              <a:rPr lang="en-US"/>
              <a:t>D</a:t>
            </a:r>
            <a:r>
              <a:rPr lang="en-US" sz="3600"/>
              <a:t>riving Atherogenic Combined Dyslipidemia</a:t>
            </a:r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9A8FFB-9E1E-BA9D-914C-3951235E6D65}"/>
              </a:ext>
            </a:extLst>
          </p:cNvPr>
          <p:cNvGrpSpPr/>
          <p:nvPr/>
        </p:nvGrpSpPr>
        <p:grpSpPr>
          <a:xfrm>
            <a:off x="362008" y="1376596"/>
            <a:ext cx="11601392" cy="4840637"/>
            <a:chOff x="0" y="962068"/>
            <a:chExt cx="9257306" cy="48406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A26BE6-67CD-2F3C-E66D-2DA03144F80F}"/>
                </a:ext>
              </a:extLst>
            </p:cNvPr>
            <p:cNvGrpSpPr/>
            <p:nvPr/>
          </p:nvGrpSpPr>
          <p:grpSpPr>
            <a:xfrm>
              <a:off x="0" y="962068"/>
              <a:ext cx="9150884" cy="4280397"/>
              <a:chOff x="0" y="962068"/>
              <a:chExt cx="9150884" cy="4280397"/>
            </a:xfrm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DD820995-FB4A-8CC9-A80C-C129117755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12297"/>
                <a:ext cx="9150884" cy="3630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F632BAF-69AC-0EAC-40E6-F8120E73A237}"/>
                  </a:ext>
                </a:extLst>
              </p:cNvPr>
              <p:cNvSpPr/>
              <p:nvPr/>
            </p:nvSpPr>
            <p:spPr>
              <a:xfrm>
                <a:off x="6553200" y="962068"/>
                <a:ext cx="762000" cy="5836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pre</a:t>
                </a:r>
              </a:p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HDL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6E6BEB9-E609-40A1-9F2C-DD0C5ACB40C1}"/>
                  </a:ext>
                </a:extLst>
              </p:cNvPr>
              <p:cNvSpPr/>
              <p:nvPr/>
            </p:nvSpPr>
            <p:spPr>
              <a:xfrm>
                <a:off x="8077200" y="1049798"/>
                <a:ext cx="762000" cy="58361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err="1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Lge</a:t>
                </a:r>
                <a:endParaRPr lang="en-US" sz="1400">
                  <a:solidFill>
                    <a:schemeClr val="tx1"/>
                  </a:solidFill>
                  <a:latin typeface="Arial Narrow" panose="020B0604020202020204" pitchFamily="34" charset="0"/>
                  <a:cs typeface="Arial Narrow" panose="020B0604020202020204" pitchFamily="34" charset="0"/>
                </a:endParaRPr>
              </a:p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HDL</a:t>
                </a:r>
              </a:p>
            </p:txBody>
          </p:sp>
          <p:sp>
            <p:nvSpPr>
              <p:cNvPr id="16" name="Circular Arrow 15">
                <a:extLst>
                  <a:ext uri="{FF2B5EF4-FFF2-40B4-BE49-F238E27FC236}">
                    <a16:creationId xmlns:a16="http://schemas.microsoft.com/office/drawing/2014/main" id="{5E3A6AEE-FF71-DCBA-F4B4-60DB4C93980A}"/>
                  </a:ext>
                </a:extLst>
              </p:cNvPr>
              <p:cNvSpPr/>
              <p:nvPr/>
            </p:nvSpPr>
            <p:spPr>
              <a:xfrm rot="10800000">
                <a:off x="6992645" y="1480214"/>
                <a:ext cx="1219199" cy="206917"/>
              </a:xfrm>
              <a:prstGeom prst="circular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6005E2-2C7D-BEF0-589C-1549128E95AE}"/>
                  </a:ext>
                </a:extLst>
              </p:cNvPr>
              <p:cNvSpPr txBox="1"/>
              <p:nvPr/>
            </p:nvSpPr>
            <p:spPr>
              <a:xfrm>
                <a:off x="7543800" y="12954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HL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F8874F3-DF92-17F6-AB98-598753E4DFF3}"/>
                  </a:ext>
                </a:extLst>
              </p:cNvPr>
              <p:cNvSpPr txBox="1"/>
              <p:nvPr/>
            </p:nvSpPr>
            <p:spPr>
              <a:xfrm>
                <a:off x="8090131" y="1594333"/>
                <a:ext cx="8777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solidFill>
                      <a:srgbClr val="00B050"/>
                    </a:solidFill>
                    <a:latin typeface="Arial Narrow" panose="020B0604020202020204" pitchFamily="34" charset="0"/>
                    <a:cs typeface="Arial Narrow" panose="020B0604020202020204" pitchFamily="34" charset="0"/>
                  </a:rPr>
                  <a:t>High HDL-c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000308-290C-B21C-B464-F224FBF211DA}"/>
                </a:ext>
              </a:extLst>
            </p:cNvPr>
            <p:cNvSpPr txBox="1"/>
            <p:nvPr/>
          </p:nvSpPr>
          <p:spPr>
            <a:xfrm>
              <a:off x="8245272" y="5217930"/>
              <a:ext cx="10120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Unstable,</a:t>
              </a:r>
            </a:p>
            <a:p>
              <a:pPr algn="ctr"/>
              <a:r>
                <a:rPr lang="en-US" sz="1600" b="1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 Lower HDL-c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E88525-C1A8-84F6-9923-3DF5F95EBB60}"/>
                </a:ext>
              </a:extLst>
            </p:cNvPr>
            <p:cNvSpPr txBox="1"/>
            <p:nvPr/>
          </p:nvSpPr>
          <p:spPr>
            <a:xfrm>
              <a:off x="6963497" y="3026216"/>
              <a:ext cx="8687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Less LDL-c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F7F86C-2C4E-A13C-C275-DED84A7721B5}"/>
                </a:ext>
              </a:extLst>
            </p:cNvPr>
            <p:cNvSpPr txBox="1"/>
            <p:nvPr/>
          </p:nvSpPr>
          <p:spPr>
            <a:xfrm>
              <a:off x="4038600" y="3349823"/>
              <a:ext cx="5604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00000"/>
                  </a:solidFill>
                </a:rPr>
                <a:t>TG rich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E7B9CD8-E7BC-51EE-23C7-E95EC40290B0}"/>
              </a:ext>
            </a:extLst>
          </p:cNvPr>
          <p:cNvSpPr txBox="1"/>
          <p:nvPr/>
        </p:nvSpPr>
        <p:spPr>
          <a:xfrm rot="604351">
            <a:off x="1329290" y="3803904"/>
            <a:ext cx="1055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>
                <a:solidFill>
                  <a:srgbClr val="FF0000"/>
                </a:solidFill>
              </a:rPr>
              <a:t>Insulin </a:t>
            </a:r>
          </a:p>
          <a:p>
            <a:pPr algn="ctr"/>
            <a:r>
              <a:rPr lang="en-US" b="1" i="1">
                <a:solidFill>
                  <a:srgbClr val="FF0000"/>
                </a:solidFill>
              </a:rPr>
              <a:t>Resistant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53930F-1122-E7BD-771E-DD83919465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56619">
            <a:off x="123544" y="3404565"/>
            <a:ext cx="2522050" cy="221692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589892E-8895-254A-61C4-5D9419A045B5}"/>
              </a:ext>
            </a:extLst>
          </p:cNvPr>
          <p:cNvSpPr txBox="1"/>
          <p:nvPr/>
        </p:nvSpPr>
        <p:spPr>
          <a:xfrm>
            <a:off x="2728535" y="4975720"/>
            <a:ext cx="2008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More TG to package</a:t>
            </a:r>
          </a:p>
          <a:p>
            <a:pPr algn="ctr"/>
            <a:r>
              <a:rPr lang="en-US" sz="1600" b="1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More VLDL-c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84FB1C-563A-199D-8F96-5F12ABBFEEEB}"/>
              </a:ext>
            </a:extLst>
          </p:cNvPr>
          <p:cNvSpPr txBox="1"/>
          <p:nvPr/>
        </p:nvSpPr>
        <p:spPr>
          <a:xfrm>
            <a:off x="4928607" y="4699603"/>
            <a:ext cx="1632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Not well cleared, </a:t>
            </a:r>
          </a:p>
          <a:p>
            <a:r>
              <a:rPr lang="en-US" sz="1600" b="1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More non-HDL-c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9D97AA3-8C07-8921-4BFE-2A443E03891C}"/>
              </a:ext>
            </a:extLst>
          </p:cNvPr>
          <p:cNvSpPr txBox="1"/>
          <p:nvPr/>
        </p:nvSpPr>
        <p:spPr>
          <a:xfrm>
            <a:off x="9983574" y="4127069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MORE LDL-P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22BCD0-8F6C-B40E-FCFA-868B68FE8EDC}"/>
              </a:ext>
            </a:extLst>
          </p:cNvPr>
          <p:cNvSpPr txBox="1"/>
          <p:nvPr/>
        </p:nvSpPr>
        <p:spPr>
          <a:xfrm>
            <a:off x="627941" y="3746528"/>
            <a:ext cx="1024769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 HIGH</a:t>
            </a:r>
          </a:p>
          <a:p>
            <a:pPr algn="ctr"/>
            <a:r>
              <a:rPr lang="en-US" b="1"/>
              <a:t>TG POOL</a:t>
            </a:r>
          </a:p>
        </p:txBody>
      </p:sp>
      <p:sp>
        <p:nvSpPr>
          <p:cNvPr id="49" name="Round Single Corner Rectangle 48">
            <a:extLst>
              <a:ext uri="{FF2B5EF4-FFF2-40B4-BE49-F238E27FC236}">
                <a16:creationId xmlns:a16="http://schemas.microsoft.com/office/drawing/2014/main" id="{54A7CE5F-8301-BD7B-04D5-D9360C7BB02E}"/>
              </a:ext>
            </a:extLst>
          </p:cNvPr>
          <p:cNvSpPr/>
          <p:nvPr/>
        </p:nvSpPr>
        <p:spPr>
          <a:xfrm>
            <a:off x="0" y="6389914"/>
            <a:ext cx="12192000" cy="46808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B54253-EFBC-AA13-C8AE-21F038FD0E74}"/>
              </a:ext>
            </a:extLst>
          </p:cNvPr>
          <p:cNvGrpSpPr/>
          <p:nvPr/>
        </p:nvGrpSpPr>
        <p:grpSpPr>
          <a:xfrm rot="243467">
            <a:off x="215432" y="2482394"/>
            <a:ext cx="3067110" cy="1244476"/>
            <a:chOff x="234788" y="3555895"/>
            <a:chExt cx="2930443" cy="171800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E910BB7-B58D-0B96-F35E-D5AC20A13A89}"/>
                </a:ext>
              </a:extLst>
            </p:cNvPr>
            <p:cNvGrpSpPr/>
            <p:nvPr/>
          </p:nvGrpSpPr>
          <p:grpSpPr>
            <a:xfrm>
              <a:off x="234788" y="3555895"/>
              <a:ext cx="2930443" cy="1718009"/>
              <a:chOff x="658373" y="1803783"/>
              <a:chExt cx="2235200" cy="1537130"/>
            </a:xfrm>
          </p:grpSpPr>
          <p:pic>
            <p:nvPicPr>
              <p:cNvPr id="54" name="Picture 2" descr="900+ Human Liver Clip Art | Royalty Free - GoGraph">
                <a:extLst>
                  <a:ext uri="{FF2B5EF4-FFF2-40B4-BE49-F238E27FC236}">
                    <a16:creationId xmlns:a16="http://schemas.microsoft.com/office/drawing/2014/main" id="{71C8A4E7-31DB-72E9-2502-AED98010BE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8373" y="1803783"/>
                <a:ext cx="2235200" cy="1537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0060690-E14E-3A33-B424-EF1A528B97E4}"/>
                  </a:ext>
                </a:extLst>
              </p:cNvPr>
              <p:cNvSpPr txBox="1"/>
              <p:nvPr/>
            </p:nvSpPr>
            <p:spPr>
              <a:xfrm rot="21356533">
                <a:off x="837955" y="2171854"/>
                <a:ext cx="8369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/>
                  <a:t>LOW </a:t>
                </a:r>
              </a:p>
              <a:p>
                <a:pPr algn="ctr"/>
                <a:r>
                  <a:rPr lang="en-US" sz="1400" b="1"/>
                  <a:t>TG POOL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5EB637-B93B-FA49-01A1-1500036742FA}"/>
                </a:ext>
              </a:extLst>
            </p:cNvPr>
            <p:cNvSpPr/>
            <p:nvPr/>
          </p:nvSpPr>
          <p:spPr>
            <a:xfrm rot="21356533">
              <a:off x="634077" y="3959821"/>
              <a:ext cx="769592" cy="799235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9E64F28-F887-E6DE-C04B-D2ADB1285F8C}"/>
              </a:ext>
            </a:extLst>
          </p:cNvPr>
          <p:cNvSpPr txBox="1"/>
          <p:nvPr/>
        </p:nvSpPr>
        <p:spPr>
          <a:xfrm rot="21238622">
            <a:off x="2858814" y="2316638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00B050"/>
                </a:solidFill>
              </a:rPr>
              <a:t>Insulin Sensitive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831569B-E0D5-4872-29F7-660EE2B6EA05}"/>
              </a:ext>
            </a:extLst>
          </p:cNvPr>
          <p:cNvSpPr/>
          <p:nvPr/>
        </p:nvSpPr>
        <p:spPr>
          <a:xfrm>
            <a:off x="2916980" y="3406109"/>
            <a:ext cx="1632535" cy="151833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cs typeface="Arial" panose="020B0604020202020204" pitchFamily="34" charset="0"/>
              </a:rPr>
              <a:t>Larger</a:t>
            </a:r>
          </a:p>
          <a:p>
            <a:pPr algn="ctr"/>
            <a:r>
              <a:rPr lang="en-US" sz="2800" b="1">
                <a:solidFill>
                  <a:schemeClr val="tx1"/>
                </a:solidFill>
                <a:cs typeface="Arial" panose="020B0604020202020204" pitchFamily="34" charset="0"/>
              </a:rPr>
              <a:t>VLDL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284E82B-B8AE-9881-E78C-BD81876EFD1B}"/>
              </a:ext>
            </a:extLst>
          </p:cNvPr>
          <p:cNvSpPr/>
          <p:nvPr/>
        </p:nvSpPr>
        <p:spPr>
          <a:xfrm>
            <a:off x="2879399" y="3406109"/>
            <a:ext cx="1720100" cy="15183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cs typeface="Arial" panose="020B0604020202020204" pitchFamily="34" charset="0"/>
              </a:rPr>
              <a:t>Larger</a:t>
            </a:r>
          </a:p>
          <a:p>
            <a:pPr algn="ctr"/>
            <a:r>
              <a:rPr lang="en-US" sz="2800" b="1">
                <a:solidFill>
                  <a:schemeClr val="tx1"/>
                </a:solidFill>
                <a:cs typeface="Arial" panose="020B0604020202020204" pitchFamily="34" charset="0"/>
              </a:rPr>
              <a:t>VLDL</a:t>
            </a:r>
          </a:p>
        </p:txBody>
      </p:sp>
      <p:sp>
        <p:nvSpPr>
          <p:cNvPr id="60" name="Pentagon 59">
            <a:extLst>
              <a:ext uri="{FF2B5EF4-FFF2-40B4-BE49-F238E27FC236}">
                <a16:creationId xmlns:a16="http://schemas.microsoft.com/office/drawing/2014/main" id="{5CECA876-595B-3A9A-2E09-11721F03302E}"/>
              </a:ext>
            </a:extLst>
          </p:cNvPr>
          <p:cNvSpPr/>
          <p:nvPr/>
        </p:nvSpPr>
        <p:spPr>
          <a:xfrm>
            <a:off x="1689686" y="3699034"/>
            <a:ext cx="1372564" cy="493995"/>
          </a:xfrm>
          <a:prstGeom prst="homePlat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>
                <a:solidFill>
                  <a:srgbClr val="C00000"/>
                </a:solidFill>
              </a:rPr>
              <a:t>Insulin</a:t>
            </a:r>
          </a:p>
          <a:p>
            <a:pPr algn="ctr"/>
            <a:r>
              <a:rPr lang="en-US" b="1" i="1">
                <a:solidFill>
                  <a:srgbClr val="C00000"/>
                </a:solidFill>
              </a:rPr>
              <a:t>Resistant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CF753F60-80DD-DAF1-F283-A323D4909CEA}"/>
              </a:ext>
            </a:extLst>
          </p:cNvPr>
          <p:cNvSpPr/>
          <p:nvPr/>
        </p:nvSpPr>
        <p:spPr>
          <a:xfrm>
            <a:off x="296221" y="234054"/>
            <a:ext cx="318255" cy="528637"/>
          </a:xfrm>
          <a:prstGeom prst="downArrow">
            <a:avLst>
              <a:gd name="adj1" fmla="val 50000"/>
              <a:gd name="adj2" fmla="val 470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94293C-3C0C-8EC0-7DCF-99D800931479}"/>
              </a:ext>
            </a:extLst>
          </p:cNvPr>
          <p:cNvSpPr txBox="1"/>
          <p:nvPr/>
        </p:nvSpPr>
        <p:spPr>
          <a:xfrm>
            <a:off x="6947539" y="3045856"/>
            <a:ext cx="11050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Transient</a:t>
            </a:r>
            <a:endParaRPr lang="en-US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3ED9FD-2993-9CDF-6B24-34819ED4FF97}"/>
              </a:ext>
            </a:extLst>
          </p:cNvPr>
          <p:cNvSpPr txBox="1"/>
          <p:nvPr/>
        </p:nvSpPr>
        <p:spPr>
          <a:xfrm>
            <a:off x="3388295" y="3544265"/>
            <a:ext cx="702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TG rich</a:t>
            </a:r>
          </a:p>
        </p:txBody>
      </p:sp>
    </p:spTree>
    <p:extLst>
      <p:ext uri="{BB962C8B-B14F-4D97-AF65-F5344CB8AC3E}">
        <p14:creationId xmlns:p14="http://schemas.microsoft.com/office/powerpoint/2010/main" val="332844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A48649-1D1A-323D-8906-EE6A1F88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1985B-2FED-11FF-CF73-B5DFD7B1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23" y="365125"/>
            <a:ext cx="11558953" cy="1325563"/>
          </a:xfrm>
        </p:spPr>
        <p:txBody>
          <a:bodyPr>
            <a:normAutofit fontScale="90000"/>
          </a:bodyPr>
          <a:lstStyle/>
          <a:p>
            <a:r>
              <a:rPr lang="en-US"/>
              <a:t>Typically, Combined Dyslipidemia = High TG, Low HDL-c</a:t>
            </a:r>
            <a:br>
              <a:rPr lang="en-US"/>
            </a:br>
            <a:r>
              <a:rPr lang="en-US" sz="3100"/>
              <a:t>with variable LDL-c </a:t>
            </a:r>
            <a:r>
              <a:rPr lang="en-US" sz="2200" b="0"/>
              <a:t>(seldom &gt; 160 mg/dl)</a:t>
            </a:r>
            <a:r>
              <a:rPr lang="en-US" sz="2800"/>
              <a:t>, </a:t>
            </a:r>
            <a:r>
              <a:rPr lang="en-US" sz="2800" i="1"/>
              <a:t>but a high burden of </a:t>
            </a:r>
            <a:r>
              <a:rPr lang="en-US" sz="2800" i="1" err="1"/>
              <a:t>smLDL</a:t>
            </a:r>
            <a:r>
              <a:rPr lang="en-US" sz="2800" i="1"/>
              <a:t>-P</a:t>
            </a:r>
            <a:endParaRPr lang="en-US" sz="2700" i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7C8D7-AF5E-A0FB-8B5A-1CBA2D94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4" y="1825625"/>
            <a:ext cx="11061046" cy="4667250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                                           &amp;                  &amp;                          (and increased non-HDL-c)                          </a:t>
            </a:r>
          </a:p>
          <a:p>
            <a:endParaRPr lang="en-US"/>
          </a:p>
          <a:p>
            <a:r>
              <a:rPr lang="en-US"/>
              <a:t>                                                                        </a:t>
            </a:r>
          </a:p>
          <a:p>
            <a:r>
              <a:rPr lang="en-US" sz="2400"/>
              <a:t>However, in an affected child, over time, you may see almost any variation of changes in the parameters of the lipid profile </a:t>
            </a:r>
          </a:p>
          <a:p>
            <a:r>
              <a:rPr lang="en-US" i="1"/>
              <a:t>                                                    except for very elevated LDL-c (&gt; 160) in isolation</a:t>
            </a:r>
            <a:endParaRPr lang="en-US"/>
          </a:p>
          <a:p>
            <a:endParaRPr lang="en-US" sz="800" i="1"/>
          </a:p>
          <a:p>
            <a:r>
              <a:rPr lang="en-US" i="1"/>
              <a:t>SO if dyslipidemia is associated with increased central adiposity, a positive Fm </a:t>
            </a:r>
            <a:r>
              <a:rPr lang="en-US" i="1" err="1"/>
              <a:t>Hx</a:t>
            </a:r>
            <a:r>
              <a:rPr lang="en-US" i="1"/>
              <a:t> T2DM, combined hyperlipidemia &amp;/or central adiposity, it is likely a combined dyslipidemia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6BEA99-5F96-11F4-C565-6C601B197331}"/>
              </a:ext>
            </a:extLst>
          </p:cNvPr>
          <p:cNvSpPr/>
          <p:nvPr/>
        </p:nvSpPr>
        <p:spPr>
          <a:xfrm>
            <a:off x="1729912" y="1817953"/>
            <a:ext cx="1720100" cy="15183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cs typeface="Arial" panose="020B0604020202020204" pitchFamily="34" charset="0"/>
              </a:rPr>
              <a:t>Larger 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cs typeface="Arial" panose="020B0604020202020204" pitchFamily="34" charset="0"/>
              </a:rPr>
              <a:t>TG-rich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cs typeface="Arial" panose="020B0604020202020204" pitchFamily="34" charset="0"/>
              </a:rPr>
              <a:t>VLDL</a:t>
            </a:r>
          </a:p>
        </p:txBody>
      </p:sp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5A44FBA7-D0BB-5C6A-3EC4-8DCC0F4A79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214" y="2115657"/>
            <a:ext cx="1226132" cy="1060500"/>
          </a:xfrm>
          <a:prstGeom prst="rect">
            <a:avLst/>
          </a:prstGeom>
        </p:spPr>
      </p:pic>
      <p:pic>
        <p:nvPicPr>
          <p:cNvPr id="9" name="Picture 8" descr="A white circle with black text&#10;&#10;Description automatically generated with low confidence">
            <a:extLst>
              <a:ext uri="{FF2B5EF4-FFF2-40B4-BE49-F238E27FC236}">
                <a16:creationId xmlns:a16="http://schemas.microsoft.com/office/drawing/2014/main" id="{1F74ACF4-7337-E83B-00E4-4EC166FB9C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9"/>
          <a:stretch/>
        </p:blipFill>
        <p:spPr>
          <a:xfrm>
            <a:off x="5554861" y="2141734"/>
            <a:ext cx="1226133" cy="899253"/>
          </a:xfrm>
          <a:prstGeom prst="rect">
            <a:avLst/>
          </a:prstGeom>
        </p:spPr>
      </p:pic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EA4E8E0C-8136-63F6-7126-04289986CDDD}"/>
              </a:ext>
            </a:extLst>
          </p:cNvPr>
          <p:cNvSpPr/>
          <p:nvPr/>
        </p:nvSpPr>
        <p:spPr>
          <a:xfrm>
            <a:off x="5520548" y="2079699"/>
            <a:ext cx="155467" cy="12406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34DDDF96-863B-D976-6E65-1E08EFC0C8CF}"/>
              </a:ext>
            </a:extLst>
          </p:cNvPr>
          <p:cNvSpPr/>
          <p:nvPr/>
        </p:nvSpPr>
        <p:spPr>
          <a:xfrm flipV="1">
            <a:off x="5520548" y="2956742"/>
            <a:ext cx="155467" cy="84244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2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4FF639-9FE6-6A17-78D5-1A746F54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5225-8D37-BA47-A180-7BD7248AF82A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5C0981-C1FA-A114-DB33-FCBD9036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01" y="556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/>
              <a:t>1 in 5 US youth are </a:t>
            </a:r>
            <a:r>
              <a:rPr lang="en-US" sz="3600" err="1"/>
              <a:t>Dyslipidemic</a:t>
            </a:r>
            <a:r>
              <a:rPr lang="en-US" sz="3600"/>
              <a:t> – 43.3% with obesity 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20E734-956F-A82D-4340-C66719E1566D}"/>
              </a:ext>
            </a:extLst>
          </p:cNvPr>
          <p:cNvGrpSpPr/>
          <p:nvPr/>
        </p:nvGrpSpPr>
        <p:grpSpPr>
          <a:xfrm>
            <a:off x="742253" y="1284696"/>
            <a:ext cx="11244499" cy="5005312"/>
            <a:chOff x="742253" y="1304543"/>
            <a:chExt cx="7913243" cy="46172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473824-163B-19F8-6287-00120FB41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53" y="1304543"/>
              <a:ext cx="7913243" cy="461728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B5936EF-4A6C-D7FC-E3BA-B970D9C19D9C}"/>
                </a:ext>
              </a:extLst>
            </p:cNvPr>
            <p:cNvSpPr/>
            <p:nvPr/>
          </p:nvSpPr>
          <p:spPr>
            <a:xfrm>
              <a:off x="4678363" y="1703478"/>
              <a:ext cx="533400" cy="381000"/>
            </a:xfrm>
            <a:prstGeom prst="ellipse">
              <a:avLst/>
            </a:prstGeom>
            <a:noFill/>
            <a:ln w="38100">
              <a:solidFill>
                <a:srgbClr val="A4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EDBB03E-334D-26F2-D1F1-AC7E4BBE190D}"/>
                </a:ext>
              </a:extLst>
            </p:cNvPr>
            <p:cNvSpPr/>
            <p:nvPr/>
          </p:nvSpPr>
          <p:spPr>
            <a:xfrm>
              <a:off x="7223688" y="4798829"/>
              <a:ext cx="533400" cy="381000"/>
            </a:xfrm>
            <a:prstGeom prst="ellipse">
              <a:avLst/>
            </a:prstGeom>
            <a:noFill/>
            <a:ln w="38100">
              <a:solidFill>
                <a:srgbClr val="A4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F6C57633-7F3E-7B46-8638-49F074FC65B4}"/>
              </a:ext>
            </a:extLst>
          </p:cNvPr>
          <p:cNvSpPr/>
          <p:nvPr/>
        </p:nvSpPr>
        <p:spPr>
          <a:xfrm>
            <a:off x="742253" y="6309856"/>
            <a:ext cx="11014318" cy="492460"/>
          </a:xfrm>
          <a:prstGeom prst="round1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8EC2D9-C3C4-9BDD-7854-171EA1D21843}"/>
              </a:ext>
            </a:extLst>
          </p:cNvPr>
          <p:cNvSpPr txBox="1">
            <a:spLocks/>
          </p:cNvSpPr>
          <p:nvPr/>
        </p:nvSpPr>
        <p:spPr>
          <a:xfrm>
            <a:off x="4277376" y="6188075"/>
            <a:ext cx="7914624" cy="6699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1113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None/>
              <a:tabLst>
                <a:tab pos="450850" algn="l"/>
              </a:tabLst>
              <a:defRPr sz="2000" b="0" i="0" kern="1200">
                <a:solidFill>
                  <a:srgbClr val="0841A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800" b="0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401638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b="1" i="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9532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4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914400" indent="-2190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841A2"/>
              </a:buClr>
              <a:buSzPct val="100000"/>
              <a:buFont typeface="Arial" panose="020B0604020202020204" pitchFamily="34" charset="0"/>
              <a:buChar char="•"/>
              <a:tabLst>
                <a:tab pos="450850" algn="l"/>
              </a:tabLst>
              <a:defRPr sz="1200" kern="1200">
                <a:solidFill>
                  <a:srgbClr val="1F1F1F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C00000"/>
                </a:solidFill>
              </a:rPr>
              <a:t>Source: CDC/NCHS, National Health and Nutrition Examination Survey, 2011–2014 </a:t>
            </a:r>
            <a:r>
              <a:rPr lang="en-US" sz="1600" i="1">
                <a:solidFill>
                  <a:srgbClr val="C00000"/>
                </a:solidFill>
              </a:rPr>
              <a:t>Using </a:t>
            </a:r>
            <a:r>
              <a:rPr lang="en-US" sz="1400" i="1">
                <a:solidFill>
                  <a:srgbClr val="C00000"/>
                </a:solidFill>
              </a:rPr>
              <a:t>conservative thresholds: TC &gt; 200,  non-HDL-c &gt; 145, (&gt; 95</a:t>
            </a:r>
            <a:r>
              <a:rPr lang="en-US" sz="1400" i="1" baseline="30000">
                <a:solidFill>
                  <a:srgbClr val="C00000"/>
                </a:solidFill>
              </a:rPr>
              <a:t>th</a:t>
            </a:r>
            <a:r>
              <a:rPr lang="en-US" sz="1400" i="1">
                <a:solidFill>
                  <a:srgbClr val="C00000"/>
                </a:solidFill>
              </a:rPr>
              <a:t> %</a:t>
            </a:r>
            <a:r>
              <a:rPr lang="en-US" sz="1400" i="1" err="1">
                <a:solidFill>
                  <a:srgbClr val="C00000"/>
                </a:solidFill>
              </a:rPr>
              <a:t>ile</a:t>
            </a:r>
            <a:r>
              <a:rPr lang="en-US" sz="1400" i="1">
                <a:solidFill>
                  <a:srgbClr val="C00000"/>
                </a:solidFill>
              </a:rPr>
              <a:t>) &amp; HDL-c &lt; 40  (&lt;10</a:t>
            </a:r>
            <a:r>
              <a:rPr lang="en-US" sz="1400" i="1" baseline="30000">
                <a:solidFill>
                  <a:srgbClr val="C00000"/>
                </a:solidFill>
              </a:rPr>
              <a:t>th</a:t>
            </a:r>
            <a:r>
              <a:rPr lang="en-US" sz="1400" i="1">
                <a:solidFill>
                  <a:srgbClr val="C00000"/>
                </a:solidFill>
              </a:rPr>
              <a:t> %</a:t>
            </a:r>
            <a:r>
              <a:rPr lang="en-US" sz="1400" i="1" err="1">
                <a:solidFill>
                  <a:srgbClr val="C00000"/>
                </a:solidFill>
              </a:rPr>
              <a:t>ile</a:t>
            </a:r>
            <a:r>
              <a:rPr lang="en-US" sz="1400" i="1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111970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PHN Color Palette">
      <a:dk1>
        <a:srgbClr val="414142"/>
      </a:dk1>
      <a:lt1>
        <a:srgbClr val="FFFFFF"/>
      </a:lt1>
      <a:dk2>
        <a:srgbClr val="44546A"/>
      </a:dk2>
      <a:lt2>
        <a:srgbClr val="E7E6E6"/>
      </a:lt2>
      <a:accent1>
        <a:srgbClr val="0841A1"/>
      </a:accent1>
      <a:accent2>
        <a:srgbClr val="DA2823"/>
      </a:accent2>
      <a:accent3>
        <a:srgbClr val="414142"/>
      </a:accent3>
      <a:accent4>
        <a:srgbClr val="97C0E5"/>
      </a:accent4>
      <a:accent5>
        <a:srgbClr val="FDC33B"/>
      </a:accent5>
      <a:accent6>
        <a:srgbClr val="EB8A23"/>
      </a:accent6>
      <a:hlink>
        <a:srgbClr val="0841A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DD3BEB0E7CF4A9668F94BF8ADA967" ma:contentTypeVersion="15" ma:contentTypeDescription="Create a new document." ma:contentTypeScope="" ma:versionID="5a32bc6eab6af307a004419a7e15e35a">
  <xsd:schema xmlns:xsd="http://www.w3.org/2001/XMLSchema" xmlns:xs="http://www.w3.org/2001/XMLSchema" xmlns:p="http://schemas.microsoft.com/office/2006/metadata/properties" xmlns:ns2="f95f2d21-9104-4e39-9e6b-a1294c1d1ea1" xmlns:ns3="29fc73d2-d154-4fbc-905c-f8b2dee16d46" targetNamespace="http://schemas.microsoft.com/office/2006/metadata/properties" ma:root="true" ma:fieldsID="4b5117f46d4ab39cfa8c56235c6f884e" ns2:_="" ns3:_="">
    <xsd:import namespace="f95f2d21-9104-4e39-9e6b-a1294c1d1ea1"/>
    <xsd:import namespace="29fc73d2-d154-4fbc-905c-f8b2dee16d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f2d21-9104-4e39-9e6b-a1294c1d1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e4e4ba-3338-49b4-8a2c-dec2fba6f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73d2-d154-4fbc-905c-f8b2dee16d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2544110-f901-4b71-a447-d5b05e498198}" ma:internalName="TaxCatchAll" ma:showField="CatchAllData" ma:web="29fc73d2-d154-4fbc-905c-f8b2dee16d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5f2d21-9104-4e39-9e6b-a1294c1d1ea1">
      <Terms xmlns="http://schemas.microsoft.com/office/infopath/2007/PartnerControls"/>
    </lcf76f155ced4ddcb4097134ff3c332f>
    <TaxCatchAll xmlns="29fc73d2-d154-4fbc-905c-f8b2dee16d46" xsi:nil="true"/>
  </documentManagement>
</p:properties>
</file>

<file path=customXml/itemProps1.xml><?xml version="1.0" encoding="utf-8"?>
<ds:datastoreItem xmlns:ds="http://schemas.openxmlformats.org/officeDocument/2006/customXml" ds:itemID="{B301AA8A-4D03-4EFD-B9A1-F8E859D107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725ED5-3F5A-4ED0-91F2-80585FE570AE}">
  <ds:schemaRefs>
    <ds:schemaRef ds:uri="29fc73d2-d154-4fbc-905c-f8b2dee16d46"/>
    <ds:schemaRef ds:uri="f95f2d21-9104-4e39-9e6b-a1294c1d1e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C878A3-BAE1-4196-80D1-66DD03F15D6A}">
  <ds:schemaRefs>
    <ds:schemaRef ds:uri="http://purl.org/dc/elements/1.1/"/>
    <ds:schemaRef ds:uri="http://purl.org/dc/terms/"/>
    <ds:schemaRef ds:uri="http://schemas.microsoft.com/office/2006/metadata/properties"/>
    <ds:schemaRef ds:uri="f95f2d21-9104-4e39-9e6b-a1294c1d1ea1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9fc73d2-d154-4fbc-905c-f8b2dee16d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2719</Words>
  <Application>Microsoft Office PowerPoint</Application>
  <PresentationFormat>Widescreen</PresentationFormat>
  <Paragraphs>459</Paragraphs>
  <Slides>29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Arial Narrow</vt:lpstr>
      <vt:lpstr>Calibri</vt:lpstr>
      <vt:lpstr>Century Gothic</vt:lpstr>
      <vt:lpstr>Corbel</vt:lpstr>
      <vt:lpstr>Helvetica</vt:lpstr>
      <vt:lpstr>Sharp Sans No1 Medium</vt:lpstr>
      <vt:lpstr>Symbol</vt:lpstr>
      <vt:lpstr>Times New Roman</vt:lpstr>
      <vt:lpstr>Wingdings</vt:lpstr>
      <vt:lpstr>Wingdings 2</vt:lpstr>
      <vt:lpstr>2_Office Theme</vt:lpstr>
      <vt:lpstr>1_Office Theme</vt:lpstr>
      <vt:lpstr>Picture</vt:lpstr>
      <vt:lpstr>The Combined Dyslipidemia of (Central) Obesity …about more than preventing heart disease</vt:lpstr>
      <vt:lpstr>Quick Poll…</vt:lpstr>
      <vt:lpstr>Goals</vt:lpstr>
      <vt:lpstr>What exactly is Combined Dyslipidemia?</vt:lpstr>
      <vt:lpstr>TC, TG and HDL-c are measured  the rest of the Lipid Profile is Calculated</vt:lpstr>
      <vt:lpstr>In an Insulin Sensitive Metabolism, TC =  Mostly LDL-c  + (~ ½ as much HDL-c &amp; very little VLDL-c)</vt:lpstr>
      <vt:lpstr>TG Clearance in Insulin Resistance Changes Everything, Driving Atherogenic Combined Dyslipidemia</vt:lpstr>
      <vt:lpstr>Typically, Combined Dyslipidemia = High TG, Low HDL-c with variable LDL-c (seldom &gt; 160 mg/dl), but a high burden of smLDL-P</vt:lpstr>
      <vt:lpstr>1 in 5 US youth are Dyslipidemic – 43.3% with obesity </vt:lpstr>
      <vt:lpstr>Familial Hypercholesterolemia – High LDL-c &amp; large LDL-P</vt:lpstr>
      <vt:lpstr>Combined Dyslipidemia –  effectively the Metabolic Syndrome</vt:lpstr>
      <vt:lpstr>Multivariate Model for LDL-P in 2384 6th graders</vt:lpstr>
      <vt:lpstr>Cardiometabolic Risk, a Partial Lipodystrophy</vt:lpstr>
      <vt:lpstr>Normal Subq Adipose Tissue Overridden Sooner in Some</vt:lpstr>
      <vt:lpstr>Lipids are Metabolic Signposts of  Systemic Cardiometabolic Risk</vt:lpstr>
      <vt:lpstr>2011 Lipid Screening Guidelines Incorporate Cardiometabolic Risk because these factors predict more atherogenic smLDL-P</vt:lpstr>
      <vt:lpstr>WHEN Adjunct Lipid-Lowering Therapy is Indicated</vt:lpstr>
      <vt:lpstr>Two 12 year olds with the same TC &amp; LDL-c  but TG changes everything </vt:lpstr>
      <vt:lpstr>Another 12 yo at the cusp of defined thresholds…</vt:lpstr>
      <vt:lpstr>Heart healthy “CHILD Diet” is Plant Centered Breastfeeding through at least 12 mo, as possible – transition to low fat,  unflavored milk as the only caloried beverage – o/w kcals from food.  Drink water! </vt:lpstr>
      <vt:lpstr>and Protein Upgrades</vt:lpstr>
      <vt:lpstr>Adjunct Nutraceutical Therapy for TG Lowering</vt:lpstr>
      <vt:lpstr>What happened after 6 mo Trial of Lifestyle?</vt:lpstr>
      <vt:lpstr>Combined Hyperlipidemia Responds to Lifestyle</vt:lpstr>
      <vt:lpstr>The Bar is Set High for Pediatric Adjunct Statin Therapy</vt:lpstr>
      <vt:lpstr>Early &amp; Sustained Statin Rx Improves 20 yr outcomes in FH</vt:lpstr>
      <vt:lpstr>The Dyslipidemia of Obesity in Teens Study</vt:lpstr>
      <vt:lpstr>In 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Abby (Goldberg)</dc:creator>
  <cp:lastModifiedBy>Evans, Abby</cp:lastModifiedBy>
  <cp:revision>2</cp:revision>
  <cp:lastPrinted>2019-06-10T17:32:18Z</cp:lastPrinted>
  <dcterms:created xsi:type="dcterms:W3CDTF">2018-12-20T20:42:22Z</dcterms:created>
  <dcterms:modified xsi:type="dcterms:W3CDTF">2023-06-26T16:44:44Z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0x010100650DD3BEB0E7CF4A9668F94BF8ADA967</vt:lpwstr>
  </property>
  <property fmtid="{D5CDD505-2E9C-101B-9397-08002B2CF9AE}" pid="3" name="MediaServiceImageTags">
    <vt:lpwstr/>
  </property>
</Properties>
</file>