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8" r:id="rId4"/>
    <p:sldMasterId id="2147483764" r:id="rId5"/>
  </p:sldMasterIdLst>
  <p:notesMasterIdLst>
    <p:notesMasterId r:id="rId53"/>
  </p:notesMasterIdLst>
  <p:handoutMasterIdLst>
    <p:handoutMasterId r:id="rId54"/>
  </p:handoutMasterIdLst>
  <p:sldIdLst>
    <p:sldId id="788" r:id="rId6"/>
    <p:sldId id="787" r:id="rId7"/>
    <p:sldId id="786" r:id="rId8"/>
    <p:sldId id="785" r:id="rId9"/>
    <p:sldId id="784" r:id="rId10"/>
    <p:sldId id="783" r:id="rId11"/>
    <p:sldId id="782" r:id="rId12"/>
    <p:sldId id="781" r:id="rId13"/>
    <p:sldId id="780" r:id="rId14"/>
    <p:sldId id="779" r:id="rId15"/>
    <p:sldId id="778" r:id="rId16"/>
    <p:sldId id="777" r:id="rId17"/>
    <p:sldId id="776" r:id="rId18"/>
    <p:sldId id="775" r:id="rId19"/>
    <p:sldId id="774" r:id="rId20"/>
    <p:sldId id="773" r:id="rId21"/>
    <p:sldId id="772" r:id="rId22"/>
    <p:sldId id="771" r:id="rId23"/>
    <p:sldId id="770" r:id="rId24"/>
    <p:sldId id="769" r:id="rId25"/>
    <p:sldId id="768" r:id="rId26"/>
    <p:sldId id="767" r:id="rId27"/>
    <p:sldId id="766" r:id="rId28"/>
    <p:sldId id="765" r:id="rId29"/>
    <p:sldId id="764" r:id="rId30"/>
    <p:sldId id="763" r:id="rId31"/>
    <p:sldId id="762" r:id="rId32"/>
    <p:sldId id="761" r:id="rId33"/>
    <p:sldId id="760" r:id="rId34"/>
    <p:sldId id="759" r:id="rId35"/>
    <p:sldId id="758" r:id="rId36"/>
    <p:sldId id="757" r:id="rId37"/>
    <p:sldId id="756" r:id="rId38"/>
    <p:sldId id="755" r:id="rId39"/>
    <p:sldId id="754" r:id="rId40"/>
    <p:sldId id="753" r:id="rId41"/>
    <p:sldId id="752" r:id="rId42"/>
    <p:sldId id="751" r:id="rId43"/>
    <p:sldId id="750" r:id="rId44"/>
    <p:sldId id="749" r:id="rId45"/>
    <p:sldId id="748" r:id="rId46"/>
    <p:sldId id="747" r:id="rId47"/>
    <p:sldId id="746" r:id="rId48"/>
    <p:sldId id="745" r:id="rId49"/>
    <p:sldId id="744" r:id="rId50"/>
    <p:sldId id="743" r:id="rId51"/>
    <p:sldId id="2147477132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Estrada Type 2" id="{82342751-62A9-4A52-B913-506EE2D9A498}">
          <p14:sldIdLst>
            <p14:sldId id="788"/>
            <p14:sldId id="787"/>
            <p14:sldId id="786"/>
            <p14:sldId id="785"/>
            <p14:sldId id="784"/>
            <p14:sldId id="783"/>
            <p14:sldId id="782"/>
            <p14:sldId id="781"/>
            <p14:sldId id="780"/>
            <p14:sldId id="779"/>
            <p14:sldId id="778"/>
            <p14:sldId id="777"/>
            <p14:sldId id="776"/>
            <p14:sldId id="775"/>
            <p14:sldId id="774"/>
            <p14:sldId id="773"/>
            <p14:sldId id="772"/>
            <p14:sldId id="771"/>
            <p14:sldId id="770"/>
            <p14:sldId id="769"/>
            <p14:sldId id="768"/>
            <p14:sldId id="767"/>
            <p14:sldId id="766"/>
            <p14:sldId id="765"/>
            <p14:sldId id="764"/>
            <p14:sldId id="763"/>
            <p14:sldId id="762"/>
            <p14:sldId id="761"/>
            <p14:sldId id="760"/>
            <p14:sldId id="759"/>
            <p14:sldId id="758"/>
            <p14:sldId id="757"/>
            <p14:sldId id="756"/>
            <p14:sldId id="755"/>
            <p14:sldId id="754"/>
            <p14:sldId id="753"/>
            <p14:sldId id="752"/>
            <p14:sldId id="751"/>
            <p14:sldId id="750"/>
            <p14:sldId id="749"/>
            <p14:sldId id="748"/>
            <p14:sldId id="747"/>
            <p14:sldId id="746"/>
            <p14:sldId id="745"/>
            <p14:sldId id="744"/>
            <p14:sldId id="743"/>
            <p14:sldId id="214747713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C7A8F01-4C0D-45B9-0BD3-4355E04B6A75}" name="Evans, Abby" initials="EA" userId="S::aevans2@childrensnational.org::069f527c-c520-4d72-99fe-6355e3b3acea" providerId="AD"/>
  <p188:author id="{192BACD0-7B7B-BB85-2AAC-87AC23351596}" name="Tunstall, Jodi" initials="TJ" userId="S::jtunstall@childrensnational.org::46928407-ee86-447c-aa89-460fe985638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4243"/>
    <a:srgbClr val="02155E"/>
    <a:srgbClr val="0841A2"/>
    <a:srgbClr val="746762"/>
    <a:srgbClr val="EB8A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199" autoAdjust="0"/>
  </p:normalViewPr>
  <p:slideViewPr>
    <p:cSldViewPr snapToGrid="0">
      <p:cViewPr varScale="1">
        <p:scale>
          <a:sx n="92" d="100"/>
          <a:sy n="92" d="100"/>
        </p:scale>
        <p:origin x="127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microsoft.com/office/2016/11/relationships/changesInfo" Target="changesInfos/changesInfo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theme" Target="theme/theme1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ans, Abby" userId="069f527c-c520-4d72-99fe-6355e3b3acea" providerId="ADAL" clId="{2BBD7122-42D0-450C-992D-74F9B7AC4A61}"/>
    <pc:docChg chg="delSld modSld delMainMaster delSection modSection">
      <pc:chgData name="Evans, Abby" userId="069f527c-c520-4d72-99fe-6355e3b3acea" providerId="ADAL" clId="{2BBD7122-42D0-450C-992D-74F9B7AC4A61}" dt="2023-06-26T16:29:26.921" v="15" actId="20577"/>
      <pc:docMkLst>
        <pc:docMk/>
      </pc:docMkLst>
      <pc:sldChg chg="del">
        <pc:chgData name="Evans, Abby" userId="069f527c-c520-4d72-99fe-6355e3b3acea" providerId="ADAL" clId="{2BBD7122-42D0-450C-992D-74F9B7AC4A61}" dt="2023-06-26T16:28:08.729" v="2" actId="47"/>
        <pc:sldMkLst>
          <pc:docMk/>
          <pc:sldMk cId="1393623396" sldId="257"/>
        </pc:sldMkLst>
      </pc:sldChg>
      <pc:sldChg chg="del">
        <pc:chgData name="Evans, Abby" userId="069f527c-c520-4d72-99fe-6355e3b3acea" providerId="ADAL" clId="{2BBD7122-42D0-450C-992D-74F9B7AC4A61}" dt="2023-06-26T16:28:07.378" v="1" actId="47"/>
        <pc:sldMkLst>
          <pc:docMk/>
          <pc:sldMk cId="3904053885" sldId="258"/>
        </pc:sldMkLst>
      </pc:sldChg>
      <pc:sldChg chg="del">
        <pc:chgData name="Evans, Abby" userId="069f527c-c520-4d72-99fe-6355e3b3acea" providerId="ADAL" clId="{2BBD7122-42D0-450C-992D-74F9B7AC4A61}" dt="2023-06-26T16:28:08.729" v="2" actId="47"/>
        <pc:sldMkLst>
          <pc:docMk/>
          <pc:sldMk cId="3296518612" sldId="262"/>
        </pc:sldMkLst>
      </pc:sldChg>
      <pc:sldChg chg="del">
        <pc:chgData name="Evans, Abby" userId="069f527c-c520-4d72-99fe-6355e3b3acea" providerId="ADAL" clId="{2BBD7122-42D0-450C-992D-74F9B7AC4A61}" dt="2023-06-26T16:28:07.378" v="1" actId="47"/>
        <pc:sldMkLst>
          <pc:docMk/>
          <pc:sldMk cId="3986277930" sldId="263"/>
        </pc:sldMkLst>
      </pc:sldChg>
      <pc:sldChg chg="del">
        <pc:chgData name="Evans, Abby" userId="069f527c-c520-4d72-99fe-6355e3b3acea" providerId="ADAL" clId="{2BBD7122-42D0-450C-992D-74F9B7AC4A61}" dt="2023-06-26T16:28:07.378" v="1" actId="47"/>
        <pc:sldMkLst>
          <pc:docMk/>
          <pc:sldMk cId="1207584297" sldId="515"/>
        </pc:sldMkLst>
      </pc:sldChg>
      <pc:sldChg chg="del">
        <pc:chgData name="Evans, Abby" userId="069f527c-c520-4d72-99fe-6355e3b3acea" providerId="ADAL" clId="{2BBD7122-42D0-450C-992D-74F9B7AC4A61}" dt="2023-06-26T16:28:07.378" v="1" actId="47"/>
        <pc:sldMkLst>
          <pc:docMk/>
          <pc:sldMk cId="1259260525" sldId="516"/>
        </pc:sldMkLst>
      </pc:sldChg>
      <pc:sldChg chg="del">
        <pc:chgData name="Evans, Abby" userId="069f527c-c520-4d72-99fe-6355e3b3acea" providerId="ADAL" clId="{2BBD7122-42D0-450C-992D-74F9B7AC4A61}" dt="2023-06-26T16:28:07.378" v="1" actId="47"/>
        <pc:sldMkLst>
          <pc:docMk/>
          <pc:sldMk cId="3459354196" sldId="518"/>
        </pc:sldMkLst>
      </pc:sldChg>
      <pc:sldChg chg="del">
        <pc:chgData name="Evans, Abby" userId="069f527c-c520-4d72-99fe-6355e3b3acea" providerId="ADAL" clId="{2BBD7122-42D0-450C-992D-74F9B7AC4A61}" dt="2023-06-26T16:28:06.157" v="0" actId="47"/>
        <pc:sldMkLst>
          <pc:docMk/>
          <pc:sldMk cId="3837378246" sldId="564"/>
        </pc:sldMkLst>
      </pc:sldChg>
      <pc:sldChg chg="del">
        <pc:chgData name="Evans, Abby" userId="069f527c-c520-4d72-99fe-6355e3b3acea" providerId="ADAL" clId="{2BBD7122-42D0-450C-992D-74F9B7AC4A61}" dt="2023-06-26T16:28:07.378" v="1" actId="47"/>
        <pc:sldMkLst>
          <pc:docMk/>
          <pc:sldMk cId="1525409547" sldId="592"/>
        </pc:sldMkLst>
      </pc:sldChg>
      <pc:sldChg chg="del">
        <pc:chgData name="Evans, Abby" userId="069f527c-c520-4d72-99fe-6355e3b3acea" providerId="ADAL" clId="{2BBD7122-42D0-450C-992D-74F9B7AC4A61}" dt="2023-06-26T16:28:12.599" v="4" actId="47"/>
        <pc:sldMkLst>
          <pc:docMk/>
          <pc:sldMk cId="3595743356" sldId="644"/>
        </pc:sldMkLst>
      </pc:sldChg>
      <pc:sldChg chg="del">
        <pc:chgData name="Evans, Abby" userId="069f527c-c520-4d72-99fe-6355e3b3acea" providerId="ADAL" clId="{2BBD7122-42D0-450C-992D-74F9B7AC4A61}" dt="2023-06-26T16:28:12.599" v="4" actId="47"/>
        <pc:sldMkLst>
          <pc:docMk/>
          <pc:sldMk cId="3173554878" sldId="645"/>
        </pc:sldMkLst>
      </pc:sldChg>
      <pc:sldChg chg="del">
        <pc:chgData name="Evans, Abby" userId="069f527c-c520-4d72-99fe-6355e3b3acea" providerId="ADAL" clId="{2BBD7122-42D0-450C-992D-74F9B7AC4A61}" dt="2023-06-26T16:28:12.599" v="4" actId="47"/>
        <pc:sldMkLst>
          <pc:docMk/>
          <pc:sldMk cId="1213446952" sldId="646"/>
        </pc:sldMkLst>
      </pc:sldChg>
      <pc:sldChg chg="del">
        <pc:chgData name="Evans, Abby" userId="069f527c-c520-4d72-99fe-6355e3b3acea" providerId="ADAL" clId="{2BBD7122-42D0-450C-992D-74F9B7AC4A61}" dt="2023-06-26T16:28:12.599" v="4" actId="47"/>
        <pc:sldMkLst>
          <pc:docMk/>
          <pc:sldMk cId="3237312028" sldId="647"/>
        </pc:sldMkLst>
      </pc:sldChg>
      <pc:sldChg chg="del">
        <pc:chgData name="Evans, Abby" userId="069f527c-c520-4d72-99fe-6355e3b3acea" providerId="ADAL" clId="{2BBD7122-42D0-450C-992D-74F9B7AC4A61}" dt="2023-06-26T16:28:12.599" v="4" actId="47"/>
        <pc:sldMkLst>
          <pc:docMk/>
          <pc:sldMk cId="1720818882" sldId="648"/>
        </pc:sldMkLst>
      </pc:sldChg>
      <pc:sldChg chg="del">
        <pc:chgData name="Evans, Abby" userId="069f527c-c520-4d72-99fe-6355e3b3acea" providerId="ADAL" clId="{2BBD7122-42D0-450C-992D-74F9B7AC4A61}" dt="2023-06-26T16:28:12.599" v="4" actId="47"/>
        <pc:sldMkLst>
          <pc:docMk/>
          <pc:sldMk cId="4262512711" sldId="649"/>
        </pc:sldMkLst>
      </pc:sldChg>
      <pc:sldChg chg="del">
        <pc:chgData name="Evans, Abby" userId="069f527c-c520-4d72-99fe-6355e3b3acea" providerId="ADAL" clId="{2BBD7122-42D0-450C-992D-74F9B7AC4A61}" dt="2023-06-26T16:28:12.599" v="4" actId="47"/>
        <pc:sldMkLst>
          <pc:docMk/>
          <pc:sldMk cId="973630604" sldId="650"/>
        </pc:sldMkLst>
      </pc:sldChg>
      <pc:sldChg chg="del">
        <pc:chgData name="Evans, Abby" userId="069f527c-c520-4d72-99fe-6355e3b3acea" providerId="ADAL" clId="{2BBD7122-42D0-450C-992D-74F9B7AC4A61}" dt="2023-06-26T16:28:12.599" v="4" actId="47"/>
        <pc:sldMkLst>
          <pc:docMk/>
          <pc:sldMk cId="983957773" sldId="651"/>
        </pc:sldMkLst>
      </pc:sldChg>
      <pc:sldChg chg="del">
        <pc:chgData name="Evans, Abby" userId="069f527c-c520-4d72-99fe-6355e3b3acea" providerId="ADAL" clId="{2BBD7122-42D0-450C-992D-74F9B7AC4A61}" dt="2023-06-26T16:28:12.599" v="4" actId="47"/>
        <pc:sldMkLst>
          <pc:docMk/>
          <pc:sldMk cId="3031254403" sldId="653"/>
        </pc:sldMkLst>
      </pc:sldChg>
      <pc:sldChg chg="del">
        <pc:chgData name="Evans, Abby" userId="069f527c-c520-4d72-99fe-6355e3b3acea" providerId="ADAL" clId="{2BBD7122-42D0-450C-992D-74F9B7AC4A61}" dt="2023-06-26T16:28:12.599" v="4" actId="47"/>
        <pc:sldMkLst>
          <pc:docMk/>
          <pc:sldMk cId="1227654644" sldId="654"/>
        </pc:sldMkLst>
      </pc:sldChg>
      <pc:sldChg chg="del">
        <pc:chgData name="Evans, Abby" userId="069f527c-c520-4d72-99fe-6355e3b3acea" providerId="ADAL" clId="{2BBD7122-42D0-450C-992D-74F9B7AC4A61}" dt="2023-06-26T16:28:12.599" v="4" actId="47"/>
        <pc:sldMkLst>
          <pc:docMk/>
          <pc:sldMk cId="1754143461" sldId="655"/>
        </pc:sldMkLst>
      </pc:sldChg>
      <pc:sldChg chg="del">
        <pc:chgData name="Evans, Abby" userId="069f527c-c520-4d72-99fe-6355e3b3acea" providerId="ADAL" clId="{2BBD7122-42D0-450C-992D-74F9B7AC4A61}" dt="2023-06-26T16:28:12.599" v="4" actId="47"/>
        <pc:sldMkLst>
          <pc:docMk/>
          <pc:sldMk cId="361532522" sldId="656"/>
        </pc:sldMkLst>
      </pc:sldChg>
      <pc:sldChg chg="del">
        <pc:chgData name="Evans, Abby" userId="069f527c-c520-4d72-99fe-6355e3b3acea" providerId="ADAL" clId="{2BBD7122-42D0-450C-992D-74F9B7AC4A61}" dt="2023-06-26T16:28:12.599" v="4" actId="47"/>
        <pc:sldMkLst>
          <pc:docMk/>
          <pc:sldMk cId="1960002312" sldId="657"/>
        </pc:sldMkLst>
      </pc:sldChg>
      <pc:sldChg chg="del">
        <pc:chgData name="Evans, Abby" userId="069f527c-c520-4d72-99fe-6355e3b3acea" providerId="ADAL" clId="{2BBD7122-42D0-450C-992D-74F9B7AC4A61}" dt="2023-06-26T16:28:12.599" v="4" actId="47"/>
        <pc:sldMkLst>
          <pc:docMk/>
          <pc:sldMk cId="1973735297" sldId="658"/>
        </pc:sldMkLst>
      </pc:sldChg>
      <pc:sldChg chg="del">
        <pc:chgData name="Evans, Abby" userId="069f527c-c520-4d72-99fe-6355e3b3acea" providerId="ADAL" clId="{2BBD7122-42D0-450C-992D-74F9B7AC4A61}" dt="2023-06-26T16:28:12.599" v="4" actId="47"/>
        <pc:sldMkLst>
          <pc:docMk/>
          <pc:sldMk cId="1726373629" sldId="659"/>
        </pc:sldMkLst>
      </pc:sldChg>
      <pc:sldChg chg="del">
        <pc:chgData name="Evans, Abby" userId="069f527c-c520-4d72-99fe-6355e3b3acea" providerId="ADAL" clId="{2BBD7122-42D0-450C-992D-74F9B7AC4A61}" dt="2023-06-26T16:28:12.599" v="4" actId="47"/>
        <pc:sldMkLst>
          <pc:docMk/>
          <pc:sldMk cId="169266351" sldId="660"/>
        </pc:sldMkLst>
      </pc:sldChg>
      <pc:sldChg chg="del">
        <pc:chgData name="Evans, Abby" userId="069f527c-c520-4d72-99fe-6355e3b3acea" providerId="ADAL" clId="{2BBD7122-42D0-450C-992D-74F9B7AC4A61}" dt="2023-06-26T16:28:12.599" v="4" actId="47"/>
        <pc:sldMkLst>
          <pc:docMk/>
          <pc:sldMk cId="897899924" sldId="661"/>
        </pc:sldMkLst>
      </pc:sldChg>
      <pc:sldChg chg="del">
        <pc:chgData name="Evans, Abby" userId="069f527c-c520-4d72-99fe-6355e3b3acea" providerId="ADAL" clId="{2BBD7122-42D0-450C-992D-74F9B7AC4A61}" dt="2023-06-26T16:28:13.795" v="5" actId="47"/>
        <pc:sldMkLst>
          <pc:docMk/>
          <pc:sldMk cId="429744648" sldId="662"/>
        </pc:sldMkLst>
      </pc:sldChg>
      <pc:sldChg chg="del">
        <pc:chgData name="Evans, Abby" userId="069f527c-c520-4d72-99fe-6355e3b3acea" providerId="ADAL" clId="{2BBD7122-42D0-450C-992D-74F9B7AC4A61}" dt="2023-06-26T16:28:14.875" v="6" actId="47"/>
        <pc:sldMkLst>
          <pc:docMk/>
          <pc:sldMk cId="1029033920" sldId="663"/>
        </pc:sldMkLst>
      </pc:sldChg>
      <pc:sldChg chg="del">
        <pc:chgData name="Evans, Abby" userId="069f527c-c520-4d72-99fe-6355e3b3acea" providerId="ADAL" clId="{2BBD7122-42D0-450C-992D-74F9B7AC4A61}" dt="2023-06-26T16:28:13.795" v="5" actId="47"/>
        <pc:sldMkLst>
          <pc:docMk/>
          <pc:sldMk cId="1620581793" sldId="664"/>
        </pc:sldMkLst>
      </pc:sldChg>
      <pc:sldChg chg="del">
        <pc:chgData name="Evans, Abby" userId="069f527c-c520-4d72-99fe-6355e3b3acea" providerId="ADAL" clId="{2BBD7122-42D0-450C-992D-74F9B7AC4A61}" dt="2023-06-26T16:28:13.795" v="5" actId="47"/>
        <pc:sldMkLst>
          <pc:docMk/>
          <pc:sldMk cId="319241684" sldId="665"/>
        </pc:sldMkLst>
      </pc:sldChg>
      <pc:sldChg chg="del">
        <pc:chgData name="Evans, Abby" userId="069f527c-c520-4d72-99fe-6355e3b3acea" providerId="ADAL" clId="{2BBD7122-42D0-450C-992D-74F9B7AC4A61}" dt="2023-06-26T16:28:13.795" v="5" actId="47"/>
        <pc:sldMkLst>
          <pc:docMk/>
          <pc:sldMk cId="563636007" sldId="666"/>
        </pc:sldMkLst>
      </pc:sldChg>
      <pc:sldChg chg="del">
        <pc:chgData name="Evans, Abby" userId="069f527c-c520-4d72-99fe-6355e3b3acea" providerId="ADAL" clId="{2BBD7122-42D0-450C-992D-74F9B7AC4A61}" dt="2023-06-26T16:28:13.795" v="5" actId="47"/>
        <pc:sldMkLst>
          <pc:docMk/>
          <pc:sldMk cId="1548522861" sldId="667"/>
        </pc:sldMkLst>
      </pc:sldChg>
      <pc:sldChg chg="del">
        <pc:chgData name="Evans, Abby" userId="069f527c-c520-4d72-99fe-6355e3b3acea" providerId="ADAL" clId="{2BBD7122-42D0-450C-992D-74F9B7AC4A61}" dt="2023-06-26T16:28:13.795" v="5" actId="47"/>
        <pc:sldMkLst>
          <pc:docMk/>
          <pc:sldMk cId="3296753447" sldId="668"/>
        </pc:sldMkLst>
      </pc:sldChg>
      <pc:sldChg chg="del">
        <pc:chgData name="Evans, Abby" userId="069f527c-c520-4d72-99fe-6355e3b3acea" providerId="ADAL" clId="{2BBD7122-42D0-450C-992D-74F9B7AC4A61}" dt="2023-06-26T16:28:13.795" v="5" actId="47"/>
        <pc:sldMkLst>
          <pc:docMk/>
          <pc:sldMk cId="2322978506" sldId="669"/>
        </pc:sldMkLst>
      </pc:sldChg>
      <pc:sldChg chg="del">
        <pc:chgData name="Evans, Abby" userId="069f527c-c520-4d72-99fe-6355e3b3acea" providerId="ADAL" clId="{2BBD7122-42D0-450C-992D-74F9B7AC4A61}" dt="2023-06-26T16:28:13.795" v="5" actId="47"/>
        <pc:sldMkLst>
          <pc:docMk/>
          <pc:sldMk cId="1934910488" sldId="670"/>
        </pc:sldMkLst>
      </pc:sldChg>
      <pc:sldChg chg="del">
        <pc:chgData name="Evans, Abby" userId="069f527c-c520-4d72-99fe-6355e3b3acea" providerId="ADAL" clId="{2BBD7122-42D0-450C-992D-74F9B7AC4A61}" dt="2023-06-26T16:28:13.795" v="5" actId="47"/>
        <pc:sldMkLst>
          <pc:docMk/>
          <pc:sldMk cId="1617903542" sldId="671"/>
        </pc:sldMkLst>
      </pc:sldChg>
      <pc:sldChg chg="del">
        <pc:chgData name="Evans, Abby" userId="069f527c-c520-4d72-99fe-6355e3b3acea" providerId="ADAL" clId="{2BBD7122-42D0-450C-992D-74F9B7AC4A61}" dt="2023-06-26T16:28:13.795" v="5" actId="47"/>
        <pc:sldMkLst>
          <pc:docMk/>
          <pc:sldMk cId="3888922290" sldId="672"/>
        </pc:sldMkLst>
      </pc:sldChg>
      <pc:sldChg chg="del">
        <pc:chgData name="Evans, Abby" userId="069f527c-c520-4d72-99fe-6355e3b3acea" providerId="ADAL" clId="{2BBD7122-42D0-450C-992D-74F9B7AC4A61}" dt="2023-06-26T16:28:13.795" v="5" actId="47"/>
        <pc:sldMkLst>
          <pc:docMk/>
          <pc:sldMk cId="1839639426" sldId="673"/>
        </pc:sldMkLst>
      </pc:sldChg>
      <pc:sldChg chg="del">
        <pc:chgData name="Evans, Abby" userId="069f527c-c520-4d72-99fe-6355e3b3acea" providerId="ADAL" clId="{2BBD7122-42D0-450C-992D-74F9B7AC4A61}" dt="2023-06-26T16:28:13.795" v="5" actId="47"/>
        <pc:sldMkLst>
          <pc:docMk/>
          <pc:sldMk cId="713339322" sldId="674"/>
        </pc:sldMkLst>
      </pc:sldChg>
      <pc:sldChg chg="del">
        <pc:chgData name="Evans, Abby" userId="069f527c-c520-4d72-99fe-6355e3b3acea" providerId="ADAL" clId="{2BBD7122-42D0-450C-992D-74F9B7AC4A61}" dt="2023-06-26T16:28:13.795" v="5" actId="47"/>
        <pc:sldMkLst>
          <pc:docMk/>
          <pc:sldMk cId="2597854868" sldId="675"/>
        </pc:sldMkLst>
      </pc:sldChg>
      <pc:sldChg chg="del">
        <pc:chgData name="Evans, Abby" userId="069f527c-c520-4d72-99fe-6355e3b3acea" providerId="ADAL" clId="{2BBD7122-42D0-450C-992D-74F9B7AC4A61}" dt="2023-06-26T16:28:13.795" v="5" actId="47"/>
        <pc:sldMkLst>
          <pc:docMk/>
          <pc:sldMk cId="1305345142" sldId="676"/>
        </pc:sldMkLst>
      </pc:sldChg>
      <pc:sldChg chg="del">
        <pc:chgData name="Evans, Abby" userId="069f527c-c520-4d72-99fe-6355e3b3acea" providerId="ADAL" clId="{2BBD7122-42D0-450C-992D-74F9B7AC4A61}" dt="2023-06-26T16:28:13.795" v="5" actId="47"/>
        <pc:sldMkLst>
          <pc:docMk/>
          <pc:sldMk cId="1447897580" sldId="677"/>
        </pc:sldMkLst>
      </pc:sldChg>
      <pc:sldChg chg="del">
        <pc:chgData name="Evans, Abby" userId="069f527c-c520-4d72-99fe-6355e3b3acea" providerId="ADAL" clId="{2BBD7122-42D0-450C-992D-74F9B7AC4A61}" dt="2023-06-26T16:28:13.795" v="5" actId="47"/>
        <pc:sldMkLst>
          <pc:docMk/>
          <pc:sldMk cId="1119227472" sldId="678"/>
        </pc:sldMkLst>
      </pc:sldChg>
      <pc:sldChg chg="del">
        <pc:chgData name="Evans, Abby" userId="069f527c-c520-4d72-99fe-6355e3b3acea" providerId="ADAL" clId="{2BBD7122-42D0-450C-992D-74F9B7AC4A61}" dt="2023-06-26T16:28:13.795" v="5" actId="47"/>
        <pc:sldMkLst>
          <pc:docMk/>
          <pc:sldMk cId="2767723842" sldId="679"/>
        </pc:sldMkLst>
      </pc:sldChg>
      <pc:sldChg chg="del">
        <pc:chgData name="Evans, Abby" userId="069f527c-c520-4d72-99fe-6355e3b3acea" providerId="ADAL" clId="{2BBD7122-42D0-450C-992D-74F9B7AC4A61}" dt="2023-06-26T16:28:13.795" v="5" actId="47"/>
        <pc:sldMkLst>
          <pc:docMk/>
          <pc:sldMk cId="4224514338" sldId="680"/>
        </pc:sldMkLst>
      </pc:sldChg>
      <pc:sldChg chg="del">
        <pc:chgData name="Evans, Abby" userId="069f527c-c520-4d72-99fe-6355e3b3acea" providerId="ADAL" clId="{2BBD7122-42D0-450C-992D-74F9B7AC4A61}" dt="2023-06-26T16:28:13.795" v="5" actId="47"/>
        <pc:sldMkLst>
          <pc:docMk/>
          <pc:sldMk cId="517091592" sldId="681"/>
        </pc:sldMkLst>
      </pc:sldChg>
      <pc:sldChg chg="del">
        <pc:chgData name="Evans, Abby" userId="069f527c-c520-4d72-99fe-6355e3b3acea" providerId="ADAL" clId="{2BBD7122-42D0-450C-992D-74F9B7AC4A61}" dt="2023-06-26T16:28:13.795" v="5" actId="47"/>
        <pc:sldMkLst>
          <pc:docMk/>
          <pc:sldMk cId="3892349231" sldId="682"/>
        </pc:sldMkLst>
      </pc:sldChg>
      <pc:sldChg chg="del">
        <pc:chgData name="Evans, Abby" userId="069f527c-c520-4d72-99fe-6355e3b3acea" providerId="ADAL" clId="{2BBD7122-42D0-450C-992D-74F9B7AC4A61}" dt="2023-06-26T16:28:13.795" v="5" actId="47"/>
        <pc:sldMkLst>
          <pc:docMk/>
          <pc:sldMk cId="3991119708" sldId="683"/>
        </pc:sldMkLst>
      </pc:sldChg>
      <pc:sldChg chg="del">
        <pc:chgData name="Evans, Abby" userId="069f527c-c520-4d72-99fe-6355e3b3acea" providerId="ADAL" clId="{2BBD7122-42D0-450C-992D-74F9B7AC4A61}" dt="2023-06-26T16:28:13.795" v="5" actId="47"/>
        <pc:sldMkLst>
          <pc:docMk/>
          <pc:sldMk cId="2297124310" sldId="684"/>
        </pc:sldMkLst>
      </pc:sldChg>
      <pc:sldChg chg="del">
        <pc:chgData name="Evans, Abby" userId="069f527c-c520-4d72-99fe-6355e3b3acea" providerId="ADAL" clId="{2BBD7122-42D0-450C-992D-74F9B7AC4A61}" dt="2023-06-26T16:28:13.795" v="5" actId="47"/>
        <pc:sldMkLst>
          <pc:docMk/>
          <pc:sldMk cId="3328447718" sldId="685"/>
        </pc:sldMkLst>
      </pc:sldChg>
      <pc:sldChg chg="del">
        <pc:chgData name="Evans, Abby" userId="069f527c-c520-4d72-99fe-6355e3b3acea" providerId="ADAL" clId="{2BBD7122-42D0-450C-992D-74F9B7AC4A61}" dt="2023-06-26T16:28:13.795" v="5" actId="47"/>
        <pc:sldMkLst>
          <pc:docMk/>
          <pc:sldMk cId="1157800116" sldId="686"/>
        </pc:sldMkLst>
      </pc:sldChg>
      <pc:sldChg chg="del">
        <pc:chgData name="Evans, Abby" userId="069f527c-c520-4d72-99fe-6355e3b3acea" providerId="ADAL" clId="{2BBD7122-42D0-450C-992D-74F9B7AC4A61}" dt="2023-06-26T16:28:13.795" v="5" actId="47"/>
        <pc:sldMkLst>
          <pc:docMk/>
          <pc:sldMk cId="1147450569" sldId="687"/>
        </pc:sldMkLst>
      </pc:sldChg>
      <pc:sldChg chg="del">
        <pc:chgData name="Evans, Abby" userId="069f527c-c520-4d72-99fe-6355e3b3acea" providerId="ADAL" clId="{2BBD7122-42D0-450C-992D-74F9B7AC4A61}" dt="2023-06-26T16:28:13.795" v="5" actId="47"/>
        <pc:sldMkLst>
          <pc:docMk/>
          <pc:sldMk cId="4150363375" sldId="688"/>
        </pc:sldMkLst>
      </pc:sldChg>
      <pc:sldChg chg="del">
        <pc:chgData name="Evans, Abby" userId="069f527c-c520-4d72-99fe-6355e3b3acea" providerId="ADAL" clId="{2BBD7122-42D0-450C-992D-74F9B7AC4A61}" dt="2023-06-26T16:28:13.795" v="5" actId="47"/>
        <pc:sldMkLst>
          <pc:docMk/>
          <pc:sldMk cId="3282492792" sldId="689"/>
        </pc:sldMkLst>
      </pc:sldChg>
      <pc:sldChg chg="del">
        <pc:chgData name="Evans, Abby" userId="069f527c-c520-4d72-99fe-6355e3b3acea" providerId="ADAL" clId="{2BBD7122-42D0-450C-992D-74F9B7AC4A61}" dt="2023-06-26T16:28:13.795" v="5" actId="47"/>
        <pc:sldMkLst>
          <pc:docMk/>
          <pc:sldMk cId="3465802869" sldId="691"/>
        </pc:sldMkLst>
      </pc:sldChg>
      <pc:sldChg chg="del">
        <pc:chgData name="Evans, Abby" userId="069f527c-c520-4d72-99fe-6355e3b3acea" providerId="ADAL" clId="{2BBD7122-42D0-450C-992D-74F9B7AC4A61}" dt="2023-06-26T16:28:14.875" v="6" actId="47"/>
        <pc:sldMkLst>
          <pc:docMk/>
          <pc:sldMk cId="3448362889" sldId="692"/>
        </pc:sldMkLst>
      </pc:sldChg>
      <pc:sldChg chg="del">
        <pc:chgData name="Evans, Abby" userId="069f527c-c520-4d72-99fe-6355e3b3acea" providerId="ADAL" clId="{2BBD7122-42D0-450C-992D-74F9B7AC4A61}" dt="2023-06-26T16:28:14.875" v="6" actId="47"/>
        <pc:sldMkLst>
          <pc:docMk/>
          <pc:sldMk cId="1748114309" sldId="693"/>
        </pc:sldMkLst>
      </pc:sldChg>
      <pc:sldChg chg="del">
        <pc:chgData name="Evans, Abby" userId="069f527c-c520-4d72-99fe-6355e3b3acea" providerId="ADAL" clId="{2BBD7122-42D0-450C-992D-74F9B7AC4A61}" dt="2023-06-26T16:28:14.875" v="6" actId="47"/>
        <pc:sldMkLst>
          <pc:docMk/>
          <pc:sldMk cId="3894573306" sldId="694"/>
        </pc:sldMkLst>
      </pc:sldChg>
      <pc:sldChg chg="del">
        <pc:chgData name="Evans, Abby" userId="069f527c-c520-4d72-99fe-6355e3b3acea" providerId="ADAL" clId="{2BBD7122-42D0-450C-992D-74F9B7AC4A61}" dt="2023-06-26T16:28:14.875" v="6" actId="47"/>
        <pc:sldMkLst>
          <pc:docMk/>
          <pc:sldMk cId="3827020046" sldId="695"/>
        </pc:sldMkLst>
      </pc:sldChg>
      <pc:sldChg chg="del">
        <pc:chgData name="Evans, Abby" userId="069f527c-c520-4d72-99fe-6355e3b3acea" providerId="ADAL" clId="{2BBD7122-42D0-450C-992D-74F9B7AC4A61}" dt="2023-06-26T16:28:14.875" v="6" actId="47"/>
        <pc:sldMkLst>
          <pc:docMk/>
          <pc:sldMk cId="2184856687" sldId="696"/>
        </pc:sldMkLst>
      </pc:sldChg>
      <pc:sldChg chg="del">
        <pc:chgData name="Evans, Abby" userId="069f527c-c520-4d72-99fe-6355e3b3acea" providerId="ADAL" clId="{2BBD7122-42D0-450C-992D-74F9B7AC4A61}" dt="2023-06-26T16:28:14.875" v="6" actId="47"/>
        <pc:sldMkLst>
          <pc:docMk/>
          <pc:sldMk cId="136621472" sldId="697"/>
        </pc:sldMkLst>
      </pc:sldChg>
      <pc:sldChg chg="del">
        <pc:chgData name="Evans, Abby" userId="069f527c-c520-4d72-99fe-6355e3b3acea" providerId="ADAL" clId="{2BBD7122-42D0-450C-992D-74F9B7AC4A61}" dt="2023-06-26T16:28:14.875" v="6" actId="47"/>
        <pc:sldMkLst>
          <pc:docMk/>
          <pc:sldMk cId="1288191838" sldId="698"/>
        </pc:sldMkLst>
      </pc:sldChg>
      <pc:sldChg chg="del">
        <pc:chgData name="Evans, Abby" userId="069f527c-c520-4d72-99fe-6355e3b3acea" providerId="ADAL" clId="{2BBD7122-42D0-450C-992D-74F9B7AC4A61}" dt="2023-06-26T16:28:14.875" v="6" actId="47"/>
        <pc:sldMkLst>
          <pc:docMk/>
          <pc:sldMk cId="2276049916" sldId="699"/>
        </pc:sldMkLst>
      </pc:sldChg>
      <pc:sldChg chg="del">
        <pc:chgData name="Evans, Abby" userId="069f527c-c520-4d72-99fe-6355e3b3acea" providerId="ADAL" clId="{2BBD7122-42D0-450C-992D-74F9B7AC4A61}" dt="2023-06-26T16:28:14.875" v="6" actId="47"/>
        <pc:sldMkLst>
          <pc:docMk/>
          <pc:sldMk cId="2352553170" sldId="700"/>
        </pc:sldMkLst>
      </pc:sldChg>
      <pc:sldChg chg="del">
        <pc:chgData name="Evans, Abby" userId="069f527c-c520-4d72-99fe-6355e3b3acea" providerId="ADAL" clId="{2BBD7122-42D0-450C-992D-74F9B7AC4A61}" dt="2023-06-26T16:28:14.875" v="6" actId="47"/>
        <pc:sldMkLst>
          <pc:docMk/>
          <pc:sldMk cId="697001079" sldId="701"/>
        </pc:sldMkLst>
      </pc:sldChg>
      <pc:sldChg chg="del">
        <pc:chgData name="Evans, Abby" userId="069f527c-c520-4d72-99fe-6355e3b3acea" providerId="ADAL" clId="{2BBD7122-42D0-450C-992D-74F9B7AC4A61}" dt="2023-06-26T16:28:14.875" v="6" actId="47"/>
        <pc:sldMkLst>
          <pc:docMk/>
          <pc:sldMk cId="3501449557" sldId="702"/>
        </pc:sldMkLst>
      </pc:sldChg>
      <pc:sldChg chg="del">
        <pc:chgData name="Evans, Abby" userId="069f527c-c520-4d72-99fe-6355e3b3acea" providerId="ADAL" clId="{2BBD7122-42D0-450C-992D-74F9B7AC4A61}" dt="2023-06-26T16:28:14.875" v="6" actId="47"/>
        <pc:sldMkLst>
          <pc:docMk/>
          <pc:sldMk cId="415386967" sldId="703"/>
        </pc:sldMkLst>
      </pc:sldChg>
      <pc:sldChg chg="del">
        <pc:chgData name="Evans, Abby" userId="069f527c-c520-4d72-99fe-6355e3b3acea" providerId="ADAL" clId="{2BBD7122-42D0-450C-992D-74F9B7AC4A61}" dt="2023-06-26T16:28:14.875" v="6" actId="47"/>
        <pc:sldMkLst>
          <pc:docMk/>
          <pc:sldMk cId="3481964148" sldId="704"/>
        </pc:sldMkLst>
      </pc:sldChg>
      <pc:sldChg chg="del">
        <pc:chgData name="Evans, Abby" userId="069f527c-c520-4d72-99fe-6355e3b3acea" providerId="ADAL" clId="{2BBD7122-42D0-450C-992D-74F9B7AC4A61}" dt="2023-06-26T16:28:14.875" v="6" actId="47"/>
        <pc:sldMkLst>
          <pc:docMk/>
          <pc:sldMk cId="3399520581" sldId="705"/>
        </pc:sldMkLst>
      </pc:sldChg>
      <pc:sldChg chg="del">
        <pc:chgData name="Evans, Abby" userId="069f527c-c520-4d72-99fe-6355e3b3acea" providerId="ADAL" clId="{2BBD7122-42D0-450C-992D-74F9B7AC4A61}" dt="2023-06-26T16:28:14.875" v="6" actId="47"/>
        <pc:sldMkLst>
          <pc:docMk/>
          <pc:sldMk cId="1590147887" sldId="706"/>
        </pc:sldMkLst>
      </pc:sldChg>
      <pc:sldChg chg="del">
        <pc:chgData name="Evans, Abby" userId="069f527c-c520-4d72-99fe-6355e3b3acea" providerId="ADAL" clId="{2BBD7122-42D0-450C-992D-74F9B7AC4A61}" dt="2023-06-26T16:28:14.875" v="6" actId="47"/>
        <pc:sldMkLst>
          <pc:docMk/>
          <pc:sldMk cId="3609714512" sldId="707"/>
        </pc:sldMkLst>
      </pc:sldChg>
      <pc:sldChg chg="del">
        <pc:chgData name="Evans, Abby" userId="069f527c-c520-4d72-99fe-6355e3b3acea" providerId="ADAL" clId="{2BBD7122-42D0-450C-992D-74F9B7AC4A61}" dt="2023-06-26T16:28:14.875" v="6" actId="47"/>
        <pc:sldMkLst>
          <pc:docMk/>
          <pc:sldMk cId="1841001600" sldId="708"/>
        </pc:sldMkLst>
      </pc:sldChg>
      <pc:sldChg chg="del">
        <pc:chgData name="Evans, Abby" userId="069f527c-c520-4d72-99fe-6355e3b3acea" providerId="ADAL" clId="{2BBD7122-42D0-450C-992D-74F9B7AC4A61}" dt="2023-06-26T16:28:14.875" v="6" actId="47"/>
        <pc:sldMkLst>
          <pc:docMk/>
          <pc:sldMk cId="3974229536" sldId="709"/>
        </pc:sldMkLst>
      </pc:sldChg>
      <pc:sldChg chg="del">
        <pc:chgData name="Evans, Abby" userId="069f527c-c520-4d72-99fe-6355e3b3acea" providerId="ADAL" clId="{2BBD7122-42D0-450C-992D-74F9B7AC4A61}" dt="2023-06-26T16:28:14.875" v="6" actId="47"/>
        <pc:sldMkLst>
          <pc:docMk/>
          <pc:sldMk cId="2488078370" sldId="710"/>
        </pc:sldMkLst>
      </pc:sldChg>
      <pc:sldChg chg="del">
        <pc:chgData name="Evans, Abby" userId="069f527c-c520-4d72-99fe-6355e3b3acea" providerId="ADAL" clId="{2BBD7122-42D0-450C-992D-74F9B7AC4A61}" dt="2023-06-26T16:28:14.875" v="6" actId="47"/>
        <pc:sldMkLst>
          <pc:docMk/>
          <pc:sldMk cId="981687672" sldId="711"/>
        </pc:sldMkLst>
      </pc:sldChg>
      <pc:sldChg chg="del">
        <pc:chgData name="Evans, Abby" userId="069f527c-c520-4d72-99fe-6355e3b3acea" providerId="ADAL" clId="{2BBD7122-42D0-450C-992D-74F9B7AC4A61}" dt="2023-06-26T16:28:14.875" v="6" actId="47"/>
        <pc:sldMkLst>
          <pc:docMk/>
          <pc:sldMk cId="276746182" sldId="712"/>
        </pc:sldMkLst>
      </pc:sldChg>
      <pc:sldChg chg="del">
        <pc:chgData name="Evans, Abby" userId="069f527c-c520-4d72-99fe-6355e3b3acea" providerId="ADAL" clId="{2BBD7122-42D0-450C-992D-74F9B7AC4A61}" dt="2023-06-26T16:28:14.875" v="6" actId="47"/>
        <pc:sldMkLst>
          <pc:docMk/>
          <pc:sldMk cId="35716729" sldId="713"/>
        </pc:sldMkLst>
      </pc:sldChg>
      <pc:sldChg chg="del">
        <pc:chgData name="Evans, Abby" userId="069f527c-c520-4d72-99fe-6355e3b3acea" providerId="ADAL" clId="{2BBD7122-42D0-450C-992D-74F9B7AC4A61}" dt="2023-06-26T16:28:14.875" v="6" actId="47"/>
        <pc:sldMkLst>
          <pc:docMk/>
          <pc:sldMk cId="109242859" sldId="715"/>
        </pc:sldMkLst>
      </pc:sldChg>
      <pc:sldChg chg="del">
        <pc:chgData name="Evans, Abby" userId="069f527c-c520-4d72-99fe-6355e3b3acea" providerId="ADAL" clId="{2BBD7122-42D0-450C-992D-74F9B7AC4A61}" dt="2023-06-26T16:28:14.875" v="6" actId="47"/>
        <pc:sldMkLst>
          <pc:docMk/>
          <pc:sldMk cId="3356548431" sldId="716"/>
        </pc:sldMkLst>
      </pc:sldChg>
      <pc:sldChg chg="del">
        <pc:chgData name="Evans, Abby" userId="069f527c-c520-4d72-99fe-6355e3b3acea" providerId="ADAL" clId="{2BBD7122-42D0-450C-992D-74F9B7AC4A61}" dt="2023-06-26T16:28:14.875" v="6" actId="47"/>
        <pc:sldMkLst>
          <pc:docMk/>
          <pc:sldMk cId="60644998" sldId="717"/>
        </pc:sldMkLst>
      </pc:sldChg>
      <pc:sldChg chg="del">
        <pc:chgData name="Evans, Abby" userId="069f527c-c520-4d72-99fe-6355e3b3acea" providerId="ADAL" clId="{2BBD7122-42D0-450C-992D-74F9B7AC4A61}" dt="2023-06-26T16:28:15.804" v="7" actId="47"/>
        <pc:sldMkLst>
          <pc:docMk/>
          <pc:sldMk cId="1264641239" sldId="718"/>
        </pc:sldMkLst>
      </pc:sldChg>
      <pc:sldChg chg="del">
        <pc:chgData name="Evans, Abby" userId="069f527c-c520-4d72-99fe-6355e3b3acea" providerId="ADAL" clId="{2BBD7122-42D0-450C-992D-74F9B7AC4A61}" dt="2023-06-26T16:28:15.804" v="7" actId="47"/>
        <pc:sldMkLst>
          <pc:docMk/>
          <pc:sldMk cId="4194365661" sldId="719"/>
        </pc:sldMkLst>
      </pc:sldChg>
      <pc:sldChg chg="del">
        <pc:chgData name="Evans, Abby" userId="069f527c-c520-4d72-99fe-6355e3b3acea" providerId="ADAL" clId="{2BBD7122-42D0-450C-992D-74F9B7AC4A61}" dt="2023-06-26T16:28:15.804" v="7" actId="47"/>
        <pc:sldMkLst>
          <pc:docMk/>
          <pc:sldMk cId="415044831" sldId="720"/>
        </pc:sldMkLst>
      </pc:sldChg>
      <pc:sldChg chg="del">
        <pc:chgData name="Evans, Abby" userId="069f527c-c520-4d72-99fe-6355e3b3acea" providerId="ADAL" clId="{2BBD7122-42D0-450C-992D-74F9B7AC4A61}" dt="2023-06-26T16:28:15.804" v="7" actId="47"/>
        <pc:sldMkLst>
          <pc:docMk/>
          <pc:sldMk cId="3243061501" sldId="721"/>
        </pc:sldMkLst>
      </pc:sldChg>
      <pc:sldChg chg="del">
        <pc:chgData name="Evans, Abby" userId="069f527c-c520-4d72-99fe-6355e3b3acea" providerId="ADAL" clId="{2BBD7122-42D0-450C-992D-74F9B7AC4A61}" dt="2023-06-26T16:28:15.804" v="7" actId="47"/>
        <pc:sldMkLst>
          <pc:docMk/>
          <pc:sldMk cId="724384009" sldId="722"/>
        </pc:sldMkLst>
      </pc:sldChg>
      <pc:sldChg chg="del">
        <pc:chgData name="Evans, Abby" userId="069f527c-c520-4d72-99fe-6355e3b3acea" providerId="ADAL" clId="{2BBD7122-42D0-450C-992D-74F9B7AC4A61}" dt="2023-06-26T16:28:15.804" v="7" actId="47"/>
        <pc:sldMkLst>
          <pc:docMk/>
          <pc:sldMk cId="1124036356" sldId="723"/>
        </pc:sldMkLst>
      </pc:sldChg>
      <pc:sldChg chg="del">
        <pc:chgData name="Evans, Abby" userId="069f527c-c520-4d72-99fe-6355e3b3acea" providerId="ADAL" clId="{2BBD7122-42D0-450C-992D-74F9B7AC4A61}" dt="2023-06-26T16:28:15.804" v="7" actId="47"/>
        <pc:sldMkLst>
          <pc:docMk/>
          <pc:sldMk cId="2808766450" sldId="724"/>
        </pc:sldMkLst>
      </pc:sldChg>
      <pc:sldChg chg="del">
        <pc:chgData name="Evans, Abby" userId="069f527c-c520-4d72-99fe-6355e3b3acea" providerId="ADAL" clId="{2BBD7122-42D0-450C-992D-74F9B7AC4A61}" dt="2023-06-26T16:28:15.804" v="7" actId="47"/>
        <pc:sldMkLst>
          <pc:docMk/>
          <pc:sldMk cId="1184236105" sldId="725"/>
        </pc:sldMkLst>
      </pc:sldChg>
      <pc:sldChg chg="del">
        <pc:chgData name="Evans, Abby" userId="069f527c-c520-4d72-99fe-6355e3b3acea" providerId="ADAL" clId="{2BBD7122-42D0-450C-992D-74F9B7AC4A61}" dt="2023-06-26T16:28:15.804" v="7" actId="47"/>
        <pc:sldMkLst>
          <pc:docMk/>
          <pc:sldMk cId="3341602486" sldId="726"/>
        </pc:sldMkLst>
      </pc:sldChg>
      <pc:sldChg chg="del">
        <pc:chgData name="Evans, Abby" userId="069f527c-c520-4d72-99fe-6355e3b3acea" providerId="ADAL" clId="{2BBD7122-42D0-450C-992D-74F9B7AC4A61}" dt="2023-06-26T16:28:15.804" v="7" actId="47"/>
        <pc:sldMkLst>
          <pc:docMk/>
          <pc:sldMk cId="3069928704" sldId="727"/>
        </pc:sldMkLst>
      </pc:sldChg>
      <pc:sldChg chg="del">
        <pc:chgData name="Evans, Abby" userId="069f527c-c520-4d72-99fe-6355e3b3acea" providerId="ADAL" clId="{2BBD7122-42D0-450C-992D-74F9B7AC4A61}" dt="2023-06-26T16:28:15.804" v="7" actId="47"/>
        <pc:sldMkLst>
          <pc:docMk/>
          <pc:sldMk cId="3112613474" sldId="728"/>
        </pc:sldMkLst>
      </pc:sldChg>
      <pc:sldChg chg="del">
        <pc:chgData name="Evans, Abby" userId="069f527c-c520-4d72-99fe-6355e3b3acea" providerId="ADAL" clId="{2BBD7122-42D0-450C-992D-74F9B7AC4A61}" dt="2023-06-26T16:28:15.804" v="7" actId="47"/>
        <pc:sldMkLst>
          <pc:docMk/>
          <pc:sldMk cId="1520934385" sldId="729"/>
        </pc:sldMkLst>
      </pc:sldChg>
      <pc:sldChg chg="del">
        <pc:chgData name="Evans, Abby" userId="069f527c-c520-4d72-99fe-6355e3b3acea" providerId="ADAL" clId="{2BBD7122-42D0-450C-992D-74F9B7AC4A61}" dt="2023-06-26T16:28:15.804" v="7" actId="47"/>
        <pc:sldMkLst>
          <pc:docMk/>
          <pc:sldMk cId="2146247505" sldId="730"/>
        </pc:sldMkLst>
      </pc:sldChg>
      <pc:sldChg chg="del">
        <pc:chgData name="Evans, Abby" userId="069f527c-c520-4d72-99fe-6355e3b3acea" providerId="ADAL" clId="{2BBD7122-42D0-450C-992D-74F9B7AC4A61}" dt="2023-06-26T16:28:15.804" v="7" actId="47"/>
        <pc:sldMkLst>
          <pc:docMk/>
          <pc:sldMk cId="3038741917" sldId="731"/>
        </pc:sldMkLst>
      </pc:sldChg>
      <pc:sldChg chg="del">
        <pc:chgData name="Evans, Abby" userId="069f527c-c520-4d72-99fe-6355e3b3acea" providerId="ADAL" clId="{2BBD7122-42D0-450C-992D-74F9B7AC4A61}" dt="2023-06-26T16:28:15.804" v="7" actId="47"/>
        <pc:sldMkLst>
          <pc:docMk/>
          <pc:sldMk cId="1378642434" sldId="732"/>
        </pc:sldMkLst>
      </pc:sldChg>
      <pc:sldChg chg="del">
        <pc:chgData name="Evans, Abby" userId="069f527c-c520-4d72-99fe-6355e3b3acea" providerId="ADAL" clId="{2BBD7122-42D0-450C-992D-74F9B7AC4A61}" dt="2023-06-26T16:28:15.804" v="7" actId="47"/>
        <pc:sldMkLst>
          <pc:docMk/>
          <pc:sldMk cId="2851426104" sldId="733"/>
        </pc:sldMkLst>
      </pc:sldChg>
      <pc:sldChg chg="del">
        <pc:chgData name="Evans, Abby" userId="069f527c-c520-4d72-99fe-6355e3b3acea" providerId="ADAL" clId="{2BBD7122-42D0-450C-992D-74F9B7AC4A61}" dt="2023-06-26T16:28:15.804" v="7" actId="47"/>
        <pc:sldMkLst>
          <pc:docMk/>
          <pc:sldMk cId="493529252" sldId="734"/>
        </pc:sldMkLst>
      </pc:sldChg>
      <pc:sldChg chg="del">
        <pc:chgData name="Evans, Abby" userId="069f527c-c520-4d72-99fe-6355e3b3acea" providerId="ADAL" clId="{2BBD7122-42D0-450C-992D-74F9B7AC4A61}" dt="2023-06-26T16:28:15.804" v="7" actId="47"/>
        <pc:sldMkLst>
          <pc:docMk/>
          <pc:sldMk cId="292631771" sldId="735"/>
        </pc:sldMkLst>
      </pc:sldChg>
      <pc:sldChg chg="del">
        <pc:chgData name="Evans, Abby" userId="069f527c-c520-4d72-99fe-6355e3b3acea" providerId="ADAL" clId="{2BBD7122-42D0-450C-992D-74F9B7AC4A61}" dt="2023-06-26T16:28:15.804" v="7" actId="47"/>
        <pc:sldMkLst>
          <pc:docMk/>
          <pc:sldMk cId="4211929909" sldId="736"/>
        </pc:sldMkLst>
      </pc:sldChg>
      <pc:sldChg chg="del">
        <pc:chgData name="Evans, Abby" userId="069f527c-c520-4d72-99fe-6355e3b3acea" providerId="ADAL" clId="{2BBD7122-42D0-450C-992D-74F9B7AC4A61}" dt="2023-06-26T16:28:15.804" v="7" actId="47"/>
        <pc:sldMkLst>
          <pc:docMk/>
          <pc:sldMk cId="1042664988" sldId="737"/>
        </pc:sldMkLst>
      </pc:sldChg>
      <pc:sldChg chg="del">
        <pc:chgData name="Evans, Abby" userId="069f527c-c520-4d72-99fe-6355e3b3acea" providerId="ADAL" clId="{2BBD7122-42D0-450C-992D-74F9B7AC4A61}" dt="2023-06-26T16:28:15.804" v="7" actId="47"/>
        <pc:sldMkLst>
          <pc:docMk/>
          <pc:sldMk cId="1499500466" sldId="738"/>
        </pc:sldMkLst>
      </pc:sldChg>
      <pc:sldChg chg="del">
        <pc:chgData name="Evans, Abby" userId="069f527c-c520-4d72-99fe-6355e3b3acea" providerId="ADAL" clId="{2BBD7122-42D0-450C-992D-74F9B7AC4A61}" dt="2023-06-26T16:28:15.804" v="7" actId="47"/>
        <pc:sldMkLst>
          <pc:docMk/>
          <pc:sldMk cId="4110159347" sldId="739"/>
        </pc:sldMkLst>
      </pc:sldChg>
      <pc:sldChg chg="del">
        <pc:chgData name="Evans, Abby" userId="069f527c-c520-4d72-99fe-6355e3b3acea" providerId="ADAL" clId="{2BBD7122-42D0-450C-992D-74F9B7AC4A61}" dt="2023-06-26T16:28:15.804" v="7" actId="47"/>
        <pc:sldMkLst>
          <pc:docMk/>
          <pc:sldMk cId="388474697" sldId="741"/>
        </pc:sldMkLst>
      </pc:sldChg>
      <pc:sldChg chg="del">
        <pc:chgData name="Evans, Abby" userId="069f527c-c520-4d72-99fe-6355e3b3acea" providerId="ADAL" clId="{2BBD7122-42D0-450C-992D-74F9B7AC4A61}" dt="2023-06-26T16:28:15.804" v="7" actId="47"/>
        <pc:sldMkLst>
          <pc:docMk/>
          <pc:sldMk cId="435562033" sldId="742"/>
        </pc:sldMkLst>
      </pc:sldChg>
      <pc:sldChg chg="modNotesTx">
        <pc:chgData name="Evans, Abby" userId="069f527c-c520-4d72-99fe-6355e3b3acea" providerId="ADAL" clId="{2BBD7122-42D0-450C-992D-74F9B7AC4A61}" dt="2023-06-26T16:29:26.921" v="15" actId="20577"/>
        <pc:sldMkLst>
          <pc:docMk/>
          <pc:sldMk cId="3107492840" sldId="747"/>
        </pc:sldMkLst>
      </pc:sldChg>
      <pc:sldChg chg="modNotesTx">
        <pc:chgData name="Evans, Abby" userId="069f527c-c520-4d72-99fe-6355e3b3acea" providerId="ADAL" clId="{2BBD7122-42D0-450C-992D-74F9B7AC4A61}" dt="2023-06-26T16:29:17.328" v="14" actId="20577"/>
        <pc:sldMkLst>
          <pc:docMk/>
          <pc:sldMk cId="3753943621" sldId="756"/>
        </pc:sldMkLst>
      </pc:sldChg>
      <pc:sldChg chg="modNotesTx">
        <pc:chgData name="Evans, Abby" userId="069f527c-c520-4d72-99fe-6355e3b3acea" providerId="ADAL" clId="{2BBD7122-42D0-450C-992D-74F9B7AC4A61}" dt="2023-06-26T16:29:06.049" v="13" actId="20577"/>
        <pc:sldMkLst>
          <pc:docMk/>
          <pc:sldMk cId="2998887110" sldId="769"/>
        </pc:sldMkLst>
      </pc:sldChg>
      <pc:sldChg chg="modNotesTx">
        <pc:chgData name="Evans, Abby" userId="069f527c-c520-4d72-99fe-6355e3b3acea" providerId="ADAL" clId="{2BBD7122-42D0-450C-992D-74F9B7AC4A61}" dt="2023-06-26T16:29:04.721" v="12" actId="20577"/>
        <pc:sldMkLst>
          <pc:docMk/>
          <pc:sldMk cId="861293544" sldId="770"/>
        </pc:sldMkLst>
      </pc:sldChg>
      <pc:sldChg chg="modNotesTx">
        <pc:chgData name="Evans, Abby" userId="069f527c-c520-4d72-99fe-6355e3b3acea" providerId="ADAL" clId="{2BBD7122-42D0-450C-992D-74F9B7AC4A61}" dt="2023-06-26T16:28:53.169" v="11" actId="20577"/>
        <pc:sldMkLst>
          <pc:docMk/>
          <pc:sldMk cId="1372936785" sldId="773"/>
        </pc:sldMkLst>
      </pc:sldChg>
      <pc:sldChg chg="modNotesTx">
        <pc:chgData name="Evans, Abby" userId="069f527c-c520-4d72-99fe-6355e3b3acea" providerId="ADAL" clId="{2BBD7122-42D0-450C-992D-74F9B7AC4A61}" dt="2023-06-26T16:28:44.513" v="10" actId="20577"/>
        <pc:sldMkLst>
          <pc:docMk/>
          <pc:sldMk cId="1925423530" sldId="780"/>
        </pc:sldMkLst>
      </pc:sldChg>
      <pc:sldChg chg="modNotesTx">
        <pc:chgData name="Evans, Abby" userId="069f527c-c520-4d72-99fe-6355e3b3acea" providerId="ADAL" clId="{2BBD7122-42D0-450C-992D-74F9B7AC4A61}" dt="2023-06-26T16:28:38.209" v="9" actId="20577"/>
        <pc:sldMkLst>
          <pc:docMk/>
          <pc:sldMk cId="798541927" sldId="786"/>
        </pc:sldMkLst>
      </pc:sldChg>
      <pc:sldChg chg="del">
        <pc:chgData name="Evans, Abby" userId="069f527c-c520-4d72-99fe-6355e3b3acea" providerId="ADAL" clId="{2BBD7122-42D0-450C-992D-74F9B7AC4A61}" dt="2023-06-26T16:28:10.812" v="3" actId="47"/>
        <pc:sldMkLst>
          <pc:docMk/>
          <pc:sldMk cId="670254382" sldId="19986"/>
        </pc:sldMkLst>
      </pc:sldChg>
      <pc:sldChg chg="del">
        <pc:chgData name="Evans, Abby" userId="069f527c-c520-4d72-99fe-6355e3b3acea" providerId="ADAL" clId="{2BBD7122-42D0-450C-992D-74F9B7AC4A61}" dt="2023-06-26T16:28:07.378" v="1" actId="47"/>
        <pc:sldMkLst>
          <pc:docMk/>
          <pc:sldMk cId="2895129353" sldId="20038"/>
        </pc:sldMkLst>
      </pc:sldChg>
      <pc:sldChg chg="del">
        <pc:chgData name="Evans, Abby" userId="069f527c-c520-4d72-99fe-6355e3b3acea" providerId="ADAL" clId="{2BBD7122-42D0-450C-992D-74F9B7AC4A61}" dt="2023-06-26T16:28:06.157" v="0" actId="47"/>
        <pc:sldMkLst>
          <pc:docMk/>
          <pc:sldMk cId="2027408687" sldId="20041"/>
        </pc:sldMkLst>
      </pc:sldChg>
      <pc:sldChg chg="del">
        <pc:chgData name="Evans, Abby" userId="069f527c-c520-4d72-99fe-6355e3b3acea" providerId="ADAL" clId="{2BBD7122-42D0-450C-992D-74F9B7AC4A61}" dt="2023-06-26T16:28:06.157" v="0" actId="47"/>
        <pc:sldMkLst>
          <pc:docMk/>
          <pc:sldMk cId="3263916478" sldId="20068"/>
        </pc:sldMkLst>
      </pc:sldChg>
      <pc:sldChg chg="del">
        <pc:chgData name="Evans, Abby" userId="069f527c-c520-4d72-99fe-6355e3b3acea" providerId="ADAL" clId="{2BBD7122-42D0-450C-992D-74F9B7AC4A61}" dt="2023-06-26T16:28:10.812" v="3" actId="47"/>
        <pc:sldMkLst>
          <pc:docMk/>
          <pc:sldMk cId="2962566261" sldId="20073"/>
        </pc:sldMkLst>
      </pc:sldChg>
      <pc:sldChg chg="del">
        <pc:chgData name="Evans, Abby" userId="069f527c-c520-4d72-99fe-6355e3b3acea" providerId="ADAL" clId="{2BBD7122-42D0-450C-992D-74F9B7AC4A61}" dt="2023-06-26T16:28:26.123" v="8" actId="47"/>
        <pc:sldMkLst>
          <pc:docMk/>
          <pc:sldMk cId="1871412507" sldId="20075"/>
        </pc:sldMkLst>
      </pc:sldChg>
      <pc:sldChg chg="del">
        <pc:chgData name="Evans, Abby" userId="069f527c-c520-4d72-99fe-6355e3b3acea" providerId="ADAL" clId="{2BBD7122-42D0-450C-992D-74F9B7AC4A61}" dt="2023-06-26T16:28:07.378" v="1" actId="47"/>
        <pc:sldMkLst>
          <pc:docMk/>
          <pc:sldMk cId="2570340828" sldId="20079"/>
        </pc:sldMkLst>
      </pc:sldChg>
      <pc:sldChg chg="del">
        <pc:chgData name="Evans, Abby" userId="069f527c-c520-4d72-99fe-6355e3b3acea" providerId="ADAL" clId="{2BBD7122-42D0-450C-992D-74F9B7AC4A61}" dt="2023-06-26T16:28:10.812" v="3" actId="47"/>
        <pc:sldMkLst>
          <pc:docMk/>
          <pc:sldMk cId="296368019" sldId="2147477060"/>
        </pc:sldMkLst>
      </pc:sldChg>
      <pc:sldChg chg="del">
        <pc:chgData name="Evans, Abby" userId="069f527c-c520-4d72-99fe-6355e3b3acea" providerId="ADAL" clId="{2BBD7122-42D0-450C-992D-74F9B7AC4A61}" dt="2023-06-26T16:28:07.378" v="1" actId="47"/>
        <pc:sldMkLst>
          <pc:docMk/>
          <pc:sldMk cId="54814869" sldId="2147477073"/>
        </pc:sldMkLst>
      </pc:sldChg>
      <pc:sldChg chg="del">
        <pc:chgData name="Evans, Abby" userId="069f527c-c520-4d72-99fe-6355e3b3acea" providerId="ADAL" clId="{2BBD7122-42D0-450C-992D-74F9B7AC4A61}" dt="2023-06-26T16:28:07.378" v="1" actId="47"/>
        <pc:sldMkLst>
          <pc:docMk/>
          <pc:sldMk cId="3113035466" sldId="2147477074"/>
        </pc:sldMkLst>
      </pc:sldChg>
      <pc:sldChg chg="del">
        <pc:chgData name="Evans, Abby" userId="069f527c-c520-4d72-99fe-6355e3b3acea" providerId="ADAL" clId="{2BBD7122-42D0-450C-992D-74F9B7AC4A61}" dt="2023-06-26T16:28:06.157" v="0" actId="47"/>
        <pc:sldMkLst>
          <pc:docMk/>
          <pc:sldMk cId="3167942416" sldId="2147477079"/>
        </pc:sldMkLst>
      </pc:sldChg>
      <pc:sldChg chg="del">
        <pc:chgData name="Evans, Abby" userId="069f527c-c520-4d72-99fe-6355e3b3acea" providerId="ADAL" clId="{2BBD7122-42D0-450C-992D-74F9B7AC4A61}" dt="2023-06-26T16:28:26.123" v="8" actId="47"/>
        <pc:sldMkLst>
          <pc:docMk/>
          <pc:sldMk cId="3777901342" sldId="2147477085"/>
        </pc:sldMkLst>
      </pc:sldChg>
      <pc:sldChg chg="del">
        <pc:chgData name="Evans, Abby" userId="069f527c-c520-4d72-99fe-6355e3b3acea" providerId="ADAL" clId="{2BBD7122-42D0-450C-992D-74F9B7AC4A61}" dt="2023-06-26T16:28:08.729" v="2" actId="47"/>
        <pc:sldMkLst>
          <pc:docMk/>
          <pc:sldMk cId="1826763032" sldId="2147477087"/>
        </pc:sldMkLst>
      </pc:sldChg>
      <pc:sldChg chg="del">
        <pc:chgData name="Evans, Abby" userId="069f527c-c520-4d72-99fe-6355e3b3acea" providerId="ADAL" clId="{2BBD7122-42D0-450C-992D-74F9B7AC4A61}" dt="2023-06-26T16:28:06.157" v="0" actId="47"/>
        <pc:sldMkLst>
          <pc:docMk/>
          <pc:sldMk cId="3870029549" sldId="2147477092"/>
        </pc:sldMkLst>
      </pc:sldChg>
      <pc:sldChg chg="del">
        <pc:chgData name="Evans, Abby" userId="069f527c-c520-4d72-99fe-6355e3b3acea" providerId="ADAL" clId="{2BBD7122-42D0-450C-992D-74F9B7AC4A61}" dt="2023-06-26T16:28:07.378" v="1" actId="47"/>
        <pc:sldMkLst>
          <pc:docMk/>
          <pc:sldMk cId="2960585000" sldId="2147477098"/>
        </pc:sldMkLst>
      </pc:sldChg>
      <pc:sldChg chg="del">
        <pc:chgData name="Evans, Abby" userId="069f527c-c520-4d72-99fe-6355e3b3acea" providerId="ADAL" clId="{2BBD7122-42D0-450C-992D-74F9B7AC4A61}" dt="2023-06-26T16:28:07.378" v="1" actId="47"/>
        <pc:sldMkLst>
          <pc:docMk/>
          <pc:sldMk cId="77922542" sldId="2147477099"/>
        </pc:sldMkLst>
      </pc:sldChg>
      <pc:sldChg chg="del">
        <pc:chgData name="Evans, Abby" userId="069f527c-c520-4d72-99fe-6355e3b3acea" providerId="ADAL" clId="{2BBD7122-42D0-450C-992D-74F9B7AC4A61}" dt="2023-06-26T16:28:07.378" v="1" actId="47"/>
        <pc:sldMkLst>
          <pc:docMk/>
          <pc:sldMk cId="2136789105" sldId="2147477103"/>
        </pc:sldMkLst>
      </pc:sldChg>
      <pc:sldChg chg="del">
        <pc:chgData name="Evans, Abby" userId="069f527c-c520-4d72-99fe-6355e3b3acea" providerId="ADAL" clId="{2BBD7122-42D0-450C-992D-74F9B7AC4A61}" dt="2023-06-26T16:28:07.378" v="1" actId="47"/>
        <pc:sldMkLst>
          <pc:docMk/>
          <pc:sldMk cId="2484833680" sldId="2147477104"/>
        </pc:sldMkLst>
      </pc:sldChg>
      <pc:sldChg chg="del">
        <pc:chgData name="Evans, Abby" userId="069f527c-c520-4d72-99fe-6355e3b3acea" providerId="ADAL" clId="{2BBD7122-42D0-450C-992D-74F9B7AC4A61}" dt="2023-06-26T16:28:08.729" v="2" actId="47"/>
        <pc:sldMkLst>
          <pc:docMk/>
          <pc:sldMk cId="2736160490" sldId="2147477106"/>
        </pc:sldMkLst>
      </pc:sldChg>
      <pc:sldChg chg="del">
        <pc:chgData name="Evans, Abby" userId="069f527c-c520-4d72-99fe-6355e3b3acea" providerId="ADAL" clId="{2BBD7122-42D0-450C-992D-74F9B7AC4A61}" dt="2023-06-26T16:28:06.157" v="0" actId="47"/>
        <pc:sldMkLst>
          <pc:docMk/>
          <pc:sldMk cId="355565860" sldId="2147477119"/>
        </pc:sldMkLst>
      </pc:sldChg>
      <pc:sldChg chg="del">
        <pc:chgData name="Evans, Abby" userId="069f527c-c520-4d72-99fe-6355e3b3acea" providerId="ADAL" clId="{2BBD7122-42D0-450C-992D-74F9B7AC4A61}" dt="2023-06-26T16:28:06.157" v="0" actId="47"/>
        <pc:sldMkLst>
          <pc:docMk/>
          <pc:sldMk cId="4261069950" sldId="2147477123"/>
        </pc:sldMkLst>
      </pc:sldChg>
      <pc:sldChg chg="del">
        <pc:chgData name="Evans, Abby" userId="069f527c-c520-4d72-99fe-6355e3b3acea" providerId="ADAL" clId="{2BBD7122-42D0-450C-992D-74F9B7AC4A61}" dt="2023-06-26T16:28:06.157" v="0" actId="47"/>
        <pc:sldMkLst>
          <pc:docMk/>
          <pc:sldMk cId="4081479667" sldId="2147477124"/>
        </pc:sldMkLst>
      </pc:sldChg>
      <pc:sldChg chg="del">
        <pc:chgData name="Evans, Abby" userId="069f527c-c520-4d72-99fe-6355e3b3acea" providerId="ADAL" clId="{2BBD7122-42D0-450C-992D-74F9B7AC4A61}" dt="2023-06-26T16:28:06.157" v="0" actId="47"/>
        <pc:sldMkLst>
          <pc:docMk/>
          <pc:sldMk cId="2940769259" sldId="2147477125"/>
        </pc:sldMkLst>
      </pc:sldChg>
      <pc:sldChg chg="del">
        <pc:chgData name="Evans, Abby" userId="069f527c-c520-4d72-99fe-6355e3b3acea" providerId="ADAL" clId="{2BBD7122-42D0-450C-992D-74F9B7AC4A61}" dt="2023-06-26T16:28:06.157" v="0" actId="47"/>
        <pc:sldMkLst>
          <pc:docMk/>
          <pc:sldMk cId="694357147" sldId="2147477126"/>
        </pc:sldMkLst>
      </pc:sldChg>
      <pc:sldChg chg="del">
        <pc:chgData name="Evans, Abby" userId="069f527c-c520-4d72-99fe-6355e3b3acea" providerId="ADAL" clId="{2BBD7122-42D0-450C-992D-74F9B7AC4A61}" dt="2023-06-26T16:28:26.123" v="8" actId="47"/>
        <pc:sldMkLst>
          <pc:docMk/>
          <pc:sldMk cId="2849366510" sldId="2147477128"/>
        </pc:sldMkLst>
      </pc:sldChg>
      <pc:sldChg chg="del">
        <pc:chgData name="Evans, Abby" userId="069f527c-c520-4d72-99fe-6355e3b3acea" providerId="ADAL" clId="{2BBD7122-42D0-450C-992D-74F9B7AC4A61}" dt="2023-06-26T16:28:26.123" v="8" actId="47"/>
        <pc:sldMkLst>
          <pc:docMk/>
          <pc:sldMk cId="3734086896" sldId="2147477129"/>
        </pc:sldMkLst>
      </pc:sldChg>
      <pc:sldChg chg="del">
        <pc:chgData name="Evans, Abby" userId="069f527c-c520-4d72-99fe-6355e3b3acea" providerId="ADAL" clId="{2BBD7122-42D0-450C-992D-74F9B7AC4A61}" dt="2023-06-26T16:28:26.123" v="8" actId="47"/>
        <pc:sldMkLst>
          <pc:docMk/>
          <pc:sldMk cId="1543629086" sldId="2147477130"/>
        </pc:sldMkLst>
      </pc:sldChg>
      <pc:sldChg chg="del">
        <pc:chgData name="Evans, Abby" userId="069f527c-c520-4d72-99fe-6355e3b3acea" providerId="ADAL" clId="{2BBD7122-42D0-450C-992D-74F9B7AC4A61}" dt="2023-06-26T16:28:07.378" v="1" actId="47"/>
        <pc:sldMkLst>
          <pc:docMk/>
          <pc:sldMk cId="4186953939" sldId="2147477133"/>
        </pc:sldMkLst>
      </pc:sldChg>
      <pc:sldChg chg="del">
        <pc:chgData name="Evans, Abby" userId="069f527c-c520-4d72-99fe-6355e3b3acea" providerId="ADAL" clId="{2BBD7122-42D0-450C-992D-74F9B7AC4A61}" dt="2023-06-26T16:28:06.157" v="0" actId="47"/>
        <pc:sldMkLst>
          <pc:docMk/>
          <pc:sldMk cId="2309726757" sldId="2147477134"/>
        </pc:sldMkLst>
      </pc:sldChg>
      <pc:sldChg chg="del">
        <pc:chgData name="Evans, Abby" userId="069f527c-c520-4d72-99fe-6355e3b3acea" providerId="ADAL" clId="{2BBD7122-42D0-450C-992D-74F9B7AC4A61}" dt="2023-06-26T16:28:26.123" v="8" actId="47"/>
        <pc:sldMkLst>
          <pc:docMk/>
          <pc:sldMk cId="3976984530" sldId="2147477135"/>
        </pc:sldMkLst>
      </pc:sldChg>
      <pc:sldChg chg="del">
        <pc:chgData name="Evans, Abby" userId="069f527c-c520-4d72-99fe-6355e3b3acea" providerId="ADAL" clId="{2BBD7122-42D0-450C-992D-74F9B7AC4A61}" dt="2023-06-26T16:28:10.812" v="3" actId="47"/>
        <pc:sldMkLst>
          <pc:docMk/>
          <pc:sldMk cId="3851987223" sldId="2147477136"/>
        </pc:sldMkLst>
      </pc:sldChg>
      <pc:sldChg chg="del">
        <pc:chgData name="Evans, Abby" userId="069f527c-c520-4d72-99fe-6355e3b3acea" providerId="ADAL" clId="{2BBD7122-42D0-450C-992D-74F9B7AC4A61}" dt="2023-06-26T16:28:12.599" v="4" actId="47"/>
        <pc:sldMkLst>
          <pc:docMk/>
          <pc:sldMk cId="1245332708" sldId="2147477176"/>
        </pc:sldMkLst>
      </pc:sldChg>
      <pc:sldChg chg="del">
        <pc:chgData name="Evans, Abby" userId="069f527c-c520-4d72-99fe-6355e3b3acea" providerId="ADAL" clId="{2BBD7122-42D0-450C-992D-74F9B7AC4A61}" dt="2023-06-26T16:28:13.795" v="5" actId="47"/>
        <pc:sldMkLst>
          <pc:docMk/>
          <pc:sldMk cId="1915909442" sldId="2147477178"/>
        </pc:sldMkLst>
      </pc:sldChg>
      <pc:sldChg chg="del">
        <pc:chgData name="Evans, Abby" userId="069f527c-c520-4d72-99fe-6355e3b3acea" providerId="ADAL" clId="{2BBD7122-42D0-450C-992D-74F9B7AC4A61}" dt="2023-06-26T16:28:13.795" v="5" actId="47"/>
        <pc:sldMkLst>
          <pc:docMk/>
          <pc:sldMk cId="3770849769" sldId="2147477179"/>
        </pc:sldMkLst>
      </pc:sldChg>
      <pc:sldChg chg="del">
        <pc:chgData name="Evans, Abby" userId="069f527c-c520-4d72-99fe-6355e3b3acea" providerId="ADAL" clId="{2BBD7122-42D0-450C-992D-74F9B7AC4A61}" dt="2023-06-26T16:28:14.875" v="6" actId="47"/>
        <pc:sldMkLst>
          <pc:docMk/>
          <pc:sldMk cId="4079447615" sldId="2147477181"/>
        </pc:sldMkLst>
      </pc:sldChg>
      <pc:sldChg chg="del">
        <pc:chgData name="Evans, Abby" userId="069f527c-c520-4d72-99fe-6355e3b3acea" providerId="ADAL" clId="{2BBD7122-42D0-450C-992D-74F9B7AC4A61}" dt="2023-06-26T16:28:26.123" v="8" actId="47"/>
        <pc:sldMkLst>
          <pc:docMk/>
          <pc:sldMk cId="1687796604" sldId="2147477183"/>
        </pc:sldMkLst>
      </pc:sldChg>
      <pc:sldChg chg="del">
        <pc:chgData name="Evans, Abby" userId="069f527c-c520-4d72-99fe-6355e3b3acea" providerId="ADAL" clId="{2BBD7122-42D0-450C-992D-74F9B7AC4A61}" dt="2023-06-26T16:28:13.795" v="5" actId="47"/>
        <pc:sldMkLst>
          <pc:docMk/>
          <pc:sldMk cId="4151225303" sldId="2147477185"/>
        </pc:sldMkLst>
      </pc:sldChg>
      <pc:sldChg chg="del">
        <pc:chgData name="Evans, Abby" userId="069f527c-c520-4d72-99fe-6355e3b3acea" providerId="ADAL" clId="{2BBD7122-42D0-450C-992D-74F9B7AC4A61}" dt="2023-06-26T16:28:14.875" v="6" actId="47"/>
        <pc:sldMkLst>
          <pc:docMk/>
          <pc:sldMk cId="423701493" sldId="2147477186"/>
        </pc:sldMkLst>
      </pc:sldChg>
      <pc:sldChg chg="del">
        <pc:chgData name="Evans, Abby" userId="069f527c-c520-4d72-99fe-6355e3b3acea" providerId="ADAL" clId="{2BBD7122-42D0-450C-992D-74F9B7AC4A61}" dt="2023-06-26T16:28:12.599" v="4" actId="47"/>
        <pc:sldMkLst>
          <pc:docMk/>
          <pc:sldMk cId="2220988067" sldId="2147477187"/>
        </pc:sldMkLst>
      </pc:sldChg>
      <pc:sldMasterChg chg="del delSldLayout">
        <pc:chgData name="Evans, Abby" userId="069f527c-c520-4d72-99fe-6355e3b3acea" providerId="ADAL" clId="{2BBD7122-42D0-450C-992D-74F9B7AC4A61}" dt="2023-06-26T16:28:15.804" v="7" actId="47"/>
        <pc:sldMasterMkLst>
          <pc:docMk/>
          <pc:sldMasterMk cId="2131385359" sldId="2147483660"/>
        </pc:sldMasterMkLst>
        <pc:sldLayoutChg chg="del">
          <pc:chgData name="Evans, Abby" userId="069f527c-c520-4d72-99fe-6355e3b3acea" providerId="ADAL" clId="{2BBD7122-42D0-450C-992D-74F9B7AC4A61}" dt="2023-06-26T16:28:15.804" v="7" actId="47"/>
          <pc:sldLayoutMkLst>
            <pc:docMk/>
            <pc:sldMasterMk cId="2131385359" sldId="2147483660"/>
            <pc:sldLayoutMk cId="2483450432" sldId="2147483661"/>
          </pc:sldLayoutMkLst>
        </pc:sldLayoutChg>
        <pc:sldLayoutChg chg="del">
          <pc:chgData name="Evans, Abby" userId="069f527c-c520-4d72-99fe-6355e3b3acea" providerId="ADAL" clId="{2BBD7122-42D0-450C-992D-74F9B7AC4A61}" dt="2023-06-26T16:28:15.804" v="7" actId="47"/>
          <pc:sldLayoutMkLst>
            <pc:docMk/>
            <pc:sldMasterMk cId="2131385359" sldId="2147483660"/>
            <pc:sldLayoutMk cId="1705133562" sldId="2147483662"/>
          </pc:sldLayoutMkLst>
        </pc:sldLayoutChg>
        <pc:sldLayoutChg chg="del">
          <pc:chgData name="Evans, Abby" userId="069f527c-c520-4d72-99fe-6355e3b3acea" providerId="ADAL" clId="{2BBD7122-42D0-450C-992D-74F9B7AC4A61}" dt="2023-06-26T16:28:15.804" v="7" actId="47"/>
          <pc:sldLayoutMkLst>
            <pc:docMk/>
            <pc:sldMasterMk cId="2131385359" sldId="2147483660"/>
            <pc:sldLayoutMk cId="2764750164" sldId="2147483663"/>
          </pc:sldLayoutMkLst>
        </pc:sldLayoutChg>
        <pc:sldLayoutChg chg="del">
          <pc:chgData name="Evans, Abby" userId="069f527c-c520-4d72-99fe-6355e3b3acea" providerId="ADAL" clId="{2BBD7122-42D0-450C-992D-74F9B7AC4A61}" dt="2023-06-26T16:28:15.804" v="7" actId="47"/>
          <pc:sldLayoutMkLst>
            <pc:docMk/>
            <pc:sldMasterMk cId="2131385359" sldId="2147483660"/>
            <pc:sldLayoutMk cId="1573611078" sldId="2147483664"/>
          </pc:sldLayoutMkLst>
        </pc:sldLayoutChg>
        <pc:sldLayoutChg chg="del">
          <pc:chgData name="Evans, Abby" userId="069f527c-c520-4d72-99fe-6355e3b3acea" providerId="ADAL" clId="{2BBD7122-42D0-450C-992D-74F9B7AC4A61}" dt="2023-06-26T16:28:15.804" v="7" actId="47"/>
          <pc:sldLayoutMkLst>
            <pc:docMk/>
            <pc:sldMasterMk cId="2131385359" sldId="2147483660"/>
            <pc:sldLayoutMk cId="1209913196" sldId="2147483665"/>
          </pc:sldLayoutMkLst>
        </pc:sldLayoutChg>
        <pc:sldLayoutChg chg="del">
          <pc:chgData name="Evans, Abby" userId="069f527c-c520-4d72-99fe-6355e3b3acea" providerId="ADAL" clId="{2BBD7122-42D0-450C-992D-74F9B7AC4A61}" dt="2023-06-26T16:28:15.804" v="7" actId="47"/>
          <pc:sldLayoutMkLst>
            <pc:docMk/>
            <pc:sldMasterMk cId="2131385359" sldId="2147483660"/>
            <pc:sldLayoutMk cId="671027521" sldId="2147483666"/>
          </pc:sldLayoutMkLst>
        </pc:sldLayoutChg>
        <pc:sldLayoutChg chg="del">
          <pc:chgData name="Evans, Abby" userId="069f527c-c520-4d72-99fe-6355e3b3acea" providerId="ADAL" clId="{2BBD7122-42D0-450C-992D-74F9B7AC4A61}" dt="2023-06-26T16:28:15.804" v="7" actId="47"/>
          <pc:sldLayoutMkLst>
            <pc:docMk/>
            <pc:sldMasterMk cId="2131385359" sldId="2147483660"/>
            <pc:sldLayoutMk cId="3122933027" sldId="2147483667"/>
          </pc:sldLayoutMkLst>
        </pc:sldLayoutChg>
        <pc:sldLayoutChg chg="del">
          <pc:chgData name="Evans, Abby" userId="069f527c-c520-4d72-99fe-6355e3b3acea" providerId="ADAL" clId="{2BBD7122-42D0-450C-992D-74F9B7AC4A61}" dt="2023-06-26T16:28:15.804" v="7" actId="47"/>
          <pc:sldLayoutMkLst>
            <pc:docMk/>
            <pc:sldMasterMk cId="2131385359" sldId="2147483660"/>
            <pc:sldLayoutMk cId="1201522467" sldId="2147483668"/>
          </pc:sldLayoutMkLst>
        </pc:sldLayoutChg>
        <pc:sldLayoutChg chg="del">
          <pc:chgData name="Evans, Abby" userId="069f527c-c520-4d72-99fe-6355e3b3acea" providerId="ADAL" clId="{2BBD7122-42D0-450C-992D-74F9B7AC4A61}" dt="2023-06-26T16:28:15.804" v="7" actId="47"/>
          <pc:sldLayoutMkLst>
            <pc:docMk/>
            <pc:sldMasterMk cId="2131385359" sldId="2147483660"/>
            <pc:sldLayoutMk cId="1424658128" sldId="2147483669"/>
          </pc:sldLayoutMkLst>
        </pc:sldLayoutChg>
        <pc:sldLayoutChg chg="del">
          <pc:chgData name="Evans, Abby" userId="069f527c-c520-4d72-99fe-6355e3b3acea" providerId="ADAL" clId="{2BBD7122-42D0-450C-992D-74F9B7AC4A61}" dt="2023-06-26T16:28:15.804" v="7" actId="47"/>
          <pc:sldLayoutMkLst>
            <pc:docMk/>
            <pc:sldMasterMk cId="2131385359" sldId="2147483660"/>
            <pc:sldLayoutMk cId="2232150744" sldId="2147483670"/>
          </pc:sldLayoutMkLst>
        </pc:sldLayoutChg>
        <pc:sldLayoutChg chg="del">
          <pc:chgData name="Evans, Abby" userId="069f527c-c520-4d72-99fe-6355e3b3acea" providerId="ADAL" clId="{2BBD7122-42D0-450C-992D-74F9B7AC4A61}" dt="2023-06-26T16:28:15.804" v="7" actId="47"/>
          <pc:sldLayoutMkLst>
            <pc:docMk/>
            <pc:sldMasterMk cId="2131385359" sldId="2147483660"/>
            <pc:sldLayoutMk cId="2889052341" sldId="2147483671"/>
          </pc:sldLayoutMkLst>
        </pc:sldLayoutChg>
        <pc:sldLayoutChg chg="del">
          <pc:chgData name="Evans, Abby" userId="069f527c-c520-4d72-99fe-6355e3b3acea" providerId="ADAL" clId="{2BBD7122-42D0-450C-992D-74F9B7AC4A61}" dt="2023-06-26T16:28:15.804" v="7" actId="47"/>
          <pc:sldLayoutMkLst>
            <pc:docMk/>
            <pc:sldMasterMk cId="2131385359" sldId="2147483660"/>
            <pc:sldLayoutMk cId="2659755624" sldId="2147483672"/>
          </pc:sldLayoutMkLst>
        </pc:sldLayoutChg>
        <pc:sldLayoutChg chg="del">
          <pc:chgData name="Evans, Abby" userId="069f527c-c520-4d72-99fe-6355e3b3acea" providerId="ADAL" clId="{2BBD7122-42D0-450C-992D-74F9B7AC4A61}" dt="2023-06-26T16:28:15.804" v="7" actId="47"/>
          <pc:sldLayoutMkLst>
            <pc:docMk/>
            <pc:sldMasterMk cId="2131385359" sldId="2147483660"/>
            <pc:sldLayoutMk cId="2864981744" sldId="2147483673"/>
          </pc:sldLayoutMkLst>
        </pc:sldLayoutChg>
        <pc:sldLayoutChg chg="del">
          <pc:chgData name="Evans, Abby" userId="069f527c-c520-4d72-99fe-6355e3b3acea" providerId="ADAL" clId="{2BBD7122-42D0-450C-992D-74F9B7AC4A61}" dt="2023-06-26T16:28:15.804" v="7" actId="47"/>
          <pc:sldLayoutMkLst>
            <pc:docMk/>
            <pc:sldMasterMk cId="2131385359" sldId="2147483660"/>
            <pc:sldLayoutMk cId="3931569712" sldId="2147483674"/>
          </pc:sldLayoutMkLst>
        </pc:sldLayoutChg>
        <pc:sldLayoutChg chg="del">
          <pc:chgData name="Evans, Abby" userId="069f527c-c520-4d72-99fe-6355e3b3acea" providerId="ADAL" clId="{2BBD7122-42D0-450C-992D-74F9B7AC4A61}" dt="2023-06-26T16:28:15.804" v="7" actId="47"/>
          <pc:sldLayoutMkLst>
            <pc:docMk/>
            <pc:sldMasterMk cId="2131385359" sldId="2147483660"/>
            <pc:sldLayoutMk cId="3489579031" sldId="2147483675"/>
          </pc:sldLayoutMkLst>
        </pc:sldLayoutChg>
        <pc:sldLayoutChg chg="del">
          <pc:chgData name="Evans, Abby" userId="069f527c-c520-4d72-99fe-6355e3b3acea" providerId="ADAL" clId="{2BBD7122-42D0-450C-992D-74F9B7AC4A61}" dt="2023-06-26T16:28:15.804" v="7" actId="47"/>
          <pc:sldLayoutMkLst>
            <pc:docMk/>
            <pc:sldMasterMk cId="2131385359" sldId="2147483660"/>
            <pc:sldLayoutMk cId="664583283" sldId="2147483676"/>
          </pc:sldLayoutMkLst>
        </pc:sldLayoutChg>
        <pc:sldLayoutChg chg="del">
          <pc:chgData name="Evans, Abby" userId="069f527c-c520-4d72-99fe-6355e3b3acea" providerId="ADAL" clId="{2BBD7122-42D0-450C-992D-74F9B7AC4A61}" dt="2023-06-26T16:28:15.804" v="7" actId="47"/>
          <pc:sldLayoutMkLst>
            <pc:docMk/>
            <pc:sldMasterMk cId="2131385359" sldId="2147483660"/>
            <pc:sldLayoutMk cId="2201539024" sldId="2147483774"/>
          </pc:sldLayoutMkLst>
        </pc:sldLayoutChg>
      </pc:sldMasterChg>
      <pc:sldMasterChg chg="delSldLayout">
        <pc:chgData name="Evans, Abby" userId="069f527c-c520-4d72-99fe-6355e3b3acea" providerId="ADAL" clId="{2BBD7122-42D0-450C-992D-74F9B7AC4A61}" dt="2023-06-26T16:28:26.123" v="8" actId="47"/>
        <pc:sldMasterMkLst>
          <pc:docMk/>
          <pc:sldMasterMk cId="1405116682" sldId="2147483718"/>
        </pc:sldMasterMkLst>
        <pc:sldLayoutChg chg="del">
          <pc:chgData name="Evans, Abby" userId="069f527c-c520-4d72-99fe-6355e3b3acea" providerId="ADAL" clId="{2BBD7122-42D0-450C-992D-74F9B7AC4A61}" dt="2023-06-26T16:28:06.157" v="0" actId="47"/>
          <pc:sldLayoutMkLst>
            <pc:docMk/>
            <pc:sldMasterMk cId="1405116682" sldId="2147483718"/>
            <pc:sldLayoutMk cId="3804814206" sldId="2147483775"/>
          </pc:sldLayoutMkLst>
        </pc:sldLayoutChg>
        <pc:sldLayoutChg chg="del">
          <pc:chgData name="Evans, Abby" userId="069f527c-c520-4d72-99fe-6355e3b3acea" providerId="ADAL" clId="{2BBD7122-42D0-450C-992D-74F9B7AC4A61}" dt="2023-06-26T16:28:07.378" v="1" actId="47"/>
          <pc:sldLayoutMkLst>
            <pc:docMk/>
            <pc:sldMasterMk cId="1405116682" sldId="2147483718"/>
            <pc:sldLayoutMk cId="3261205722" sldId="2147483776"/>
          </pc:sldLayoutMkLst>
        </pc:sldLayoutChg>
        <pc:sldLayoutChg chg="del">
          <pc:chgData name="Evans, Abby" userId="069f527c-c520-4d72-99fe-6355e3b3acea" providerId="ADAL" clId="{2BBD7122-42D0-450C-992D-74F9B7AC4A61}" dt="2023-06-26T16:28:26.123" v="8" actId="47"/>
          <pc:sldLayoutMkLst>
            <pc:docMk/>
            <pc:sldMasterMk cId="1405116682" sldId="2147483718"/>
            <pc:sldLayoutMk cId="3904484798" sldId="2147483789"/>
          </pc:sldLayoutMkLst>
        </pc:sldLayoutChg>
      </pc:sldMasterChg>
      <pc:sldMasterChg chg="del delSldLayout">
        <pc:chgData name="Evans, Abby" userId="069f527c-c520-4d72-99fe-6355e3b3acea" providerId="ADAL" clId="{2BBD7122-42D0-450C-992D-74F9B7AC4A61}" dt="2023-06-26T16:28:10.812" v="3" actId="47"/>
        <pc:sldMasterMkLst>
          <pc:docMk/>
          <pc:sldMasterMk cId="2474997531" sldId="2147483777"/>
        </pc:sldMasterMkLst>
        <pc:sldLayoutChg chg="del">
          <pc:chgData name="Evans, Abby" userId="069f527c-c520-4d72-99fe-6355e3b3acea" providerId="ADAL" clId="{2BBD7122-42D0-450C-992D-74F9B7AC4A61}" dt="2023-06-26T16:28:10.812" v="3" actId="47"/>
          <pc:sldLayoutMkLst>
            <pc:docMk/>
            <pc:sldMasterMk cId="2474997531" sldId="2147483777"/>
            <pc:sldLayoutMk cId="1328785717" sldId="2147483778"/>
          </pc:sldLayoutMkLst>
        </pc:sldLayoutChg>
        <pc:sldLayoutChg chg="del">
          <pc:chgData name="Evans, Abby" userId="069f527c-c520-4d72-99fe-6355e3b3acea" providerId="ADAL" clId="{2BBD7122-42D0-450C-992D-74F9B7AC4A61}" dt="2023-06-26T16:28:10.812" v="3" actId="47"/>
          <pc:sldLayoutMkLst>
            <pc:docMk/>
            <pc:sldMasterMk cId="2474997531" sldId="2147483777"/>
            <pc:sldLayoutMk cId="2528515994" sldId="2147483779"/>
          </pc:sldLayoutMkLst>
        </pc:sldLayoutChg>
        <pc:sldLayoutChg chg="del">
          <pc:chgData name="Evans, Abby" userId="069f527c-c520-4d72-99fe-6355e3b3acea" providerId="ADAL" clId="{2BBD7122-42D0-450C-992D-74F9B7AC4A61}" dt="2023-06-26T16:28:10.812" v="3" actId="47"/>
          <pc:sldLayoutMkLst>
            <pc:docMk/>
            <pc:sldMasterMk cId="2474997531" sldId="2147483777"/>
            <pc:sldLayoutMk cId="8703473" sldId="2147483780"/>
          </pc:sldLayoutMkLst>
        </pc:sldLayoutChg>
        <pc:sldLayoutChg chg="del">
          <pc:chgData name="Evans, Abby" userId="069f527c-c520-4d72-99fe-6355e3b3acea" providerId="ADAL" clId="{2BBD7122-42D0-450C-992D-74F9B7AC4A61}" dt="2023-06-26T16:28:10.812" v="3" actId="47"/>
          <pc:sldLayoutMkLst>
            <pc:docMk/>
            <pc:sldMasterMk cId="2474997531" sldId="2147483777"/>
            <pc:sldLayoutMk cId="3763550092" sldId="2147483781"/>
          </pc:sldLayoutMkLst>
        </pc:sldLayoutChg>
        <pc:sldLayoutChg chg="del">
          <pc:chgData name="Evans, Abby" userId="069f527c-c520-4d72-99fe-6355e3b3acea" providerId="ADAL" clId="{2BBD7122-42D0-450C-992D-74F9B7AC4A61}" dt="2023-06-26T16:28:10.812" v="3" actId="47"/>
          <pc:sldLayoutMkLst>
            <pc:docMk/>
            <pc:sldMasterMk cId="2474997531" sldId="2147483777"/>
            <pc:sldLayoutMk cId="4250429100" sldId="2147483782"/>
          </pc:sldLayoutMkLst>
        </pc:sldLayoutChg>
        <pc:sldLayoutChg chg="del">
          <pc:chgData name="Evans, Abby" userId="069f527c-c520-4d72-99fe-6355e3b3acea" providerId="ADAL" clId="{2BBD7122-42D0-450C-992D-74F9B7AC4A61}" dt="2023-06-26T16:28:10.812" v="3" actId="47"/>
          <pc:sldLayoutMkLst>
            <pc:docMk/>
            <pc:sldMasterMk cId="2474997531" sldId="2147483777"/>
            <pc:sldLayoutMk cId="262883069" sldId="2147483783"/>
          </pc:sldLayoutMkLst>
        </pc:sldLayoutChg>
        <pc:sldLayoutChg chg="del">
          <pc:chgData name="Evans, Abby" userId="069f527c-c520-4d72-99fe-6355e3b3acea" providerId="ADAL" clId="{2BBD7122-42D0-450C-992D-74F9B7AC4A61}" dt="2023-06-26T16:28:10.812" v="3" actId="47"/>
          <pc:sldLayoutMkLst>
            <pc:docMk/>
            <pc:sldMasterMk cId="2474997531" sldId="2147483777"/>
            <pc:sldLayoutMk cId="1123749431" sldId="2147483784"/>
          </pc:sldLayoutMkLst>
        </pc:sldLayoutChg>
        <pc:sldLayoutChg chg="del">
          <pc:chgData name="Evans, Abby" userId="069f527c-c520-4d72-99fe-6355e3b3acea" providerId="ADAL" clId="{2BBD7122-42D0-450C-992D-74F9B7AC4A61}" dt="2023-06-26T16:28:10.812" v="3" actId="47"/>
          <pc:sldLayoutMkLst>
            <pc:docMk/>
            <pc:sldMasterMk cId="2474997531" sldId="2147483777"/>
            <pc:sldLayoutMk cId="865226603" sldId="2147483785"/>
          </pc:sldLayoutMkLst>
        </pc:sldLayoutChg>
        <pc:sldLayoutChg chg="del">
          <pc:chgData name="Evans, Abby" userId="069f527c-c520-4d72-99fe-6355e3b3acea" providerId="ADAL" clId="{2BBD7122-42D0-450C-992D-74F9B7AC4A61}" dt="2023-06-26T16:28:10.812" v="3" actId="47"/>
          <pc:sldLayoutMkLst>
            <pc:docMk/>
            <pc:sldMasterMk cId="2474997531" sldId="2147483777"/>
            <pc:sldLayoutMk cId="4288544823" sldId="2147483786"/>
          </pc:sldLayoutMkLst>
        </pc:sldLayoutChg>
        <pc:sldLayoutChg chg="del">
          <pc:chgData name="Evans, Abby" userId="069f527c-c520-4d72-99fe-6355e3b3acea" providerId="ADAL" clId="{2BBD7122-42D0-450C-992D-74F9B7AC4A61}" dt="2023-06-26T16:28:10.812" v="3" actId="47"/>
          <pc:sldLayoutMkLst>
            <pc:docMk/>
            <pc:sldMasterMk cId="2474997531" sldId="2147483777"/>
            <pc:sldLayoutMk cId="3389764196" sldId="2147483787"/>
          </pc:sldLayoutMkLst>
        </pc:sldLayoutChg>
        <pc:sldLayoutChg chg="del">
          <pc:chgData name="Evans, Abby" userId="069f527c-c520-4d72-99fe-6355e3b3acea" providerId="ADAL" clId="{2BBD7122-42D0-450C-992D-74F9B7AC4A61}" dt="2023-06-26T16:28:10.812" v="3" actId="47"/>
          <pc:sldLayoutMkLst>
            <pc:docMk/>
            <pc:sldMasterMk cId="2474997531" sldId="2147483777"/>
            <pc:sldLayoutMk cId="1619942150" sldId="2147483788"/>
          </pc:sldLayoutMkLst>
        </pc:sldLayoutChg>
      </pc:sldMasterChg>
      <pc:sldMasterChg chg="del delSldLayout">
        <pc:chgData name="Evans, Abby" userId="069f527c-c520-4d72-99fe-6355e3b3acea" providerId="ADAL" clId="{2BBD7122-42D0-450C-992D-74F9B7AC4A61}" dt="2023-06-26T16:28:07.378" v="1" actId="47"/>
        <pc:sldMasterMkLst>
          <pc:docMk/>
          <pc:sldMasterMk cId="1912022997" sldId="2147483790"/>
        </pc:sldMasterMkLst>
        <pc:sldLayoutChg chg="del">
          <pc:chgData name="Evans, Abby" userId="069f527c-c520-4d72-99fe-6355e3b3acea" providerId="ADAL" clId="{2BBD7122-42D0-450C-992D-74F9B7AC4A61}" dt="2023-06-26T16:28:07.378" v="1" actId="47"/>
          <pc:sldLayoutMkLst>
            <pc:docMk/>
            <pc:sldMasterMk cId="1912022997" sldId="2147483790"/>
            <pc:sldLayoutMk cId="1423901502" sldId="2147483791"/>
          </pc:sldLayoutMkLst>
        </pc:sldLayoutChg>
        <pc:sldLayoutChg chg="del">
          <pc:chgData name="Evans, Abby" userId="069f527c-c520-4d72-99fe-6355e3b3acea" providerId="ADAL" clId="{2BBD7122-42D0-450C-992D-74F9B7AC4A61}" dt="2023-06-26T16:28:07.378" v="1" actId="47"/>
          <pc:sldLayoutMkLst>
            <pc:docMk/>
            <pc:sldMasterMk cId="1912022997" sldId="2147483790"/>
            <pc:sldLayoutMk cId="1481532979" sldId="2147483792"/>
          </pc:sldLayoutMkLst>
        </pc:sldLayoutChg>
        <pc:sldLayoutChg chg="del">
          <pc:chgData name="Evans, Abby" userId="069f527c-c520-4d72-99fe-6355e3b3acea" providerId="ADAL" clId="{2BBD7122-42D0-450C-992D-74F9B7AC4A61}" dt="2023-06-26T16:28:07.378" v="1" actId="47"/>
          <pc:sldLayoutMkLst>
            <pc:docMk/>
            <pc:sldMasterMk cId="1912022997" sldId="2147483790"/>
            <pc:sldLayoutMk cId="1354839511" sldId="2147483793"/>
          </pc:sldLayoutMkLst>
        </pc:sldLayoutChg>
        <pc:sldLayoutChg chg="del">
          <pc:chgData name="Evans, Abby" userId="069f527c-c520-4d72-99fe-6355e3b3acea" providerId="ADAL" clId="{2BBD7122-42D0-450C-992D-74F9B7AC4A61}" dt="2023-06-26T16:28:07.378" v="1" actId="47"/>
          <pc:sldLayoutMkLst>
            <pc:docMk/>
            <pc:sldMasterMk cId="1912022997" sldId="2147483790"/>
            <pc:sldLayoutMk cId="3279446518" sldId="2147483794"/>
          </pc:sldLayoutMkLst>
        </pc:sldLayoutChg>
        <pc:sldLayoutChg chg="del">
          <pc:chgData name="Evans, Abby" userId="069f527c-c520-4d72-99fe-6355e3b3acea" providerId="ADAL" clId="{2BBD7122-42D0-450C-992D-74F9B7AC4A61}" dt="2023-06-26T16:28:07.378" v="1" actId="47"/>
          <pc:sldLayoutMkLst>
            <pc:docMk/>
            <pc:sldMasterMk cId="1912022997" sldId="2147483790"/>
            <pc:sldLayoutMk cId="2177300645" sldId="2147483795"/>
          </pc:sldLayoutMkLst>
        </pc:sldLayoutChg>
        <pc:sldLayoutChg chg="del">
          <pc:chgData name="Evans, Abby" userId="069f527c-c520-4d72-99fe-6355e3b3acea" providerId="ADAL" clId="{2BBD7122-42D0-450C-992D-74F9B7AC4A61}" dt="2023-06-26T16:28:07.378" v="1" actId="47"/>
          <pc:sldLayoutMkLst>
            <pc:docMk/>
            <pc:sldMasterMk cId="1912022997" sldId="2147483790"/>
            <pc:sldLayoutMk cId="3611129832" sldId="2147483796"/>
          </pc:sldLayoutMkLst>
        </pc:sldLayoutChg>
        <pc:sldLayoutChg chg="del">
          <pc:chgData name="Evans, Abby" userId="069f527c-c520-4d72-99fe-6355e3b3acea" providerId="ADAL" clId="{2BBD7122-42D0-450C-992D-74F9B7AC4A61}" dt="2023-06-26T16:28:07.378" v="1" actId="47"/>
          <pc:sldLayoutMkLst>
            <pc:docMk/>
            <pc:sldMasterMk cId="1912022997" sldId="2147483790"/>
            <pc:sldLayoutMk cId="3311195969" sldId="2147483797"/>
          </pc:sldLayoutMkLst>
        </pc:sldLayoutChg>
        <pc:sldLayoutChg chg="del">
          <pc:chgData name="Evans, Abby" userId="069f527c-c520-4d72-99fe-6355e3b3acea" providerId="ADAL" clId="{2BBD7122-42D0-450C-992D-74F9B7AC4A61}" dt="2023-06-26T16:28:07.378" v="1" actId="47"/>
          <pc:sldLayoutMkLst>
            <pc:docMk/>
            <pc:sldMasterMk cId="1912022997" sldId="2147483790"/>
            <pc:sldLayoutMk cId="307896846" sldId="2147483798"/>
          </pc:sldLayoutMkLst>
        </pc:sldLayoutChg>
        <pc:sldLayoutChg chg="del">
          <pc:chgData name="Evans, Abby" userId="069f527c-c520-4d72-99fe-6355e3b3acea" providerId="ADAL" clId="{2BBD7122-42D0-450C-992D-74F9B7AC4A61}" dt="2023-06-26T16:28:07.378" v="1" actId="47"/>
          <pc:sldLayoutMkLst>
            <pc:docMk/>
            <pc:sldMasterMk cId="1912022997" sldId="2147483790"/>
            <pc:sldLayoutMk cId="508792091" sldId="2147483799"/>
          </pc:sldLayoutMkLst>
        </pc:sldLayoutChg>
        <pc:sldLayoutChg chg="del">
          <pc:chgData name="Evans, Abby" userId="069f527c-c520-4d72-99fe-6355e3b3acea" providerId="ADAL" clId="{2BBD7122-42D0-450C-992D-74F9B7AC4A61}" dt="2023-06-26T16:28:07.378" v="1" actId="47"/>
          <pc:sldLayoutMkLst>
            <pc:docMk/>
            <pc:sldMasterMk cId="1912022997" sldId="2147483790"/>
            <pc:sldLayoutMk cId="3454916720" sldId="2147483800"/>
          </pc:sldLayoutMkLst>
        </pc:sldLayoutChg>
        <pc:sldLayoutChg chg="del">
          <pc:chgData name="Evans, Abby" userId="069f527c-c520-4d72-99fe-6355e3b3acea" providerId="ADAL" clId="{2BBD7122-42D0-450C-992D-74F9B7AC4A61}" dt="2023-06-26T16:28:07.378" v="1" actId="47"/>
          <pc:sldLayoutMkLst>
            <pc:docMk/>
            <pc:sldMasterMk cId="1912022997" sldId="2147483790"/>
            <pc:sldLayoutMk cId="1296034813" sldId="2147483801"/>
          </pc:sldLayoutMkLst>
        </pc:sldLayoutChg>
        <pc:sldLayoutChg chg="del">
          <pc:chgData name="Evans, Abby" userId="069f527c-c520-4d72-99fe-6355e3b3acea" providerId="ADAL" clId="{2BBD7122-42D0-450C-992D-74F9B7AC4A61}" dt="2023-06-26T16:28:07.378" v="1" actId="47"/>
          <pc:sldLayoutMkLst>
            <pc:docMk/>
            <pc:sldMasterMk cId="1912022997" sldId="2147483790"/>
            <pc:sldLayoutMk cId="3524331010" sldId="2147483802"/>
          </pc:sldLayoutMkLst>
        </pc:sldLayoutChg>
        <pc:sldLayoutChg chg="del">
          <pc:chgData name="Evans, Abby" userId="069f527c-c520-4d72-99fe-6355e3b3acea" providerId="ADAL" clId="{2BBD7122-42D0-450C-992D-74F9B7AC4A61}" dt="2023-06-26T16:28:07.378" v="1" actId="47"/>
          <pc:sldLayoutMkLst>
            <pc:docMk/>
            <pc:sldMasterMk cId="1912022997" sldId="2147483790"/>
            <pc:sldLayoutMk cId="2616822526" sldId="2147483803"/>
          </pc:sldLayoutMkLst>
        </pc:sldLayoutChg>
        <pc:sldLayoutChg chg="del">
          <pc:chgData name="Evans, Abby" userId="069f527c-c520-4d72-99fe-6355e3b3acea" providerId="ADAL" clId="{2BBD7122-42D0-450C-992D-74F9B7AC4A61}" dt="2023-06-26T16:28:07.378" v="1" actId="47"/>
          <pc:sldLayoutMkLst>
            <pc:docMk/>
            <pc:sldMasterMk cId="1912022997" sldId="2147483790"/>
            <pc:sldLayoutMk cId="3620542896" sldId="2147483804"/>
          </pc:sldLayoutMkLst>
        </pc:sldLayoutChg>
        <pc:sldLayoutChg chg="del">
          <pc:chgData name="Evans, Abby" userId="069f527c-c520-4d72-99fe-6355e3b3acea" providerId="ADAL" clId="{2BBD7122-42D0-450C-992D-74F9B7AC4A61}" dt="2023-06-26T16:28:07.378" v="1" actId="47"/>
          <pc:sldLayoutMkLst>
            <pc:docMk/>
            <pc:sldMasterMk cId="1912022997" sldId="2147483790"/>
            <pc:sldLayoutMk cId="988803066" sldId="2147483805"/>
          </pc:sldLayoutMkLst>
        </pc:sldLayoutChg>
        <pc:sldLayoutChg chg="del">
          <pc:chgData name="Evans, Abby" userId="069f527c-c520-4d72-99fe-6355e3b3acea" providerId="ADAL" clId="{2BBD7122-42D0-450C-992D-74F9B7AC4A61}" dt="2023-06-26T16:28:07.378" v="1" actId="47"/>
          <pc:sldLayoutMkLst>
            <pc:docMk/>
            <pc:sldMasterMk cId="1912022997" sldId="2147483790"/>
            <pc:sldLayoutMk cId="562061701" sldId="2147483806"/>
          </pc:sldLayoutMkLst>
        </pc:sldLayoutChg>
        <pc:sldLayoutChg chg="del">
          <pc:chgData name="Evans, Abby" userId="069f527c-c520-4d72-99fe-6355e3b3acea" providerId="ADAL" clId="{2BBD7122-42D0-450C-992D-74F9B7AC4A61}" dt="2023-06-26T16:28:07.378" v="1" actId="47"/>
          <pc:sldLayoutMkLst>
            <pc:docMk/>
            <pc:sldMasterMk cId="1912022997" sldId="2147483790"/>
            <pc:sldLayoutMk cId="14783706" sldId="2147483807"/>
          </pc:sldLayoutMkLst>
        </pc:sldLayoutChg>
        <pc:sldLayoutChg chg="del">
          <pc:chgData name="Evans, Abby" userId="069f527c-c520-4d72-99fe-6355e3b3acea" providerId="ADAL" clId="{2BBD7122-42D0-450C-992D-74F9B7AC4A61}" dt="2023-06-26T16:28:07.378" v="1" actId="47"/>
          <pc:sldLayoutMkLst>
            <pc:docMk/>
            <pc:sldMasterMk cId="1912022997" sldId="2147483790"/>
            <pc:sldLayoutMk cId="3698818869" sldId="2147483808"/>
          </pc:sldLayoutMkLst>
        </pc:sldLayoutChg>
        <pc:sldLayoutChg chg="del">
          <pc:chgData name="Evans, Abby" userId="069f527c-c520-4d72-99fe-6355e3b3acea" providerId="ADAL" clId="{2BBD7122-42D0-450C-992D-74F9B7AC4A61}" dt="2023-06-26T16:28:07.378" v="1" actId="47"/>
          <pc:sldLayoutMkLst>
            <pc:docMk/>
            <pc:sldMasterMk cId="1912022997" sldId="2147483790"/>
            <pc:sldLayoutMk cId="2390702258" sldId="2147483809"/>
          </pc:sldLayoutMkLst>
        </pc:sldLayoutChg>
        <pc:sldLayoutChg chg="del">
          <pc:chgData name="Evans, Abby" userId="069f527c-c520-4d72-99fe-6355e3b3acea" providerId="ADAL" clId="{2BBD7122-42D0-450C-992D-74F9B7AC4A61}" dt="2023-06-26T16:28:07.378" v="1" actId="47"/>
          <pc:sldLayoutMkLst>
            <pc:docMk/>
            <pc:sldMasterMk cId="1912022997" sldId="2147483790"/>
            <pc:sldLayoutMk cId="386004770" sldId="2147483810"/>
          </pc:sldLayoutMkLst>
        </pc:sldLayoutChg>
        <pc:sldLayoutChg chg="del">
          <pc:chgData name="Evans, Abby" userId="069f527c-c520-4d72-99fe-6355e3b3acea" providerId="ADAL" clId="{2BBD7122-42D0-450C-992D-74F9B7AC4A61}" dt="2023-06-26T16:28:07.378" v="1" actId="47"/>
          <pc:sldLayoutMkLst>
            <pc:docMk/>
            <pc:sldMasterMk cId="1912022997" sldId="2147483790"/>
            <pc:sldLayoutMk cId="3908479235" sldId="2147483811"/>
          </pc:sldLayoutMkLst>
        </pc:sldLayoutChg>
        <pc:sldLayoutChg chg="del">
          <pc:chgData name="Evans, Abby" userId="069f527c-c520-4d72-99fe-6355e3b3acea" providerId="ADAL" clId="{2BBD7122-42D0-450C-992D-74F9B7AC4A61}" dt="2023-06-26T16:28:07.378" v="1" actId="47"/>
          <pc:sldLayoutMkLst>
            <pc:docMk/>
            <pc:sldMasterMk cId="1912022997" sldId="2147483790"/>
            <pc:sldLayoutMk cId="4238315506" sldId="2147483812"/>
          </pc:sldLayoutMkLst>
        </pc:sldLayoutChg>
        <pc:sldLayoutChg chg="del">
          <pc:chgData name="Evans, Abby" userId="069f527c-c520-4d72-99fe-6355e3b3acea" providerId="ADAL" clId="{2BBD7122-42D0-450C-992D-74F9B7AC4A61}" dt="2023-06-26T16:28:07.378" v="1" actId="47"/>
          <pc:sldLayoutMkLst>
            <pc:docMk/>
            <pc:sldMasterMk cId="1912022997" sldId="2147483790"/>
            <pc:sldLayoutMk cId="423943262" sldId="2147483813"/>
          </pc:sldLayoutMkLst>
        </pc:sldLayoutChg>
        <pc:sldLayoutChg chg="del">
          <pc:chgData name="Evans, Abby" userId="069f527c-c520-4d72-99fe-6355e3b3acea" providerId="ADAL" clId="{2BBD7122-42D0-450C-992D-74F9B7AC4A61}" dt="2023-06-26T16:28:07.378" v="1" actId="47"/>
          <pc:sldLayoutMkLst>
            <pc:docMk/>
            <pc:sldMasterMk cId="1912022997" sldId="2147483790"/>
            <pc:sldLayoutMk cId="51648699" sldId="2147483814"/>
          </pc:sldLayoutMkLst>
        </pc:sldLayoutChg>
        <pc:sldLayoutChg chg="del">
          <pc:chgData name="Evans, Abby" userId="069f527c-c520-4d72-99fe-6355e3b3acea" providerId="ADAL" clId="{2BBD7122-42D0-450C-992D-74F9B7AC4A61}" dt="2023-06-26T16:28:07.378" v="1" actId="47"/>
          <pc:sldLayoutMkLst>
            <pc:docMk/>
            <pc:sldMasterMk cId="1912022997" sldId="2147483790"/>
            <pc:sldLayoutMk cId="3618726192" sldId="2147483815"/>
          </pc:sldLayoutMkLst>
        </pc:sldLayoutChg>
        <pc:sldLayoutChg chg="del">
          <pc:chgData name="Evans, Abby" userId="069f527c-c520-4d72-99fe-6355e3b3acea" providerId="ADAL" clId="{2BBD7122-42D0-450C-992D-74F9B7AC4A61}" dt="2023-06-26T16:28:07.378" v="1" actId="47"/>
          <pc:sldLayoutMkLst>
            <pc:docMk/>
            <pc:sldMasterMk cId="1912022997" sldId="2147483790"/>
            <pc:sldLayoutMk cId="1440938520" sldId="2147483816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20A3E-1E51-4093-9A30-9226F9348535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55D97B-1FBC-4BBF-95F8-33C475787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172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C2F7A-C085-2042-B576-C6963672ED63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77671-F5CC-1748-89BC-B8D418D83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863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25E3988-252F-4942-BBD5-C10C6DAC4835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40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23863" y="704850"/>
            <a:ext cx="6186487" cy="3481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3263" y="4410075"/>
            <a:ext cx="5627687" cy="4178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altLang="en-US" sz="100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08507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77671-F5CC-1748-89BC-B8D418D83BB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1552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77671-F5CC-1748-89BC-B8D418D83BB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094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77671-F5CC-1748-89BC-B8D418D83BB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5645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77671-F5CC-1748-89BC-B8D418D83BB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24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C5FF1F-3F96-41A7-BF6D-1144BCD227C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6033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77671-F5CC-1748-89BC-B8D418D83BB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057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77671-F5CC-1748-89BC-B8D418D83BB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0873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77671-F5CC-1748-89BC-B8D418D83BB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792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77671-F5CC-1748-89BC-B8D418D83BB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6734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186487" cy="3481388"/>
          </a:xfrm>
          <a:prstGeom prst="rect">
            <a:avLst/>
          </a:prstGeom>
        </p:spPr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703440" y="4410000"/>
            <a:ext cx="5627160" cy="417780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endParaRPr lang="en-US" sz="10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3168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GB" altLang="en-US" dirty="0">
              <a:latin typeface="Arial" panose="020B0604020202020204" pitchFamily="34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6029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5FF1F-3F96-41A7-BF6D-1144BCD227C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2259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GB" altLang="en-US" dirty="0">
              <a:latin typeface="Arial" panose="020B0604020202020204" pitchFamily="34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0263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C5FF1F-3F96-41A7-BF6D-1144BCD227C9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3375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C5FF1F-3F96-41A7-BF6D-1144BCD227C9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3724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77671-F5CC-1748-89BC-B8D418D83BB4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8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0000"/>
              </a:solidFill>
              <a:ea typeface="Gill Sans" charset="0"/>
              <a:cs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953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304627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0000"/>
              </a:solidFill>
              <a:ea typeface="Gill Sans" charset="0"/>
              <a:cs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877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34467020-3C60-49FD-BC74-C3E39245E778}" type="slidenum">
              <a:rPr lang="en-US"/>
              <a:pPr/>
              <a:t>17</a:t>
            </a:fld>
            <a:endParaRPr lang="en-US"/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74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183AE-1FDA-4C02-8C07-E480DE327DE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55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1F33AC1-306E-4234-A80C-BEBAC5E6D385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40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23863" y="704850"/>
            <a:ext cx="6186487" cy="3481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3263" y="4410075"/>
            <a:ext cx="5627687" cy="4178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altLang="en-US" sz="1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9255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>
            <a:extLst>
              <a:ext uri="{FF2B5EF4-FFF2-40B4-BE49-F238E27FC236}">
                <a16:creationId xmlns:a16="http://schemas.microsoft.com/office/drawing/2014/main" id="{0D5446DC-9015-E643-A87B-172B46BFE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" name="Text Box 2">
            <a:extLst>
              <a:ext uri="{FF2B5EF4-FFF2-40B4-BE49-F238E27FC236}">
                <a16:creationId xmlns:a16="http://schemas.microsoft.com/office/drawing/2014/main" id="{C2F445D3-F1CE-8040-AF7C-BE3B3D111169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GB" altLang="en-US" dirty="0">
              <a:latin typeface="Arial" panose="020B0604020202020204" pitchFamily="34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127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AECC548-E9A1-174D-A362-B458E4721F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1004330"/>
            <a:ext cx="6502401" cy="2679182"/>
          </a:xfrm>
        </p:spPr>
        <p:txBody>
          <a:bodyPr anchor="t">
            <a:normAutofit/>
          </a:bodyPr>
          <a:lstStyle>
            <a:lvl1pPr>
              <a:lnSpc>
                <a:spcPts val="5800"/>
              </a:lnSpc>
              <a:defRPr sz="48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exit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4D6C92D-274C-354C-BC8E-9219ADCD8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4000" y="4856205"/>
            <a:ext cx="6502400" cy="133453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800"/>
              </a:spcBef>
              <a:buNone/>
              <a:defRPr sz="3600" b="0" i="0">
                <a:solidFill>
                  <a:srgbClr val="1F1F1F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B6390695-51AB-8445-84C1-B88781FAE95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73900" y="0"/>
            <a:ext cx="5118100" cy="6858000"/>
          </a:xfrm>
        </p:spPr>
        <p:txBody>
          <a:bodyPr anchor="ctr"/>
          <a:lstStyle>
            <a:lvl1pPr>
              <a:defRPr b="1">
                <a:latin typeface="Century Gothic" panose="020B0502020202020204" pitchFamily="34" charset="0"/>
              </a:defRPr>
            </a:lvl1pPr>
          </a:lstStyle>
          <a:p>
            <a:r>
              <a:rPr lang="en-US"/>
              <a:t>We will add your headshot here</a:t>
            </a:r>
          </a:p>
        </p:txBody>
      </p:sp>
    </p:spTree>
    <p:extLst>
      <p:ext uri="{BB962C8B-B14F-4D97-AF65-F5344CB8AC3E}">
        <p14:creationId xmlns:p14="http://schemas.microsoft.com/office/powerpoint/2010/main" val="3659148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CA2DF6-2D33-3349-A4AC-8903468F73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5397" y="0"/>
            <a:ext cx="2318542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AECC548-E9A1-174D-A362-B458E4721F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254" y="1334530"/>
            <a:ext cx="4513224" cy="2679182"/>
          </a:xfrm>
        </p:spPr>
        <p:txBody>
          <a:bodyPr anchor="b">
            <a:normAutofit/>
          </a:bodyPr>
          <a:lstStyle>
            <a:lvl1pPr>
              <a:lnSpc>
                <a:spcPts val="5800"/>
              </a:lnSpc>
              <a:defRPr sz="4800" b="1" i="0"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exit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4D6C92D-274C-354C-BC8E-9219ADCD8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253" y="4238369"/>
            <a:ext cx="4513225" cy="133453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800"/>
              </a:spcBef>
              <a:buNone/>
              <a:defRPr sz="1800" b="0" i="0">
                <a:solidFill>
                  <a:srgbClr val="424243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B6390695-51AB-8445-84C1-B88781FAE9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32764" y="0"/>
            <a:ext cx="6259236" cy="6858000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842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09856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BB8CE21-2CB1-5247-A5B0-6804EB110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544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373B2-1FC8-6A4B-A74C-0FEEAD6D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71685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59CC9A5-5B45-B341-AB41-3DA640D25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683" y="1434545"/>
            <a:ext cx="10640117" cy="3508933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3600" b="1" i="0">
                <a:solidFill>
                  <a:srgbClr val="0841A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exit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8032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Slid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69AAD03-ABB5-634C-AA91-F5FA218E4D5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84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373B2-1FC8-6A4B-A74C-0FEEAD6D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6336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2A5225-8D37-BA47-A180-7BD7248AF8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0E9881-9F2B-C246-B68F-81472EC9BE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683" y="1434545"/>
            <a:ext cx="10640117" cy="3508933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36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exit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F56760-0E17-4A41-90EE-F9B5084422BE}"/>
              </a:ext>
            </a:extLst>
          </p:cNvPr>
          <p:cNvCxnSpPr>
            <a:cxnSpLocks/>
          </p:cNvCxnSpPr>
          <p:nvPr userDrawn="1"/>
        </p:nvCxnSpPr>
        <p:spPr>
          <a:xfrm>
            <a:off x="844376" y="6297793"/>
            <a:ext cx="1970076" cy="0"/>
          </a:xfrm>
          <a:prstGeom prst="line">
            <a:avLst/>
          </a:prstGeom>
          <a:ln w="3175">
            <a:solidFill>
              <a:schemeClr val="bg1"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336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CA2DF6-2D33-3349-A4AC-8903468F73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5397" y="0"/>
            <a:ext cx="2318542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AECC548-E9A1-174D-A362-B458E4721F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254" y="1334530"/>
            <a:ext cx="4513224" cy="2679182"/>
          </a:xfrm>
        </p:spPr>
        <p:txBody>
          <a:bodyPr anchor="b">
            <a:normAutofit/>
          </a:bodyPr>
          <a:lstStyle>
            <a:lvl1pPr>
              <a:lnSpc>
                <a:spcPts val="5800"/>
              </a:lnSpc>
              <a:defRPr sz="4800" b="1" i="0"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exit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4D6C92D-274C-354C-BC8E-9219ADCD8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253" y="4238369"/>
            <a:ext cx="4513225" cy="133453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800"/>
              </a:spcBef>
              <a:buNone/>
              <a:defRPr sz="1800" b="0" i="0">
                <a:solidFill>
                  <a:srgbClr val="424243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B6390695-51AB-8445-84C1-B88781FAE9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32764" y="0"/>
            <a:ext cx="6259236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8773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_no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CE5ABBC-4224-FF4C-A0DD-0E02AE2E9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84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AECC548-E9A1-174D-A362-B458E4721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13" y="1022938"/>
            <a:ext cx="10382681" cy="2444407"/>
          </a:xfrm>
        </p:spPr>
        <p:txBody>
          <a:bodyPr anchor="b">
            <a:normAutofit/>
          </a:bodyPr>
          <a:lstStyle>
            <a:lvl1pPr>
              <a:lnSpc>
                <a:spcPts val="5800"/>
              </a:lnSpc>
              <a:defRPr sz="4800" b="1" i="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4D6C92D-274C-354C-BC8E-9219ADCD8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613" y="4534939"/>
            <a:ext cx="8615664" cy="914392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01A02D-D76B-E94E-9C28-C01F63F089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413" y="3943483"/>
            <a:ext cx="1338882" cy="117560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16B68D15-98EC-BD43-AEF3-7D1B118B39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140" y="6194481"/>
            <a:ext cx="2313604" cy="42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08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209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1AEB4B-A3C0-3542-94D2-EFC1B272481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07808" y="0"/>
            <a:ext cx="4949952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B2447B0-365B-084A-ABE3-616537CC1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0535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/>
            </a:lvl1pPr>
            <a:lvl2pPr>
              <a:defRPr b="0" i="0">
                <a:latin typeface="Corbel" panose="020B0503020204020204" pitchFamily="34" charset="0"/>
              </a:defRPr>
            </a:lvl2pPr>
            <a:lvl3pPr>
              <a:defRPr sz="1400"/>
            </a:lvl3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134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373B2-1FC8-6A4B-A74C-0FEEAD6D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71685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59CC9A5-5B45-B341-AB41-3DA640D25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683" y="1434545"/>
            <a:ext cx="10640117" cy="3508933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3600" b="0" i="0">
                <a:solidFill>
                  <a:srgbClr val="0841A2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exit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657594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69AAD03-ABB5-634C-AA91-F5FA218E4D5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84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373B2-1FC8-6A4B-A74C-0FEEAD6D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6336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2A5225-8D37-BA47-A180-7BD7248AF8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0E9881-9F2B-C246-B68F-81472EC9BE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683" y="1434545"/>
            <a:ext cx="10640117" cy="3508933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3600" b="0" i="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exit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F56760-0E17-4A41-90EE-F9B5084422BE}"/>
              </a:ext>
            </a:extLst>
          </p:cNvPr>
          <p:cNvCxnSpPr>
            <a:cxnSpLocks/>
          </p:cNvCxnSpPr>
          <p:nvPr userDrawn="1"/>
        </p:nvCxnSpPr>
        <p:spPr>
          <a:xfrm>
            <a:off x="844376" y="6297793"/>
            <a:ext cx="1970076" cy="0"/>
          </a:xfrm>
          <a:prstGeom prst="line">
            <a:avLst/>
          </a:prstGeom>
          <a:ln w="3175">
            <a:solidFill>
              <a:schemeClr val="bg1"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5502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19C7E45-ADC8-6043-9C3A-1B30945289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32764" y="0"/>
            <a:ext cx="6259236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39E08B-0BA3-0045-BB80-325361FF03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0628" y="0"/>
            <a:ext cx="2330744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67B8F3-CFEA-DA4F-A818-ADBB31D364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5562" y="0"/>
            <a:ext cx="2318542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373B2-1FC8-6A4B-A74C-0FEEAD6D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59CC9A5-5B45-B341-AB41-3DA640D25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683" y="1434545"/>
            <a:ext cx="4672705" cy="3508933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3600" b="0" i="0">
                <a:solidFill>
                  <a:srgbClr val="0841A2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exit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9672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09856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BB8CE21-2CB1-5247-A5B0-6804EB110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2pPr>
              <a:defRPr>
                <a:solidFill>
                  <a:srgbClr val="1F1F1F"/>
                </a:solidFill>
              </a:defRPr>
            </a:lvl2pPr>
            <a:lvl3pPr>
              <a:defRPr>
                <a:solidFill>
                  <a:srgbClr val="1F1F1F"/>
                </a:solidFill>
              </a:defRPr>
            </a:lvl3pPr>
            <a:lvl4pPr>
              <a:defRPr>
                <a:solidFill>
                  <a:srgbClr val="1F1F1F"/>
                </a:solidFill>
              </a:defRPr>
            </a:lvl4pPr>
            <a:lvl5pPr>
              <a:defRPr>
                <a:solidFill>
                  <a:srgbClr val="1F1F1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34029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0EF03-D140-6845-A287-DED9C9A44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4B10AD-A967-9843-89A3-148B2669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538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F53EA25-E40B-B649-BD5D-D50824E3C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buSzPct val="90000"/>
              <a:defRPr sz="1800">
                <a:latin typeface="Corbel" panose="020B0503020204020204" pitchFamily="34" charset="0"/>
              </a:defRPr>
            </a:lvl1pPr>
            <a:lvl2pPr>
              <a:lnSpc>
                <a:spcPct val="100000"/>
              </a:lnSpc>
              <a:buSzPct val="90000"/>
              <a:defRPr sz="1800" b="0" i="0">
                <a:latin typeface="Corbel" panose="020B0503020204020204" pitchFamily="34" charset="0"/>
              </a:defRPr>
            </a:lvl2pPr>
            <a:lvl3pPr>
              <a:lnSpc>
                <a:spcPct val="100000"/>
              </a:lnSpc>
              <a:buSzPct val="90000"/>
              <a:defRPr sz="1600">
                <a:latin typeface="Corbel" panose="020B0503020204020204" pitchFamily="34" charset="0"/>
              </a:defRPr>
            </a:lvl3pPr>
            <a:lvl4pPr>
              <a:lnSpc>
                <a:spcPct val="100000"/>
              </a:lnSpc>
              <a:buSzPct val="90000"/>
              <a:defRPr sz="1600">
                <a:latin typeface="Corbel" panose="020B0503020204020204" pitchFamily="34" charset="0"/>
              </a:defRPr>
            </a:lvl4pPr>
            <a:lvl5pPr>
              <a:lnSpc>
                <a:spcPct val="100000"/>
              </a:lnSpc>
              <a:buSzPct val="90000"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78826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_2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F53EA25-E40B-B649-BD5D-D50824E3C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0535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/>
            </a:lvl1pPr>
            <a:lvl2pPr>
              <a:defRPr b="0" i="0">
                <a:latin typeface="Corbel" panose="020B0503020204020204" pitchFamily="34" charset="0"/>
              </a:defRPr>
            </a:lvl2pPr>
            <a:lvl3pPr>
              <a:defRPr sz="1400"/>
            </a:lvl3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861EFE1-153D-A446-8E1F-54DEA9C8327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6892" y="1825625"/>
            <a:ext cx="50535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/>
            </a:lvl1pPr>
            <a:lvl2pPr>
              <a:defRPr b="0" i="0">
                <a:latin typeface="Corbel" panose="020B0503020204020204" pitchFamily="34" charset="0"/>
              </a:defRPr>
            </a:lvl2pPr>
            <a:lvl3pPr>
              <a:defRPr sz="1400"/>
            </a:lvl3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07517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AECC548-E9A1-174D-A362-B458E4721F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1004330"/>
            <a:ext cx="6502401" cy="2679182"/>
          </a:xfrm>
        </p:spPr>
        <p:txBody>
          <a:bodyPr anchor="t">
            <a:normAutofit/>
          </a:bodyPr>
          <a:lstStyle>
            <a:lvl1pPr>
              <a:lnSpc>
                <a:spcPts val="5800"/>
              </a:lnSpc>
              <a:defRPr sz="48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exit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4D6C92D-274C-354C-BC8E-9219ADCD8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4000" y="4856205"/>
            <a:ext cx="6502400" cy="133453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800"/>
              </a:spcBef>
              <a:buNone/>
              <a:defRPr sz="3600" b="0" i="0">
                <a:solidFill>
                  <a:srgbClr val="1F1F1F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B6390695-51AB-8445-84C1-B88781FAE95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73900" y="0"/>
            <a:ext cx="5118100" cy="6858000"/>
          </a:xfrm>
        </p:spPr>
        <p:txBody>
          <a:bodyPr anchor="ctr"/>
          <a:lstStyle>
            <a:lvl1pPr>
              <a:defRPr b="1">
                <a:latin typeface="Century Gothic" panose="020B0502020202020204" pitchFamily="34" charset="0"/>
              </a:defRPr>
            </a:lvl1pPr>
          </a:lstStyle>
          <a:p>
            <a:r>
              <a:rPr lang="en-US"/>
              <a:t>We will add your headshot here</a:t>
            </a:r>
          </a:p>
        </p:txBody>
      </p:sp>
    </p:spTree>
    <p:extLst>
      <p:ext uri="{BB962C8B-B14F-4D97-AF65-F5344CB8AC3E}">
        <p14:creationId xmlns:p14="http://schemas.microsoft.com/office/powerpoint/2010/main" val="26011581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09856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BB8CE21-2CB1-5247-A5B0-6804EB110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2pPr>
              <a:defRPr>
                <a:solidFill>
                  <a:srgbClr val="1F1F1F"/>
                </a:solidFill>
              </a:defRPr>
            </a:lvl2pPr>
            <a:lvl3pPr>
              <a:defRPr>
                <a:solidFill>
                  <a:srgbClr val="1F1F1F"/>
                </a:solidFill>
              </a:defRPr>
            </a:lvl3pPr>
            <a:lvl4pPr>
              <a:defRPr>
                <a:solidFill>
                  <a:srgbClr val="1F1F1F"/>
                </a:solidFill>
              </a:defRPr>
            </a:lvl4pPr>
            <a:lvl5pPr>
              <a:defRPr>
                <a:solidFill>
                  <a:srgbClr val="1F1F1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69311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2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F53EA25-E40B-B649-BD5D-D50824E3C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0535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b="0" i="0">
                <a:latin typeface="Century Gothic" panose="020B0502020202020204" pitchFamily="34" charset="0"/>
              </a:defRPr>
            </a:lvl2pPr>
            <a:lvl3pPr>
              <a:defRPr sz="1400"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861EFE1-153D-A446-8E1F-54DEA9C8327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6892" y="1825625"/>
            <a:ext cx="50535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b="0" i="0">
                <a:latin typeface="Century Gothic" panose="020B0502020202020204" pitchFamily="34" charset="0"/>
              </a:defRPr>
            </a:lvl2pPr>
            <a:lvl3pPr>
              <a:defRPr sz="1400"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58642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2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F53EA25-E40B-B649-BD5D-D50824E3C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658138"/>
            <a:ext cx="5053553" cy="3518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b="0" i="0">
                <a:latin typeface="Century Gothic" panose="020B0502020202020204" pitchFamily="34" charset="0"/>
              </a:defRPr>
            </a:lvl2pPr>
            <a:lvl3pPr>
              <a:defRPr sz="1400"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861EFE1-153D-A446-8E1F-54DEA9C8327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6892" y="2658137"/>
            <a:ext cx="5053553" cy="3518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b="0" i="0">
                <a:latin typeface="Century Gothic" panose="020B0502020202020204" pitchFamily="34" charset="0"/>
              </a:defRPr>
            </a:lvl2pPr>
            <a:lvl3pPr>
              <a:defRPr sz="1400"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25AA343-338A-CA47-0AD8-6CB25D44947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38198" y="1825623"/>
            <a:ext cx="5053553" cy="83251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/>
          </a:bodyPr>
          <a:lstStyle>
            <a:lvl1pPr algn="ctr">
              <a:defRPr sz="2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algn="ctr"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algn="ctr">
              <a:defRPr sz="1400" b="1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algn="ctr"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algn="ctr">
              <a:lnSpc>
                <a:spcPct val="100000"/>
              </a:lnSpc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961A288-EAD8-5A35-98BE-1182A8E1C2BF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300251" y="1825623"/>
            <a:ext cx="5053553" cy="83251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/>
          </a:bodyPr>
          <a:lstStyle>
            <a:lvl1pPr algn="ctr">
              <a:defRPr sz="2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algn="ctr"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algn="ctr">
              <a:defRPr sz="1400" b="1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algn="ctr"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algn="ctr">
              <a:lnSpc>
                <a:spcPct val="100000"/>
              </a:lnSpc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89153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no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BC03A834-EF06-DFDB-CD2B-A0ADE13CE7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AECC548-E9A1-174D-A362-B458E4721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718" y="1286633"/>
            <a:ext cx="9219946" cy="2350644"/>
          </a:xfrm>
        </p:spPr>
        <p:txBody>
          <a:bodyPr anchor="b">
            <a:normAutofit/>
          </a:bodyPr>
          <a:lstStyle>
            <a:lvl1pPr>
              <a:lnSpc>
                <a:spcPts val="5800"/>
              </a:lnSpc>
              <a:defRPr sz="4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4D6C92D-274C-354C-BC8E-9219ADCD8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3718" y="3875908"/>
            <a:ext cx="8615664" cy="914392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04982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no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FA55D82-CA8F-95BF-670E-47C6937BEA96}"/>
              </a:ext>
            </a:extLst>
          </p:cNvPr>
          <p:cNvSpPr/>
          <p:nvPr userDrawn="1"/>
        </p:nvSpPr>
        <p:spPr>
          <a:xfrm>
            <a:off x="0" y="5715000"/>
            <a:ext cx="121920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2AAFE2-615B-07C3-924C-5CB5753E8A1F}"/>
              </a:ext>
            </a:extLst>
          </p:cNvPr>
          <p:cNvSpPr/>
          <p:nvPr userDrawn="1"/>
        </p:nvSpPr>
        <p:spPr>
          <a:xfrm>
            <a:off x="0" y="5879805"/>
            <a:ext cx="2647507" cy="978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hape, rectangle&#10;&#10;Description automatically generated">
            <a:extLst>
              <a:ext uri="{FF2B5EF4-FFF2-40B4-BE49-F238E27FC236}">
                <a16:creationId xmlns:a16="http://schemas.microsoft.com/office/drawing/2014/main" id="{8549CF30-626F-66BB-A34B-BE8DA10085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32DCD1D-8BFD-8C5D-666E-5263AF607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718" y="1286633"/>
            <a:ext cx="9219946" cy="2350644"/>
          </a:xfrm>
        </p:spPr>
        <p:txBody>
          <a:bodyPr anchor="b">
            <a:normAutofit/>
          </a:bodyPr>
          <a:lstStyle>
            <a:lvl1pPr>
              <a:lnSpc>
                <a:spcPts val="5800"/>
              </a:lnSpc>
              <a:defRPr sz="4800" b="1" i="0">
                <a:solidFill>
                  <a:srgbClr val="003DA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D870D43-3E78-9D56-02D0-91F226796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3718" y="3875908"/>
            <a:ext cx="8615664" cy="914392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rgbClr val="003DA6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15897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_no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058D37A-3C3A-5FE0-A1C5-EF68FF08C3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912B111-91AC-2EFD-4D50-F981CB180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718" y="1286633"/>
            <a:ext cx="9219946" cy="2350644"/>
          </a:xfrm>
        </p:spPr>
        <p:txBody>
          <a:bodyPr anchor="b">
            <a:normAutofit/>
          </a:bodyPr>
          <a:lstStyle>
            <a:lvl1pPr>
              <a:lnSpc>
                <a:spcPts val="5800"/>
              </a:lnSpc>
              <a:defRPr sz="4800" b="1" i="0">
                <a:solidFill>
                  <a:srgbClr val="003DA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8A3E8AB-8D42-072F-1E29-C425DEB4B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3718" y="3875908"/>
            <a:ext cx="8615664" cy="914392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rgbClr val="003DA6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1423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2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F53EA25-E40B-B649-BD5D-D50824E3C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0535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b="0" i="0">
                <a:latin typeface="Century Gothic" panose="020B0502020202020204" pitchFamily="34" charset="0"/>
              </a:defRPr>
            </a:lvl2pPr>
            <a:lvl3pPr>
              <a:defRPr sz="1400"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861EFE1-153D-A446-8E1F-54DEA9C8327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6892" y="1825625"/>
            <a:ext cx="50535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b="0" i="0">
                <a:latin typeface="Century Gothic" panose="020B0502020202020204" pitchFamily="34" charset="0"/>
              </a:defRPr>
            </a:lvl2pPr>
            <a:lvl3pPr>
              <a:defRPr sz="1400"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41115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209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1AEB4B-A3C0-3542-94D2-EFC1B272481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38447" y="0"/>
            <a:ext cx="5053553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B2447B0-365B-084A-ABE3-616537CC1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0535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b="0" i="0">
                <a:latin typeface="Century Gothic" panose="020B0502020202020204" pitchFamily="34" charset="0"/>
              </a:defRPr>
            </a:lvl2pPr>
            <a:lvl3pPr>
              <a:defRPr sz="1400"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85182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D49767-1D81-F140-A58F-768C79AF1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4919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CA2DF6-2D33-3349-A4AC-8903468F73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5397" y="0"/>
            <a:ext cx="2318542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AECC548-E9A1-174D-A362-B458E4721F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254" y="1334530"/>
            <a:ext cx="4513224" cy="2679182"/>
          </a:xfrm>
        </p:spPr>
        <p:txBody>
          <a:bodyPr anchor="b">
            <a:normAutofit/>
          </a:bodyPr>
          <a:lstStyle>
            <a:lvl1pPr>
              <a:lnSpc>
                <a:spcPts val="5800"/>
              </a:lnSpc>
              <a:defRPr sz="4800" b="1" i="0"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exit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4D6C92D-274C-354C-BC8E-9219ADCD8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253" y="4238369"/>
            <a:ext cx="4513225" cy="133453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800"/>
              </a:spcBef>
              <a:buNone/>
              <a:defRPr sz="1800" b="0" i="0">
                <a:solidFill>
                  <a:srgbClr val="424243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B6390695-51AB-8445-84C1-B88781FAE9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32764" y="0"/>
            <a:ext cx="6259236" cy="6858000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8773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09856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BB8CE21-2CB1-5247-A5B0-6804EB110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21096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373B2-1FC8-6A4B-A74C-0FEEAD6D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71685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59CC9A5-5B45-B341-AB41-3DA640D25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683" y="1434545"/>
            <a:ext cx="10640117" cy="3508933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3600" b="1" i="0">
                <a:solidFill>
                  <a:srgbClr val="0841A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exit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657594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Slid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69AAD03-ABB5-634C-AA91-F5FA218E4D5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84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373B2-1FC8-6A4B-A74C-0FEEAD6D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6336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2A5225-8D37-BA47-A180-7BD7248AF8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0E9881-9F2B-C246-B68F-81472EC9BE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683" y="1434545"/>
            <a:ext cx="10640117" cy="3508933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36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exit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F56760-0E17-4A41-90EE-F9B5084422BE}"/>
              </a:ext>
            </a:extLst>
          </p:cNvPr>
          <p:cNvCxnSpPr>
            <a:cxnSpLocks/>
          </p:cNvCxnSpPr>
          <p:nvPr userDrawn="1"/>
        </p:nvCxnSpPr>
        <p:spPr>
          <a:xfrm>
            <a:off x="844376" y="6297793"/>
            <a:ext cx="1970076" cy="0"/>
          </a:xfrm>
          <a:prstGeom prst="line">
            <a:avLst/>
          </a:prstGeom>
          <a:ln w="3175">
            <a:solidFill>
              <a:schemeClr val="bg1"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5502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_HD_Watermark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881188"/>
            <a:ext cx="10363200" cy="1362075"/>
          </a:xfrm>
        </p:spPr>
        <p:txBody>
          <a:bodyPr anchor="t">
            <a:normAutofit/>
          </a:bodyPr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865188"/>
            <a:ext cx="10363200" cy="1016000"/>
          </a:xfrm>
        </p:spPr>
        <p:txBody>
          <a:bodyPr anchor="t">
            <a:normAutofit/>
          </a:bodyPr>
          <a:lstStyle>
            <a:lvl1pPr marL="0" indent="0">
              <a:buNone/>
              <a:defRPr sz="3733">
                <a:solidFill>
                  <a:srgbClr val="7F6C68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A9F5C-6A4F-4598-B7EB-8CEFCCC6B35E}" type="datetime1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1281D-9F8F-594E-B822-3F45196461E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J:\PR and Marketing 2.0\Marketing\Brand Creative Assets\All Logos\2019 Children's National Hospital Logos\Primary\Digital\Hi Res\CN_Primary_RGB_HiRes_Lg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72403" y="5447090"/>
            <a:ext cx="2619597" cy="137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8046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0EF03-D140-6845-A287-DED9C9A44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4B10AD-A967-9843-89A3-148B2669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7002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2C78F-BB3D-440D-ADCA-E7ACCE877348}" type="datetime1">
              <a:rPr lang="en-US" smtClean="0"/>
              <a:t>6/26/2023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1281D-9F8F-594E-B822-3F4519646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127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601" y="273495"/>
            <a:ext cx="10972364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883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601" y="1604753"/>
            <a:ext cx="10972364" cy="3977259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824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6072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2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F53EA25-E40B-B649-BD5D-D50824E3C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658138"/>
            <a:ext cx="5053553" cy="3518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b="0" i="0">
                <a:latin typeface="Century Gothic" panose="020B0502020202020204" pitchFamily="34" charset="0"/>
              </a:defRPr>
            </a:lvl2pPr>
            <a:lvl3pPr>
              <a:defRPr sz="1400"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861EFE1-153D-A446-8E1F-54DEA9C8327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6892" y="2658137"/>
            <a:ext cx="5053553" cy="3518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b="0" i="0">
                <a:latin typeface="Century Gothic" panose="020B0502020202020204" pitchFamily="34" charset="0"/>
              </a:defRPr>
            </a:lvl2pPr>
            <a:lvl3pPr>
              <a:defRPr sz="1400"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25AA343-338A-CA47-0AD8-6CB25D44947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38198" y="1825623"/>
            <a:ext cx="5053553" cy="83251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/>
          </a:bodyPr>
          <a:lstStyle>
            <a:lvl1pPr algn="ctr">
              <a:defRPr sz="2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algn="ctr"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algn="ctr">
              <a:defRPr sz="1400" b="1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algn="ctr"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algn="ctr">
              <a:lnSpc>
                <a:spcPct val="100000"/>
              </a:lnSpc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961A288-EAD8-5A35-98BE-1182A8E1C2BF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300251" y="1825623"/>
            <a:ext cx="5053553" cy="83251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/>
          </a:bodyPr>
          <a:lstStyle>
            <a:lvl1pPr algn="ctr">
              <a:defRPr sz="2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algn="ctr"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algn="ctr">
              <a:defRPr sz="1400" b="1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algn="ctr"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algn="ctr">
              <a:lnSpc>
                <a:spcPct val="100000"/>
              </a:lnSpc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1344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no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BC03A834-EF06-DFDB-CD2B-A0ADE13CE7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AECC548-E9A1-174D-A362-B458E4721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718" y="1286633"/>
            <a:ext cx="9219946" cy="2350644"/>
          </a:xfrm>
        </p:spPr>
        <p:txBody>
          <a:bodyPr anchor="b">
            <a:normAutofit/>
          </a:bodyPr>
          <a:lstStyle>
            <a:lvl1pPr>
              <a:lnSpc>
                <a:spcPts val="5800"/>
              </a:lnSpc>
              <a:defRPr sz="4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4D6C92D-274C-354C-BC8E-9219ADCD8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3718" y="3875908"/>
            <a:ext cx="8615664" cy="914392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3419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no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FA55D82-CA8F-95BF-670E-47C6937BEA96}"/>
              </a:ext>
            </a:extLst>
          </p:cNvPr>
          <p:cNvSpPr/>
          <p:nvPr userDrawn="1"/>
        </p:nvSpPr>
        <p:spPr>
          <a:xfrm>
            <a:off x="0" y="5715000"/>
            <a:ext cx="121920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2AAFE2-615B-07C3-924C-5CB5753E8A1F}"/>
              </a:ext>
            </a:extLst>
          </p:cNvPr>
          <p:cNvSpPr/>
          <p:nvPr userDrawn="1"/>
        </p:nvSpPr>
        <p:spPr>
          <a:xfrm>
            <a:off x="0" y="5879805"/>
            <a:ext cx="2647507" cy="978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hape, rectangle&#10;&#10;Description automatically generated">
            <a:extLst>
              <a:ext uri="{FF2B5EF4-FFF2-40B4-BE49-F238E27FC236}">
                <a16:creationId xmlns:a16="http://schemas.microsoft.com/office/drawing/2014/main" id="{8549CF30-626F-66BB-A34B-BE8DA10085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32DCD1D-8BFD-8C5D-666E-5263AF607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718" y="1286633"/>
            <a:ext cx="9219946" cy="2350644"/>
          </a:xfrm>
        </p:spPr>
        <p:txBody>
          <a:bodyPr anchor="b">
            <a:normAutofit/>
          </a:bodyPr>
          <a:lstStyle>
            <a:lvl1pPr>
              <a:lnSpc>
                <a:spcPts val="5800"/>
              </a:lnSpc>
              <a:defRPr sz="4800" b="1" i="0">
                <a:solidFill>
                  <a:srgbClr val="003DA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D870D43-3E78-9D56-02D0-91F226796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3718" y="3875908"/>
            <a:ext cx="8615664" cy="914392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rgbClr val="003DA6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7700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_no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058D37A-3C3A-5FE0-A1C5-EF68FF08C3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912B111-91AC-2EFD-4D50-F981CB180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718" y="1286633"/>
            <a:ext cx="9219946" cy="2350644"/>
          </a:xfrm>
        </p:spPr>
        <p:txBody>
          <a:bodyPr anchor="b">
            <a:normAutofit/>
          </a:bodyPr>
          <a:lstStyle>
            <a:lvl1pPr>
              <a:lnSpc>
                <a:spcPts val="5800"/>
              </a:lnSpc>
              <a:defRPr sz="4800" b="1" i="0">
                <a:solidFill>
                  <a:srgbClr val="003DA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8A3E8AB-8D42-072F-1E29-C425DEB4B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3718" y="3875908"/>
            <a:ext cx="8615664" cy="914392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rgbClr val="003DA6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3121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209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1AEB4B-A3C0-3542-94D2-EFC1B272481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38447" y="0"/>
            <a:ext cx="5053553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B2447B0-365B-084A-ABE3-616537CC1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0535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b="0" i="0">
                <a:latin typeface="Century Gothic" panose="020B0502020202020204" pitchFamily="34" charset="0"/>
              </a:defRPr>
            </a:lvl2pPr>
            <a:lvl3pPr>
              <a:defRPr sz="1400"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003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D49767-1D81-F140-A58F-768C79AF1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323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5858B0-D6F5-9546-B479-4B08010E9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C1EB5B-5DAC-9440-8FD0-DF5993BBF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068494-F72C-D04E-A34C-CE7725FB9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098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003DA6"/>
                </a:solidFill>
                <a:latin typeface="Century Gothic" panose="020B0502020202020204" pitchFamily="34" charset="0"/>
              </a:defRPr>
            </a:lvl1pPr>
          </a:lstStyle>
          <a:p>
            <a:fld id="{C02A5225-8D37-BA47-A180-7BD7248AF8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EB90FE-D519-E947-A192-B54A11738084}"/>
              </a:ext>
            </a:extLst>
          </p:cNvPr>
          <p:cNvSpPr txBox="1"/>
          <p:nvPr/>
        </p:nvSpPr>
        <p:spPr>
          <a:xfrm>
            <a:off x="838200" y="6358851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i="0" spc="50" baseline="0">
                <a:solidFill>
                  <a:srgbClr val="003DA6"/>
                </a:solidFill>
                <a:latin typeface="Century Gothic" panose="020B0502020202020204" pitchFamily="34" charset="0"/>
              </a:rPr>
              <a:t>FUTURE OF PEDIATRICS</a:t>
            </a:r>
          </a:p>
        </p:txBody>
      </p:sp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D52E0DDF-5ED4-1C0C-0612-E75B5ABDF2B4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3974" y="6358851"/>
            <a:ext cx="2482891" cy="49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116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1" r:id="rId12"/>
    <p:sldLayoutId id="2147483732" r:id="rId13"/>
    <p:sldLayoutId id="2147483649" r:id="rId14"/>
    <p:sldLayoutId id="2147483656" r:id="rId15"/>
    <p:sldLayoutId id="2147483763" r:id="rId16"/>
    <p:sldLayoutId id="2147483651" r:id="rId17"/>
    <p:sldLayoutId id="2147483657" r:id="rId18"/>
    <p:sldLayoutId id="2147483658" r:id="rId19"/>
    <p:sldLayoutId id="2147483654" r:id="rId20"/>
    <p:sldLayoutId id="2147483681" r:id="rId21"/>
    <p:sldLayoutId id="2147483752" r:id="rId22"/>
  </p:sldLayoutIdLst>
  <p:hf hdr="0" ftr="0" dt="0"/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3600" b="1" i="0" kern="1200">
          <a:solidFill>
            <a:srgbClr val="0841A2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11113" indent="0" algn="l" defTabSz="914400" rtl="0" eaLnBrk="1" latinLnBrk="0" hangingPunct="1">
        <a:lnSpc>
          <a:spcPct val="100000"/>
        </a:lnSpc>
        <a:spcBef>
          <a:spcPts val="1000"/>
        </a:spcBef>
        <a:buClr>
          <a:srgbClr val="0841A2"/>
        </a:buClr>
        <a:buSzPct val="100000"/>
        <a:buFont typeface="Arial" panose="020B0604020202020204" pitchFamily="34" charset="0"/>
        <a:buNone/>
        <a:tabLst>
          <a:tab pos="450850" algn="l"/>
        </a:tabLst>
        <a:defRPr sz="2000" b="0" i="0" kern="1200">
          <a:solidFill>
            <a:srgbClr val="0841A2"/>
          </a:solidFill>
          <a:latin typeface="Century Gothic" panose="020B0502020202020204" pitchFamily="34" charset="0"/>
          <a:ea typeface="+mn-ea"/>
          <a:cs typeface="+mn-cs"/>
        </a:defRPr>
      </a:lvl1pPr>
      <a:lvl2pPr marL="231775" indent="-220663" algn="l" defTabSz="914400" rtl="0" eaLnBrk="1" latinLnBrk="0" hangingPunct="1">
        <a:lnSpc>
          <a:spcPct val="100000"/>
        </a:lnSpc>
        <a:spcBef>
          <a:spcPts val="500"/>
        </a:spcBef>
        <a:buClr>
          <a:srgbClr val="0841A2"/>
        </a:buClr>
        <a:buSzPct val="100000"/>
        <a:buFont typeface="Arial" panose="020B0604020202020204" pitchFamily="34" charset="0"/>
        <a:buChar char="•"/>
        <a:tabLst>
          <a:tab pos="450850" algn="l"/>
        </a:tabLst>
        <a:defRPr sz="1800" b="0" i="0" kern="1200">
          <a:solidFill>
            <a:srgbClr val="1F1F1F"/>
          </a:solidFill>
          <a:latin typeface="Century Gothic" panose="020B0502020202020204" pitchFamily="34" charset="0"/>
          <a:ea typeface="+mn-ea"/>
          <a:cs typeface="+mn-cs"/>
        </a:defRPr>
      </a:lvl2pPr>
      <a:lvl3pPr marL="401638" indent="-169863" algn="l" defTabSz="914400" rtl="0" eaLnBrk="1" latinLnBrk="0" hangingPunct="1">
        <a:lnSpc>
          <a:spcPct val="100000"/>
        </a:lnSpc>
        <a:spcBef>
          <a:spcPts val="500"/>
        </a:spcBef>
        <a:buClr>
          <a:srgbClr val="0841A2"/>
        </a:buClr>
        <a:buSzPct val="100000"/>
        <a:buFont typeface="Arial" panose="020B0604020202020204" pitchFamily="34" charset="0"/>
        <a:buChar char="•"/>
        <a:tabLst>
          <a:tab pos="450850" algn="l"/>
        </a:tabLst>
        <a:defRPr sz="1400" b="1" i="0" kern="1200">
          <a:solidFill>
            <a:srgbClr val="1F1F1F"/>
          </a:solidFill>
          <a:latin typeface="Century Gothic" panose="020B0502020202020204" pitchFamily="34" charset="0"/>
          <a:ea typeface="+mn-ea"/>
          <a:cs typeface="+mn-cs"/>
        </a:defRPr>
      </a:lvl3pPr>
      <a:lvl4pPr marL="695325" indent="-231775" algn="l" defTabSz="914400" rtl="0" eaLnBrk="1" latinLnBrk="0" hangingPunct="1">
        <a:lnSpc>
          <a:spcPct val="100000"/>
        </a:lnSpc>
        <a:spcBef>
          <a:spcPts val="500"/>
        </a:spcBef>
        <a:buClr>
          <a:srgbClr val="0841A2"/>
        </a:buClr>
        <a:buSzPct val="100000"/>
        <a:buFont typeface="Arial" panose="020B0604020202020204" pitchFamily="34" charset="0"/>
        <a:buChar char="•"/>
        <a:tabLst>
          <a:tab pos="450850" algn="l"/>
        </a:tabLst>
        <a:defRPr sz="1400" kern="1200">
          <a:solidFill>
            <a:srgbClr val="1F1F1F"/>
          </a:solidFill>
          <a:latin typeface="Century Gothic" panose="020B0502020202020204" pitchFamily="34" charset="0"/>
          <a:ea typeface="+mn-ea"/>
          <a:cs typeface="+mn-cs"/>
        </a:defRPr>
      </a:lvl4pPr>
      <a:lvl5pPr marL="914400" indent="-219075" algn="l" defTabSz="914400" rtl="0" eaLnBrk="1" latinLnBrk="0" hangingPunct="1">
        <a:lnSpc>
          <a:spcPct val="100000"/>
        </a:lnSpc>
        <a:spcBef>
          <a:spcPts val="500"/>
        </a:spcBef>
        <a:buClr>
          <a:srgbClr val="0841A2"/>
        </a:buClr>
        <a:buSzPct val="100000"/>
        <a:buFont typeface="Arial" panose="020B0604020202020204" pitchFamily="34" charset="0"/>
        <a:buChar char="•"/>
        <a:tabLst>
          <a:tab pos="450850" algn="l"/>
        </a:tabLst>
        <a:defRPr sz="1200" kern="1200">
          <a:solidFill>
            <a:srgbClr val="1F1F1F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5858B0-D6F5-9546-B479-4B08010E9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C1EB5B-5DAC-9440-8FD0-DF5993BBF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068494-F72C-D04E-A34C-CE7725FB9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098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003DA6"/>
                </a:solidFill>
                <a:latin typeface="Century Gothic" panose="020B0502020202020204" pitchFamily="34" charset="0"/>
              </a:defRPr>
            </a:lvl1pPr>
          </a:lstStyle>
          <a:p>
            <a:fld id="{C02A5225-8D37-BA47-A180-7BD7248AF8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EB90FE-D519-E947-A192-B54A11738084}"/>
              </a:ext>
            </a:extLst>
          </p:cNvPr>
          <p:cNvSpPr txBox="1"/>
          <p:nvPr/>
        </p:nvSpPr>
        <p:spPr>
          <a:xfrm>
            <a:off x="838200" y="6358851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i="0" spc="50" baseline="0">
                <a:solidFill>
                  <a:srgbClr val="003DA6"/>
                </a:solidFill>
                <a:latin typeface="Century Gothic" panose="020B0502020202020204" pitchFamily="34" charset="0"/>
              </a:rPr>
              <a:t>FUTURE OF PEDIATRICS</a:t>
            </a:r>
          </a:p>
        </p:txBody>
      </p:sp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D52E0DDF-5ED4-1C0C-0612-E75B5ABDF2B4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3974" y="6358851"/>
            <a:ext cx="2482891" cy="49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251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9" r:id="rId2"/>
    <p:sldLayoutId id="2147483770" r:id="rId3"/>
    <p:sldLayoutId id="2147483773" r:id="rId4"/>
    <p:sldLayoutId id="2147483766" r:id="rId5"/>
    <p:sldLayoutId id="2147483767" r:id="rId6"/>
    <p:sldLayoutId id="2147483768" r:id="rId7"/>
    <p:sldLayoutId id="2147483771" r:id="rId8"/>
    <p:sldLayoutId id="2147483772" r:id="rId9"/>
    <p:sldLayoutId id="2147483758" r:id="rId10"/>
    <p:sldLayoutId id="2147483759" r:id="rId11"/>
    <p:sldLayoutId id="2147483761" r:id="rId12"/>
    <p:sldLayoutId id="2147483762" r:id="rId13"/>
    <p:sldLayoutId id="2147483677" r:id="rId14"/>
    <p:sldLayoutId id="2147483679" r:id="rId15"/>
    <p:sldLayoutId id="2147483680" r:id="rId16"/>
    <p:sldLayoutId id="2147483682" r:id="rId17"/>
  </p:sldLayoutIdLst>
  <p:hf hdr="0" ftr="0" dt="0"/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3600" b="1" i="0" kern="1200">
          <a:solidFill>
            <a:srgbClr val="0841A2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11113" indent="0" algn="l" defTabSz="914400" rtl="0" eaLnBrk="1" latinLnBrk="0" hangingPunct="1">
        <a:lnSpc>
          <a:spcPct val="100000"/>
        </a:lnSpc>
        <a:spcBef>
          <a:spcPts val="1000"/>
        </a:spcBef>
        <a:buClr>
          <a:srgbClr val="0841A2"/>
        </a:buClr>
        <a:buSzPct val="100000"/>
        <a:buFont typeface="Arial" panose="020B0604020202020204" pitchFamily="34" charset="0"/>
        <a:buNone/>
        <a:tabLst>
          <a:tab pos="450850" algn="l"/>
        </a:tabLst>
        <a:defRPr sz="2000" b="0" i="0" kern="1200">
          <a:solidFill>
            <a:srgbClr val="0841A2"/>
          </a:solidFill>
          <a:latin typeface="Century Gothic" panose="020B0502020202020204" pitchFamily="34" charset="0"/>
          <a:ea typeface="+mn-ea"/>
          <a:cs typeface="+mn-cs"/>
        </a:defRPr>
      </a:lvl1pPr>
      <a:lvl2pPr marL="231775" indent="-220663" algn="l" defTabSz="914400" rtl="0" eaLnBrk="1" latinLnBrk="0" hangingPunct="1">
        <a:lnSpc>
          <a:spcPct val="100000"/>
        </a:lnSpc>
        <a:spcBef>
          <a:spcPts val="500"/>
        </a:spcBef>
        <a:buClr>
          <a:srgbClr val="0841A2"/>
        </a:buClr>
        <a:buSzPct val="100000"/>
        <a:buFont typeface="Arial" panose="020B0604020202020204" pitchFamily="34" charset="0"/>
        <a:buChar char="•"/>
        <a:tabLst>
          <a:tab pos="450850" algn="l"/>
        </a:tabLst>
        <a:defRPr sz="1800" b="0" i="0" kern="1200">
          <a:solidFill>
            <a:srgbClr val="1F1F1F"/>
          </a:solidFill>
          <a:latin typeface="Century Gothic" panose="020B0502020202020204" pitchFamily="34" charset="0"/>
          <a:ea typeface="+mn-ea"/>
          <a:cs typeface="+mn-cs"/>
        </a:defRPr>
      </a:lvl2pPr>
      <a:lvl3pPr marL="401638" indent="-169863" algn="l" defTabSz="914400" rtl="0" eaLnBrk="1" latinLnBrk="0" hangingPunct="1">
        <a:lnSpc>
          <a:spcPct val="100000"/>
        </a:lnSpc>
        <a:spcBef>
          <a:spcPts val="500"/>
        </a:spcBef>
        <a:buClr>
          <a:srgbClr val="0841A2"/>
        </a:buClr>
        <a:buSzPct val="100000"/>
        <a:buFont typeface="Arial" panose="020B0604020202020204" pitchFamily="34" charset="0"/>
        <a:buChar char="•"/>
        <a:tabLst>
          <a:tab pos="450850" algn="l"/>
        </a:tabLst>
        <a:defRPr sz="1400" b="1" i="0" kern="1200">
          <a:solidFill>
            <a:srgbClr val="1F1F1F"/>
          </a:solidFill>
          <a:latin typeface="Century Gothic" panose="020B0502020202020204" pitchFamily="34" charset="0"/>
          <a:ea typeface="+mn-ea"/>
          <a:cs typeface="+mn-cs"/>
        </a:defRPr>
      </a:lvl3pPr>
      <a:lvl4pPr marL="695325" indent="-231775" algn="l" defTabSz="914400" rtl="0" eaLnBrk="1" latinLnBrk="0" hangingPunct="1">
        <a:lnSpc>
          <a:spcPct val="100000"/>
        </a:lnSpc>
        <a:spcBef>
          <a:spcPts val="500"/>
        </a:spcBef>
        <a:buClr>
          <a:srgbClr val="0841A2"/>
        </a:buClr>
        <a:buSzPct val="100000"/>
        <a:buFont typeface="Arial" panose="020B0604020202020204" pitchFamily="34" charset="0"/>
        <a:buChar char="•"/>
        <a:tabLst>
          <a:tab pos="450850" algn="l"/>
        </a:tabLst>
        <a:defRPr sz="1400" kern="1200">
          <a:solidFill>
            <a:srgbClr val="1F1F1F"/>
          </a:solidFill>
          <a:latin typeface="Century Gothic" panose="020B0502020202020204" pitchFamily="34" charset="0"/>
          <a:ea typeface="+mn-ea"/>
          <a:cs typeface="+mn-cs"/>
        </a:defRPr>
      </a:lvl4pPr>
      <a:lvl5pPr marL="914400" indent="-219075" algn="l" defTabSz="914400" rtl="0" eaLnBrk="1" latinLnBrk="0" hangingPunct="1">
        <a:lnSpc>
          <a:spcPct val="100000"/>
        </a:lnSpc>
        <a:spcBef>
          <a:spcPts val="500"/>
        </a:spcBef>
        <a:buClr>
          <a:srgbClr val="0841A2"/>
        </a:buClr>
        <a:buSzPct val="100000"/>
        <a:buFont typeface="Arial" panose="020B0604020202020204" pitchFamily="34" charset="0"/>
        <a:buChar char="•"/>
        <a:tabLst>
          <a:tab pos="450850" algn="l"/>
        </a:tabLst>
        <a:defRPr sz="1200" kern="1200">
          <a:solidFill>
            <a:srgbClr val="1F1F1F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www.healthcentral.com/common/images/i/IVX43310_120494_5.JPG&amp;imgrefurl=http://www.healthcentral.com/diabetes/find-drug-120527-73.html&amp;usg=__OXVKT-xqcIA4aB2zyJTCr7z_tSg=&amp;h=216&amp;w=288&amp;sz=48&amp;hl=en&amp;start=5&amp;sig2=unCgVkaY5kCOrFw3NT2MWg&amp;zoom=1&amp;tbnid=GorsEbrP-gq3XM:&amp;tbnh=86&amp;tbnw=115&amp;ei=4LmlTsaNNcn00gHdorSgBQ&amp;prev=/search?q=metformin+pills&amp;hl=en&amp;safe=active&amp;sa=X&amp;rlz=1I7_____en&amp;tbm=isch&amp;prmd=ivns&amp;itbs=1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iff"/><Relationship Id="rId2" Type="http://schemas.openxmlformats.org/officeDocument/2006/relationships/image" Target="../media/image39.tiff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EF2E4F-A8D3-C39C-9E68-2257AAC58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Prediabetes and Type 2 Diabetes in Children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68A885-E519-40B6-4C8F-71E89A3BD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2751" y="4519140"/>
            <a:ext cx="6502400" cy="1334530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>
                <a:latin typeface="Century Gothic"/>
              </a:rPr>
              <a:t>Elizabeth Estrada, MD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AR" sz="1800">
                <a:solidFill>
                  <a:srgbClr val="000000"/>
                </a:solidFill>
                <a:effectLst/>
                <a:latin typeface="Century Gothic"/>
                <a:ea typeface="Calibri"/>
              </a:rPr>
              <a:t>Director, Type 2 Diabetes Program</a:t>
            </a:r>
            <a:endParaRPr lang="en-US" sz="1800">
              <a:effectLst/>
              <a:latin typeface="Century Gothic"/>
              <a:ea typeface="Calibri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srgbClr val="000000"/>
                </a:solidFill>
                <a:effectLst/>
                <a:latin typeface="Century Gothic"/>
                <a:ea typeface="Calibri"/>
              </a:rPr>
              <a:t>Children's National Hospital</a:t>
            </a:r>
            <a:endParaRPr lang="en-US" sz="1800">
              <a:effectLst/>
              <a:latin typeface="Century Gothic"/>
              <a:ea typeface="Calibri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srgbClr val="000000"/>
                </a:solidFill>
                <a:effectLst/>
                <a:latin typeface="Century Gothic"/>
                <a:ea typeface="Calibri"/>
              </a:rPr>
              <a:t>Clinical Professor of Pediatrics </a:t>
            </a:r>
            <a:endParaRPr lang="en-US" sz="1800">
              <a:effectLst/>
              <a:latin typeface="Century Gothic"/>
              <a:ea typeface="Calibri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D1B48EA-F454-4738-4556-073AEB47C07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1987183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845" y="270551"/>
            <a:ext cx="10515600" cy="1301638"/>
          </a:xfrm>
          <a:noFill/>
        </p:spPr>
        <p:txBody>
          <a:bodyPr wrap="square">
            <a:spAutoFit/>
          </a:bodyPr>
          <a:lstStyle/>
          <a:p>
            <a:pPr marL="173034" indent="58737">
              <a:lnSpc>
                <a:spcPct val="150000"/>
              </a:lnSpc>
            </a:pPr>
            <a:r>
              <a:rPr lang="en-US" sz="2800"/>
              <a:t>Screening Guidelines: Risk-based</a:t>
            </a:r>
            <a:br>
              <a:rPr lang="en-US" sz="2800"/>
            </a:br>
            <a:r>
              <a:rPr lang="en-US" sz="2800"/>
              <a:t>BMI ≥85%, &gt;9 years or Tanner 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4203" y="2627811"/>
            <a:ext cx="5386944" cy="3296340"/>
          </a:xfrm>
          <a:ln>
            <a:solidFill>
              <a:schemeClr val="accent4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354004" indent="-34289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noProof="0">
                <a:latin typeface="Century Gothic" panose="020B0502020202020204" pitchFamily="34" charset="0"/>
              </a:rPr>
              <a:t>Maternal diabetes during the child's gestation </a:t>
            </a:r>
          </a:p>
          <a:p>
            <a:pPr marL="354004" indent="-34289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noProof="0">
                <a:latin typeface="Century Gothic" panose="020B0502020202020204" pitchFamily="34" charset="0"/>
              </a:rPr>
              <a:t>Family history of type 2 diabetes in first- or second-degree relative </a:t>
            </a:r>
          </a:p>
          <a:p>
            <a:pPr marL="354004" indent="-342891">
              <a:buFont typeface="Arial" panose="020B0604020202020204" pitchFamily="34" charset="0"/>
              <a:buChar char="•"/>
              <a:tabLst>
                <a:tab pos="284156" algn="l"/>
              </a:tabLst>
            </a:pPr>
            <a:r>
              <a:rPr lang="en-US" noProof="0">
                <a:latin typeface="Century Gothic" panose="020B0502020202020204" pitchFamily="34" charset="0"/>
              </a:rPr>
              <a:t>High risk race/ethnicity:</a:t>
            </a:r>
          </a:p>
          <a:p>
            <a:pPr>
              <a:spcBef>
                <a:spcPts val="0"/>
              </a:spcBef>
              <a:spcAft>
                <a:spcPts val="1200"/>
              </a:spcAft>
              <a:tabLst>
                <a:tab pos="284156" algn="l"/>
              </a:tabLst>
            </a:pPr>
            <a:r>
              <a:rPr lang="en-US" noProof="0">
                <a:latin typeface="Century Gothic" panose="020B0502020202020204" pitchFamily="34" charset="0"/>
              </a:rPr>
              <a:t>Native American, African American, Latino, Asian American, Pacific Islander</a:t>
            </a:r>
          </a:p>
          <a:p>
            <a:pPr>
              <a:spcAft>
                <a:spcPts val="1200"/>
              </a:spcAft>
            </a:pPr>
            <a:endParaRPr lang="en-US" sz="2400"/>
          </a:p>
        </p:txBody>
      </p:sp>
      <p:sp>
        <p:nvSpPr>
          <p:cNvPr id="8" name="Content Placeholder 7"/>
          <p:cNvSpPr>
            <a:spLocks noGrp="1"/>
          </p:cNvSpPr>
          <p:nvPr>
            <p:ph idx="13"/>
          </p:nvPr>
        </p:nvSpPr>
        <p:spPr>
          <a:xfrm>
            <a:off x="6406264" y="2627811"/>
            <a:ext cx="5181533" cy="3296340"/>
          </a:xfrm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354004" indent="-34289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noProof="0">
                <a:latin typeface="Century Gothic" panose="020B0502020202020204" pitchFamily="34" charset="0"/>
              </a:rPr>
              <a:t>Signs or conditions associated with insulin resistance</a:t>
            </a:r>
          </a:p>
          <a:p>
            <a:pPr marL="801668" lvl="1" indent="-231769">
              <a:spcBef>
                <a:spcPts val="0"/>
              </a:spcBef>
              <a:spcAft>
                <a:spcPts val="1200"/>
              </a:spcAft>
            </a:pPr>
            <a:r>
              <a:rPr lang="en-US">
                <a:solidFill>
                  <a:srgbClr val="0841A2"/>
                </a:solidFill>
              </a:rPr>
              <a:t>Acanthosis nigricans</a:t>
            </a:r>
          </a:p>
          <a:p>
            <a:pPr marL="801668" lvl="1" indent="-231769">
              <a:spcBef>
                <a:spcPts val="0"/>
              </a:spcBef>
              <a:spcAft>
                <a:spcPts val="1200"/>
              </a:spcAft>
            </a:pPr>
            <a:r>
              <a:rPr lang="en-US" err="1">
                <a:solidFill>
                  <a:srgbClr val="0841A2"/>
                </a:solidFill>
              </a:rPr>
              <a:t>HTN</a:t>
            </a:r>
            <a:endParaRPr lang="en-US">
              <a:solidFill>
                <a:srgbClr val="0841A2"/>
              </a:solidFill>
            </a:endParaRPr>
          </a:p>
          <a:p>
            <a:pPr marL="801668" lvl="1" indent="-231769">
              <a:spcBef>
                <a:spcPts val="0"/>
              </a:spcBef>
              <a:spcAft>
                <a:spcPts val="1200"/>
              </a:spcAft>
            </a:pPr>
            <a:r>
              <a:rPr lang="en-US" sz="1867">
                <a:solidFill>
                  <a:srgbClr val="0841A2"/>
                </a:solidFill>
              </a:rPr>
              <a:t>Dyslipidemia</a:t>
            </a:r>
          </a:p>
          <a:p>
            <a:pPr marL="801668" lvl="1" indent="-231769">
              <a:spcBef>
                <a:spcPts val="0"/>
              </a:spcBef>
              <a:spcAft>
                <a:spcPts val="1200"/>
              </a:spcAft>
            </a:pPr>
            <a:r>
              <a:rPr lang="en-US">
                <a:solidFill>
                  <a:srgbClr val="0841A2"/>
                </a:solidFill>
              </a:rPr>
              <a:t>PCOS</a:t>
            </a:r>
          </a:p>
          <a:p>
            <a:pPr marL="801668" lvl="1" indent="-231769">
              <a:spcBef>
                <a:spcPts val="0"/>
              </a:spcBef>
              <a:spcAft>
                <a:spcPts val="1200"/>
              </a:spcAft>
            </a:pPr>
            <a:r>
              <a:rPr lang="en-US">
                <a:solidFill>
                  <a:srgbClr val="0841A2"/>
                </a:solidFill>
              </a:rPr>
              <a:t>SGA</a:t>
            </a:r>
          </a:p>
        </p:txBody>
      </p:sp>
      <p:sp>
        <p:nvSpPr>
          <p:cNvPr id="7" name="Rectangle 6"/>
          <p:cNvSpPr/>
          <p:nvPr/>
        </p:nvSpPr>
        <p:spPr>
          <a:xfrm>
            <a:off x="7492513" y="1187751"/>
            <a:ext cx="39955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1400" i="1">
                <a:solidFill>
                  <a:srgbClr val="0841A2"/>
                </a:solidFill>
                <a:latin typeface="Corbel" panose="020B0503020204020204" pitchFamily="34" charset="0"/>
              </a:rPr>
              <a:t>ADA Position Stataement. Diab Care 2018; 41(12)</a:t>
            </a:r>
          </a:p>
        </p:txBody>
      </p:sp>
      <p:sp>
        <p:nvSpPr>
          <p:cNvPr id="9" name="Rectangle 8"/>
          <p:cNvSpPr/>
          <p:nvPr/>
        </p:nvSpPr>
        <p:spPr>
          <a:xfrm>
            <a:off x="3207004" y="1949718"/>
            <a:ext cx="53274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113" algn="ctr">
              <a:spcBef>
                <a:spcPts val="1000"/>
              </a:spcBef>
              <a:spcAft>
                <a:spcPts val="1200"/>
              </a:spcAft>
              <a:buClr>
                <a:srgbClr val="0841A2"/>
              </a:buClr>
              <a:buSzPct val="100000"/>
              <a:tabLst>
                <a:tab pos="450839" algn="l"/>
              </a:tabLst>
            </a:pPr>
            <a:r>
              <a:rPr lang="en-US" sz="2400" b="1" i="1" u="sng">
                <a:latin typeface="Century Gothic" panose="020B0502020202020204" pitchFamily="34" charset="0"/>
              </a:rPr>
              <a:t>One or more additional risk factors</a:t>
            </a:r>
          </a:p>
        </p:txBody>
      </p:sp>
    </p:spTree>
    <p:extLst>
      <p:ext uri="{BB962C8B-B14F-4D97-AF65-F5344CB8AC3E}">
        <p14:creationId xmlns:p14="http://schemas.microsoft.com/office/powerpoint/2010/main" val="3936889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Grp="1" noChangeArrowheads="1"/>
          </p:cNvSpPr>
          <p:nvPr>
            <p:ph type="title"/>
          </p:nvPr>
        </p:nvSpPr>
        <p:spPr>
          <a:xfrm>
            <a:off x="695320" y="365125"/>
            <a:ext cx="10515600" cy="979971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/>
              <a:t>Screening Labs: Interpretation</a:t>
            </a:r>
            <a:endParaRPr lang="en-US" i="1"/>
          </a:p>
        </p:txBody>
      </p:sp>
      <p:graphicFrame>
        <p:nvGraphicFramePr>
          <p:cNvPr id="57346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982649"/>
              </p:ext>
            </p:extLst>
          </p:nvPr>
        </p:nvGraphicFramePr>
        <p:xfrm>
          <a:off x="1418320" y="1904401"/>
          <a:ext cx="9069600" cy="4082730"/>
        </p:xfrm>
        <a:graphic>
          <a:graphicData uri="http://schemas.openxmlformats.org/drawingml/2006/table">
            <a:tbl>
              <a:tblPr/>
              <a:tblGrid>
                <a:gridCol w="1476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23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970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638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9360">
                <a:tc rowSpan="2">
                  <a:txBody>
                    <a:bodyPr/>
                    <a:lstStyle/>
                    <a:p>
                      <a:pPr marL="1127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841A2"/>
                          </a:solidFill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  <a:sym typeface="Times New Roman" charset="0"/>
                        </a:rPr>
                        <a:t>Test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27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841A2"/>
                          </a:solidFill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  <a:sym typeface="Times New Roman" charset="0"/>
                        </a:rPr>
                        <a:t>Pre-Diabetes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127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841A2"/>
                          </a:solidFill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  <a:sym typeface="Times New Roman" charset="0"/>
                        </a:rPr>
                        <a:t>Diabetes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67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2713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  <a:sym typeface="Times New Roman" charset="0"/>
                        </a:rPr>
                        <a:t>Impaired fasting glucose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  <a:sym typeface="Lucida Grande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  <a:sym typeface="Times New Roman" charset="0"/>
                        </a:rPr>
                        <a:t>(IFG)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2713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  <a:sym typeface="Times New Roman" charset="0"/>
                        </a:rPr>
                        <a:t>Impaired glucose tolerance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  <a:sym typeface="Lucida Grande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  <a:sym typeface="Times New Roman" charset="0"/>
                        </a:rPr>
                        <a:t>(IGT)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1751">
                <a:tc>
                  <a:txBody>
                    <a:bodyPr/>
                    <a:lstStyle/>
                    <a:p>
                      <a:pPr marL="112713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  <a:sym typeface="Times New Roman" charset="0"/>
                        </a:rPr>
                        <a:t>Fasting Glucose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  <a:sym typeface="Times New Roman" charset="0"/>
                        </a:rPr>
                        <a:t>100-126 mg/dl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ヒラギノ明朝 ProN W3" charset="0"/>
                        <a:cs typeface="Times New Roman" panose="02020603050405020304" pitchFamily="18" charset="0"/>
                        <a:sym typeface="Times New Roman" charset="0"/>
                      </a:endParaRP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  <a:sym typeface="Times New Roman" charset="0"/>
                        </a:rPr>
                        <a:t>≥126 mg/dl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6560">
                <a:tc>
                  <a:txBody>
                    <a:bodyPr/>
                    <a:lstStyle/>
                    <a:p>
                      <a:pPr marL="112713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  <a:sym typeface="Times New Roman" charset="0"/>
                        </a:rPr>
                        <a:t>2-hr OGTT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ヒラギノ明朝 ProN W3" charset="0"/>
                        <a:cs typeface="Times New Roman" panose="02020603050405020304" pitchFamily="18" charset="0"/>
                        <a:sym typeface="Times New Roman" charset="0"/>
                      </a:endParaRP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  <a:sym typeface="Times New Roman" charset="0"/>
                        </a:rPr>
                        <a:t>140-200 mg/dl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  <a:sym typeface="Times New Roman" charset="0"/>
                        </a:rPr>
                        <a:t>≥200 mg/dl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1545">
                <a:tc>
                  <a:txBody>
                    <a:bodyPr/>
                    <a:lstStyle/>
                    <a:p>
                      <a:pPr marL="112713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  <a:sym typeface="Times New Roman" charset="0"/>
                        </a:rPr>
                        <a:t>Random  Glucose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ヒラギノ明朝 ProN W3" charset="0"/>
                        <a:cs typeface="Times New Roman" panose="02020603050405020304" pitchFamily="18" charset="0"/>
                        <a:sym typeface="Times New Roman" charset="0"/>
                      </a:endParaRP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ヒラギノ明朝 ProN W3" charset="0"/>
                        <a:cs typeface="Times New Roman" panose="02020603050405020304" pitchFamily="18" charset="0"/>
                        <a:sym typeface="Times New Roman" charset="0"/>
                      </a:endParaRP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  <a:sym typeface="Times New Roman" charset="0"/>
                        </a:rPr>
                        <a:t>&gt;200 mg/dl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ヒラギノ角ゴ ProN W3" charset="0"/>
                        <a:cs typeface="Times New Roman" panose="02020603050405020304" pitchFamily="18" charset="0"/>
                        <a:sym typeface="Lucida Grande" charset="0"/>
                      </a:endParaRPr>
                    </a:p>
                    <a:p>
                      <a:pPr marL="112713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  <a:sym typeface="Times New Roman" charset="0"/>
                        </a:rPr>
                        <a:t>plus symptoms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6767">
                <a:tc>
                  <a:txBody>
                    <a:bodyPr/>
                    <a:lstStyle/>
                    <a:p>
                      <a:pPr marL="112713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  <a:sym typeface="Times New Roman" charset="0"/>
                        </a:rPr>
                        <a:t>HbA1C 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112713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ヒラギノ明朝 ProN W3" charset="0"/>
                          <a:cs typeface="Times New Roman" panose="02020603050405020304" pitchFamily="18" charset="0"/>
                          <a:sym typeface="Times New Roman" charset="0"/>
                        </a:rPr>
                        <a:t>5.7-6.4%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112713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ヒラギノ明朝 ProN W3" charset="0"/>
                        <a:cs typeface="ヒラギノ明朝 ProN W3" charset="0"/>
                        <a:sym typeface="Times New Roman" charset="0"/>
                      </a:endParaRP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2713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  <a:sym typeface="Times New Roman" charset="0"/>
                        </a:rPr>
                        <a:t>≥6.5%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7564195" y="996283"/>
            <a:ext cx="3563924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67" i="1">
                <a:solidFill>
                  <a:schemeClr val="bg1"/>
                </a:solidFill>
              </a:rPr>
              <a:t>Diabetes Care 2018 Jan; 41(Supp 1): S13-S27</a:t>
            </a:r>
            <a:endParaRPr lang="en-US" sz="1467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229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66875" y="848030"/>
            <a:ext cx="6000751" cy="511969"/>
          </a:xfrm>
          <a:noFill/>
        </p:spPr>
        <p:txBody>
          <a:bodyPr>
            <a:noAutofit/>
          </a:bodyPr>
          <a:lstStyle/>
          <a:p>
            <a:r>
              <a:rPr lang="en-US" altLang="en-US"/>
              <a:t>Presentation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66872" y="1848485"/>
            <a:ext cx="5216435" cy="2940998"/>
          </a:xfrm>
          <a:ln>
            <a:noFill/>
          </a:ln>
        </p:spPr>
        <p:txBody>
          <a:bodyPr vert="horz" wrap="square" lIns="91431" tIns="68580" rIns="91431" bIns="68580" rtlCol="0">
            <a:spAutoFit/>
          </a:bodyPr>
          <a:lstStyle/>
          <a:p>
            <a:pPr marL="400041" lvl="1" indent="-225420">
              <a:lnSpc>
                <a:spcPct val="130000"/>
              </a:lnSpc>
              <a:buFont typeface="Wingdings" pitchFamily="2" charset="2"/>
              <a:buChar char="§"/>
            </a:pPr>
            <a:r>
              <a:rPr lang="en-US" altLang="en-US"/>
              <a:t>Asymptomatic   </a:t>
            </a:r>
          </a:p>
          <a:p>
            <a:pPr marL="400041" lvl="1" indent="-225420">
              <a:lnSpc>
                <a:spcPct val="130000"/>
              </a:lnSpc>
              <a:buFont typeface="Wingdings" pitchFamily="2" charset="2"/>
              <a:buChar char="§"/>
            </a:pPr>
            <a:r>
              <a:rPr lang="en-US" altLang="en-US"/>
              <a:t>Vaginitis, UTI</a:t>
            </a:r>
          </a:p>
          <a:p>
            <a:pPr marL="400041" lvl="1" indent="-225420">
              <a:lnSpc>
                <a:spcPct val="130000"/>
              </a:lnSpc>
              <a:buFont typeface="Wingdings" pitchFamily="2" charset="2"/>
              <a:buChar char="§"/>
            </a:pPr>
            <a:r>
              <a:rPr lang="en-US" altLang="en-US"/>
              <a:t>Obesity – Consider weight loss prior to diagnosis </a:t>
            </a:r>
          </a:p>
          <a:p>
            <a:pPr marL="400041" lvl="1" indent="-225420">
              <a:lnSpc>
                <a:spcPct val="130000"/>
              </a:lnSpc>
              <a:buFont typeface="Wingdings" pitchFamily="2" charset="2"/>
              <a:buChar char="§"/>
            </a:pPr>
            <a:r>
              <a:rPr lang="en-US" altLang="en-US"/>
              <a:t>Acanthosis nigricans</a:t>
            </a:r>
          </a:p>
          <a:p>
            <a:pPr marL="400041" lvl="1" indent="-225420">
              <a:lnSpc>
                <a:spcPct val="130000"/>
              </a:lnSpc>
              <a:buFont typeface="Wingdings" pitchFamily="2" charset="2"/>
              <a:buChar char="§"/>
            </a:pPr>
            <a:r>
              <a:rPr lang="en-US" altLang="en-US"/>
              <a:t>Polyuria, polydipsia, weight loss</a:t>
            </a:r>
          </a:p>
          <a:p>
            <a:pPr marL="400041" lvl="1" indent="-225420">
              <a:lnSpc>
                <a:spcPct val="130000"/>
              </a:lnSpc>
              <a:buFont typeface="Wingdings" pitchFamily="2" charset="2"/>
              <a:buChar char="§"/>
            </a:pPr>
            <a:r>
              <a:rPr lang="en-US" altLang="en-US"/>
              <a:t>DKA or HHS, more frequent in Blacks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694B07-F512-4C46-A3E1-FAED9580FBA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13505">
            <a:off x="7780095" y="2353205"/>
            <a:ext cx="2205789" cy="1654343"/>
          </a:xfrm>
          <a:prstGeom prst="rect">
            <a:avLst/>
          </a:prstGeom>
          <a:ln>
            <a:solidFill>
              <a:srgbClr val="0841A2"/>
            </a:solidFill>
          </a:ln>
        </p:spPr>
      </p:pic>
    </p:spTree>
    <p:extLst>
      <p:ext uri="{BB962C8B-B14F-4D97-AF65-F5344CB8AC3E}">
        <p14:creationId xmlns:p14="http://schemas.microsoft.com/office/powerpoint/2010/main" val="3303029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F27F6-EBF2-4D2D-85FF-94D56221C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907" y="2052409"/>
            <a:ext cx="4429021" cy="1362075"/>
          </a:xfrm>
          <a:noFill/>
          <a:ln>
            <a:solidFill>
              <a:srgbClr val="0841A2"/>
            </a:solidFill>
          </a:ln>
        </p:spPr>
        <p:txBody>
          <a:bodyPr anchor="ctr"/>
          <a:lstStyle/>
          <a:p>
            <a:r>
              <a:rPr lang="en-US" cap="none"/>
              <a:t>Management</a:t>
            </a:r>
            <a:r>
              <a:rPr lang="en-US" cap="none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112A16-56ED-4E99-8397-EC85665125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763971-987E-40B0-B69A-0EBFE5092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1281D-9F8F-594E-B822-3F45196461E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44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7E77F1-61A9-CA44-9182-12619AE7D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4457" y="1863634"/>
            <a:ext cx="4256314" cy="3538058"/>
          </a:xfrm>
          <a:prstGeom prst="rect">
            <a:avLst/>
          </a:prstGeom>
          <a:ln>
            <a:solidFill>
              <a:srgbClr val="0841A2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955619-DD14-40FD-A7AE-6BA2DED82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/>
              <a:t>Management</a:t>
            </a:r>
            <a:r>
              <a:rPr lang="en-US" cap="none">
                <a:solidFill>
                  <a:schemeClr val="bg1"/>
                </a:solidFill>
              </a:rPr>
              <a:t>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A45C0-36D7-4776-9E4D-6737772EB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1229" y="1887582"/>
            <a:ext cx="4256315" cy="3363685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endParaRPr lang="en-US" sz="3200"/>
          </a:p>
          <a:p>
            <a:pPr marL="468313" indent="-457200">
              <a:buFont typeface="Arial" panose="020B0604020202020204" pitchFamily="34" charset="0"/>
              <a:buChar char="•"/>
            </a:pPr>
            <a:r>
              <a:rPr lang="en-US" sz="3200"/>
              <a:t>Lifestyle changes</a:t>
            </a:r>
          </a:p>
          <a:p>
            <a:pPr marL="468313" indent="-457200">
              <a:buFont typeface="Arial" panose="020B0604020202020204" pitchFamily="34" charset="0"/>
              <a:buChar char="•"/>
            </a:pPr>
            <a:r>
              <a:rPr lang="en-US" sz="3200"/>
              <a:t>BG monitoring</a:t>
            </a:r>
          </a:p>
          <a:p>
            <a:pPr marL="468313" indent="-457200">
              <a:buFont typeface="Arial" panose="020B0604020202020204" pitchFamily="34" charset="0"/>
              <a:buChar char="•"/>
            </a:pPr>
            <a:r>
              <a:rPr lang="en-US" sz="3200"/>
              <a:t>Medications </a:t>
            </a:r>
          </a:p>
        </p:txBody>
      </p:sp>
    </p:spTree>
    <p:extLst>
      <p:ext uri="{BB962C8B-B14F-4D97-AF65-F5344CB8AC3E}">
        <p14:creationId xmlns:p14="http://schemas.microsoft.com/office/powerpoint/2010/main" val="2173080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083EBB-3005-E356-C1EB-8A59EA1F1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15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93E95B0-893D-1FB9-DA0B-919C4880F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683"/>
            <a:ext cx="10515600" cy="1203902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Bef>
                <a:spcPts val="0"/>
              </a:spcBef>
            </a:pPr>
            <a:br>
              <a:rPr lang="en-US" sz="3100"/>
            </a:br>
            <a:r>
              <a:rPr lang="en-US" sz="3100"/>
              <a:t>Increase in Type 2 Diabetes New Cases During COVID-19 Virtual Learning - Children’s National Data</a:t>
            </a:r>
            <a:br>
              <a:rPr lang="en-US" sz="1800"/>
            </a:br>
            <a:r>
              <a:rPr lang="en-US" sz="1800"/>
              <a:t>					               </a:t>
            </a:r>
            <a:r>
              <a:rPr lang="en-US" sz="1600" b="0" i="1"/>
              <a:t>Grundman, J et al. ISPAD, October 2022, Abu Dhabi</a:t>
            </a:r>
            <a:br>
              <a:rPr lang="en-US" sz="1800"/>
            </a:br>
            <a:endParaRPr lang="en-US" sz="180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649416-0D5E-7E1A-19FF-B21353A63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1" y="1531956"/>
            <a:ext cx="3745992" cy="2427039"/>
          </a:xfrm>
          <a:ln>
            <a:solidFill>
              <a:srgbClr val="0841A2"/>
            </a:solidFill>
          </a:ln>
        </p:spPr>
        <p:txBody>
          <a:bodyPr>
            <a:noAutofit/>
          </a:bodyPr>
          <a:lstStyle/>
          <a:p>
            <a:pPr marL="354013" indent="-342900">
              <a:buFont typeface="Arial" panose="020B0604020202020204" pitchFamily="34" charset="0"/>
              <a:buChar char="•"/>
            </a:pPr>
            <a:r>
              <a:rPr lang="en-US" sz="1800"/>
              <a:t>Pre-pandemic in-person learning: 4.2 cases/month</a:t>
            </a:r>
          </a:p>
          <a:p>
            <a:pPr marL="354013" indent="-342900">
              <a:buFont typeface="Arial" panose="020B0604020202020204" pitchFamily="34" charset="0"/>
              <a:buChar char="•"/>
            </a:pPr>
            <a:r>
              <a:rPr lang="en-US" sz="1800"/>
              <a:t>217% during virtual learning: 13.2 cases/month </a:t>
            </a:r>
          </a:p>
          <a:p>
            <a:pPr marL="354013" indent="-342900">
              <a:buFont typeface="Arial" panose="020B0604020202020204" pitchFamily="34" charset="0"/>
              <a:buChar char="•"/>
            </a:pPr>
            <a:r>
              <a:rPr lang="en-US" sz="1800"/>
              <a:t>Declined with return to in-person learning: 7.8 cases/month</a:t>
            </a:r>
          </a:p>
          <a:p>
            <a:pPr marL="354013" indent="-342900">
              <a:buFont typeface="Arial" panose="020B0604020202020204" pitchFamily="34" charset="0"/>
              <a:buChar char="•"/>
            </a:pPr>
            <a:endParaRPr lang="en-US" sz="1800"/>
          </a:p>
          <a:p>
            <a:endParaRPr lang="en-US" sz="180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BAC6FEC-249D-6F53-DF7E-5831D03A42EE}"/>
              </a:ext>
            </a:extLst>
          </p:cNvPr>
          <p:cNvSpPr txBox="1">
            <a:spLocks/>
          </p:cNvSpPr>
          <p:nvPr/>
        </p:nvSpPr>
        <p:spPr>
          <a:xfrm>
            <a:off x="411481" y="4322782"/>
            <a:ext cx="3745992" cy="1322459"/>
          </a:xfrm>
          <a:prstGeom prst="rect">
            <a:avLst/>
          </a:prstGeom>
          <a:ln>
            <a:solidFill>
              <a:srgbClr val="0841A2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11113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0841A2"/>
              </a:buClr>
              <a:buSzPct val="100000"/>
              <a:buFont typeface="Arial" panose="020B0604020202020204" pitchFamily="34" charset="0"/>
              <a:buNone/>
              <a:tabLst>
                <a:tab pos="450850" algn="l"/>
              </a:tabLst>
              <a:defRPr sz="2000" b="0" i="0" kern="1200">
                <a:solidFill>
                  <a:srgbClr val="0841A2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231775" indent="-2206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841A2"/>
              </a:buClr>
              <a:buSzPct val="100000"/>
              <a:buFont typeface="Arial" panose="020B0604020202020204" pitchFamily="34" charset="0"/>
              <a:buChar char="•"/>
              <a:tabLst>
                <a:tab pos="450850" algn="l"/>
              </a:tabLst>
              <a:defRPr sz="1800" b="0" i="0" kern="1200">
                <a:solidFill>
                  <a:srgbClr val="1F1F1F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401638" indent="-1698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841A2"/>
              </a:buClr>
              <a:buSzPct val="100000"/>
              <a:buFont typeface="Arial" panose="020B0604020202020204" pitchFamily="34" charset="0"/>
              <a:buChar char="•"/>
              <a:tabLst>
                <a:tab pos="450850" algn="l"/>
              </a:tabLst>
              <a:defRPr sz="1400" b="1" i="0" kern="1200">
                <a:solidFill>
                  <a:srgbClr val="1F1F1F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695325" indent="-2317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841A2"/>
              </a:buClr>
              <a:buSzPct val="100000"/>
              <a:buFont typeface="Arial" panose="020B0604020202020204" pitchFamily="34" charset="0"/>
              <a:buChar char="•"/>
              <a:tabLst>
                <a:tab pos="450850" algn="l"/>
              </a:tabLst>
              <a:defRPr sz="1400" kern="1200">
                <a:solidFill>
                  <a:srgbClr val="1F1F1F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914400" indent="-2190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841A2"/>
              </a:buClr>
              <a:buSzPct val="100000"/>
              <a:buFont typeface="Arial" panose="020B0604020202020204" pitchFamily="34" charset="0"/>
              <a:buChar char="•"/>
              <a:tabLst>
                <a:tab pos="450850" algn="l"/>
              </a:tabLst>
              <a:defRPr sz="1200" kern="1200">
                <a:solidFill>
                  <a:srgbClr val="1F1F1F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800"/>
              <a:t>Disproportionate impact on underserved communities</a:t>
            </a:r>
          </a:p>
          <a:p>
            <a:pPr>
              <a:spcBef>
                <a:spcPts val="0"/>
              </a:spcBef>
            </a:pPr>
            <a:r>
              <a:rPr lang="en-US" sz="1800"/>
              <a:t>	NHB 4.2 times</a:t>
            </a:r>
          </a:p>
          <a:p>
            <a:pPr>
              <a:spcBef>
                <a:spcPts val="0"/>
              </a:spcBef>
            </a:pPr>
            <a:r>
              <a:rPr lang="en-US" sz="1800"/>
              <a:t>	Hispanics 2.1 times</a:t>
            </a:r>
          </a:p>
        </p:txBody>
      </p:sp>
      <p:pic>
        <p:nvPicPr>
          <p:cNvPr id="1026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0EF3064D-6F09-93D9-D5C6-090DC7096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8139" y="1508928"/>
            <a:ext cx="7110266" cy="3786587"/>
          </a:xfrm>
          <a:prstGeom prst="rect">
            <a:avLst/>
          </a:prstGeom>
          <a:noFill/>
          <a:ln>
            <a:solidFill>
              <a:srgbClr val="0841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C69EB516-ABD2-872E-DCC1-C4A4EB6B6DBD}"/>
              </a:ext>
            </a:extLst>
          </p:cNvPr>
          <p:cNvSpPr txBox="1">
            <a:spLocks/>
          </p:cNvSpPr>
          <p:nvPr/>
        </p:nvSpPr>
        <p:spPr>
          <a:xfrm>
            <a:off x="4768140" y="5560858"/>
            <a:ext cx="7110266" cy="748998"/>
          </a:xfrm>
          <a:prstGeom prst="rect">
            <a:avLst/>
          </a:prstGeom>
          <a:ln>
            <a:solidFill>
              <a:srgbClr val="0841A2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11113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0841A2"/>
              </a:buClr>
              <a:buSzPct val="100000"/>
              <a:buFont typeface="Arial" panose="020B0604020202020204" pitchFamily="34" charset="0"/>
              <a:buNone/>
              <a:tabLst>
                <a:tab pos="450850" algn="l"/>
              </a:tabLst>
              <a:defRPr sz="2000" b="0" i="0" kern="1200">
                <a:solidFill>
                  <a:srgbClr val="0841A2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231775" indent="-2206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841A2"/>
              </a:buClr>
              <a:buSzPct val="100000"/>
              <a:buFont typeface="Arial" panose="020B0604020202020204" pitchFamily="34" charset="0"/>
              <a:buChar char="•"/>
              <a:tabLst>
                <a:tab pos="450850" algn="l"/>
              </a:tabLst>
              <a:defRPr sz="1800" b="0" i="0" kern="1200">
                <a:solidFill>
                  <a:srgbClr val="1F1F1F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401638" indent="-1698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841A2"/>
              </a:buClr>
              <a:buSzPct val="100000"/>
              <a:buFont typeface="Arial" panose="020B0604020202020204" pitchFamily="34" charset="0"/>
              <a:buChar char="•"/>
              <a:tabLst>
                <a:tab pos="450850" algn="l"/>
              </a:tabLst>
              <a:defRPr sz="1400" b="1" i="0" kern="1200">
                <a:solidFill>
                  <a:srgbClr val="1F1F1F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695325" indent="-2317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841A2"/>
              </a:buClr>
              <a:buSzPct val="100000"/>
              <a:buFont typeface="Arial" panose="020B0604020202020204" pitchFamily="34" charset="0"/>
              <a:buChar char="•"/>
              <a:tabLst>
                <a:tab pos="450850" algn="l"/>
              </a:tabLst>
              <a:defRPr sz="1400" kern="1200">
                <a:solidFill>
                  <a:srgbClr val="1F1F1F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914400" indent="-2190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841A2"/>
              </a:buClr>
              <a:buSzPct val="100000"/>
              <a:buFont typeface="Arial" panose="020B0604020202020204" pitchFamily="34" charset="0"/>
              <a:buChar char="•"/>
              <a:tabLst>
                <a:tab pos="450850" algn="l"/>
              </a:tabLst>
              <a:defRPr sz="1200" kern="1200">
                <a:solidFill>
                  <a:srgbClr val="1F1F1F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/>
              <a:t>COVID-19 infection rates at diagnosis were low (2.5%). No correlation with diabetes incidence</a:t>
            </a:r>
          </a:p>
        </p:txBody>
      </p:sp>
    </p:spTree>
    <p:extLst>
      <p:ext uri="{BB962C8B-B14F-4D97-AF65-F5344CB8AC3E}">
        <p14:creationId xmlns:p14="http://schemas.microsoft.com/office/powerpoint/2010/main" val="2166424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049155" y="739695"/>
            <a:ext cx="3873600" cy="4660251"/>
            <a:chOff x="3943240" y="1565644"/>
            <a:chExt cx="3352800" cy="3954738"/>
          </a:xfrm>
        </p:grpSpPr>
        <p:sp>
          <p:nvSpPr>
            <p:cNvPr id="50177" name="Rectangle 1"/>
            <p:cNvSpPr>
              <a:spLocks/>
            </p:cNvSpPr>
            <p:nvPr/>
          </p:nvSpPr>
          <p:spPr bwMode="auto">
            <a:xfrm>
              <a:off x="4970827" y="1565644"/>
              <a:ext cx="1297626" cy="69213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 cap="flat">
              <a:solidFill>
                <a:srgbClr val="0841A2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dist="38100" algn="ctr" rotWithShape="0">
                <a:schemeClr val="bg2">
                  <a:alpha val="39999"/>
                </a:schemeClr>
              </a:outerShdw>
            </a:effectLst>
          </p:spPr>
          <p:txBody>
            <a:bodyPr wrap="none" lIns="38099" tIns="38099" rIns="38099" bIns="38099">
              <a:spAutoFit/>
            </a:bodyPr>
            <a:lstStyle/>
            <a:p>
              <a:pPr algn="ctr"/>
              <a:r>
                <a:rPr lang="en-US" sz="2400" b="1">
                  <a:solidFill>
                    <a:srgbClr val="0841A2"/>
                  </a:solidFill>
                  <a:latin typeface="Corbel" panose="020B0503020204020204" pitchFamily="34" charset="0"/>
                  <a:cs typeface="Times New Roman Bold" charset="0"/>
                  <a:sym typeface="Times New Roman Bold" charset="0"/>
                </a:rPr>
                <a:t>Insulin</a:t>
              </a:r>
              <a:r>
                <a:rPr lang="en-US" sz="2400">
                  <a:solidFill>
                    <a:schemeClr val="bg1">
                      <a:lumMod val="95000"/>
                    </a:schemeClr>
                  </a:solidFill>
                  <a:latin typeface="Corbel" panose="020B0503020204020204" pitchFamily="34" charset="0"/>
                  <a:cs typeface="Times New Roman Bold" charset="0"/>
                  <a:sym typeface="Times New Roman Bold" charset="0"/>
                </a:rPr>
                <a:t> </a:t>
              </a:r>
              <a:endParaRPr lang="en-US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  <a:ea typeface="Gill Sans" charset="0"/>
                <a:cs typeface="Gill Sans" charset="0"/>
              </a:endParaRPr>
            </a:p>
            <a:p>
              <a:pPr algn="ctr"/>
              <a:r>
                <a:rPr lang="en-US" sz="2400" b="1">
                  <a:solidFill>
                    <a:srgbClr val="0841A2"/>
                  </a:solidFill>
                  <a:latin typeface="Corbel" panose="020B0503020204020204" pitchFamily="34" charset="0"/>
                  <a:cs typeface="Times New Roman Bold" charset="0"/>
                  <a:sym typeface="Times New Roman Bold" charset="0"/>
                </a:rPr>
                <a:t>Resistance</a:t>
              </a:r>
            </a:p>
          </p:txBody>
        </p:sp>
        <p:sp>
          <p:nvSpPr>
            <p:cNvPr id="50181" name="AutoShape 5"/>
            <p:cNvSpPr>
              <a:spLocks/>
            </p:cNvSpPr>
            <p:nvPr/>
          </p:nvSpPr>
          <p:spPr bwMode="auto">
            <a:xfrm rot="16200000" flipH="1">
              <a:off x="5198338" y="2617963"/>
              <a:ext cx="842606" cy="122236"/>
            </a:xfrm>
            <a:prstGeom prst="chevron">
              <a:avLst>
                <a:gd name="adj" fmla="val 76624"/>
              </a:avLst>
            </a:prstGeom>
            <a:solidFill>
              <a:srgbClr val="92D050"/>
            </a:solidFill>
            <a:ln w="3175" cap="flat">
              <a:solidFill>
                <a:srgbClr val="0841A2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/>
              <a:endParaRPr lang="en-US" sz="1400">
                <a:latin typeface="Corbel" panose="020B0503020204020204" pitchFamily="34" charset="0"/>
              </a:endParaRPr>
            </a:p>
          </p:txBody>
        </p:sp>
        <p:sp>
          <p:nvSpPr>
            <p:cNvPr id="50182" name="Oval 6"/>
            <p:cNvSpPr>
              <a:spLocks/>
            </p:cNvSpPr>
            <p:nvPr/>
          </p:nvSpPr>
          <p:spPr bwMode="auto">
            <a:xfrm>
              <a:off x="4354403" y="4813943"/>
              <a:ext cx="2530475" cy="706439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2700" cap="flat">
              <a:solidFill>
                <a:srgbClr val="0841A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latin typeface="Corbel" panose="020B0503020204020204" pitchFamily="34" charset="0"/>
                </a:rPr>
                <a:t>Diabetes</a:t>
              </a:r>
            </a:p>
          </p:txBody>
        </p:sp>
        <p:sp>
          <p:nvSpPr>
            <p:cNvPr id="50185" name="Oval 9"/>
            <p:cNvSpPr>
              <a:spLocks/>
            </p:cNvSpPr>
            <p:nvPr/>
          </p:nvSpPr>
          <p:spPr bwMode="auto">
            <a:xfrm>
              <a:off x="3943240" y="3145316"/>
              <a:ext cx="3352800" cy="70485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 cap="flat">
              <a:solidFill>
                <a:srgbClr val="0841A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en-US" sz="2400" b="1">
                  <a:solidFill>
                    <a:srgbClr val="0841A2"/>
                  </a:solidFill>
                  <a:latin typeface="Corbel" panose="020B0503020204020204" pitchFamily="34" charset="0"/>
                </a:rPr>
                <a:t>Pre-diabetes</a:t>
              </a:r>
            </a:p>
          </p:txBody>
        </p:sp>
        <p:sp>
          <p:nvSpPr>
            <p:cNvPr id="31" name="AutoShape 5"/>
            <p:cNvSpPr>
              <a:spLocks/>
            </p:cNvSpPr>
            <p:nvPr/>
          </p:nvSpPr>
          <p:spPr bwMode="auto">
            <a:xfrm rot="16200000" flipH="1">
              <a:off x="5151406" y="4284589"/>
              <a:ext cx="936472" cy="122238"/>
            </a:xfrm>
            <a:prstGeom prst="chevron">
              <a:avLst>
                <a:gd name="adj" fmla="val 76624"/>
              </a:avLst>
            </a:prstGeom>
            <a:solidFill>
              <a:srgbClr val="92D050"/>
            </a:solidFill>
            <a:ln w="3175" cap="flat">
              <a:solidFill>
                <a:srgbClr val="0841A2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/>
              <a:endParaRPr lang="en-US" sz="1400">
                <a:latin typeface="Corbel" panose="020B0503020204020204" pitchFamily="34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10941" y="2653819"/>
            <a:ext cx="2640717" cy="77957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none" lIns="121917" tIns="60959" rIns="121917" bIns="60959" rtlCol="0" anchor="ctr">
            <a:spAutoFit/>
          </a:bodyPr>
          <a:lstStyle/>
          <a:p>
            <a:pPr algn="ctr"/>
            <a:r>
              <a:rPr lang="en-US" sz="2133">
                <a:solidFill>
                  <a:schemeClr val="bg1"/>
                </a:solidFill>
                <a:latin typeface="Corbel" panose="020B0503020204020204" pitchFamily="34" charset="0"/>
              </a:rPr>
              <a:t>Lifestyle changes</a:t>
            </a:r>
          </a:p>
          <a:p>
            <a:r>
              <a:rPr lang="en-US" sz="2133">
                <a:solidFill>
                  <a:schemeClr val="bg1"/>
                </a:solidFill>
                <a:latin typeface="Corbel" panose="020B0503020204020204" pitchFamily="34" charset="0"/>
              </a:rPr>
              <a:t>Weight management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563738" y="2809794"/>
            <a:ext cx="1636789" cy="45134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none" lIns="121917" tIns="60959" rIns="121917" bIns="60959" rtlCol="0">
            <a:spAutoFit/>
          </a:bodyPr>
          <a:lstStyle/>
          <a:p>
            <a:r>
              <a:rPr lang="en-US" sz="2133">
                <a:solidFill>
                  <a:schemeClr val="bg1"/>
                </a:solidFill>
              </a:rPr>
              <a:t>? Metformin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586519" y="4307543"/>
            <a:ext cx="3380195" cy="143603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lIns="121917" tIns="60959" rIns="121917" bIns="60959" rtlCol="0">
            <a:spAutoFit/>
          </a:bodyPr>
          <a:lstStyle/>
          <a:p>
            <a:r>
              <a:rPr lang="en-US" sz="2133">
                <a:solidFill>
                  <a:schemeClr val="bg1"/>
                </a:solidFill>
              </a:rPr>
              <a:t>Metformin, GLP-1 analogs, insulin</a:t>
            </a:r>
          </a:p>
          <a:p>
            <a:r>
              <a:rPr lang="en-US" sz="2133" i="1">
                <a:solidFill>
                  <a:schemeClr val="bg1"/>
                </a:solidFill>
              </a:rPr>
              <a:t>Other oral meds</a:t>
            </a:r>
          </a:p>
          <a:p>
            <a:r>
              <a:rPr lang="en-US" sz="2133" i="1">
                <a:solidFill>
                  <a:schemeClr val="bg1"/>
                </a:solidFill>
              </a:rPr>
              <a:t>Bariatric surgery </a:t>
            </a:r>
          </a:p>
        </p:txBody>
      </p:sp>
      <p:sp>
        <p:nvSpPr>
          <p:cNvPr id="3" name="Left Brace 2"/>
          <p:cNvSpPr/>
          <p:nvPr/>
        </p:nvSpPr>
        <p:spPr>
          <a:xfrm>
            <a:off x="3432077" y="677599"/>
            <a:ext cx="376723" cy="4715720"/>
          </a:xfrm>
          <a:prstGeom prst="leftBrace">
            <a:avLst/>
          </a:prstGeom>
          <a:ln w="12700">
            <a:solidFill>
              <a:srgbClr val="0841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Brace 28"/>
          <p:cNvSpPr/>
          <p:nvPr/>
        </p:nvSpPr>
        <p:spPr>
          <a:xfrm flipH="1">
            <a:off x="8125240" y="4546077"/>
            <a:ext cx="376723" cy="874315"/>
          </a:xfrm>
          <a:prstGeom prst="leftBrace">
            <a:avLst/>
          </a:prstGeom>
          <a:ln w="12700">
            <a:solidFill>
              <a:srgbClr val="0841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Left Brace 29"/>
          <p:cNvSpPr/>
          <p:nvPr/>
        </p:nvSpPr>
        <p:spPr>
          <a:xfrm flipH="1">
            <a:off x="8125239" y="2694428"/>
            <a:ext cx="331160" cy="643171"/>
          </a:xfrm>
          <a:prstGeom prst="leftBrace">
            <a:avLst/>
          </a:prstGeom>
          <a:ln w="12700">
            <a:solidFill>
              <a:srgbClr val="0841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itle 2"/>
          <p:cNvSpPr>
            <a:spLocks noGrp="1"/>
          </p:cNvSpPr>
          <p:nvPr>
            <p:ph type="title"/>
          </p:nvPr>
        </p:nvSpPr>
        <p:spPr>
          <a:xfrm>
            <a:off x="797725" y="3379065"/>
            <a:ext cx="2267153" cy="907084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2000"/>
              <a:t>Weight loss goal</a:t>
            </a:r>
            <a:br>
              <a:rPr lang="en-US" sz="2000"/>
            </a:br>
            <a:r>
              <a:rPr lang="en-US" sz="2000"/>
              <a:t>7-10%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9D0C8D-5989-63EE-930C-BB4BD60D0900}"/>
              </a:ext>
            </a:extLst>
          </p:cNvPr>
          <p:cNvSpPr txBox="1"/>
          <p:nvPr/>
        </p:nvSpPr>
        <p:spPr>
          <a:xfrm>
            <a:off x="8351520" y="4974336"/>
            <a:ext cx="184731" cy="369332"/>
          </a:xfrm>
          <a:prstGeom prst="rect">
            <a:avLst/>
          </a:prstGeom>
          <a:noFill/>
          <a:ln>
            <a:solidFill>
              <a:srgbClr val="0841A2"/>
            </a:solidFill>
          </a:ln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EC7784-7793-6C8B-67D6-AA4032EDC4A1}"/>
              </a:ext>
            </a:extLst>
          </p:cNvPr>
          <p:cNvSpPr txBox="1"/>
          <p:nvPr/>
        </p:nvSpPr>
        <p:spPr>
          <a:xfrm>
            <a:off x="627300" y="363897"/>
            <a:ext cx="2303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cap="none">
                <a:solidFill>
                  <a:srgbClr val="0841A2"/>
                </a:solidFill>
                <a:latin typeface="Century Gothic" panose="020B0502020202020204" pitchFamily="34" charset="0"/>
              </a:rPr>
              <a:t>Management </a:t>
            </a:r>
            <a:endParaRPr lang="en-US" sz="2400" b="1">
              <a:solidFill>
                <a:srgbClr val="0841A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93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8" grpId="0" animBg="1"/>
      <p:bldP spid="29" grpId="0" animBg="1"/>
      <p:bldP spid="30" grpId="0" animBg="1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idx="1"/>
          </p:nvPr>
        </p:nvSpPr>
        <p:spPr>
          <a:xfrm>
            <a:off x="823487" y="1580016"/>
            <a:ext cx="4896830" cy="3447675"/>
          </a:xfrm>
          <a:noFill/>
          <a:ln w="9525" cap="flat">
            <a:solidFill>
              <a:srgbClr val="0841A2"/>
            </a:solidFill>
          </a:ln>
        </p:spPr>
        <p:txBody>
          <a:bodyPr vert="horz" wrap="square" lIns="182880" tIns="91440" rIns="182880" bIns="91440" rtlCol="0">
            <a:spAutoFit/>
          </a:bodyPr>
          <a:lstStyle/>
          <a:p>
            <a:pPr marL="0">
              <a:spcBef>
                <a:spcPts val="0"/>
              </a:spcBef>
              <a:spcAft>
                <a:spcPts val="1200"/>
              </a:spcAft>
            </a:pPr>
            <a:r>
              <a:rPr lang="en-US" sz="1467" u="sng"/>
              <a:t>Oral medications</a:t>
            </a:r>
            <a:r>
              <a:rPr lang="en-US" sz="1467"/>
              <a:t>:</a:t>
            </a:r>
          </a:p>
          <a:p>
            <a:pPr marL="529153" lvl="1" indent="-188379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467" b="1">
                <a:solidFill>
                  <a:srgbClr val="FF0000"/>
                </a:solidFill>
              </a:rPr>
              <a:t>Metformin</a:t>
            </a:r>
            <a:r>
              <a:rPr lang="en-US" sz="1467"/>
              <a:t> </a:t>
            </a:r>
          </a:p>
          <a:p>
            <a:pPr marL="529153" lvl="1" indent="-188379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467" err="1">
                <a:solidFill>
                  <a:srgbClr val="0841A2"/>
                </a:solidFill>
              </a:rPr>
              <a:t>SGLT</a:t>
            </a:r>
            <a:r>
              <a:rPr lang="en-US" sz="1467">
                <a:solidFill>
                  <a:srgbClr val="0841A2"/>
                </a:solidFill>
              </a:rPr>
              <a:t>-2 inhibitors (glycosuria) </a:t>
            </a:r>
          </a:p>
          <a:p>
            <a:pPr marL="529153" lvl="1" indent="-188379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467">
                <a:solidFill>
                  <a:srgbClr val="0841A2"/>
                </a:solidFill>
              </a:rPr>
              <a:t>Exenatide oral</a:t>
            </a:r>
          </a:p>
          <a:p>
            <a:pPr marL="529153" lvl="1" indent="-188379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467">
                <a:solidFill>
                  <a:srgbClr val="0841A2"/>
                </a:solidFill>
              </a:rPr>
              <a:t>Dipeptidyl peptidase 4 (DPP-4) inhibitors</a:t>
            </a:r>
          </a:p>
          <a:p>
            <a:pPr marL="529153" lvl="1" indent="-188379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467">
                <a:solidFill>
                  <a:srgbClr val="0841A2"/>
                </a:solidFill>
              </a:rPr>
              <a:t>Thiazolidinediones (</a:t>
            </a:r>
            <a:r>
              <a:rPr lang="en-US" sz="1467" err="1">
                <a:solidFill>
                  <a:srgbClr val="0841A2"/>
                </a:solidFill>
              </a:rPr>
              <a:t>TZDs</a:t>
            </a:r>
            <a:r>
              <a:rPr lang="en-US" sz="1467">
                <a:solidFill>
                  <a:srgbClr val="0841A2"/>
                </a:solidFill>
              </a:rPr>
              <a:t>)</a:t>
            </a:r>
          </a:p>
          <a:p>
            <a:pPr marL="529153" lvl="1" indent="-188379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467">
                <a:solidFill>
                  <a:srgbClr val="0841A2"/>
                </a:solidFill>
              </a:rPr>
              <a:t>Sulfonylurea</a:t>
            </a:r>
          </a:p>
          <a:p>
            <a:pPr marL="529153" lvl="1" indent="-188379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467" err="1">
                <a:solidFill>
                  <a:srgbClr val="0841A2"/>
                </a:solidFill>
              </a:rPr>
              <a:t>Colesevelam</a:t>
            </a:r>
            <a:r>
              <a:rPr lang="en-US" sz="1467">
                <a:solidFill>
                  <a:srgbClr val="0841A2"/>
                </a:solidFill>
              </a:rPr>
              <a:t> (Welchol)</a:t>
            </a:r>
          </a:p>
          <a:p>
            <a:pPr marL="529153" lvl="1" indent="-188379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467">
                <a:solidFill>
                  <a:srgbClr val="0841A2"/>
                </a:solidFill>
              </a:rPr>
              <a:t>Alpha-glucosidase inhibitors</a:t>
            </a:r>
            <a:r>
              <a:rPr lang="en-US" sz="1467"/>
              <a:t>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AA0B192-A480-4934-BA7E-F816A2175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0691"/>
            <a:ext cx="10515600" cy="699539"/>
          </a:xfrm>
          <a:noFill/>
        </p:spPr>
        <p:txBody>
          <a:bodyPr>
            <a:noAutofit/>
          </a:bodyPr>
          <a:lstStyle/>
          <a:p>
            <a:r>
              <a:rPr lang="en-US" noProof="0">
                <a:latin typeface="Century Gothic" panose="020B0502020202020204" pitchFamily="34" charset="0"/>
              </a:rPr>
              <a:t>Medications  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1BAB709-9060-F7D9-40E5-F44FC785D1FC}"/>
              </a:ext>
            </a:extLst>
          </p:cNvPr>
          <p:cNvSpPr txBox="1">
            <a:spLocks noChangeArrowheads="1"/>
          </p:cNvSpPr>
          <p:nvPr/>
        </p:nvSpPr>
        <p:spPr>
          <a:xfrm>
            <a:off x="6471685" y="1603234"/>
            <a:ext cx="5277060" cy="2837187"/>
          </a:xfrm>
          <a:prstGeom prst="rect">
            <a:avLst/>
          </a:prstGeom>
          <a:noFill/>
          <a:ln w="9525" cap="flat">
            <a:solidFill>
              <a:srgbClr val="0841A2"/>
            </a:solidFill>
          </a:ln>
        </p:spPr>
        <p:txBody>
          <a:bodyPr vert="horz" wrap="square" lIns="182880" tIns="91440" rIns="182880" bIns="91440" rtlCol="0">
            <a:spAutoFit/>
          </a:bodyPr>
          <a:lstStyle>
            <a:lvl1pPr marL="11113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0841A2"/>
              </a:buClr>
              <a:buSzPct val="100000"/>
              <a:buFont typeface="Arial" panose="020B0604020202020204" pitchFamily="34" charset="0"/>
              <a:buNone/>
              <a:tabLst>
                <a:tab pos="450850" algn="l"/>
              </a:tabLst>
              <a:defRPr sz="2000" b="0" i="0" kern="1200">
                <a:solidFill>
                  <a:srgbClr val="0841A2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231775" indent="-2206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841A2"/>
              </a:buClr>
              <a:buSzPct val="100000"/>
              <a:buFont typeface="Arial" panose="020B0604020202020204" pitchFamily="34" charset="0"/>
              <a:buChar char="•"/>
              <a:tabLst>
                <a:tab pos="450850" algn="l"/>
              </a:tabLst>
              <a:defRPr sz="1800" b="0" i="0" kern="1200">
                <a:solidFill>
                  <a:srgbClr val="1F1F1F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401638" indent="-1698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841A2"/>
              </a:buClr>
              <a:buSzPct val="100000"/>
              <a:buFont typeface="Arial" panose="020B0604020202020204" pitchFamily="34" charset="0"/>
              <a:buChar char="•"/>
              <a:tabLst>
                <a:tab pos="450850" algn="l"/>
              </a:tabLst>
              <a:defRPr sz="1400" b="1" i="0" kern="1200">
                <a:solidFill>
                  <a:srgbClr val="1F1F1F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695325" indent="-2317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841A2"/>
              </a:buClr>
              <a:buSzPct val="100000"/>
              <a:buFont typeface="Arial" panose="020B0604020202020204" pitchFamily="34" charset="0"/>
              <a:buChar char="•"/>
              <a:tabLst>
                <a:tab pos="450850" algn="l"/>
              </a:tabLst>
              <a:defRPr sz="1400" kern="1200">
                <a:solidFill>
                  <a:srgbClr val="1F1F1F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914400" indent="-2190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841A2"/>
              </a:buClr>
              <a:buSzPct val="100000"/>
              <a:buFont typeface="Arial" panose="020B0604020202020204" pitchFamily="34" charset="0"/>
              <a:buChar char="•"/>
              <a:tabLst>
                <a:tab pos="450850" algn="l"/>
              </a:tabLst>
              <a:defRPr sz="1200" kern="1200">
                <a:solidFill>
                  <a:srgbClr val="1F1F1F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Bef>
                <a:spcPts val="0"/>
              </a:spcBef>
              <a:spcAft>
                <a:spcPts val="1200"/>
              </a:spcAft>
            </a:pPr>
            <a:r>
              <a:rPr lang="en-US" sz="1467" u="sng"/>
              <a:t>Injectable</a:t>
            </a:r>
            <a:r>
              <a:rPr lang="en-US" sz="1467"/>
              <a:t>: </a:t>
            </a:r>
          </a:p>
          <a:p>
            <a:pPr marL="529153" lvl="1" indent="-226478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67">
                <a:solidFill>
                  <a:srgbClr val="0841A2"/>
                </a:solidFill>
              </a:rPr>
              <a:t>Glucagon like peptide -1 (GLP-1) receptor agonists</a:t>
            </a:r>
          </a:p>
          <a:p>
            <a:pPr marL="1217582" lvl="2" indent="-34289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467">
                <a:solidFill>
                  <a:srgbClr val="FF0000"/>
                </a:solidFill>
              </a:rPr>
              <a:t>Liraglutide (Victoza, daily)</a:t>
            </a:r>
          </a:p>
          <a:p>
            <a:pPr marL="1217582" lvl="2" indent="-34289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467">
                <a:solidFill>
                  <a:srgbClr val="FF0000"/>
                </a:solidFill>
              </a:rPr>
              <a:t>Exenatide (</a:t>
            </a:r>
            <a:r>
              <a:rPr lang="en-US" sz="1467" err="1">
                <a:solidFill>
                  <a:srgbClr val="FF0000"/>
                </a:solidFill>
              </a:rPr>
              <a:t>Bydeuron</a:t>
            </a:r>
            <a:r>
              <a:rPr lang="en-US" sz="1467">
                <a:solidFill>
                  <a:srgbClr val="FF0000"/>
                </a:solidFill>
              </a:rPr>
              <a:t>, weekly)</a:t>
            </a:r>
          </a:p>
          <a:p>
            <a:pPr marL="1217582" lvl="2" indent="-34289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467">
                <a:solidFill>
                  <a:srgbClr val="FF0000"/>
                </a:solidFill>
              </a:rPr>
              <a:t>Dulaglutide (Trulicity, weekly)</a:t>
            </a:r>
          </a:p>
          <a:p>
            <a:pPr marL="529153" lvl="1" indent="-226478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467">
                <a:solidFill>
                  <a:srgbClr val="0841A2"/>
                </a:solidFill>
              </a:rPr>
              <a:t>GLP-1/GIP receptor agonists (</a:t>
            </a:r>
            <a:r>
              <a:rPr lang="en-US" sz="1467" err="1">
                <a:solidFill>
                  <a:srgbClr val="0841A2"/>
                </a:solidFill>
              </a:rPr>
              <a:t>Trepizatide</a:t>
            </a:r>
            <a:r>
              <a:rPr lang="en-US" sz="1467">
                <a:solidFill>
                  <a:srgbClr val="0841A2"/>
                </a:solidFill>
              </a:rPr>
              <a:t> weekly)</a:t>
            </a:r>
            <a:r>
              <a:rPr lang="en-US" sz="1467"/>
              <a:t> </a:t>
            </a:r>
          </a:p>
          <a:p>
            <a:pPr marL="529153" lvl="1" indent="-226478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467">
                <a:solidFill>
                  <a:srgbClr val="0841A2"/>
                </a:solidFill>
              </a:rPr>
              <a:t>Insulin</a:t>
            </a:r>
          </a:p>
        </p:txBody>
      </p:sp>
    </p:spTree>
    <p:extLst>
      <p:ext uri="{BB962C8B-B14F-4D97-AF65-F5344CB8AC3E}">
        <p14:creationId xmlns:p14="http://schemas.microsoft.com/office/powerpoint/2010/main" val="1421633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5FE0996-6B2D-C84D-A9F7-F235A06FE1E6}"/>
              </a:ext>
            </a:extLst>
          </p:cNvPr>
          <p:cNvGrpSpPr/>
          <p:nvPr/>
        </p:nvGrpSpPr>
        <p:grpSpPr>
          <a:xfrm>
            <a:off x="449178" y="261076"/>
            <a:ext cx="11176103" cy="1375980"/>
            <a:chOff x="171533" y="1089211"/>
            <a:chExt cx="9603060" cy="1131152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71533" y="1089211"/>
              <a:ext cx="4948518" cy="1131152"/>
            </a:xfrm>
            <a:prstGeom prst="rect">
              <a:avLst/>
            </a:prstGeom>
            <a:noFill/>
            <a:ln w="9525" cap="flat">
              <a:solidFill>
                <a:srgbClr val="0841A2"/>
              </a:solidFill>
              <a:miter lim="800000"/>
              <a:headEnd/>
              <a:tailEnd/>
            </a:ln>
          </p:spPr>
        </p:pic>
        <p:sp>
          <p:nvSpPr>
            <p:cNvPr id="2" name="Rectangle 1"/>
            <p:cNvSpPr/>
            <p:nvPr/>
          </p:nvSpPr>
          <p:spPr>
            <a:xfrm>
              <a:off x="6906088" y="1939387"/>
              <a:ext cx="2868505" cy="2530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1400" i="1"/>
                <a:t>N </a:t>
              </a:r>
              <a:r>
                <a:rPr lang="en-US" sz="1400" i="1" err="1"/>
                <a:t>Engl</a:t>
              </a:r>
              <a:r>
                <a:rPr lang="en-US" sz="1400" i="1"/>
                <a:t> J Med 2012; 366:2247-2256</a:t>
              </a:r>
              <a:endParaRPr lang="en-US" sz="3733" i="1"/>
            </a:p>
          </p:txBody>
        </p:sp>
      </p:grpSp>
      <p:pic>
        <p:nvPicPr>
          <p:cNvPr id="9" name="Picture 1">
            <a:extLst>
              <a:ext uri="{FF2B5EF4-FFF2-40B4-BE49-F238E27FC236}">
                <a16:creationId xmlns:a16="http://schemas.microsoft.com/office/drawing/2014/main" id="{0BD2050D-FDD9-5F48-AF5E-99FB336707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05" r="19136" b="12200"/>
          <a:stretch/>
        </p:blipFill>
        <p:spPr bwMode="auto">
          <a:xfrm>
            <a:off x="6820746" y="261076"/>
            <a:ext cx="4451231" cy="876605"/>
          </a:xfrm>
          <a:prstGeom prst="rect">
            <a:avLst/>
          </a:prstGeom>
          <a:noFill/>
          <a:ln w="9525" cap="flat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A99BFF6-2E52-0041-888F-891FC016F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7429" y="2182368"/>
            <a:ext cx="8751712" cy="3609967"/>
          </a:xfrm>
          <a:ln>
            <a:noFill/>
          </a:ln>
        </p:spPr>
        <p:txBody>
          <a:bodyPr vert="horz" lIns="91440" tIns="91440" rIns="91440" bIns="91440" rtlCol="0">
            <a:noAutofit/>
          </a:bodyPr>
          <a:lstStyle/>
          <a:p>
            <a:pPr marL="241294" indent="-241294">
              <a:lnSpc>
                <a:spcPct val="120000"/>
              </a:lnSpc>
              <a:buFont typeface="Wingdings" pitchFamily="2" charset="2"/>
              <a:buChar char="§"/>
            </a:pPr>
            <a:r>
              <a:rPr lang="en-US"/>
              <a:t>Hypothesis: </a:t>
            </a:r>
          </a:p>
          <a:p>
            <a:pPr marL="468302" lvl="1" indent="-182558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2000">
                <a:solidFill>
                  <a:srgbClr val="0841A2"/>
                </a:solidFill>
              </a:rPr>
              <a:t>Early initiation of therapy to reduce insulin resistance during puberty will be beneficial in youth with T2DM</a:t>
            </a:r>
          </a:p>
          <a:p>
            <a:pPr marL="241294" indent="-241294">
              <a:buFont typeface="Wingdings" pitchFamily="2" charset="2"/>
              <a:buChar char="§"/>
            </a:pPr>
            <a:r>
              <a:rPr lang="en-US"/>
              <a:t>Treatment arms:</a:t>
            </a:r>
          </a:p>
          <a:p>
            <a:pPr marL="742932" lvl="1" indent="-222245">
              <a:buFont typeface="+mj-lt"/>
              <a:buAutoNum type="arabicPeriod"/>
            </a:pPr>
            <a:r>
              <a:rPr lang="en-US" sz="2000">
                <a:solidFill>
                  <a:srgbClr val="0841A2"/>
                </a:solidFill>
              </a:rPr>
              <a:t>Metformin</a:t>
            </a:r>
          </a:p>
          <a:p>
            <a:pPr marL="742932" lvl="1" indent="-222245">
              <a:buFont typeface="+mj-lt"/>
              <a:buAutoNum type="arabicPeriod"/>
            </a:pPr>
            <a:r>
              <a:rPr lang="en-US" sz="2000">
                <a:solidFill>
                  <a:srgbClr val="0841A2"/>
                </a:solidFill>
              </a:rPr>
              <a:t>Metformin + rosiglitazone</a:t>
            </a:r>
          </a:p>
          <a:p>
            <a:pPr marL="742932" lvl="1" indent="-222245">
              <a:buFont typeface="+mj-lt"/>
              <a:buAutoNum type="arabicPeriod"/>
            </a:pPr>
            <a:r>
              <a:rPr lang="en-US" sz="2000">
                <a:solidFill>
                  <a:srgbClr val="0841A2"/>
                </a:solidFill>
              </a:rPr>
              <a:t>Metformin + intensive lifestyle</a:t>
            </a:r>
          </a:p>
          <a:p>
            <a:pPr marL="241294" indent="-241294">
              <a:buFont typeface="Wingdings" pitchFamily="2" charset="2"/>
              <a:buChar char="§"/>
            </a:pPr>
            <a:r>
              <a:rPr lang="en-US"/>
              <a:t>Outcomes:</a:t>
            </a:r>
          </a:p>
          <a:p>
            <a:pPr marL="468302" lvl="1" indent="-182558">
              <a:buFont typeface="Wingdings" pitchFamily="2" charset="2"/>
              <a:buChar char="§"/>
            </a:pPr>
            <a:r>
              <a:rPr lang="en-US" sz="2000">
                <a:solidFill>
                  <a:srgbClr val="0841A2"/>
                </a:solidFill>
              </a:rPr>
              <a:t>Time to loss of glycemic control (treatment failure)</a:t>
            </a:r>
          </a:p>
          <a:p>
            <a:pPr marL="468302" lvl="1" indent="-182558">
              <a:buFont typeface="Wingdings" pitchFamily="2" charset="2"/>
              <a:buChar char="§"/>
            </a:pPr>
            <a:endParaRPr lang="en-US" sz="1867"/>
          </a:p>
          <a:p>
            <a:pPr marL="468302" lvl="1" indent="-182558">
              <a:buFont typeface="Wingdings" pitchFamily="2" charset="2"/>
              <a:buChar char="§"/>
            </a:pPr>
            <a:endParaRPr lang="en-US" sz="1867"/>
          </a:p>
        </p:txBody>
      </p:sp>
    </p:spTree>
    <p:extLst>
      <p:ext uri="{BB962C8B-B14F-4D97-AF65-F5344CB8AC3E}">
        <p14:creationId xmlns:p14="http://schemas.microsoft.com/office/powerpoint/2010/main" val="1729526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0BB80E6-FE3D-E34A-8BC0-8F4F8575A937}"/>
              </a:ext>
            </a:extLst>
          </p:cNvPr>
          <p:cNvGrpSpPr/>
          <p:nvPr/>
        </p:nvGrpSpPr>
        <p:grpSpPr>
          <a:xfrm>
            <a:off x="884425" y="1699534"/>
            <a:ext cx="5591331" cy="4137285"/>
            <a:chOff x="679346" y="988659"/>
            <a:chExt cx="6409749" cy="4943192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79346" y="988659"/>
              <a:ext cx="6409749" cy="4943192"/>
            </a:xfrm>
            <a:prstGeom prst="rect">
              <a:avLst/>
            </a:prstGeom>
            <a:noFill/>
            <a:ln w="9525" cap="flat">
              <a:solidFill>
                <a:srgbClr val="0841A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" name="Snip Single Corner Rectangle 1">
              <a:extLst>
                <a:ext uri="{FF2B5EF4-FFF2-40B4-BE49-F238E27FC236}">
                  <a16:creationId xmlns:a16="http://schemas.microsoft.com/office/drawing/2014/main" id="{658A7BE2-A709-3146-A3C2-E66F9F37FA66}"/>
                </a:ext>
              </a:extLst>
            </p:cNvPr>
            <p:cNvSpPr/>
            <p:nvPr/>
          </p:nvSpPr>
          <p:spPr>
            <a:xfrm>
              <a:off x="2091648" y="3769895"/>
              <a:ext cx="2943987" cy="1024432"/>
            </a:xfrm>
            <a:prstGeom prst="snip1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0841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rgbClr val="0841A2"/>
                </a:solidFill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502E1B1-B8F3-6443-A01F-9A4A57245F3F}"/>
                </a:ext>
              </a:extLst>
            </p:cNvPr>
            <p:cNvSpPr/>
            <p:nvPr/>
          </p:nvSpPr>
          <p:spPr>
            <a:xfrm>
              <a:off x="4875685" y="4287853"/>
              <a:ext cx="1682178" cy="50647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841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rgbClr val="0841A2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82F0BBD-25F0-0E47-AB7A-E0FCBEE64702}"/>
              </a:ext>
            </a:extLst>
          </p:cNvPr>
          <p:cNvSpPr txBox="1"/>
          <p:nvPr/>
        </p:nvSpPr>
        <p:spPr>
          <a:xfrm>
            <a:off x="1374930" y="287945"/>
            <a:ext cx="77094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err="1">
                <a:solidFill>
                  <a:srgbClr val="0841A2"/>
                </a:solidFill>
              </a:rPr>
              <a:t>Survival</a:t>
            </a:r>
            <a:r>
              <a:rPr lang="es-ES_tradnl" sz="2800">
                <a:solidFill>
                  <a:srgbClr val="0841A2"/>
                </a:solidFill>
              </a:rPr>
              <a:t> </a:t>
            </a:r>
            <a:r>
              <a:rPr lang="es-ES_tradnl" sz="2800" err="1">
                <a:solidFill>
                  <a:srgbClr val="0841A2"/>
                </a:solidFill>
              </a:rPr>
              <a:t>from</a:t>
            </a:r>
            <a:r>
              <a:rPr lang="es-ES_tradnl" sz="2800">
                <a:solidFill>
                  <a:srgbClr val="0841A2"/>
                </a:solidFill>
              </a:rPr>
              <a:t> </a:t>
            </a:r>
            <a:r>
              <a:rPr lang="es-ES_tradnl" sz="2800" err="1">
                <a:solidFill>
                  <a:srgbClr val="0841A2"/>
                </a:solidFill>
              </a:rPr>
              <a:t>Glycemic</a:t>
            </a:r>
            <a:r>
              <a:rPr lang="es-ES_tradnl" sz="2800">
                <a:solidFill>
                  <a:srgbClr val="0841A2"/>
                </a:solidFill>
              </a:rPr>
              <a:t> </a:t>
            </a:r>
            <a:r>
              <a:rPr lang="es-ES_tradnl" sz="2800" err="1">
                <a:solidFill>
                  <a:srgbClr val="0841A2"/>
                </a:solidFill>
              </a:rPr>
              <a:t>Failure</a:t>
            </a:r>
            <a:r>
              <a:rPr lang="es-ES_tradnl" sz="2800">
                <a:solidFill>
                  <a:srgbClr val="0841A2"/>
                </a:solidFill>
              </a:rPr>
              <a:t>  </a:t>
            </a:r>
          </a:p>
          <a:p>
            <a:r>
              <a:rPr lang="es-ES_tradnl" sz="2800" err="1">
                <a:solidFill>
                  <a:srgbClr val="0841A2"/>
                </a:solidFill>
              </a:rPr>
              <a:t>TODAY</a:t>
            </a:r>
            <a:r>
              <a:rPr lang="es-ES_tradnl" sz="2800">
                <a:solidFill>
                  <a:srgbClr val="0841A2"/>
                </a:solidFill>
              </a:rPr>
              <a:t> </a:t>
            </a:r>
            <a:r>
              <a:rPr lang="es-ES_tradnl" sz="2800" err="1">
                <a:solidFill>
                  <a:srgbClr val="0841A2"/>
                </a:solidFill>
              </a:rPr>
              <a:t>Study</a:t>
            </a:r>
            <a:endParaRPr lang="es-ES_tradnl" sz="2800">
              <a:solidFill>
                <a:srgbClr val="0841A2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1A49BA3-DDBB-384A-A445-6CBA55166C70}"/>
              </a:ext>
            </a:extLst>
          </p:cNvPr>
          <p:cNvSpPr/>
          <p:nvPr/>
        </p:nvSpPr>
        <p:spPr>
          <a:xfrm>
            <a:off x="6780407" y="1746743"/>
            <a:ext cx="4527168" cy="3539430"/>
          </a:xfrm>
          <a:prstGeom prst="rect">
            <a:avLst/>
          </a:prstGeom>
          <a:ln>
            <a:solidFill>
              <a:srgbClr val="0841A2"/>
            </a:solidFill>
          </a:ln>
        </p:spPr>
        <p:txBody>
          <a:bodyPr wrap="square" lIns="91440" tIns="91440" rIns="91440" bIns="91440">
            <a:spAutoFit/>
          </a:bodyPr>
          <a:lstStyle/>
          <a:p>
            <a:pPr marL="241294" indent="-241294">
              <a:spcAft>
                <a:spcPts val="1200"/>
              </a:spcAft>
              <a:buClr>
                <a:srgbClr val="0841A2"/>
              </a:buClr>
              <a:buFont typeface="Wingdings" pitchFamily="2" charset="2"/>
              <a:buChar char="§"/>
            </a:pPr>
            <a:r>
              <a:rPr lang="en-US" sz="2200">
                <a:solidFill>
                  <a:srgbClr val="0841A2"/>
                </a:solidFill>
              </a:rPr>
              <a:t>45.6% loss glycemic control with on a median time of 11 months</a:t>
            </a:r>
          </a:p>
          <a:p>
            <a:pPr marL="241294" indent="-241294">
              <a:spcAft>
                <a:spcPts val="1200"/>
              </a:spcAft>
              <a:buClr>
                <a:srgbClr val="0841A2"/>
              </a:buClr>
              <a:buFont typeface="Wingdings" pitchFamily="2" charset="2"/>
              <a:buChar char="§"/>
            </a:pPr>
            <a:r>
              <a:rPr lang="en-US" sz="2200">
                <a:solidFill>
                  <a:srgbClr val="0841A2"/>
                </a:solidFill>
              </a:rPr>
              <a:t>Addition of rosiglitazone, but not intensive lifestyle, was superior to metformin alone</a:t>
            </a:r>
          </a:p>
          <a:p>
            <a:pPr marL="241294" indent="-241294">
              <a:spcAft>
                <a:spcPts val="1200"/>
              </a:spcAft>
              <a:buClr>
                <a:srgbClr val="0841A2"/>
              </a:buClr>
              <a:buFont typeface="Wingdings" pitchFamily="2" charset="2"/>
              <a:buChar char="§"/>
            </a:pPr>
            <a:r>
              <a:rPr lang="en-US" sz="2200">
                <a:solidFill>
                  <a:srgbClr val="0841A2"/>
                </a:solidFill>
              </a:rPr>
              <a:t>Monotherapy with metformin was associated with durable glycemic control in approximately half of subjects</a:t>
            </a:r>
          </a:p>
        </p:txBody>
      </p:sp>
    </p:spTree>
    <p:extLst>
      <p:ext uri="{BB962C8B-B14F-4D97-AF65-F5344CB8AC3E}">
        <p14:creationId xmlns:p14="http://schemas.microsoft.com/office/powerpoint/2010/main" val="8612935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8955" y="284788"/>
            <a:ext cx="10515600" cy="774563"/>
          </a:xfrm>
          <a:solidFill>
            <a:srgbClr val="CE1B08"/>
          </a:solidFill>
          <a:ln/>
        </p:spPr>
        <p:txBody>
          <a:bodyPr vert="horz" wrap="square" lIns="0" tIns="12007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12711">
              <a:tabLst>
                <a:tab pos="638737" algn="l"/>
                <a:tab pos="1277475" algn="l"/>
                <a:tab pos="1916212" algn="l"/>
                <a:tab pos="2554949" algn="l"/>
                <a:tab pos="3193687" algn="l"/>
                <a:tab pos="3832424" algn="l"/>
                <a:tab pos="4471163" algn="l"/>
                <a:tab pos="5109899" algn="l"/>
                <a:tab pos="5748636" algn="l"/>
              </a:tabLst>
            </a:pPr>
            <a:r>
              <a:rPr lang="en-US" altLang="en-US" sz="320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Incidence of Type 2 Diabetes in Youth</a:t>
            </a:r>
          </a:p>
        </p:txBody>
      </p:sp>
      <p:sp>
        <p:nvSpPr>
          <p:cNvPr id="5" name="Rectangle 4"/>
          <p:cNvSpPr/>
          <p:nvPr/>
        </p:nvSpPr>
        <p:spPr>
          <a:xfrm>
            <a:off x="8502377" y="1237966"/>
            <a:ext cx="25695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400" i="1">
                <a:latin typeface="Corbel" panose="020B05030202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N </a:t>
            </a:r>
            <a:r>
              <a:rPr lang="en-US" altLang="en-US" sz="1400" i="1" err="1">
                <a:latin typeface="Corbel" panose="020B05030202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Engl</a:t>
            </a:r>
            <a:r>
              <a:rPr lang="en-US" altLang="en-US" sz="1400" i="1">
                <a:latin typeface="Corbel" panose="020B05030202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J Med 2017;376:1419-1429</a:t>
            </a:r>
            <a:endParaRPr lang="en-US" sz="1400">
              <a:latin typeface="Corbel" panose="020B0503020204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67723" y="2432244"/>
            <a:ext cx="3389277" cy="1107996"/>
          </a:xfrm>
          <a:prstGeom prst="rect">
            <a:avLst/>
          </a:prstGeom>
          <a:solidFill>
            <a:srgbClr val="CE1B08"/>
          </a:solidFill>
          <a:ln>
            <a:solidFill>
              <a:srgbClr val="0841A2"/>
            </a:solidFill>
          </a:ln>
        </p:spPr>
        <p:txBody>
          <a:bodyPr wrap="square">
            <a:spAutoFit/>
          </a:bodyPr>
          <a:lstStyle/>
          <a:p>
            <a:r>
              <a:rPr lang="en-US" sz="2200">
                <a:solidFill>
                  <a:schemeClr val="bg1"/>
                </a:solidFill>
                <a:latin typeface="Corbel" panose="020B0503020204020204" pitchFamily="34" charset="0"/>
              </a:rPr>
              <a:t>More than 4-fold increase projected in the next decades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8955" y="1193737"/>
            <a:ext cx="6864400" cy="741619"/>
          </a:xfrm>
          <a:prstGeom prst="rect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98BA6C4-E4D4-499F-9BC6-BAAE55F47BA7}"/>
              </a:ext>
            </a:extLst>
          </p:cNvPr>
          <p:cNvGrpSpPr/>
          <p:nvPr/>
        </p:nvGrpSpPr>
        <p:grpSpPr>
          <a:xfrm>
            <a:off x="1347036" y="2160539"/>
            <a:ext cx="6028564" cy="4441312"/>
            <a:chOff x="471716" y="1551358"/>
            <a:chExt cx="4521423" cy="3330984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71716" y="1551358"/>
              <a:ext cx="4100663" cy="3330984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DCC7CFD-C73D-4650-8C55-6E4FCDEE1A7C}"/>
                </a:ext>
              </a:extLst>
            </p:cNvPr>
            <p:cNvSpPr txBox="1"/>
            <p:nvPr/>
          </p:nvSpPr>
          <p:spPr>
            <a:xfrm>
              <a:off x="4488625" y="1962145"/>
              <a:ext cx="450797" cy="28474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867">
                  <a:solidFill>
                    <a:schemeClr val="bg1"/>
                  </a:solidFill>
                </a:rPr>
                <a:t>N.A.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3EF6BA4-D5C2-401B-8809-D25BE2F0A868}"/>
                </a:ext>
              </a:extLst>
            </p:cNvPr>
            <p:cNvSpPr txBox="1"/>
            <p:nvPr/>
          </p:nvSpPr>
          <p:spPr>
            <a:xfrm>
              <a:off x="4488625" y="2501224"/>
              <a:ext cx="439832" cy="284742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sz="1867">
                  <a:solidFill>
                    <a:schemeClr val="bg1"/>
                  </a:solidFill>
                </a:rPr>
                <a:t>A.A.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4511611-1901-4DDF-9A2D-BE9870E12239}"/>
                </a:ext>
              </a:extLst>
            </p:cNvPr>
            <p:cNvSpPr txBox="1"/>
            <p:nvPr/>
          </p:nvSpPr>
          <p:spPr>
            <a:xfrm>
              <a:off x="4498821" y="3212134"/>
              <a:ext cx="494318" cy="28474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867" err="1">
                  <a:solidFill>
                    <a:schemeClr val="bg1"/>
                  </a:solidFill>
                </a:rPr>
                <a:t>HISP</a:t>
              </a:r>
              <a:r>
                <a:rPr lang="en-US" sz="1867">
                  <a:solidFill>
                    <a:schemeClr val="bg1"/>
                  </a:solidFill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39840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>
            <a:extLst>
              <a:ext uri="{FF2B5EF4-FFF2-40B4-BE49-F238E27FC236}">
                <a16:creationId xmlns:a16="http://schemas.microsoft.com/office/drawing/2014/main" id="{313848F2-1903-0041-8608-ED8238DDD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7277" y="2050145"/>
            <a:ext cx="3918652" cy="23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r>
              <a:rPr lang="en-GB" altLang="en-US" sz="1600" i="1">
                <a:latin typeface="+mn-lt"/>
              </a:rPr>
              <a:t>TODAY Study Group </a:t>
            </a:r>
            <a:r>
              <a:rPr lang="en-GB" altLang="en-US" sz="1600" i="1" err="1">
                <a:latin typeface="+mn-lt"/>
              </a:rPr>
              <a:t>Dia</a:t>
            </a:r>
            <a:r>
              <a:rPr lang="en-GB" altLang="en-US" sz="1600" i="1">
                <a:latin typeface="+mn-lt"/>
              </a:rPr>
              <a:t> Care 2013;36:1749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53E41E78-17BF-454A-A016-1F280FD9EB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09122" y="2080347"/>
            <a:ext cx="4354583" cy="3438579"/>
          </a:xfrm>
          <a:prstGeom prst="rect">
            <a:avLst/>
          </a:prstGeom>
          <a:noFill/>
          <a:ln w="9525">
            <a:solidFill>
              <a:srgbClr val="0841A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184C81E7-F19A-6D4D-9B3E-947855E04AFA}"/>
              </a:ext>
            </a:extLst>
          </p:cNvPr>
          <p:cNvSpPr txBox="1">
            <a:spLocks/>
          </p:cNvSpPr>
          <p:nvPr/>
        </p:nvSpPr>
        <p:spPr>
          <a:xfrm>
            <a:off x="6002679" y="266907"/>
            <a:ext cx="5567467" cy="1361398"/>
          </a:xfrm>
          <a:prstGeom prst="rect">
            <a:avLst/>
          </a:prstGeom>
          <a:ln>
            <a:solidFill>
              <a:srgbClr val="0841A2"/>
            </a:solidFill>
          </a:ln>
        </p:spPr>
        <p:txBody>
          <a:bodyPr lIns="91440" tIns="91440" rIns="91440" bIns="91440">
            <a:sp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1294" indent="-241294">
              <a:buFont typeface="Wingdings" pitchFamily="2" charset="2"/>
              <a:buChar char="§"/>
            </a:pPr>
            <a:r>
              <a:rPr lang="el-GR" sz="2400">
                <a:solidFill>
                  <a:srgbClr val="0841A2"/>
                </a:solidFill>
                <a:ea typeface="Symbol" charset="2"/>
                <a:cs typeface="Times New Roman"/>
                <a:sym typeface="Symbol" charset="2"/>
              </a:rPr>
              <a:t>β</a:t>
            </a:r>
            <a:r>
              <a:rPr lang="en-US" sz="2400">
                <a:solidFill>
                  <a:srgbClr val="0841A2"/>
                </a:solidFill>
                <a:ea typeface="Symbol" charset="2"/>
                <a:cs typeface="Times New Roman"/>
                <a:sym typeface="Symbol" charset="2"/>
              </a:rPr>
              <a:t>-cell </a:t>
            </a:r>
            <a:r>
              <a:rPr lang="es-ES_tradnl" sz="2400" err="1">
                <a:solidFill>
                  <a:srgbClr val="0841A2"/>
                </a:solidFill>
              </a:rPr>
              <a:t>loss</a:t>
            </a:r>
            <a:r>
              <a:rPr lang="es-ES_tradnl" sz="2400">
                <a:solidFill>
                  <a:srgbClr val="0841A2"/>
                </a:solidFill>
              </a:rPr>
              <a:t> </a:t>
            </a:r>
            <a:r>
              <a:rPr lang="es-ES_tradnl" sz="2400" err="1">
                <a:solidFill>
                  <a:srgbClr val="0841A2"/>
                </a:solidFill>
              </a:rPr>
              <a:t>is</a:t>
            </a:r>
            <a:r>
              <a:rPr lang="es-ES_tradnl" sz="2400">
                <a:solidFill>
                  <a:srgbClr val="0841A2"/>
                </a:solidFill>
              </a:rPr>
              <a:t> </a:t>
            </a:r>
            <a:r>
              <a:rPr lang="es-ES_tradnl" sz="2400" err="1">
                <a:solidFill>
                  <a:srgbClr val="0841A2"/>
                </a:solidFill>
              </a:rPr>
              <a:t>progressive</a:t>
            </a:r>
            <a:r>
              <a:rPr lang="es-ES_tradnl" sz="2400">
                <a:solidFill>
                  <a:srgbClr val="0841A2"/>
                </a:solidFill>
              </a:rPr>
              <a:t> and </a:t>
            </a:r>
            <a:r>
              <a:rPr lang="es-ES_tradnl" sz="2400" err="1">
                <a:solidFill>
                  <a:srgbClr val="0841A2"/>
                </a:solidFill>
              </a:rPr>
              <a:t>rapid</a:t>
            </a:r>
            <a:endParaRPr lang="es-ES_tradnl" sz="2400">
              <a:solidFill>
                <a:srgbClr val="0841A2"/>
              </a:solidFill>
            </a:endParaRPr>
          </a:p>
          <a:p>
            <a:pPr marL="241294" indent="-241294">
              <a:buFont typeface="Wingdings" pitchFamily="2" charset="2"/>
              <a:buChar char="§"/>
            </a:pPr>
            <a:r>
              <a:rPr lang="es-ES_tradnl" sz="2400" err="1">
                <a:solidFill>
                  <a:srgbClr val="0841A2"/>
                </a:solidFill>
              </a:rPr>
              <a:t>Loss</a:t>
            </a:r>
            <a:r>
              <a:rPr lang="es-ES_tradnl" sz="2400">
                <a:solidFill>
                  <a:srgbClr val="0841A2"/>
                </a:solidFill>
              </a:rPr>
              <a:t> of </a:t>
            </a:r>
            <a:r>
              <a:rPr lang="el-GR" sz="2400">
                <a:solidFill>
                  <a:srgbClr val="0841A2"/>
                </a:solidFill>
                <a:ea typeface="Symbol" charset="2"/>
                <a:cs typeface="Times New Roman"/>
                <a:sym typeface="Symbol" charset="2"/>
              </a:rPr>
              <a:t>β</a:t>
            </a:r>
            <a:r>
              <a:rPr lang="en-US" sz="2400">
                <a:solidFill>
                  <a:srgbClr val="0841A2"/>
                </a:solidFill>
                <a:ea typeface="Symbol" charset="2"/>
                <a:cs typeface="Times New Roman"/>
                <a:sym typeface="Symbol" charset="2"/>
              </a:rPr>
              <a:t>-cell</a:t>
            </a:r>
            <a:r>
              <a:rPr lang="es-ES_tradnl" sz="2400">
                <a:solidFill>
                  <a:srgbClr val="0841A2"/>
                </a:solidFill>
              </a:rPr>
              <a:t> </a:t>
            </a:r>
            <a:r>
              <a:rPr lang="es-ES_tradnl" sz="2400" err="1">
                <a:solidFill>
                  <a:srgbClr val="0841A2"/>
                </a:solidFill>
              </a:rPr>
              <a:t>function</a:t>
            </a:r>
            <a:r>
              <a:rPr lang="es-ES_tradnl" sz="2400">
                <a:solidFill>
                  <a:srgbClr val="0841A2"/>
                </a:solidFill>
              </a:rPr>
              <a:t> </a:t>
            </a:r>
            <a:r>
              <a:rPr lang="es-ES_tradnl" sz="2400" err="1">
                <a:solidFill>
                  <a:srgbClr val="0841A2"/>
                </a:solidFill>
              </a:rPr>
              <a:t>is</a:t>
            </a:r>
            <a:r>
              <a:rPr lang="es-ES_tradnl" sz="2400">
                <a:solidFill>
                  <a:srgbClr val="0841A2"/>
                </a:solidFill>
              </a:rPr>
              <a:t> </a:t>
            </a:r>
            <a:r>
              <a:rPr lang="es-ES_tradnl" sz="2400" err="1">
                <a:solidFill>
                  <a:srgbClr val="0841A2"/>
                </a:solidFill>
              </a:rPr>
              <a:t>the</a:t>
            </a:r>
            <a:r>
              <a:rPr lang="es-ES_tradnl" sz="2400">
                <a:solidFill>
                  <a:srgbClr val="0841A2"/>
                </a:solidFill>
              </a:rPr>
              <a:t> </a:t>
            </a:r>
            <a:r>
              <a:rPr lang="es-ES_tradnl" sz="2400" err="1">
                <a:solidFill>
                  <a:srgbClr val="0841A2"/>
                </a:solidFill>
              </a:rPr>
              <a:t>primary</a:t>
            </a:r>
            <a:r>
              <a:rPr lang="es-ES_tradnl" sz="2400">
                <a:solidFill>
                  <a:srgbClr val="0841A2"/>
                </a:solidFill>
              </a:rPr>
              <a:t> predictor of </a:t>
            </a:r>
            <a:r>
              <a:rPr lang="es-ES_tradnl" sz="2400" err="1">
                <a:solidFill>
                  <a:srgbClr val="0841A2"/>
                </a:solidFill>
              </a:rPr>
              <a:t>failure</a:t>
            </a:r>
            <a:r>
              <a:rPr lang="es-ES_tradnl" sz="2400">
                <a:solidFill>
                  <a:srgbClr val="0841A2"/>
                </a:solidFill>
              </a:rPr>
              <a:t> of </a:t>
            </a:r>
            <a:r>
              <a:rPr lang="es-ES_tradnl" sz="2400" err="1">
                <a:solidFill>
                  <a:srgbClr val="0841A2"/>
                </a:solidFill>
              </a:rPr>
              <a:t>glycemic</a:t>
            </a:r>
            <a:r>
              <a:rPr lang="es-ES_tradnl" sz="2400">
                <a:solidFill>
                  <a:srgbClr val="0841A2"/>
                </a:solidFill>
              </a:rPr>
              <a:t> control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935EC5-0174-0E46-A2D6-0424A8F80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856" y="362465"/>
            <a:ext cx="4956704" cy="1076641"/>
          </a:xfr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vert="horz" wrap="square" lIns="91440" tIns="91440" rIns="91440" bIns="91440" rtlCol="0" anchor="t">
            <a:spAutoFit/>
          </a:bodyPr>
          <a:lstStyle/>
          <a:p>
            <a:pPr algn="ctr"/>
            <a:r>
              <a:rPr lang="en-US" altLang="en-US" sz="2667" err="1"/>
              <a:t>OGTT</a:t>
            </a:r>
            <a:r>
              <a:rPr lang="en-US" altLang="en-US" sz="2667"/>
              <a:t>-Derived Measures</a:t>
            </a:r>
            <a:br>
              <a:rPr lang="en-US" altLang="en-US" sz="2667"/>
            </a:br>
            <a:r>
              <a:rPr lang="en-US" altLang="en-US" sz="2400"/>
              <a:t>All 3 treatment groups</a:t>
            </a:r>
            <a:endParaRPr lang="en-US" sz="2667"/>
          </a:p>
        </p:txBody>
      </p:sp>
      <p:pic>
        <p:nvPicPr>
          <p:cNvPr id="3075" name="Picture 3">
            <a:extLst>
              <a:ext uri="{FF2B5EF4-FFF2-40B4-BE49-F238E27FC236}">
                <a16:creationId xmlns:a16="http://schemas.microsoft.com/office/drawing/2014/main" id="{62D3BF66-38E6-3744-9AF6-426CD461E3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61387" y="2043985"/>
            <a:ext cx="4541319" cy="3444961"/>
          </a:xfrm>
          <a:prstGeom prst="rect">
            <a:avLst/>
          </a:prstGeom>
          <a:noFill/>
          <a:ln w="9525">
            <a:solidFill>
              <a:srgbClr val="0841A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88871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47448"/>
          </a:xfrm>
          <a:noFill/>
        </p:spPr>
        <p:txBody>
          <a:bodyPr>
            <a:normAutofit/>
          </a:bodyPr>
          <a:lstStyle/>
          <a:p>
            <a:r>
              <a:rPr lang="en-US"/>
              <a:t>Metformin</a:t>
            </a:r>
          </a:p>
        </p:txBody>
      </p:sp>
      <p:pic>
        <p:nvPicPr>
          <p:cNvPr id="13" name="Picture 2" descr="http://t0.gstatic.com/images?q=tbn:ANd9GcSMMEQUkUZpDUXxSFGCc1h-uIWvXsx7C4seWXXiHScIWC__WGxznx8CeQ">
            <a:hlinkClick r:id="rId3"/>
            <a:extLst>
              <a:ext uri="{FF2B5EF4-FFF2-40B4-BE49-F238E27FC236}">
                <a16:creationId xmlns:a16="http://schemas.microsoft.com/office/drawing/2014/main" id="{B0B36D04-D97A-4876-A53F-0CDEAD7AB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386008">
            <a:off x="7305171" y="3824203"/>
            <a:ext cx="1344376" cy="10053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4" name="Picture 4" descr="http://www.riomet.com/images/sideimage.jpg">
            <a:extLst>
              <a:ext uri="{FF2B5EF4-FFF2-40B4-BE49-F238E27FC236}">
                <a16:creationId xmlns:a16="http://schemas.microsoft.com/office/drawing/2014/main" id="{4E02D4DE-738F-4BF0-B5B8-1018CE43D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600341" y="3306925"/>
            <a:ext cx="1272929" cy="25025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15" name="Rectangle 3">
            <a:extLst>
              <a:ext uri="{FF2B5EF4-FFF2-40B4-BE49-F238E27FC236}">
                <a16:creationId xmlns:a16="http://schemas.microsoft.com/office/drawing/2014/main" id="{2262E016-ADDC-4F96-89FF-EA1E3F55E77F}"/>
              </a:ext>
            </a:extLst>
          </p:cNvPr>
          <p:cNvSpPr txBox="1">
            <a:spLocks noChangeArrowheads="1"/>
          </p:cNvSpPr>
          <p:nvPr/>
        </p:nvSpPr>
        <p:spPr>
          <a:xfrm>
            <a:off x="840180" y="1208567"/>
            <a:ext cx="5580529" cy="3923897"/>
          </a:xfrm>
          <a:prstGeom prst="rect">
            <a:avLst/>
          </a:prstGeom>
          <a:ln>
            <a:solidFill>
              <a:srgbClr val="0841A2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5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Century Gothic" panose="020B0502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1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b="0" i="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100" b="0" i="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0" i="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9pPr>
          </a:lstStyle>
          <a:p>
            <a:pPr marL="230182" indent="0">
              <a:lnSpc>
                <a:spcPct val="120000"/>
              </a:lnSpc>
              <a:spcBef>
                <a:spcPts val="0"/>
              </a:spcBef>
            </a:pPr>
            <a:r>
              <a:rPr lang="en-US" sz="2800">
                <a:solidFill>
                  <a:srgbClr val="0841A2"/>
                </a:solidFill>
              </a:rPr>
              <a:t>GI side effects</a:t>
            </a:r>
          </a:p>
          <a:p>
            <a:pPr marL="230182" indent="0">
              <a:lnSpc>
                <a:spcPct val="120000"/>
              </a:lnSpc>
              <a:spcBef>
                <a:spcPts val="0"/>
              </a:spcBef>
            </a:pPr>
            <a:r>
              <a:rPr lang="en-US" sz="2667">
                <a:solidFill>
                  <a:srgbClr val="0841A2"/>
                </a:solidFill>
                <a:latin typeface="Corbel" panose="020B0503020204020204" pitchFamily="34" charset="0"/>
              </a:rPr>
              <a:t>Dose  2000 mg daily (BID or QD-ER)</a:t>
            </a:r>
          </a:p>
          <a:p>
            <a:pPr marL="396865" lvl="1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>
                <a:solidFill>
                  <a:srgbClr val="0841A2"/>
                </a:solidFill>
              </a:rPr>
              <a:t>Weekly increments of 500 mg </a:t>
            </a:r>
          </a:p>
          <a:p>
            <a:pPr marL="230182" indent="0">
              <a:lnSpc>
                <a:spcPct val="120000"/>
              </a:lnSpc>
              <a:spcAft>
                <a:spcPts val="1200"/>
              </a:spcAft>
            </a:pPr>
            <a:r>
              <a:rPr lang="en-US" sz="2667">
                <a:solidFill>
                  <a:srgbClr val="0841A2"/>
                </a:solidFill>
                <a:latin typeface="Corbel" panose="020B0503020204020204" pitchFamily="34" charset="0"/>
              </a:rPr>
              <a:t>Discontinue metformin before radiological studies with contrast, during severe illness or surgery – risk of lactic acidosis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6E3EA2F-944F-0CD8-18B2-2CA8A4AB3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9440" y="1208567"/>
            <a:ext cx="4242815" cy="1611163"/>
          </a:xfrm>
          <a:ln>
            <a:solidFill>
              <a:srgbClr val="0841A2"/>
            </a:solidFill>
          </a:ln>
        </p:spPr>
        <p:txBody>
          <a:bodyPr>
            <a:normAutofit/>
          </a:bodyPr>
          <a:lstStyle/>
          <a:p>
            <a:pPr>
              <a:spcAft>
                <a:spcPts val="1600"/>
              </a:spcAft>
            </a:pPr>
            <a:r>
              <a:rPr lang="en-US" sz="2133"/>
              <a:t>Early loss of glycemic control if used as monotherapy </a:t>
            </a:r>
          </a:p>
          <a:p>
            <a:pPr>
              <a:spcAft>
                <a:spcPts val="1600"/>
              </a:spcAft>
            </a:pPr>
            <a:r>
              <a:rPr lang="en-US" sz="2133"/>
              <a:t>50% treatment failure within 1y</a:t>
            </a:r>
          </a:p>
        </p:txBody>
      </p:sp>
    </p:spTree>
    <p:extLst>
      <p:ext uri="{BB962C8B-B14F-4D97-AF65-F5344CB8AC3E}">
        <p14:creationId xmlns:p14="http://schemas.microsoft.com/office/powerpoint/2010/main" val="32400006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646" y="516851"/>
            <a:ext cx="7818583" cy="897820"/>
          </a:xfrm>
          <a:noFill/>
        </p:spPr>
        <p:txBody>
          <a:bodyPr>
            <a:normAutofit/>
          </a:bodyPr>
          <a:lstStyle/>
          <a:p>
            <a:r>
              <a:rPr lang="en-US"/>
              <a:t>Metformin – Mechanism (?)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7780" y="2063741"/>
            <a:ext cx="5791200" cy="1662547"/>
          </a:xfrm>
          <a:ln>
            <a:solidFill>
              <a:srgbClr val="0841A2"/>
            </a:solidFill>
          </a:ln>
        </p:spPr>
        <p:txBody>
          <a:bodyPr>
            <a:noAutofit/>
          </a:bodyPr>
          <a:lstStyle/>
          <a:p>
            <a:pPr marL="573074" indent="-231769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>
                <a:latin typeface="Corbel" panose="020B0503020204020204" pitchFamily="34" charset="0"/>
              </a:rPr>
              <a:t>Reduces hepatic glucose production</a:t>
            </a:r>
          </a:p>
          <a:p>
            <a:pPr marL="573074" indent="-231769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>
                <a:latin typeface="Corbel" panose="020B0503020204020204" pitchFamily="34" charset="0"/>
              </a:rPr>
              <a:t>Mild increase insulin sensitivity</a:t>
            </a:r>
          </a:p>
          <a:p>
            <a:pPr marL="573074" indent="-231769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>
                <a:latin typeface="Corbel" panose="020B0503020204020204" pitchFamily="34" charset="0"/>
              </a:rPr>
              <a:t>No change in insulin secretion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357180" y="4098782"/>
            <a:ext cx="5232400" cy="554183"/>
          </a:xfrm>
          <a:prstGeom prst="rect">
            <a:avLst/>
          </a:prstGeom>
          <a:ln>
            <a:solidFill>
              <a:srgbClr val="0841A2"/>
            </a:solidFill>
          </a:ln>
        </p:spPr>
        <p:txBody>
          <a:bodyPr vert="horz" lIns="0" tIns="45720" rIns="0" bIns="45720" rtlCol="0">
            <a:noAutofit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05" indent="0" algn="ctr">
              <a:lnSpc>
                <a:spcPct val="110000"/>
              </a:lnSpc>
              <a:buNone/>
            </a:pPr>
            <a:r>
              <a:rPr lang="en-US" sz="2400" b="1">
                <a:solidFill>
                  <a:schemeClr val="tx1"/>
                </a:solidFill>
                <a:latin typeface="Corbel" panose="020B0503020204020204" pitchFamily="34" charset="0"/>
              </a:rPr>
              <a:t>Does not cause hypoglycemia</a:t>
            </a:r>
          </a:p>
        </p:txBody>
      </p:sp>
    </p:spTree>
    <p:extLst>
      <p:ext uri="{BB962C8B-B14F-4D97-AF65-F5344CB8AC3E}">
        <p14:creationId xmlns:p14="http://schemas.microsoft.com/office/powerpoint/2010/main" val="3537611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FB458-68B3-455B-ABE7-85F1C3AC8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570" y="322701"/>
            <a:ext cx="7806117" cy="662681"/>
          </a:xfrm>
          <a:noFill/>
        </p:spPr>
        <p:txBody>
          <a:bodyPr>
            <a:normAutofit fontScale="90000"/>
          </a:bodyPr>
          <a:lstStyle/>
          <a:p>
            <a:r>
              <a:rPr lang="en-US"/>
              <a:t>Incretins: GLP-1, GIP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CD470BA-0B31-4CA8-9404-120FE61F6B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87271" y="2301031"/>
            <a:ext cx="4833907" cy="3562301"/>
          </a:xfrm>
          <a:prstGeom prst="rect">
            <a:avLst/>
          </a:prstGeom>
          <a:ln>
            <a:solidFill>
              <a:srgbClr val="0841A2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F08314-35BF-478B-956A-8C7C2073416E}"/>
              </a:ext>
            </a:extLst>
          </p:cNvPr>
          <p:cNvSpPr txBox="1"/>
          <p:nvPr/>
        </p:nvSpPr>
        <p:spPr>
          <a:xfrm>
            <a:off x="6149446" y="2269264"/>
            <a:ext cx="5155283" cy="2144177"/>
          </a:xfrm>
          <a:prstGeom prst="rect">
            <a:avLst/>
          </a:prstGeom>
          <a:noFill/>
          <a:ln>
            <a:solidFill>
              <a:srgbClr val="0841A2"/>
            </a:solidFill>
          </a:ln>
        </p:spPr>
        <p:txBody>
          <a:bodyPr wrap="square">
            <a:spAutoFit/>
          </a:bodyPr>
          <a:lstStyle/>
          <a:p>
            <a:pPr marL="228594" indent="-228594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841A2"/>
                </a:solidFill>
                <a:latin typeface="Century Gothic" panose="020B0502020202020204" pitchFamily="34" charset="0"/>
              </a:rPr>
              <a:t>“Incretins" link the absorption of nutrients from the GI tract with pancreatic hormone secretion: insulin, glucagon</a:t>
            </a:r>
          </a:p>
          <a:p>
            <a:pPr marL="228594" indent="-228594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841A2"/>
                </a:solidFill>
                <a:latin typeface="Century Gothic" panose="020B0502020202020204" pitchFamily="34" charset="0"/>
              </a:rPr>
              <a:t>Released after ingestion and absorption of glucose, protein, and fat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1F8EEC-6439-4BE8-8C5A-E94477445140}"/>
              </a:ext>
            </a:extLst>
          </p:cNvPr>
          <p:cNvSpPr txBox="1"/>
          <p:nvPr/>
        </p:nvSpPr>
        <p:spPr>
          <a:xfrm>
            <a:off x="610569" y="1207073"/>
            <a:ext cx="9790393" cy="7487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133">
                <a:solidFill>
                  <a:srgbClr val="0841A2"/>
                </a:solidFill>
                <a:latin typeface="Century Gothic" panose="020B0502020202020204" pitchFamily="34" charset="0"/>
              </a:rPr>
              <a:t>GLP-1 - Glucagon-like peptide 1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133">
                <a:solidFill>
                  <a:srgbClr val="0841A2"/>
                </a:solidFill>
                <a:latin typeface="Century Gothic" panose="020B0502020202020204" pitchFamily="34" charset="0"/>
              </a:rPr>
              <a:t>GIP - Glucose-dependent insulinotropic polypeptide </a:t>
            </a:r>
          </a:p>
        </p:txBody>
      </p:sp>
    </p:spTree>
    <p:extLst>
      <p:ext uri="{BB962C8B-B14F-4D97-AF65-F5344CB8AC3E}">
        <p14:creationId xmlns:p14="http://schemas.microsoft.com/office/powerpoint/2010/main" val="19314681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231A914-EE04-4860-BC32-01FFAABEF4D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059" y="1969331"/>
            <a:ext cx="7678385" cy="2505456"/>
          </a:xfrm>
          <a:ln>
            <a:solidFill>
              <a:srgbClr val="0841A2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4860C6-AF34-42A5-B893-8419853339DC}"/>
              </a:ext>
            </a:extLst>
          </p:cNvPr>
          <p:cNvSpPr txBox="1"/>
          <p:nvPr/>
        </p:nvSpPr>
        <p:spPr>
          <a:xfrm>
            <a:off x="464059" y="447994"/>
            <a:ext cx="108159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0841A2"/>
                </a:solidFill>
                <a:latin typeface="Century Gothic" panose="020B0502020202020204" pitchFamily="34" charset="0"/>
              </a:rPr>
              <a:t>Once-Weekly Dulaglutide for the Treatment of Youths with Type 2 Diabetes </a:t>
            </a:r>
          </a:p>
          <a:p>
            <a:r>
              <a:rPr lang="en-US" sz="2400" b="1">
                <a:solidFill>
                  <a:srgbClr val="0841A2"/>
                </a:solidFill>
                <a:latin typeface="Century Gothic" panose="020B0502020202020204" pitchFamily="34" charset="0"/>
              </a:rPr>
              <a:t>                                                                                              </a:t>
            </a:r>
            <a:r>
              <a:rPr lang="en-US" sz="1200" i="1" err="1">
                <a:solidFill>
                  <a:srgbClr val="0841A2"/>
                </a:solidFill>
                <a:latin typeface="Century Gothic" panose="020B0502020202020204" pitchFamily="34" charset="0"/>
              </a:rPr>
              <a:t>Arslanian</a:t>
            </a:r>
            <a:r>
              <a:rPr lang="en-US" sz="1200" i="1">
                <a:solidFill>
                  <a:srgbClr val="0841A2"/>
                </a:solidFill>
                <a:latin typeface="Century Gothic" panose="020B0502020202020204" pitchFamily="34" charset="0"/>
              </a:rPr>
              <a:t>, et al - NEJM June 2022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91C12A-9B37-4613-B8BD-CF4C76C155D8}"/>
              </a:ext>
            </a:extLst>
          </p:cNvPr>
          <p:cNvSpPr txBox="1"/>
          <p:nvPr/>
        </p:nvSpPr>
        <p:spPr>
          <a:xfrm>
            <a:off x="8305625" y="1951673"/>
            <a:ext cx="3219143" cy="2308324"/>
          </a:xfrm>
          <a:prstGeom prst="rect">
            <a:avLst/>
          </a:prstGeom>
          <a:noFill/>
          <a:ln>
            <a:solidFill>
              <a:srgbClr val="0841A2"/>
            </a:solidFill>
          </a:ln>
        </p:spPr>
        <p:txBody>
          <a:bodyPr wrap="square">
            <a:spAutoFit/>
          </a:bodyPr>
          <a:lstStyle/>
          <a:p>
            <a:r>
              <a:rPr lang="en-US" sz="1600">
                <a:solidFill>
                  <a:srgbClr val="0841A2"/>
                </a:solidFill>
                <a:latin typeface="Century Gothic" panose="020B0502020202020204" pitchFamily="34" charset="0"/>
              </a:rPr>
              <a:t>Double-blind, placebo-controlled, patients on metformin or basal insulin,</a:t>
            </a:r>
          </a:p>
          <a:p>
            <a:r>
              <a:rPr lang="en-US" sz="1600">
                <a:solidFill>
                  <a:srgbClr val="0841A2"/>
                </a:solidFill>
                <a:latin typeface="Century Gothic" panose="020B0502020202020204" pitchFamily="34" charset="0"/>
              </a:rPr>
              <a:t>26-week trial, randomized and 26-week open-label extension</a:t>
            </a:r>
          </a:p>
          <a:p>
            <a:endParaRPr lang="en-US" sz="1600">
              <a:solidFill>
                <a:srgbClr val="0841A2"/>
              </a:solidFill>
              <a:latin typeface="Century Gothic" panose="020B0502020202020204" pitchFamily="34" charset="0"/>
            </a:endParaRPr>
          </a:p>
          <a:p>
            <a:r>
              <a:rPr lang="en-US" sz="1600">
                <a:solidFill>
                  <a:srgbClr val="0841A2"/>
                </a:solidFill>
                <a:latin typeface="Century Gothic" panose="020B0502020202020204" pitchFamily="34" charset="0"/>
              </a:rPr>
              <a:t>Once-weekly injections placebo, dulaglutide 0.75 mg, or 1.5 mg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F57B3A-D580-498A-87BD-B279E9A245FA}"/>
              </a:ext>
            </a:extLst>
          </p:cNvPr>
          <p:cNvSpPr txBox="1"/>
          <p:nvPr/>
        </p:nvSpPr>
        <p:spPr>
          <a:xfrm>
            <a:off x="464059" y="4817415"/>
            <a:ext cx="658761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1">
                <a:solidFill>
                  <a:srgbClr val="DA0000"/>
                </a:solidFill>
                <a:latin typeface="OTNEJMScalaSansLF-Bold"/>
              </a:rPr>
              <a:t>Figure 1. </a:t>
            </a:r>
            <a:r>
              <a:rPr lang="en-US" sz="1200" b="1">
                <a:solidFill>
                  <a:srgbClr val="000000"/>
                </a:solidFill>
                <a:latin typeface="OTNEJMScalaSansLF-Bold"/>
              </a:rPr>
              <a:t>Change in the Glycated Hemoglobin Level, a Glycated Hemoglobin Level of Less Than 7.0%, and Changes in the Fasting Blood Glucose Concentration and Body-Mass Index (BMI) at Week 26.</a:t>
            </a:r>
          </a:p>
          <a:p>
            <a:pPr algn="l"/>
            <a:r>
              <a:rPr lang="en-US" sz="1200">
                <a:solidFill>
                  <a:srgbClr val="000000"/>
                </a:solidFill>
                <a:latin typeface="OTNEJMScalaSansLF"/>
              </a:rPr>
              <a:t>Shown are the change from baseline at week 26 in the glycated hemoglobin level, the primary end point (Panel A); the percentage of participants with a glycated hemoglobin level of less than 7.0% at week 26 (Panel B);</a:t>
            </a:r>
            <a:endParaRPr lang="en-US" sz="2667"/>
          </a:p>
        </p:txBody>
      </p:sp>
    </p:spTree>
    <p:extLst>
      <p:ext uri="{BB962C8B-B14F-4D97-AF65-F5344CB8AC3E}">
        <p14:creationId xmlns:p14="http://schemas.microsoft.com/office/powerpoint/2010/main" val="10941859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3A53372-58D6-4AC4-9104-9026F6D73F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619" y="1904050"/>
            <a:ext cx="5276381" cy="3648518"/>
          </a:xfrm>
          <a:prstGeom prst="rect">
            <a:avLst/>
          </a:prstGeom>
          <a:ln>
            <a:solidFill>
              <a:srgbClr val="0841A2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87C459-728C-47CD-90A3-DD2746BF31A6}"/>
              </a:ext>
            </a:extLst>
          </p:cNvPr>
          <p:cNvSpPr txBox="1"/>
          <p:nvPr/>
        </p:nvSpPr>
        <p:spPr>
          <a:xfrm>
            <a:off x="349759" y="162244"/>
            <a:ext cx="11842241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0841A2"/>
                </a:solidFill>
                <a:latin typeface="Century Gothic" panose="020B0502020202020204" pitchFamily="34" charset="0"/>
              </a:rPr>
              <a:t>Once-Weekly Dulaglutide for the Treatment of Youth with Type 2 Diabetes          </a:t>
            </a:r>
            <a:r>
              <a:rPr lang="en-US" sz="1600" i="1" err="1">
                <a:solidFill>
                  <a:srgbClr val="0841A2"/>
                </a:solidFill>
                <a:latin typeface="Century Gothic" panose="020B0502020202020204" pitchFamily="34" charset="0"/>
              </a:rPr>
              <a:t>Arslanian</a:t>
            </a:r>
            <a:r>
              <a:rPr lang="en-US" sz="1600" i="1">
                <a:solidFill>
                  <a:srgbClr val="0841A2"/>
                </a:solidFill>
                <a:latin typeface="Century Gothic" panose="020B0502020202020204" pitchFamily="34" charset="0"/>
              </a:rPr>
              <a:t>, et al - NEJM June 2022</a:t>
            </a:r>
            <a:r>
              <a:rPr lang="en-US" sz="1600" b="1">
                <a:solidFill>
                  <a:srgbClr val="0841A2"/>
                </a:solidFill>
                <a:latin typeface="Century Gothic" panose="020B0502020202020204" pitchFamily="34" charset="0"/>
              </a:rPr>
              <a:t>                                                                               </a:t>
            </a:r>
            <a:r>
              <a:rPr lang="en-US" sz="3600" b="1">
                <a:solidFill>
                  <a:srgbClr val="0841A2"/>
                </a:solidFill>
                <a:latin typeface="Century Gothic" panose="020B0502020202020204" pitchFamily="34" charset="0"/>
              </a:rPr>
              <a:t>								</a:t>
            </a:r>
            <a:endParaRPr lang="en-US" sz="3600" i="1">
              <a:solidFill>
                <a:srgbClr val="0841A2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4BD914-FCC4-4EE4-A35A-EAA10D966388}"/>
              </a:ext>
            </a:extLst>
          </p:cNvPr>
          <p:cNvSpPr txBox="1"/>
          <p:nvPr/>
        </p:nvSpPr>
        <p:spPr>
          <a:xfrm>
            <a:off x="6270879" y="1916570"/>
            <a:ext cx="4936087" cy="2825389"/>
          </a:xfrm>
          <a:prstGeom prst="rect">
            <a:avLst/>
          </a:prstGeom>
          <a:noFill/>
          <a:ln>
            <a:solidFill>
              <a:srgbClr val="0841A2"/>
            </a:solidFill>
          </a:ln>
        </p:spPr>
        <p:txBody>
          <a:bodyPr wrap="square">
            <a:spAutoFit/>
          </a:bodyPr>
          <a:lstStyle/>
          <a:p>
            <a:pPr marL="457189" indent="-457189" defTabSz="609585" fontAlgn="base">
              <a:spcBef>
                <a:spcPct val="20000"/>
              </a:spcBef>
              <a:buFont typeface="Arial"/>
              <a:buChar char="•"/>
              <a:defRPr/>
            </a:pPr>
            <a:r>
              <a:rPr lang="en-US" sz="2400">
                <a:solidFill>
                  <a:srgbClr val="0841A2"/>
                </a:solidFill>
                <a:latin typeface="Century Gothic" panose="020B0502020202020204" pitchFamily="34" charset="0"/>
              </a:rPr>
              <a:t>Improvements in glycemic control with dulaglutide persisted through 52 weeks</a:t>
            </a:r>
          </a:p>
          <a:p>
            <a:pPr marL="457189" indent="-457189" defTabSz="609585" fontAlgn="base">
              <a:spcBef>
                <a:spcPct val="20000"/>
              </a:spcBef>
              <a:buFont typeface="Arial"/>
              <a:buChar char="•"/>
              <a:defRPr/>
            </a:pPr>
            <a:endParaRPr lang="en-US" sz="2400">
              <a:solidFill>
                <a:srgbClr val="0841A2"/>
              </a:solidFill>
              <a:latin typeface="Century Gothic" panose="020B0502020202020204" pitchFamily="34" charset="0"/>
            </a:endParaRPr>
          </a:p>
          <a:p>
            <a:pPr marL="457189" indent="-457189" defTabSz="609585" fontAlgn="base">
              <a:spcBef>
                <a:spcPct val="20000"/>
              </a:spcBef>
              <a:buFont typeface="Arial"/>
              <a:buChar char="•"/>
              <a:defRPr/>
            </a:pPr>
            <a:r>
              <a:rPr lang="en-US" sz="2400">
                <a:solidFill>
                  <a:srgbClr val="0841A2"/>
                </a:solidFill>
                <a:latin typeface="Century Gothic" panose="020B0502020202020204" pitchFamily="34" charset="0"/>
              </a:rPr>
              <a:t>Compared to TODAY trial, dulaglutide therapy appear to be potentially promising</a:t>
            </a:r>
          </a:p>
        </p:txBody>
      </p:sp>
    </p:spTree>
    <p:extLst>
      <p:ext uri="{BB962C8B-B14F-4D97-AF65-F5344CB8AC3E}">
        <p14:creationId xmlns:p14="http://schemas.microsoft.com/office/powerpoint/2010/main" val="8137025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4860C6-AF34-42A5-B893-8419853339DC}"/>
              </a:ext>
            </a:extLst>
          </p:cNvPr>
          <p:cNvSpPr txBox="1"/>
          <p:nvPr/>
        </p:nvSpPr>
        <p:spPr>
          <a:xfrm>
            <a:off x="464059" y="447994"/>
            <a:ext cx="1081594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841A2"/>
                </a:solidFill>
                <a:latin typeface="Century Gothic" panose="020B0502020202020204" pitchFamily="34" charset="0"/>
              </a:rPr>
              <a:t>Once-Weekly Dulaglutide for the Treatment of Youths with Type 2 Diabetes                                       </a:t>
            </a:r>
            <a:r>
              <a:rPr lang="en-US" sz="1600" i="1" err="1">
                <a:solidFill>
                  <a:srgbClr val="0841A2"/>
                </a:solidFill>
                <a:latin typeface="Century Gothic" panose="020B0502020202020204" pitchFamily="34" charset="0"/>
              </a:rPr>
              <a:t>Arslanian</a:t>
            </a:r>
            <a:r>
              <a:rPr lang="en-US" sz="1600" i="1">
                <a:solidFill>
                  <a:srgbClr val="0841A2"/>
                </a:solidFill>
                <a:latin typeface="Century Gothic" panose="020B0502020202020204" pitchFamily="34" charset="0"/>
              </a:rPr>
              <a:t>, et al - NEJM June 2022</a:t>
            </a:r>
            <a:r>
              <a:rPr lang="en-US" sz="2800" b="1">
                <a:solidFill>
                  <a:srgbClr val="0841A2"/>
                </a:solidFill>
                <a:latin typeface="Century Gothic" panose="020B0502020202020204" pitchFamily="34" charset="0"/>
              </a:rPr>
              <a:t>                                                                								</a:t>
            </a:r>
            <a:endParaRPr lang="en-US" sz="1200" i="1">
              <a:solidFill>
                <a:srgbClr val="0841A2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F57B3A-D580-498A-87BD-B279E9A245FA}"/>
              </a:ext>
            </a:extLst>
          </p:cNvPr>
          <p:cNvSpPr txBox="1"/>
          <p:nvPr/>
        </p:nvSpPr>
        <p:spPr>
          <a:xfrm>
            <a:off x="6447272" y="1882522"/>
            <a:ext cx="4918072" cy="830997"/>
          </a:xfrm>
          <a:prstGeom prst="rect">
            <a:avLst/>
          </a:prstGeom>
          <a:noFill/>
          <a:ln>
            <a:solidFill>
              <a:srgbClr val="0841A2"/>
            </a:solidFill>
          </a:ln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0841A2"/>
                </a:solidFill>
                <a:latin typeface="Century Gothic" panose="020B0502020202020204" pitchFamily="34" charset="0"/>
              </a:rPr>
              <a:t>No significant BMI change from baseline at week 26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4EC199-6813-412D-9BE1-48F5E614D1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2000" y="1832989"/>
            <a:ext cx="5152103" cy="3576663"/>
          </a:xfrm>
          <a:prstGeom prst="rect">
            <a:avLst/>
          </a:prstGeom>
          <a:ln>
            <a:solidFill>
              <a:srgbClr val="0841A2"/>
            </a:solidFill>
          </a:ln>
        </p:spPr>
      </p:pic>
    </p:spTree>
    <p:extLst>
      <p:ext uri="{BB962C8B-B14F-4D97-AF65-F5344CB8AC3E}">
        <p14:creationId xmlns:p14="http://schemas.microsoft.com/office/powerpoint/2010/main" val="24950582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935917" y="388595"/>
            <a:ext cx="9825283" cy="839772"/>
          </a:xfrm>
          <a:noFill/>
        </p:spPr>
        <p:txBody>
          <a:bodyPr>
            <a:normAutofit/>
          </a:bodyPr>
          <a:lstStyle/>
          <a:p>
            <a:pPr marL="173034"/>
            <a:r>
              <a:rPr lang="en-US"/>
              <a:t>GLP-1 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6401" y="1812911"/>
            <a:ext cx="7727999" cy="2372691"/>
          </a:xfrm>
          <a:ln>
            <a:solidFill>
              <a:schemeClr val="accent1"/>
            </a:solidFill>
          </a:ln>
        </p:spPr>
        <p:txBody>
          <a:bodyPr rtlCol="0">
            <a:normAutofit/>
          </a:bodyPr>
          <a:lstStyle/>
          <a:p>
            <a:pPr indent="-280981">
              <a:spcAft>
                <a:spcPts val="1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/>
              <a:t>Longer-acting </a:t>
            </a:r>
            <a:r>
              <a:rPr lang="en-US" sz="2400" err="1"/>
              <a:t>GLP</a:t>
            </a:r>
            <a:r>
              <a:rPr lang="en-US" sz="2400"/>
              <a:t>-1 receptor agonists reduced A1C more than shorter-acting ones</a:t>
            </a:r>
          </a:p>
          <a:p>
            <a:pPr indent="-280981">
              <a:spcAft>
                <a:spcPts val="1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/>
              <a:t>Reduces HbA1c 1-2%</a:t>
            </a:r>
          </a:p>
          <a:p>
            <a:pPr indent="-280981">
              <a:spcAft>
                <a:spcPts val="1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/>
              <a:t>Weight loss (?)</a:t>
            </a:r>
          </a:p>
        </p:txBody>
      </p:sp>
    </p:spTree>
    <p:extLst>
      <p:ext uri="{BB962C8B-B14F-4D97-AF65-F5344CB8AC3E}">
        <p14:creationId xmlns:p14="http://schemas.microsoft.com/office/powerpoint/2010/main" val="20785781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5F7472-79BE-9D36-EA66-9BBB77C92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28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845C8A-9722-D68D-7FB1-28527796C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9553"/>
            <a:ext cx="10515600" cy="506745"/>
          </a:xfrm>
        </p:spPr>
        <p:txBody>
          <a:bodyPr>
            <a:normAutofit fontScale="90000"/>
          </a:bodyPr>
          <a:lstStyle/>
          <a:p>
            <a:r>
              <a:rPr lang="en-US" sz="2800"/>
              <a:t>Once-Weekly Semaglutide in Adolescents with Obesity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8FB4DF-3D82-EF24-7310-BD230A79A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447" y="1345294"/>
            <a:ext cx="3265967" cy="3082889"/>
          </a:xfrm>
        </p:spPr>
        <p:txBody>
          <a:bodyPr>
            <a:normAutofit/>
          </a:bodyPr>
          <a:lstStyle/>
          <a:p>
            <a:pPr marL="354013" indent="-342900">
              <a:buFont typeface="Arial" panose="020B0604020202020204" pitchFamily="34" charset="0"/>
              <a:buChar char="•"/>
            </a:pPr>
            <a:r>
              <a:rPr lang="en-US" sz="1800"/>
              <a:t>Randomized, placebo-controlled trial</a:t>
            </a:r>
          </a:p>
          <a:p>
            <a:pPr marL="354013" indent="-342900">
              <a:buFont typeface="Arial" panose="020B0604020202020204" pitchFamily="34" charset="0"/>
              <a:buChar char="•"/>
            </a:pPr>
            <a:r>
              <a:rPr lang="en-US" sz="1800"/>
              <a:t>201 youth aged 12–17 y</a:t>
            </a:r>
          </a:p>
          <a:p>
            <a:pPr marL="354013" indent="-342900">
              <a:buFont typeface="Arial" panose="020B0604020202020204" pitchFamily="34" charset="0"/>
              <a:buChar char="•"/>
            </a:pPr>
            <a:r>
              <a:rPr lang="en-US" sz="1800"/>
              <a:t>Semaglutide 2.4 mg weekly for 68 weeks</a:t>
            </a:r>
          </a:p>
          <a:p>
            <a:pPr marL="354013" indent="-342900">
              <a:buFont typeface="Arial" panose="020B0604020202020204" pitchFamily="34" charset="0"/>
              <a:buChar char="•"/>
            </a:pPr>
            <a:r>
              <a:rPr lang="en-US" sz="1800"/>
              <a:t>Estimated difference of -16.7% in mean change in BMI from baseline compared to placebo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7C3CEF-9598-0BA8-DA6E-4E366CC6F1D5}"/>
              </a:ext>
            </a:extLst>
          </p:cNvPr>
          <p:cNvSpPr txBox="1"/>
          <p:nvPr/>
        </p:nvSpPr>
        <p:spPr>
          <a:xfrm>
            <a:off x="7184952" y="746298"/>
            <a:ext cx="39686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1" err="1">
                <a:solidFill>
                  <a:srgbClr val="0841A2"/>
                </a:solidFill>
                <a:effectLst/>
                <a:latin typeface="inherit"/>
              </a:rPr>
              <a:t>Weghuber</a:t>
            </a:r>
            <a:r>
              <a:rPr lang="en-US" sz="1200" b="0" i="1">
                <a:solidFill>
                  <a:srgbClr val="0841A2"/>
                </a:solidFill>
                <a:effectLst/>
                <a:latin typeface="inherit"/>
              </a:rPr>
              <a:t> et al.</a:t>
            </a:r>
            <a:r>
              <a:rPr lang="en-US" sz="1200">
                <a:solidFill>
                  <a:srgbClr val="666666"/>
                </a:solidFill>
                <a:latin typeface="inherit"/>
              </a:rPr>
              <a:t> </a:t>
            </a:r>
            <a:r>
              <a:rPr lang="en-US" sz="1200" i="1">
                <a:solidFill>
                  <a:srgbClr val="0841A2"/>
                </a:solidFill>
              </a:rPr>
              <a:t>N </a:t>
            </a:r>
            <a:r>
              <a:rPr lang="en-US" sz="1200" i="1" err="1">
                <a:solidFill>
                  <a:srgbClr val="0841A2"/>
                </a:solidFill>
              </a:rPr>
              <a:t>Engl</a:t>
            </a:r>
            <a:r>
              <a:rPr lang="en-US" sz="1200" i="1">
                <a:solidFill>
                  <a:srgbClr val="0841A2"/>
                </a:solidFill>
              </a:rPr>
              <a:t> J Med 2022; 387:2245-2257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5C0157-AFE2-C584-343C-1026D27164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10450" y="3593525"/>
            <a:ext cx="3517605" cy="260245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86CC2B-4E29-1BDC-939D-3F9ED2BF169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7290" y="1174757"/>
            <a:ext cx="3064598" cy="226730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923627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5F7472-79BE-9D36-EA66-9BBB77C92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29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845C8A-9722-D68D-7FB1-28527796C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Once-Weekly Semaglutide in Adolescents with Obesity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7C3CEF-9598-0BA8-DA6E-4E366CC6F1D5}"/>
              </a:ext>
            </a:extLst>
          </p:cNvPr>
          <p:cNvSpPr txBox="1"/>
          <p:nvPr/>
        </p:nvSpPr>
        <p:spPr>
          <a:xfrm>
            <a:off x="6972300" y="1382911"/>
            <a:ext cx="39686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1" err="1">
                <a:solidFill>
                  <a:srgbClr val="0841A2"/>
                </a:solidFill>
                <a:effectLst/>
                <a:latin typeface="inherit"/>
              </a:rPr>
              <a:t>Weghuber</a:t>
            </a:r>
            <a:r>
              <a:rPr lang="en-US" sz="1400" b="0" i="1">
                <a:solidFill>
                  <a:srgbClr val="0841A2"/>
                </a:solidFill>
                <a:effectLst/>
                <a:latin typeface="inherit"/>
              </a:rPr>
              <a:t> et al.</a:t>
            </a:r>
            <a:r>
              <a:rPr lang="en-US" sz="1400">
                <a:solidFill>
                  <a:srgbClr val="666666"/>
                </a:solidFill>
                <a:latin typeface="inherit"/>
              </a:rPr>
              <a:t> </a:t>
            </a:r>
            <a:r>
              <a:rPr lang="en-US" sz="1400" i="1">
                <a:solidFill>
                  <a:srgbClr val="0841A2"/>
                </a:solidFill>
              </a:rPr>
              <a:t>N </a:t>
            </a:r>
            <a:r>
              <a:rPr lang="en-US" sz="1400" i="1" err="1">
                <a:solidFill>
                  <a:srgbClr val="0841A2"/>
                </a:solidFill>
              </a:rPr>
              <a:t>Engl</a:t>
            </a:r>
            <a:r>
              <a:rPr lang="en-US" sz="1400" i="1">
                <a:solidFill>
                  <a:srgbClr val="0841A2"/>
                </a:solidFill>
              </a:rPr>
              <a:t> J Med 2022; 387:2245-2257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E411AC-CA8F-3823-F6F4-96F5337050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4049" y="2202398"/>
            <a:ext cx="8383902" cy="327269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9338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524256" y="374656"/>
            <a:ext cx="10093867" cy="855453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9pPr>
          </a:lstStyle>
          <a:p>
            <a:pPr marL="365751"/>
            <a:r>
              <a:rPr lang="en-GB" altLang="en-US" sz="2800" b="1">
                <a:solidFill>
                  <a:srgbClr val="0841A2"/>
                </a:solidFill>
                <a:latin typeface="Century Gothic" panose="020B0502020202020204" pitchFamily="34" charset="0"/>
              </a:rPr>
              <a:t>Disparity in Prevalence of Type 2 Diabetes in Youth  </a:t>
            </a:r>
          </a:p>
          <a:p>
            <a:pPr marL="365751"/>
            <a:r>
              <a:rPr lang="en-GB" altLang="en-US" sz="2800" b="1">
                <a:solidFill>
                  <a:srgbClr val="0841A2"/>
                </a:solidFill>
                <a:latin typeface="Century Gothic" panose="020B0502020202020204" pitchFamily="34" charset="0"/>
              </a:rPr>
              <a:t>SEARCH for Diabetes in Youth study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7524703" y="1098972"/>
            <a:ext cx="3292655" cy="201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9pPr>
          </a:lstStyle>
          <a:p>
            <a:r>
              <a:rPr lang="en-GB" altLang="en-US" sz="1400" i="1">
                <a:solidFill>
                  <a:srgbClr val="0841A2"/>
                </a:solidFill>
                <a:latin typeface="Century Gothic" panose="020B0502020202020204" pitchFamily="34" charset="0"/>
              </a:rPr>
              <a:t>Nadeau et al. </a:t>
            </a:r>
            <a:r>
              <a:rPr lang="en-GB" altLang="en-US" sz="1400" i="1" err="1">
                <a:solidFill>
                  <a:srgbClr val="0841A2"/>
                </a:solidFill>
                <a:latin typeface="Century Gothic" panose="020B0502020202020204" pitchFamily="34" charset="0"/>
              </a:rPr>
              <a:t>Dia</a:t>
            </a:r>
            <a:r>
              <a:rPr lang="en-GB" altLang="en-US" sz="1400" i="1">
                <a:solidFill>
                  <a:srgbClr val="0841A2"/>
                </a:solidFill>
                <a:latin typeface="Century Gothic" panose="020B0502020202020204" pitchFamily="34" charset="0"/>
              </a:rPr>
              <a:t> Care 2016;39:1635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03059EE-CF65-7441-8E8D-05FEBC1372A7}"/>
              </a:ext>
            </a:extLst>
          </p:cNvPr>
          <p:cNvGrpSpPr/>
          <p:nvPr/>
        </p:nvGrpSpPr>
        <p:grpSpPr>
          <a:xfrm>
            <a:off x="1529076" y="1899037"/>
            <a:ext cx="6613414" cy="3985951"/>
            <a:chOff x="2420339" y="1577832"/>
            <a:chExt cx="7509724" cy="445301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63AC382-4667-D74F-B7A0-C592799C5CB9}"/>
                </a:ext>
              </a:extLst>
            </p:cNvPr>
            <p:cNvGrpSpPr/>
            <p:nvPr/>
          </p:nvGrpSpPr>
          <p:grpSpPr>
            <a:xfrm>
              <a:off x="2420339" y="2310575"/>
              <a:ext cx="7203429" cy="3416736"/>
              <a:chOff x="1192894" y="2280770"/>
              <a:chExt cx="8416540" cy="4451762"/>
            </a:xfrm>
          </p:grpSpPr>
          <p:pic>
            <p:nvPicPr>
              <p:cNvPr id="8" name="Picture 3">
                <a:extLst>
                  <a:ext uri="{FF2B5EF4-FFF2-40B4-BE49-F238E27FC236}">
                    <a16:creationId xmlns:a16="http://schemas.microsoft.com/office/drawing/2014/main" id="{6936B145-489B-B14A-8F8C-7A6668CD9E0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2014077" y="2280770"/>
                <a:ext cx="7595357" cy="367399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486BE35-A446-364A-B133-8408E6FC6881}"/>
                  </a:ext>
                </a:extLst>
              </p:cNvPr>
              <p:cNvSpPr txBox="1"/>
              <p:nvPr/>
            </p:nvSpPr>
            <p:spPr>
              <a:xfrm rot="20087732">
                <a:off x="1192894" y="6158223"/>
                <a:ext cx="2819288" cy="5526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s-ES_tradnl" sz="1867"/>
                  <a:t>Non-</a:t>
                </a:r>
                <a:r>
                  <a:rPr lang="es-ES_tradnl" sz="1867" err="1"/>
                  <a:t>Hispanic</a:t>
                </a:r>
                <a:r>
                  <a:rPr lang="es-ES_tradnl" sz="1867"/>
                  <a:t> White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EC916DD-A38F-C149-B367-026E7CEA28D9}"/>
                  </a:ext>
                </a:extLst>
              </p:cNvPr>
              <p:cNvSpPr txBox="1"/>
              <p:nvPr/>
            </p:nvSpPr>
            <p:spPr>
              <a:xfrm rot="20087732">
                <a:off x="2423103" y="6179904"/>
                <a:ext cx="2937113" cy="5526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s-ES_tradnl" sz="1867" err="1"/>
                  <a:t>Asian</a:t>
                </a:r>
                <a:r>
                  <a:rPr lang="es-ES_tradnl" sz="1867"/>
                  <a:t> </a:t>
                </a:r>
                <a:r>
                  <a:rPr lang="es-ES_tradnl" sz="1867" err="1"/>
                  <a:t>Pacific</a:t>
                </a:r>
                <a:r>
                  <a:rPr lang="es-ES_tradnl" sz="1867"/>
                  <a:t> </a:t>
                </a:r>
                <a:r>
                  <a:rPr lang="es-ES_tradnl" sz="1867" err="1"/>
                  <a:t>Islander</a:t>
                </a:r>
                <a:endParaRPr lang="es-ES_tradnl" sz="1867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060A804-871C-C348-8EF6-4950EED6E72C}"/>
                  </a:ext>
                </a:extLst>
              </p:cNvPr>
              <p:cNvSpPr txBox="1"/>
              <p:nvPr/>
            </p:nvSpPr>
            <p:spPr>
              <a:xfrm rot="20087732">
                <a:off x="4972427" y="5872887"/>
                <a:ext cx="1329675" cy="5526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s-ES_tradnl" sz="1867" err="1"/>
                  <a:t>Hispanic</a:t>
                </a:r>
                <a:endParaRPr lang="es-ES_tradnl" sz="1867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D251133-4CF5-8741-8A34-DC5B93A4E3AC}"/>
                  </a:ext>
                </a:extLst>
              </p:cNvPr>
              <p:cNvSpPr txBox="1"/>
              <p:nvPr/>
            </p:nvSpPr>
            <p:spPr>
              <a:xfrm rot="20087732">
                <a:off x="5435623" y="6088372"/>
                <a:ext cx="2457987" cy="5526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s-ES_tradnl" sz="1867" err="1"/>
                  <a:t>African</a:t>
                </a:r>
                <a:r>
                  <a:rPr lang="es-ES_tradnl" sz="1867"/>
                  <a:t> American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099E304-4B9A-EA41-8A4F-8BC4CC256BAD}"/>
                  </a:ext>
                </a:extLst>
              </p:cNvPr>
              <p:cNvSpPr txBox="1"/>
              <p:nvPr/>
            </p:nvSpPr>
            <p:spPr>
              <a:xfrm rot="20087732">
                <a:off x="6885146" y="6067815"/>
                <a:ext cx="2347904" cy="5526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s-ES_tradnl" sz="1867"/>
                  <a:t>American </a:t>
                </a:r>
                <a:r>
                  <a:rPr lang="es-ES_tradnl" sz="1867" err="1"/>
                  <a:t>Indian</a:t>
                </a:r>
                <a:endParaRPr lang="es-ES_tradnl" sz="1867"/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4192160" y="2310574"/>
              <a:ext cx="2854372" cy="37822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1600"/>
                <a:t>Ages 10–19 years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E703B42-2D22-0B49-8015-ACADB602561B}"/>
                </a:ext>
              </a:extLst>
            </p:cNvPr>
            <p:cNvSpPr/>
            <p:nvPr/>
          </p:nvSpPr>
          <p:spPr>
            <a:xfrm>
              <a:off x="4653634" y="1577832"/>
              <a:ext cx="3390847" cy="424143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altLang="en-US" sz="1867"/>
                <a:t>Prevalence by Race/Ethnicity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CE1E7C5-2985-6A47-881C-DC991B18520A}"/>
                </a:ext>
              </a:extLst>
            </p:cNvPr>
            <p:cNvSpPr/>
            <p:nvPr/>
          </p:nvSpPr>
          <p:spPr>
            <a:xfrm>
              <a:off x="2566737" y="1577832"/>
              <a:ext cx="7363326" cy="44530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  <p:sp>
        <p:nvSpPr>
          <p:cNvPr id="9" name="Rectangle 8"/>
          <p:cNvSpPr/>
          <p:nvPr/>
        </p:nvSpPr>
        <p:spPr>
          <a:xfrm>
            <a:off x="8812017" y="2380215"/>
            <a:ext cx="2928880" cy="23083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841A2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841A2"/>
                </a:solidFill>
              </a:rPr>
              <a:t>Type 1 diabetes 19.3 per 10,000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>
              <a:solidFill>
                <a:srgbClr val="0841A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841A2"/>
                </a:solidFill>
              </a:rPr>
              <a:t>Type 2 diabetes 10 per 10/000 in African American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9BFD7F-0601-57B5-1288-66EB398DEDA1}"/>
              </a:ext>
            </a:extLst>
          </p:cNvPr>
          <p:cNvSpPr txBox="1"/>
          <p:nvPr/>
        </p:nvSpPr>
        <p:spPr>
          <a:xfrm>
            <a:off x="3069100" y="2893478"/>
            <a:ext cx="8534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1600">
                <a:latin typeface="Century Gothic" panose="020B0502020202020204" pitchFamily="34" charset="0"/>
              </a:rPr>
              <a:t>2009 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7985419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782963" y="465071"/>
            <a:ext cx="8229600" cy="982663"/>
          </a:xfrm>
          <a:noFill/>
        </p:spPr>
        <p:txBody>
          <a:bodyPr>
            <a:normAutofit/>
          </a:bodyPr>
          <a:lstStyle/>
          <a:p>
            <a:r>
              <a:rPr lang="en-US"/>
              <a:t>GLP-1 RA - Side effects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628115"/>
            <a:ext cx="7341220" cy="3256119"/>
          </a:xfrm>
          <a:ln>
            <a:solidFill>
              <a:schemeClr val="accent1"/>
            </a:solidFill>
          </a:ln>
        </p:spPr>
        <p:txBody>
          <a:bodyPr rtlCol="0">
            <a:normAutofit/>
          </a:bodyPr>
          <a:lstStyle/>
          <a:p>
            <a:pPr marL="354013" indent="-34290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defRPr/>
            </a:pPr>
            <a:r>
              <a:rPr lang="en-US" sz="1867"/>
              <a:t>Nausea </a:t>
            </a:r>
          </a:p>
          <a:p>
            <a:pPr marL="354013" indent="-34290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1867"/>
              <a:t>No adverse events leading to treatment discontinuation were reported during the open-label period through 52 weeks</a:t>
            </a:r>
          </a:p>
          <a:p>
            <a:pPr marL="354013" indent="-34290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1867"/>
              <a:t>No deaths were reported during the trial</a:t>
            </a:r>
          </a:p>
          <a:p>
            <a:pPr marL="354013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867"/>
              <a:t>Pancreatitis </a:t>
            </a:r>
          </a:p>
          <a:p>
            <a:pPr lvl="3">
              <a:spcBef>
                <a:spcPts val="0"/>
              </a:spcBef>
              <a:spcAft>
                <a:spcPts val="1600"/>
              </a:spcAft>
              <a:defRPr/>
            </a:pPr>
            <a:r>
              <a:rPr lang="en-US" sz="1800">
                <a:solidFill>
                  <a:srgbClr val="0841A2"/>
                </a:solidFill>
              </a:rPr>
              <a:t>post marketing reports of acute pancreatitis </a:t>
            </a:r>
          </a:p>
          <a:p>
            <a:pPr lvl="3">
              <a:spcBef>
                <a:spcPts val="0"/>
              </a:spcBef>
              <a:spcAft>
                <a:spcPts val="1600"/>
              </a:spcAft>
              <a:defRPr/>
            </a:pPr>
            <a:endParaRPr lang="en-US" sz="1800">
              <a:solidFill>
                <a:srgbClr val="0841A2"/>
              </a:solidFill>
            </a:endParaRPr>
          </a:p>
          <a:p>
            <a:pPr>
              <a:spcBef>
                <a:spcPts val="0"/>
              </a:spcBef>
              <a:spcAft>
                <a:spcPts val="1600"/>
              </a:spcAft>
              <a:defRPr/>
            </a:pPr>
            <a:endParaRPr lang="en-US" sz="1800"/>
          </a:p>
          <a:p>
            <a:pPr>
              <a:spcBef>
                <a:spcPts val="0"/>
              </a:spcBef>
              <a:spcAft>
                <a:spcPts val="1600"/>
              </a:spcAft>
              <a:defRPr/>
            </a:pPr>
            <a:endParaRPr lang="en-US" sz="1867"/>
          </a:p>
        </p:txBody>
      </p:sp>
    </p:spTree>
    <p:extLst>
      <p:ext uri="{BB962C8B-B14F-4D97-AF65-F5344CB8AC3E}">
        <p14:creationId xmlns:p14="http://schemas.microsoft.com/office/powerpoint/2010/main" val="35930703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935917" y="388595"/>
            <a:ext cx="9825283" cy="1089805"/>
          </a:xfrm>
          <a:noFill/>
        </p:spPr>
        <p:txBody>
          <a:bodyPr>
            <a:normAutofit fontScale="90000"/>
          </a:bodyPr>
          <a:lstStyle/>
          <a:p>
            <a:pPr marL="173034"/>
            <a:r>
              <a:rPr lang="en-US"/>
              <a:t>Dual GIP/GLP-1 receptor agonist</a:t>
            </a:r>
            <a:br>
              <a:rPr lang="en-US"/>
            </a:br>
            <a:r>
              <a:rPr lang="en-US" err="1"/>
              <a:t>Tirzepatide</a:t>
            </a:r>
            <a:r>
              <a:rPr lang="en-US"/>
              <a:t> (</a:t>
            </a:r>
            <a:r>
              <a:rPr lang="en-US" err="1"/>
              <a:t>Mounjaro</a:t>
            </a:r>
            <a:r>
              <a:rPr lang="en-US"/>
              <a:t>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0158" y="2110511"/>
            <a:ext cx="7596599" cy="2295891"/>
          </a:xfrm>
          <a:ln>
            <a:solidFill>
              <a:srgbClr val="C00000"/>
            </a:solidFill>
          </a:ln>
        </p:spPr>
        <p:txBody>
          <a:bodyPr rtlCol="0">
            <a:normAutofit/>
          </a:bodyPr>
          <a:lstStyle/>
          <a:p>
            <a:pPr indent="-280981">
              <a:spcAft>
                <a:spcPts val="1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/>
              <a:t>FDA approved in May 2022 for  type 2 diabetes in adults</a:t>
            </a:r>
          </a:p>
          <a:p>
            <a:pPr indent="-280981">
              <a:spcAft>
                <a:spcPts val="1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/>
              <a:t>First in a new class of diabetes medications</a:t>
            </a:r>
          </a:p>
          <a:p>
            <a:pPr indent="-280981">
              <a:spcAft>
                <a:spcPts val="1600"/>
              </a:spcAft>
              <a:buFont typeface="Arial" panose="020B0604020202020204" pitchFamily="34" charset="0"/>
              <a:buChar char="•"/>
              <a:defRPr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6868816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0CD77-DB9E-4BC0-9532-34D7A8A0C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29832"/>
            <a:ext cx="10401600" cy="1143000"/>
          </a:xfrm>
          <a:noFill/>
        </p:spPr>
        <p:txBody>
          <a:bodyPr>
            <a:normAutofit fontScale="90000"/>
          </a:bodyPr>
          <a:lstStyle/>
          <a:p>
            <a:r>
              <a:rPr lang="en-US" sz="2667"/>
              <a:t>Combined treatment with GLP-1 and GIP receptor agonists could result in additive effects on glucose and bodyweight regulation</a:t>
            </a:r>
            <a:br>
              <a:rPr lang="en-US" sz="2667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E1F0C-4C40-4E1C-B817-4513F4733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9424" y="1808573"/>
            <a:ext cx="8161953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600"/>
              </a:spcAft>
            </a:pPr>
            <a:endParaRPr lang="en-US" sz="2400"/>
          </a:p>
          <a:p>
            <a:pPr>
              <a:spcBef>
                <a:spcPts val="0"/>
              </a:spcBef>
              <a:spcAft>
                <a:spcPts val="1600"/>
              </a:spcAft>
            </a:pPr>
            <a:r>
              <a:rPr lang="en-US" sz="2400" err="1"/>
              <a:t>Tirzepatide</a:t>
            </a:r>
            <a:r>
              <a:rPr lang="en-US" sz="2400"/>
              <a:t> (</a:t>
            </a:r>
            <a:r>
              <a:rPr lang="en-US" sz="2400" err="1"/>
              <a:t>Mounjaro</a:t>
            </a:r>
            <a:r>
              <a:rPr lang="en-US" sz="2400"/>
              <a:t>) is a dual GIP–GLP-1 receptor agonist</a:t>
            </a:r>
          </a:p>
          <a:p>
            <a:pPr>
              <a:spcBef>
                <a:spcPts val="0"/>
              </a:spcBef>
              <a:spcAft>
                <a:spcPts val="1600"/>
              </a:spcAft>
            </a:pPr>
            <a:r>
              <a:rPr lang="en-US" sz="2400"/>
              <a:t>Structure is primarily based on the GIP amino acid sequence and includes a </a:t>
            </a:r>
            <a:r>
              <a:rPr lang="en-US" sz="2400" err="1"/>
              <a:t>C20</a:t>
            </a:r>
            <a:r>
              <a:rPr lang="en-US" sz="2400"/>
              <a:t> fatty diacid moiety</a:t>
            </a:r>
          </a:p>
          <a:p>
            <a:pPr>
              <a:spcBef>
                <a:spcPts val="0"/>
              </a:spcBef>
              <a:spcAft>
                <a:spcPts val="1600"/>
              </a:spcAft>
            </a:pPr>
            <a:r>
              <a:rPr lang="en-US" sz="2400"/>
              <a:t>Half-life of approximately 5 days allows weekly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16558774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1917779" y="970156"/>
            <a:ext cx="2968098" cy="47329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lnSpc>
                <a:spcPct val="97000"/>
              </a:lnSpc>
            </a:pPr>
            <a:r>
              <a:rPr lang="en-US" sz="1059" b="1" spc="-1" err="1">
                <a:solidFill>
                  <a:srgbClr val="0841A2"/>
                </a:solidFill>
                <a:latin typeface="Arial"/>
                <a:ea typeface="Arial Unicode MS"/>
              </a:rPr>
              <a:t>Frías</a:t>
            </a:r>
            <a:r>
              <a:rPr lang="en-US" sz="1059" b="1" spc="-1">
                <a:solidFill>
                  <a:srgbClr val="0841A2"/>
                </a:solidFill>
                <a:latin typeface="Arial"/>
                <a:ea typeface="Arial Unicode MS"/>
              </a:rPr>
              <a:t> et al. N </a:t>
            </a:r>
            <a:r>
              <a:rPr lang="en-US" sz="1059" b="1" spc="-1" err="1">
                <a:solidFill>
                  <a:srgbClr val="0841A2"/>
                </a:solidFill>
                <a:latin typeface="Arial"/>
                <a:ea typeface="Arial Unicode MS"/>
              </a:rPr>
              <a:t>Engl</a:t>
            </a:r>
            <a:r>
              <a:rPr lang="en-US" sz="1059" b="1" spc="-1">
                <a:solidFill>
                  <a:srgbClr val="0841A2"/>
                </a:solidFill>
                <a:latin typeface="Arial"/>
                <a:ea typeface="Arial Unicode MS"/>
              </a:rPr>
              <a:t> J Med 2021;385:503-515.</a:t>
            </a:r>
            <a:endParaRPr lang="en-US" sz="1059" spc="-1">
              <a:solidFill>
                <a:srgbClr val="0841A2"/>
              </a:solidFill>
              <a:latin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5C5139-5D23-479F-A386-CBFAB2EB67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913" y="409144"/>
            <a:ext cx="4495543" cy="5610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6" name="Picture 45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7779" y="1704423"/>
            <a:ext cx="3481645" cy="344915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325797-F11E-8933-F6B1-5B69C9B16FA9}"/>
              </a:ext>
            </a:extLst>
          </p:cNvPr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0286" y="1704423"/>
            <a:ext cx="3921070" cy="344915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539436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74401-E6C7-4236-9C90-4F6CE08BB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805" y="166718"/>
            <a:ext cx="9710785" cy="1074782"/>
          </a:xfrm>
          <a:noFill/>
        </p:spPr>
        <p:txBody>
          <a:bodyPr>
            <a:normAutofit/>
          </a:bodyPr>
          <a:lstStyle/>
          <a:p>
            <a:pPr algn="r" defTabSz="609585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>
                <a:ea typeface="+mn-ea"/>
                <a:cs typeface="+mn-cs"/>
              </a:rPr>
              <a:t>Weekly </a:t>
            </a:r>
            <a:r>
              <a:rPr lang="en-US" sz="2400" err="1">
                <a:ea typeface="+mn-ea"/>
                <a:cs typeface="+mn-cs"/>
              </a:rPr>
              <a:t>Tirzepatide</a:t>
            </a:r>
            <a:r>
              <a:rPr lang="en-US" sz="2400">
                <a:ea typeface="+mn-ea"/>
                <a:cs typeface="+mn-cs"/>
              </a:rPr>
              <a:t> Compared with </a:t>
            </a:r>
            <a:r>
              <a:rPr lang="en-US" sz="2400" err="1">
                <a:ea typeface="+mn-ea"/>
                <a:cs typeface="+mn-cs"/>
              </a:rPr>
              <a:t>Semaglutide</a:t>
            </a:r>
            <a:r>
              <a:rPr lang="en-US" sz="2400">
                <a:ea typeface="+mn-ea"/>
                <a:cs typeface="+mn-cs"/>
              </a:rPr>
              <a:t> on Body Weight                                                                                                                                                                   </a:t>
            </a:r>
            <a:br>
              <a:rPr lang="en-US" sz="1867">
                <a:ea typeface="+mn-ea"/>
                <a:cs typeface="+mn-cs"/>
              </a:rPr>
            </a:br>
            <a:r>
              <a:rPr lang="en-US" sz="1467" i="1">
                <a:ea typeface="+mn-ea"/>
                <a:cs typeface="+mn-cs"/>
              </a:rPr>
              <a:t>Frias, NEJM 2022</a:t>
            </a:r>
            <a:endParaRPr lang="en-US" sz="1467" i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5AC3E6-E1CB-4659-AD90-A4F9A2D280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13"/>
          <a:stretch/>
        </p:blipFill>
        <p:spPr>
          <a:xfrm>
            <a:off x="3405733" y="1642937"/>
            <a:ext cx="4995747" cy="39735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9A717A-ED54-DDA1-ABAB-51ED950071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67" r="-486"/>
          <a:stretch/>
        </p:blipFill>
        <p:spPr>
          <a:xfrm>
            <a:off x="2856571" y="1298833"/>
            <a:ext cx="6478858" cy="26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092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9F577-D6DA-4ACC-9BDB-212849CDD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15" y="590474"/>
            <a:ext cx="10972800" cy="631669"/>
          </a:xfrm>
          <a:noFill/>
        </p:spPr>
        <p:txBody>
          <a:bodyPr>
            <a:normAutofit fontScale="90000"/>
          </a:bodyPr>
          <a:lstStyle/>
          <a:p>
            <a:r>
              <a:rPr lang="en-US"/>
              <a:t>Glycemic Control in Youth with Type 2 Diabetes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98C05-345B-420A-AF28-F9C90CB8A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0852" y="1912533"/>
            <a:ext cx="8902925" cy="2738999"/>
          </a:xfrm>
        </p:spPr>
        <p:txBody>
          <a:bodyPr>
            <a:normAutofit/>
          </a:bodyPr>
          <a:lstStyle/>
          <a:p>
            <a:r>
              <a:rPr lang="en-US" sz="1867"/>
              <a:t>BG monitoring according to pharmacological treatment</a:t>
            </a:r>
          </a:p>
          <a:p>
            <a:pPr lvl="1"/>
            <a:r>
              <a:rPr lang="en-US" sz="1867"/>
              <a:t>No proven benefits of frequent BG testing in well controlled patients on no insulin treatment</a:t>
            </a:r>
          </a:p>
          <a:p>
            <a:pPr lvl="1"/>
            <a:endParaRPr lang="en-US" sz="1867"/>
          </a:p>
          <a:p>
            <a:r>
              <a:rPr lang="en-US" sz="1867"/>
              <a:t>HbA1c target </a:t>
            </a:r>
          </a:p>
          <a:p>
            <a:pPr lvl="1"/>
            <a:r>
              <a:rPr lang="en-US" sz="1867"/>
              <a:t>Oral agents: &lt;7%</a:t>
            </a:r>
          </a:p>
          <a:p>
            <a:pPr lvl="1"/>
            <a:r>
              <a:rPr lang="en-US" sz="1867"/>
              <a:t>&lt;6.5% on patients with recent onset, no hypoglycemia, improved BMI</a:t>
            </a:r>
          </a:p>
          <a:p>
            <a:endParaRPr lang="en-US" sz="1867"/>
          </a:p>
        </p:txBody>
      </p:sp>
    </p:spTree>
    <p:extLst>
      <p:ext uri="{BB962C8B-B14F-4D97-AF65-F5344CB8AC3E}">
        <p14:creationId xmlns:p14="http://schemas.microsoft.com/office/powerpoint/2010/main" val="29609683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881188"/>
            <a:ext cx="10363200" cy="1876165"/>
          </a:xfrm>
          <a:noFill/>
        </p:spPr>
        <p:txBody>
          <a:bodyPr>
            <a:noAutofit/>
          </a:bodyPr>
          <a:lstStyle/>
          <a:p>
            <a:pPr algn="ctr"/>
            <a:r>
              <a:rPr lang="en-US" noProof="0">
                <a:latin typeface="Century Gothic" panose="020B0502020202020204" pitchFamily="34" charset="0"/>
              </a:rPr>
              <a:t>Treatment: </a:t>
            </a:r>
            <a:br>
              <a:rPr lang="en-US" noProof="0">
                <a:latin typeface="Century Gothic" panose="020B0502020202020204" pitchFamily="34" charset="0"/>
              </a:rPr>
            </a:br>
            <a:r>
              <a:rPr lang="en-US" noProof="0">
                <a:latin typeface="Century Gothic" panose="020B0502020202020204" pitchFamily="34" charset="0"/>
              </a:rPr>
              <a:t>Bariatric Surgery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AF1E23-0BAE-9045-A4D3-71EDB1FF3A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6002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FAABD8-B591-124D-8831-1E137876B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738" y="2004620"/>
            <a:ext cx="4839676" cy="2599085"/>
          </a:xfrm>
          <a:prstGeom prst="rect">
            <a:avLst/>
          </a:prstGeom>
          <a:ln>
            <a:solidFill>
              <a:srgbClr val="0841A2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7C5CAC-1CE0-A94D-A758-DB79A30F7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2594" y="1991988"/>
            <a:ext cx="4244041" cy="2611717"/>
          </a:xfrm>
          <a:prstGeom prst="rect">
            <a:avLst/>
          </a:prstGeom>
          <a:ln>
            <a:solidFill>
              <a:srgbClr val="0841A2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40A295-342D-F044-B109-0B41397AD7E4}"/>
              </a:ext>
            </a:extLst>
          </p:cNvPr>
          <p:cNvSpPr txBox="1"/>
          <p:nvPr/>
        </p:nvSpPr>
        <p:spPr>
          <a:xfrm>
            <a:off x="2375721" y="4591074"/>
            <a:ext cx="1457579" cy="461665"/>
          </a:xfrm>
          <a:prstGeom prst="rect">
            <a:avLst/>
          </a:prstGeom>
          <a:noFill/>
          <a:ln>
            <a:solidFill>
              <a:srgbClr val="0841A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841A2"/>
                </a:solidFill>
              </a:rPr>
              <a:t>Roux-en-Y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2C3EC5-5CD7-1641-AD83-E84923404E70}"/>
              </a:ext>
            </a:extLst>
          </p:cNvPr>
          <p:cNvSpPr txBox="1"/>
          <p:nvPr/>
        </p:nvSpPr>
        <p:spPr>
          <a:xfrm>
            <a:off x="7955297" y="4594109"/>
            <a:ext cx="992901" cy="461665"/>
          </a:xfrm>
          <a:prstGeom prst="rect">
            <a:avLst/>
          </a:prstGeom>
          <a:noFill/>
          <a:ln>
            <a:solidFill>
              <a:srgbClr val="0841A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841A2"/>
                </a:solidFill>
              </a:rPr>
              <a:t>Sleeve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493DF5-4DD6-8CD3-1A36-303750D71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1797"/>
          </a:xfrm>
        </p:spPr>
        <p:txBody>
          <a:bodyPr/>
          <a:lstStyle/>
          <a:p>
            <a:r>
              <a:rPr lang="en-US" noProof="0">
                <a:latin typeface="Century Gothic" panose="020B0502020202020204" pitchFamily="34" charset="0"/>
              </a:rPr>
              <a:t>Bariatric Surgery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3595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Text Placeholder 2"/>
          <p:cNvSpPr txBox="1">
            <a:spLocks noChangeArrowheads="1"/>
          </p:cNvSpPr>
          <p:nvPr/>
        </p:nvSpPr>
        <p:spPr bwMode="auto">
          <a:xfrm>
            <a:off x="981309" y="412758"/>
            <a:ext cx="9601201" cy="719123"/>
          </a:xfrm>
          <a:prstGeom prst="rect">
            <a:avLst/>
          </a:prstGeom>
          <a:noFill/>
          <a:ln>
            <a:noFill/>
          </a:ln>
        </p:spPr>
        <p:txBody>
          <a:bodyPr lIns="254000" tIns="0" rIns="0" bIns="635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600" b="1">
                <a:solidFill>
                  <a:srgbClr val="0841A2"/>
                </a:solidFill>
                <a:latin typeface="Century Gothic" panose="020B0502020202020204" pitchFamily="34" charset="0"/>
              </a:rPr>
              <a:t>Changes in HbA</a:t>
            </a:r>
            <a:r>
              <a:rPr lang="en-US" altLang="en-US" sz="3600" b="1" baseline="-25000">
                <a:solidFill>
                  <a:srgbClr val="0841A2"/>
                </a:solidFill>
                <a:latin typeface="Century Gothic" panose="020B0502020202020204" pitchFamily="34" charset="0"/>
              </a:rPr>
              <a:t>1</a:t>
            </a:r>
            <a:r>
              <a:rPr lang="en-US" altLang="en-US" sz="3600" b="1">
                <a:solidFill>
                  <a:srgbClr val="0841A2"/>
                </a:solidFill>
                <a:latin typeface="Century Gothic" panose="020B0502020202020204" pitchFamily="34" charset="0"/>
              </a:rPr>
              <a:t>c
</a:t>
            </a:r>
          </a:p>
        </p:txBody>
      </p:sp>
      <p:pic>
        <p:nvPicPr>
          <p:cNvPr id="16397" name="Picture 13" descr="Cover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37270" y="1522173"/>
            <a:ext cx="6347895" cy="440771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164CECB-9147-476B-9230-BAF9D36AE60D}"/>
              </a:ext>
            </a:extLst>
          </p:cNvPr>
          <p:cNvGrpSpPr/>
          <p:nvPr/>
        </p:nvGrpSpPr>
        <p:grpSpPr>
          <a:xfrm>
            <a:off x="8331200" y="1954302"/>
            <a:ext cx="2958352" cy="2405343"/>
            <a:chOff x="6248400" y="1465726"/>
            <a:chExt cx="2218764" cy="180400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7E672A8-4064-4217-AB76-C3EA4E18FB36}"/>
                </a:ext>
              </a:extLst>
            </p:cNvPr>
            <p:cNvGrpSpPr/>
            <p:nvPr/>
          </p:nvGrpSpPr>
          <p:grpSpPr>
            <a:xfrm>
              <a:off x="6435512" y="1639580"/>
              <a:ext cx="1930800" cy="1471588"/>
              <a:chOff x="6435512" y="1639580"/>
              <a:chExt cx="1930800" cy="1471588"/>
            </a:xfrm>
          </p:grpSpPr>
          <p:pic>
            <p:nvPicPr>
              <p:cNvPr id="13" name="Picture 13" descr="Cover">
                <a:extLst>
                  <a:ext uri="{FF2B5EF4-FFF2-40B4-BE49-F238E27FC236}">
                    <a16:creationId xmlns:a16="http://schemas.microsoft.com/office/drawing/2014/main" id="{AA937561-D8F6-964F-BAF1-A4EF8C6D45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6435512" y="2714987"/>
                <a:ext cx="1261455" cy="396181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13" descr="Cover">
                <a:extLst>
                  <a:ext uri="{FF2B5EF4-FFF2-40B4-BE49-F238E27FC236}">
                    <a16:creationId xmlns:a16="http://schemas.microsoft.com/office/drawing/2014/main" id="{3F22217C-0C51-FF40-94A6-08CDE29312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6435512" y="2218369"/>
                <a:ext cx="1930800" cy="434548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13" descr="Cover">
                <a:extLst>
                  <a:ext uri="{FF2B5EF4-FFF2-40B4-BE49-F238E27FC236}">
                    <a16:creationId xmlns:a16="http://schemas.microsoft.com/office/drawing/2014/main" id="{A1187083-49B3-4D4A-8453-A18D10B3AB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6435512" y="1639580"/>
                <a:ext cx="1436918" cy="505473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F8CA752-80E2-4C48-B6B2-594BC3CEEC84}"/>
                </a:ext>
              </a:extLst>
            </p:cNvPr>
            <p:cNvSpPr/>
            <p:nvPr/>
          </p:nvSpPr>
          <p:spPr>
            <a:xfrm>
              <a:off x="6248400" y="1465726"/>
              <a:ext cx="2218764" cy="1804007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491B194-F406-D946-A623-6B8123175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5454" y="810111"/>
            <a:ext cx="3001120" cy="411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4000" tIns="0" rIns="127000" bIns="635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i="1">
                <a:solidFill>
                  <a:srgbClr val="0841A2"/>
                </a:solidFill>
                <a:latin typeface="+mn-lt"/>
              </a:rPr>
              <a:t>JAMA </a:t>
            </a:r>
            <a:r>
              <a:rPr lang="en-US" altLang="en-US" sz="1600" i="1" err="1">
                <a:solidFill>
                  <a:srgbClr val="0841A2"/>
                </a:solidFill>
                <a:latin typeface="+mn-lt"/>
              </a:rPr>
              <a:t>Pediatr</a:t>
            </a:r>
            <a:r>
              <a:rPr lang="en-US" altLang="en-US" sz="1600" i="1">
                <a:solidFill>
                  <a:srgbClr val="0841A2"/>
                </a:solidFill>
                <a:latin typeface="+mn-lt"/>
              </a:rPr>
              <a:t>. 2018;172(5):452</a:t>
            </a:r>
          </a:p>
        </p:txBody>
      </p:sp>
    </p:spTree>
    <p:extLst>
      <p:ext uri="{BB962C8B-B14F-4D97-AF65-F5344CB8AC3E}">
        <p14:creationId xmlns:p14="http://schemas.microsoft.com/office/powerpoint/2010/main" val="42374011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F27F6-EBF2-4D2D-85FF-94D56221C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907" y="2052409"/>
            <a:ext cx="6233586" cy="1362075"/>
          </a:xfrm>
          <a:noFill/>
          <a:ln>
            <a:solidFill>
              <a:srgbClr val="0841A2"/>
            </a:solidFill>
          </a:ln>
        </p:spPr>
        <p:txBody>
          <a:bodyPr anchor="ctr">
            <a:normAutofit fontScale="90000"/>
          </a:bodyPr>
          <a:lstStyle/>
          <a:p>
            <a:r>
              <a:rPr lang="en-US" sz="4800"/>
              <a:t>Type 2 DIABETES: Complications</a:t>
            </a:r>
            <a:r>
              <a:rPr lang="en-US" cap="none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763971-987E-40B0-B69A-0EBFE5092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1281D-9F8F-594E-B822-3F45196461E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07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06825-3988-4C16-8F98-AF1D1AED4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72639"/>
            <a:ext cx="10972800" cy="3438145"/>
          </a:xfrm>
        </p:spPr>
        <p:txBody>
          <a:bodyPr>
            <a:normAutofit/>
          </a:bodyPr>
          <a:lstStyle/>
          <a:p>
            <a:pPr marL="468313" indent="-4572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667"/>
              <a:t>Number of new cases almost tripled</a:t>
            </a:r>
          </a:p>
          <a:p>
            <a:pPr marL="468313" indent="-4572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667"/>
              <a:t>Higher proportion of Non- Hispanic Black and publicly insured</a:t>
            </a:r>
          </a:p>
          <a:p>
            <a:pPr marL="468313" indent="-4572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667"/>
              <a:t>Increased severity of initial presentation (DKA, HHS)</a:t>
            </a:r>
          </a:p>
          <a:p>
            <a:pPr marL="468313" indent="-4572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667"/>
              <a:t>Type 2 diabetes: before pandemic 24% of all newly diagnosed, increased to 43.7%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CB86513-0FED-427C-A4FA-4BB8913A6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224" y="582169"/>
            <a:ext cx="11314176" cy="915841"/>
          </a:xfrm>
          <a:noFill/>
        </p:spPr>
        <p:txBody>
          <a:bodyPr>
            <a:noAutofit/>
          </a:bodyPr>
          <a:lstStyle/>
          <a:p>
            <a:r>
              <a:rPr lang="en-US"/>
              <a:t>New-Onset Type 2 Diabetes:  Pandemic  effect                                                  </a:t>
            </a:r>
            <a:br>
              <a:rPr lang="en-US" sz="2667"/>
            </a:br>
            <a:r>
              <a:rPr lang="en-US" sz="2667"/>
              <a:t>                                                                            </a:t>
            </a:r>
            <a:r>
              <a:rPr lang="en-US" sz="1200" i="1"/>
              <a:t> </a:t>
            </a:r>
            <a:r>
              <a:rPr lang="en-US" sz="1200" b="0" i="1"/>
              <a:t>B. Marks et al. </a:t>
            </a:r>
            <a:r>
              <a:rPr lang="en-US" sz="1200" b="0" i="1" err="1"/>
              <a:t>Horm</a:t>
            </a:r>
            <a:r>
              <a:rPr lang="en-US" sz="1200" b="0" i="1"/>
              <a:t> Res in </a:t>
            </a:r>
            <a:r>
              <a:rPr lang="en-US" sz="1200" b="0" i="1" err="1"/>
              <a:t>Paediatrics</a:t>
            </a:r>
            <a:r>
              <a:rPr lang="en-US" sz="1200" b="0" i="1"/>
              <a:t>, 2021</a:t>
            </a:r>
          </a:p>
        </p:txBody>
      </p:sp>
    </p:spTree>
    <p:extLst>
      <p:ext uri="{BB962C8B-B14F-4D97-AF65-F5344CB8AC3E}">
        <p14:creationId xmlns:p14="http://schemas.microsoft.com/office/powerpoint/2010/main" val="19437767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277" y="703383"/>
            <a:ext cx="10972800" cy="1007332"/>
          </a:xfrm>
          <a:noFill/>
        </p:spPr>
        <p:txBody>
          <a:bodyPr>
            <a:noAutofit/>
          </a:bodyPr>
          <a:lstStyle/>
          <a:p>
            <a:r>
              <a:rPr lang="en-US" cap="none" noProof="0">
                <a:latin typeface="Century Gothic" panose="020B0502020202020204" pitchFamily="34" charset="0"/>
              </a:rPr>
              <a:t>Type 2: Complications</a:t>
            </a:r>
            <a:endParaRPr lang="en-US" b="0" noProof="0">
              <a:latin typeface="Century Gothic" panose="020B0502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C8CB6D-DB98-427D-AD73-D4409DE6E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06795"/>
            <a:ext cx="10972800" cy="3766467"/>
          </a:xfrm>
        </p:spPr>
        <p:txBody>
          <a:bodyPr>
            <a:normAutofit/>
          </a:bodyPr>
          <a:lstStyle/>
          <a:p>
            <a:pPr marL="0"/>
            <a:r>
              <a:rPr lang="en-US" sz="2400"/>
              <a:t>Within 10 years, youth with type 2 diabetes:</a:t>
            </a:r>
          </a:p>
          <a:p>
            <a:r>
              <a:rPr lang="en-US" sz="2400"/>
              <a:t>&gt;50% of individuals will have clustering of microvascular complications:</a:t>
            </a:r>
          </a:p>
          <a:p>
            <a:pPr lvl="1"/>
            <a:r>
              <a:rPr lang="en-US" sz="2400" b="0" cap="none">
                <a:solidFill>
                  <a:srgbClr val="0841A2"/>
                </a:solidFill>
              </a:rPr>
              <a:t>Hypertension</a:t>
            </a:r>
          </a:p>
          <a:p>
            <a:pPr lvl="1"/>
            <a:r>
              <a:rPr lang="en-US" sz="2400" b="0" cap="none">
                <a:solidFill>
                  <a:srgbClr val="0841A2"/>
                </a:solidFill>
              </a:rPr>
              <a:t>Nephropathy </a:t>
            </a:r>
          </a:p>
          <a:p>
            <a:pPr lvl="1"/>
            <a:r>
              <a:rPr lang="en-US" sz="2400" b="0" cap="none">
                <a:solidFill>
                  <a:srgbClr val="0841A2"/>
                </a:solidFill>
              </a:rPr>
              <a:t>Neuropathy</a:t>
            </a:r>
          </a:p>
          <a:p>
            <a:pPr lvl="1"/>
            <a:endParaRPr lang="en-US" sz="2400" b="0" cap="none">
              <a:solidFill>
                <a:srgbClr val="0841A2"/>
              </a:solidFill>
            </a:endParaRPr>
          </a:p>
          <a:p>
            <a:r>
              <a:rPr lang="en-US" sz="2400"/>
              <a:t>E</a:t>
            </a:r>
            <a:r>
              <a:rPr lang="en-US" sz="2400" b="0" cap="none"/>
              <a:t>xcess standardized mortality ratios compared to their peers with type 1 diabetes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9380848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669" y="2115629"/>
            <a:ext cx="6713097" cy="400755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28DC14F-7983-7F41-8DDA-E8E5417AE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278" y="364555"/>
            <a:ext cx="10073815" cy="845388"/>
          </a:xfrm>
          <a:noFill/>
        </p:spPr>
        <p:txBody>
          <a:bodyPr>
            <a:noAutofit/>
          </a:bodyPr>
          <a:lstStyle/>
          <a:p>
            <a:r>
              <a:rPr lang="en-US" sz="3200"/>
              <a:t>Diabetes Complications: Earlier than Adults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473E725-3D65-644D-BC0F-A89203749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8682" y="1307375"/>
            <a:ext cx="2814639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4000" tIns="0" rIns="127000" bIns="63500" anchor="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i="1">
                <a:latin typeface="Century Gothic"/>
                <a:ea typeface="ＭＳ Ｐゴシック"/>
              </a:rPr>
              <a:t>JAMA. 2017;317(8):825-835</a:t>
            </a:r>
          </a:p>
        </p:txBody>
      </p:sp>
      <p:sp>
        <p:nvSpPr>
          <p:cNvPr id="2" name="Rectangle 1"/>
          <p:cNvSpPr/>
          <p:nvPr/>
        </p:nvSpPr>
        <p:spPr>
          <a:xfrm>
            <a:off x="1945367" y="1416865"/>
            <a:ext cx="5793574" cy="461665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sz="2400">
                <a:latin typeface="Century Gothic"/>
              </a:rPr>
              <a:t>Prevalence of complications - Age 21</a:t>
            </a:r>
          </a:p>
        </p:txBody>
      </p:sp>
    </p:spTree>
    <p:extLst>
      <p:ext uri="{BB962C8B-B14F-4D97-AF65-F5344CB8AC3E}">
        <p14:creationId xmlns:p14="http://schemas.microsoft.com/office/powerpoint/2010/main" val="2384734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422435" y="191008"/>
            <a:ext cx="10293887" cy="953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9pPr>
          </a:lstStyle>
          <a:p>
            <a:r>
              <a:rPr lang="en-GB" altLang="en-US" sz="2800" b="1">
                <a:solidFill>
                  <a:srgbClr val="0841A2"/>
                </a:solidFill>
                <a:latin typeface="Century Gothic" panose="020B0502020202020204" pitchFamily="34" charset="0"/>
              </a:rPr>
              <a:t>Prevalence of diabetes complications and comorbidities (adjusted to 21 years of age) – SEARCH Study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BF36BBD-C597-8546-AE06-34F9626A6E23}"/>
              </a:ext>
            </a:extLst>
          </p:cNvPr>
          <p:cNvSpPr/>
          <p:nvPr/>
        </p:nvSpPr>
        <p:spPr>
          <a:xfrm>
            <a:off x="8427720" y="1516403"/>
            <a:ext cx="3535232" cy="218521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 lIns="91440" tIns="91440" rIns="91440" bIns="91440" anchor="t">
            <a:spAutoFit/>
          </a:bodyPr>
          <a:lstStyle/>
          <a:p>
            <a:pPr marL="180340" indent="-180340">
              <a:spcAft>
                <a:spcPts val="120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2000">
                <a:solidFill>
                  <a:srgbClr val="0841A2"/>
                </a:solidFill>
                <a:latin typeface="Century Gothic"/>
              </a:rPr>
              <a:t>All complications significantly higher in type 2, except cardiac autonomic neuropathy</a:t>
            </a:r>
          </a:p>
          <a:p>
            <a:pPr marL="180340" indent="-180340">
              <a:spcAft>
                <a:spcPts val="120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2000">
                <a:solidFill>
                  <a:srgbClr val="0841A2"/>
                </a:solidFill>
                <a:latin typeface="Century Gothic"/>
              </a:rPr>
              <a:t>Higher among minority youth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02C5D4B-321D-434C-825C-DDE3FDEBEB49}"/>
              </a:ext>
            </a:extLst>
          </p:cNvPr>
          <p:cNvGrpSpPr/>
          <p:nvPr/>
        </p:nvGrpSpPr>
        <p:grpSpPr>
          <a:xfrm>
            <a:off x="235353" y="1542704"/>
            <a:ext cx="8116169" cy="4540524"/>
            <a:chOff x="235351" y="1222663"/>
            <a:chExt cx="8116169" cy="4540522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35351" y="1222663"/>
              <a:ext cx="8116169" cy="4171191"/>
            </a:xfrm>
            <a:prstGeom prst="rect">
              <a:avLst/>
            </a:prstGeom>
            <a:noFill/>
            <a:ln w="9525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2DAF099-8D86-F947-A86F-AC4B5E886916}"/>
                </a:ext>
              </a:extLst>
            </p:cNvPr>
            <p:cNvSpPr txBox="1"/>
            <p:nvPr/>
          </p:nvSpPr>
          <p:spPr>
            <a:xfrm>
              <a:off x="5596535" y="5393853"/>
              <a:ext cx="2754985" cy="369332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/>
                <a:t>NHW = non-Hispanic White</a:t>
              </a:r>
            </a:p>
          </p:txBody>
        </p:sp>
      </p:grp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F0C8773-2554-6D4C-C5A6-3872D4E6F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1522" y="1037641"/>
            <a:ext cx="2814639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4000" tIns="0" rIns="127000" bIns="635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333" i="1">
                <a:solidFill>
                  <a:srgbClr val="0841A2"/>
                </a:solidFill>
                <a:latin typeface="+mn-lt"/>
              </a:rPr>
              <a:t>JAMA. 2017;317(8):825-835</a:t>
            </a:r>
          </a:p>
        </p:txBody>
      </p:sp>
    </p:spTree>
    <p:extLst>
      <p:ext uri="{BB962C8B-B14F-4D97-AF65-F5344CB8AC3E}">
        <p14:creationId xmlns:p14="http://schemas.microsoft.com/office/powerpoint/2010/main" val="31074928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5FFC9-1651-C54B-AE09-9E3F297A3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587" y="285272"/>
            <a:ext cx="10058400" cy="578328"/>
          </a:xfrm>
          <a:noFill/>
        </p:spPr>
        <p:txBody>
          <a:bodyPr>
            <a:normAutofit fontScale="90000"/>
          </a:bodyPr>
          <a:lstStyle/>
          <a:p>
            <a:r>
              <a:rPr lang="en-US" noProof="0">
                <a:latin typeface="Century Gothic" panose="020B0502020202020204" pitchFamily="34" charset="0"/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9FACA-E6E1-9044-AF3F-3FDB61E06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761" y="1359592"/>
            <a:ext cx="8926847" cy="3323795"/>
          </a:xfrm>
          <a:noFill/>
          <a:ln>
            <a:noFill/>
          </a:ln>
        </p:spPr>
        <p:txBody>
          <a:bodyPr vert="horz" wrap="square" lIns="91440" tIns="91440" rIns="91440" bIns="91440" rtlCol="0">
            <a:spAutoFit/>
          </a:bodyPr>
          <a:lstStyle/>
          <a:p>
            <a:pPr marL="241294" indent="-241294">
              <a:spcBef>
                <a:spcPts val="0"/>
              </a:spcBef>
              <a:buFont typeface="Wingdings" pitchFamily="2" charset="2"/>
              <a:buChar char="§"/>
            </a:pPr>
            <a:r>
              <a:rPr lang="en-US" sz="2133"/>
              <a:t>Type 2 diabetes and prediabetes are increasing in children</a:t>
            </a:r>
          </a:p>
          <a:p>
            <a:pPr marL="461951" lvl="1" indent="-241294"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§"/>
            </a:pPr>
            <a:r>
              <a:rPr lang="en-US" sz="1867">
                <a:solidFill>
                  <a:srgbClr val="0841A2"/>
                </a:solidFill>
              </a:rPr>
              <a:t>Higher in Non-Hispanic Blacks, Hispanics</a:t>
            </a:r>
          </a:p>
          <a:p>
            <a:pPr marL="241294" indent="-241294"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§"/>
            </a:pPr>
            <a:r>
              <a:rPr lang="en-US" sz="2133" u="sng"/>
              <a:t>Risk-based</a:t>
            </a:r>
            <a:r>
              <a:rPr lang="en-US" sz="2133"/>
              <a:t> screening for type 2 diabetes is indicated in obese youth</a:t>
            </a:r>
          </a:p>
          <a:p>
            <a:pPr marL="241294" indent="-241294">
              <a:spcBef>
                <a:spcPts val="0"/>
              </a:spcBef>
              <a:buFont typeface="Wingdings" pitchFamily="2" charset="2"/>
              <a:buChar char="§"/>
            </a:pPr>
            <a:r>
              <a:rPr lang="en-US" sz="2133"/>
              <a:t>Type 2 diabetes is not the same in children and adults</a:t>
            </a:r>
          </a:p>
          <a:p>
            <a:pPr marL="459306" lvl="1" indent="-156629"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§"/>
            </a:pPr>
            <a:r>
              <a:rPr lang="en-US" sz="1867">
                <a:solidFill>
                  <a:srgbClr val="0841A2"/>
                </a:solidFill>
              </a:rPr>
              <a:t>β-cells failure happens early and is responsible for treatment failure</a:t>
            </a:r>
          </a:p>
          <a:p>
            <a:pPr marL="241294" indent="-241294"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§"/>
            </a:pPr>
            <a:endParaRPr lang="en-US" sz="2133"/>
          </a:p>
        </p:txBody>
      </p:sp>
    </p:spTree>
    <p:extLst>
      <p:ext uri="{BB962C8B-B14F-4D97-AF65-F5344CB8AC3E}">
        <p14:creationId xmlns:p14="http://schemas.microsoft.com/office/powerpoint/2010/main" val="113277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5FFC9-1651-C54B-AE09-9E3F297A3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587" y="285272"/>
            <a:ext cx="10058400" cy="578328"/>
          </a:xfrm>
          <a:noFill/>
        </p:spPr>
        <p:txBody>
          <a:bodyPr>
            <a:normAutofit fontScale="90000"/>
          </a:bodyPr>
          <a:lstStyle/>
          <a:p>
            <a:r>
              <a:rPr lang="en-US" noProof="0">
                <a:latin typeface="Century Gothic" panose="020B0502020202020204" pitchFamily="34" charset="0"/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9FACA-E6E1-9044-AF3F-3FDB61E06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974" y="959133"/>
            <a:ext cx="8206108" cy="4698081"/>
          </a:xfrm>
          <a:noFill/>
          <a:ln>
            <a:noFill/>
          </a:ln>
        </p:spPr>
        <p:txBody>
          <a:bodyPr vert="horz" wrap="square" lIns="91440" tIns="91440" rIns="91440" bIns="91440" rtlCol="0">
            <a:spAutoFit/>
          </a:bodyPr>
          <a:lstStyle/>
          <a:p>
            <a:pPr marL="241294" indent="-241294"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§"/>
            </a:pPr>
            <a:r>
              <a:rPr lang="en-US" sz="2133"/>
              <a:t>Rapid β-cells loss leads to high therapeutic failure in youth with type 2 diabetes</a:t>
            </a:r>
          </a:p>
          <a:p>
            <a:pPr marL="241294" indent="-241294"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§"/>
            </a:pPr>
            <a:r>
              <a:rPr lang="en-US" sz="2133"/>
              <a:t>Recommended treatment of prediabetes is lifestyle modification </a:t>
            </a:r>
          </a:p>
          <a:p>
            <a:pPr marL="241294" indent="-241294"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§"/>
            </a:pPr>
            <a:r>
              <a:rPr lang="en-US" sz="2133"/>
              <a:t>Type 2 diabetes in youth is associated complications. Earlier and more frequent than type 1</a:t>
            </a:r>
          </a:p>
          <a:p>
            <a:pPr marL="241294" indent="-241294"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§"/>
            </a:pPr>
            <a:r>
              <a:rPr lang="en-US" sz="2133"/>
              <a:t>More research is needed to understand the role of bariatric surgery in treatment of type 2 diabetes and other obesity comorbidities</a:t>
            </a:r>
          </a:p>
          <a:p>
            <a:pPr marL="241294" indent="-241294"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§"/>
            </a:pPr>
            <a:endParaRPr lang="en-US" sz="2133"/>
          </a:p>
        </p:txBody>
      </p:sp>
    </p:spTree>
    <p:extLst>
      <p:ext uri="{BB962C8B-B14F-4D97-AF65-F5344CB8AC3E}">
        <p14:creationId xmlns:p14="http://schemas.microsoft.com/office/powerpoint/2010/main" val="376138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BFC80D-DF00-C00C-A8FB-509D6F2A8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45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A225AF0-80F3-7665-50E4-E0E02B953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Type 2 Diabetes Clinic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6AD846-0BD3-9D4C-400A-8C914C04E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955687"/>
            <a:ext cx="3693802" cy="2946626"/>
          </a:xfr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u="sng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Multidisciplinary</a:t>
            </a:r>
          </a:p>
          <a:p>
            <a:pPr marL="285750" marR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>
                <a:ea typeface="Calibri" panose="020F0502020204030204" pitchFamily="34" charset="0"/>
                <a:cs typeface="Times New Roman" panose="02020603050405020304" pitchFamily="18" charset="0"/>
              </a:rPr>
              <a:t>Endocrinologists</a:t>
            </a:r>
          </a:p>
          <a:p>
            <a:pPr marL="285750" marR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Diabetes educators</a:t>
            </a:r>
          </a:p>
          <a:p>
            <a:pPr marL="285750" marR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>
                <a:ea typeface="Calibri" panose="020F0502020204030204" pitchFamily="34" charset="0"/>
                <a:cs typeface="Times New Roman" panose="02020603050405020304" pitchFamily="18" charset="0"/>
              </a:rPr>
              <a:t>Nutritionists</a:t>
            </a:r>
          </a:p>
          <a:p>
            <a:pPr marL="285750" marR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Psychologists</a:t>
            </a:r>
          </a:p>
          <a:p>
            <a:pPr marL="285750" marR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>
                <a:ea typeface="Calibri" panose="020F0502020204030204" pitchFamily="34" charset="0"/>
                <a:cs typeface="Times New Roman" panose="02020603050405020304" pitchFamily="18" charset="0"/>
              </a:rPr>
              <a:t>Physical therapist</a:t>
            </a:r>
          </a:p>
          <a:p>
            <a:pPr marL="285750" marR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>
                <a:ea typeface="Calibri" panose="020F0502020204030204" pitchFamily="34" charset="0"/>
                <a:cs typeface="Times New Roman" panose="02020603050405020304" pitchFamily="18" charset="0"/>
              </a:rPr>
              <a:t>Social worker</a:t>
            </a:r>
          </a:p>
          <a:p>
            <a:pPr marL="285750" marR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>
                <a:ea typeface="Calibri" panose="020F0502020204030204" pitchFamily="34" charset="0"/>
                <a:cs typeface="Times New Roman" panose="02020603050405020304" pitchFamily="18" charset="0"/>
              </a:rPr>
              <a:t>Pharmacist </a:t>
            </a:r>
          </a:p>
          <a:p>
            <a:pPr marL="285750" marR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>
                <a:ea typeface="Calibri" panose="020F0502020204030204" pitchFamily="34" charset="0"/>
                <a:cs typeface="Times New Roman" panose="02020603050405020304" pitchFamily="18" charset="0"/>
              </a:rPr>
              <a:t>Patient navigator </a:t>
            </a:r>
          </a:p>
          <a:p>
            <a:pPr marL="285750" marR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D8A5D25C-12FA-9E25-B8C1-86A6113AC72B}"/>
              </a:ext>
            </a:extLst>
          </p:cNvPr>
          <p:cNvSpPr txBox="1">
            <a:spLocks/>
          </p:cNvSpPr>
          <p:nvPr/>
        </p:nvSpPr>
        <p:spPr>
          <a:xfrm>
            <a:off x="6095999" y="1955687"/>
            <a:ext cx="4082143" cy="294662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1113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0841A2"/>
              </a:buClr>
              <a:buSzPct val="100000"/>
              <a:buFont typeface="Arial" panose="020B0604020202020204" pitchFamily="34" charset="0"/>
              <a:buNone/>
              <a:tabLst>
                <a:tab pos="450850" algn="l"/>
              </a:tabLst>
              <a:defRPr sz="2000" b="0" i="0" kern="1200">
                <a:solidFill>
                  <a:srgbClr val="0841A2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231775" indent="-2206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841A2"/>
              </a:buClr>
              <a:buSzPct val="100000"/>
              <a:buFont typeface="Arial" panose="020B0604020202020204" pitchFamily="34" charset="0"/>
              <a:buChar char="•"/>
              <a:tabLst>
                <a:tab pos="450850" algn="l"/>
              </a:tabLst>
              <a:defRPr sz="1800" b="0" i="0" kern="1200">
                <a:solidFill>
                  <a:srgbClr val="1F1F1F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401638" indent="-1698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841A2"/>
              </a:buClr>
              <a:buSzPct val="100000"/>
              <a:buFont typeface="Arial" panose="020B0604020202020204" pitchFamily="34" charset="0"/>
              <a:buChar char="•"/>
              <a:tabLst>
                <a:tab pos="450850" algn="l"/>
              </a:tabLst>
              <a:defRPr sz="1400" b="1" i="0" kern="1200">
                <a:solidFill>
                  <a:srgbClr val="1F1F1F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695325" indent="-2317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841A2"/>
              </a:buClr>
              <a:buSzPct val="100000"/>
              <a:buFont typeface="Arial" panose="020B0604020202020204" pitchFamily="34" charset="0"/>
              <a:buChar char="•"/>
              <a:tabLst>
                <a:tab pos="450850" algn="l"/>
              </a:tabLst>
              <a:defRPr sz="1400" kern="1200">
                <a:solidFill>
                  <a:srgbClr val="1F1F1F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914400" indent="-2190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841A2"/>
              </a:buClr>
              <a:buSzPct val="100000"/>
              <a:buFont typeface="Arial" panose="020B0604020202020204" pitchFamily="34" charset="0"/>
              <a:buChar char="•"/>
              <a:tabLst>
                <a:tab pos="450850" algn="l"/>
              </a:tabLst>
              <a:defRPr sz="1200" kern="1200">
                <a:solidFill>
                  <a:srgbClr val="1F1F1F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en-US" sz="1800" b="1" u="sng">
                <a:ea typeface="Calibri" panose="020F0502020204030204" pitchFamily="34" charset="0"/>
                <a:cs typeface="Times New Roman" panose="02020603050405020304" pitchFamily="18" charset="0"/>
              </a:rPr>
              <a:t>Access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>
                <a:ea typeface="Calibri" panose="020F0502020204030204" pitchFamily="34" charset="0"/>
                <a:cs typeface="Times New Roman" panose="02020603050405020304" pitchFamily="18" charset="0"/>
              </a:rPr>
              <a:t>Referrals are reviewed by physician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>
                <a:ea typeface="Calibri" panose="020F0502020204030204" pitchFamily="34" charset="0"/>
                <a:cs typeface="Times New Roman" panose="02020603050405020304" pitchFamily="18" charset="0"/>
              </a:rPr>
              <a:t>Patients scheduled according to urgency, same day, 2-4 days, etc.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>
                <a:ea typeface="Calibri" panose="020F0502020204030204" pitchFamily="34" charset="0"/>
                <a:cs typeface="Times New Roman" panose="02020603050405020304" pitchFamily="18" charset="0"/>
              </a:rPr>
              <a:t>Multiple locations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249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BFC80D-DF00-C00C-A8FB-509D6F2A8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46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A225AF0-80F3-7665-50E4-E0E02B953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 2 Diabetes Clinic - Referral Guidelines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6AD846-0BD3-9D4C-400A-8C914C04E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1709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u="sng">
                <a:effectLst/>
                <a:latin typeface="Century Gothic"/>
                <a:ea typeface="Calibri"/>
                <a:cs typeface="Times New Roman"/>
              </a:rPr>
              <a:t>Patients with HbA1c 5.7-6.0%</a:t>
            </a:r>
            <a:endParaRPr lang="en-US" sz="1800" b="1">
              <a:effectLst/>
              <a:latin typeface="Century Gothic"/>
              <a:ea typeface="Calibri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effectLst/>
                <a:latin typeface="Century Gothic"/>
                <a:ea typeface="Calibri"/>
                <a:cs typeface="Times New Roman"/>
              </a:rPr>
              <a:t>-</a:t>
            </a:r>
            <a:r>
              <a:rPr lang="en-US" sz="1600">
                <a:effectLst/>
                <a:latin typeface="Century Gothic"/>
                <a:ea typeface="Calibri"/>
                <a:cs typeface="Times New Roman"/>
              </a:rPr>
              <a:t>Provide counseling for lifestyle changes. Refer to a nutritionist or the IDEAL program for weight management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effectLst/>
                <a:latin typeface="Century Gothic"/>
                <a:ea typeface="Calibri"/>
                <a:cs typeface="Times New Roman"/>
              </a:rPr>
              <a:t>-Repeat HbA1c in 2-3 months and refer to type 2 diabetes clinic if HbA1c is &gt;6.0%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effectLst/>
                <a:latin typeface="Century Gothic"/>
                <a:ea typeface="Calibri"/>
                <a:cs typeface="Times New Roman"/>
              </a:rPr>
              <a:t>-Refer to type 2 diabetes clinic if the fasting glucose is &gt;100 mg/dL or post-prandial &gt;140 mg/dL</a:t>
            </a:r>
          </a:p>
          <a:p>
            <a:pPr marL="0">
              <a:spcBef>
                <a:spcPts val="0"/>
              </a:spcBef>
            </a:pPr>
            <a:endParaRPr lang="en-US" sz="1800">
              <a:latin typeface="Century Gothic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spcBef>
                <a:spcPts val="0"/>
              </a:spcBef>
            </a:pPr>
            <a:endParaRPr lang="en-US" sz="1800">
              <a:effectLst/>
              <a:latin typeface="Century Gothic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spcBef>
                <a:spcPts val="0"/>
              </a:spcBef>
            </a:pPr>
            <a:r>
              <a:rPr lang="en-US" sz="1800" b="1" u="sng">
                <a:effectLst/>
                <a:latin typeface="Century Gothic"/>
                <a:ea typeface="Calibri"/>
                <a:cs typeface="Times New Roman"/>
              </a:rPr>
              <a:t>Patients with HbA1c &gt;6.0%</a:t>
            </a:r>
            <a:r>
              <a:rPr lang="en-US" sz="1800" b="1">
                <a:latin typeface="Century Gothic"/>
                <a:ea typeface="Calibri"/>
                <a:cs typeface="Times New Roman"/>
              </a:rPr>
              <a:t> </a:t>
            </a:r>
            <a:endParaRPr lang="en-US" sz="1800" b="1">
              <a:latin typeface="Century Gothic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effectLst/>
                <a:latin typeface="Century Gothic"/>
                <a:ea typeface="Calibri"/>
                <a:cs typeface="Times New Roman"/>
              </a:rPr>
              <a:t>-Refer to diabetes clinic.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effectLst/>
                <a:latin typeface="Century Gothic"/>
                <a:ea typeface="Calibri"/>
              </a:rPr>
              <a:t>-Provide counseling for lifestyle changes</a:t>
            </a:r>
          </a:p>
          <a:p>
            <a:pPr marL="0">
              <a:spcBef>
                <a:spcPts val="0"/>
              </a:spcBef>
            </a:pPr>
            <a:endParaRPr lang="en-US" sz="1800">
              <a:effectLst/>
              <a:latin typeface="Century Gothic"/>
              <a:ea typeface="Calibri" panose="020F0502020204030204" pitchFamily="34" charset="0"/>
            </a:endParaRPr>
          </a:p>
          <a:p>
            <a:pPr marL="0">
              <a:spcBef>
                <a:spcPts val="0"/>
              </a:spcBef>
            </a:pPr>
            <a:endParaRPr lang="en-US" sz="1800">
              <a:effectLst/>
              <a:latin typeface="Century Gothic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spcBef>
                <a:spcPts val="0"/>
              </a:spcBef>
            </a:pPr>
            <a:r>
              <a:rPr lang="en-US" sz="1800" b="1" u="sng">
                <a:effectLst/>
                <a:latin typeface="Century Gothic"/>
                <a:ea typeface="Calibri"/>
                <a:cs typeface="Times New Roman"/>
              </a:rPr>
              <a:t>Patients with</a:t>
            </a:r>
            <a:r>
              <a:rPr lang="en-US" sz="1800" b="1" u="sng">
                <a:latin typeface="Century Gothic"/>
                <a:ea typeface="Calibri"/>
                <a:cs typeface="Times New Roman"/>
              </a:rPr>
              <a:t> </a:t>
            </a:r>
            <a:r>
              <a:rPr lang="en-US" sz="1800" b="1" u="sng">
                <a:effectLst/>
                <a:latin typeface="Century Gothic"/>
                <a:ea typeface="Calibri"/>
                <a:cs typeface="Times New Roman"/>
              </a:rPr>
              <a:t> blood glucose &gt; 250 or HbA1c &gt;9%</a:t>
            </a:r>
            <a:endParaRPr lang="en-US" sz="1800" b="1">
              <a:effectLst/>
              <a:latin typeface="Century Gothic"/>
              <a:ea typeface="Calibri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effectLst/>
                <a:latin typeface="Century Gothic"/>
                <a:ea typeface="Calibri"/>
                <a:cs typeface="Times New Roman"/>
              </a:rPr>
              <a:t>-</a:t>
            </a:r>
            <a:r>
              <a:rPr lang="en-US" sz="1600">
                <a:effectLst/>
                <a:latin typeface="Century Gothic"/>
                <a:ea typeface="Calibri"/>
                <a:cs typeface="Times New Roman"/>
              </a:rPr>
              <a:t>Call the diabetes on-call physician at 202-476-5000 to review case and disposition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effectLst/>
                <a:latin typeface="Century Gothic"/>
                <a:ea typeface="Calibri"/>
                <a:cs typeface="Times New Roman"/>
              </a:rPr>
              <a:t>-Please do not fax urgent referrals</a:t>
            </a:r>
          </a:p>
          <a:p>
            <a:pPr marL="0">
              <a:spcBef>
                <a:spcPts val="0"/>
              </a:spcBef>
            </a:pPr>
            <a:endParaRPr lang="en-US" sz="1800">
              <a:effectLst/>
              <a:latin typeface="Century Gothic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795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1723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red line drawing of people shaking hands&#10;&#10;Description automatically generated with low confidence">
            <a:extLst>
              <a:ext uri="{FF2B5EF4-FFF2-40B4-BE49-F238E27FC236}">
                <a16:creationId xmlns:a16="http://schemas.microsoft.com/office/drawing/2014/main" id="{0C5F9613-B20B-0ED4-EFF3-761CBEE623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BDB376B-B806-FA7F-1653-874D5DDFDC81}"/>
              </a:ext>
            </a:extLst>
          </p:cNvPr>
          <p:cNvSpPr txBox="1"/>
          <p:nvPr/>
        </p:nvSpPr>
        <p:spPr>
          <a:xfrm>
            <a:off x="457010" y="4077474"/>
            <a:ext cx="3230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Sharp Sans No1 Medium" pitchFamily="2" charset="77"/>
                <a:ea typeface="Sharp Sans No1 Medium" pitchFamily="2" charset="77"/>
                <a:cs typeface="Sharp Sans No1 Medium" pitchFamily="2" charset="77"/>
              </a:rPr>
              <a:t>June 21, 2023</a:t>
            </a:r>
          </a:p>
        </p:txBody>
      </p:sp>
      <p:pic>
        <p:nvPicPr>
          <p:cNvPr id="10" name="Picture 9" descr="A whit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8C98E5D9-FAF0-45F0-F3B9-1B055891C07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302" y="2356802"/>
            <a:ext cx="4253053" cy="1540052"/>
          </a:xfrm>
          <a:prstGeom prst="rect">
            <a:avLst/>
          </a:prstGeom>
        </p:spPr>
      </p:pic>
      <p:pic>
        <p:nvPicPr>
          <p:cNvPr id="12" name="Picture 11" descr="A picture containing text, font, screenshot, logo&#10;&#10;Description automatically generated">
            <a:extLst>
              <a:ext uri="{FF2B5EF4-FFF2-40B4-BE49-F238E27FC236}">
                <a16:creationId xmlns:a16="http://schemas.microsoft.com/office/drawing/2014/main" id="{2B9380F7-A4EA-4827-52D0-A579BA08C2C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6424" y="4088491"/>
            <a:ext cx="2574434" cy="47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812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F4C10-7125-43D9-9003-87B213C90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288" y="48009"/>
            <a:ext cx="11411712" cy="1033555"/>
          </a:xfrm>
          <a:noFill/>
        </p:spPr>
        <p:txBody>
          <a:bodyPr>
            <a:noAutofit/>
          </a:bodyPr>
          <a:lstStyle/>
          <a:p>
            <a:r>
              <a:rPr lang="en-US" sz="3200"/>
              <a:t>Children’s National Data 2020-2021: Pandemic Effect </a:t>
            </a:r>
            <a:br>
              <a:rPr lang="en-US" sz="3200"/>
            </a:br>
            <a:r>
              <a:rPr lang="en-US" sz="3200"/>
              <a:t>on Type 2 Diabetes  New Cases</a:t>
            </a:r>
            <a:r>
              <a:rPr lang="en-US" sz="800"/>
              <a:t>	                                                                    </a:t>
            </a:r>
            <a:r>
              <a:rPr lang="en-US" sz="1050" i="1"/>
              <a:t>B. Marks et al. </a:t>
            </a:r>
            <a:r>
              <a:rPr lang="en-US" sz="1050" i="1" err="1"/>
              <a:t>Horm</a:t>
            </a:r>
            <a:r>
              <a:rPr lang="en-US" sz="1050" i="1"/>
              <a:t> Res in </a:t>
            </a:r>
            <a:r>
              <a:rPr lang="en-US" sz="1050" i="1" err="1"/>
              <a:t>Paediatrics</a:t>
            </a:r>
            <a:r>
              <a:rPr lang="en-US" sz="1050" i="1"/>
              <a:t>, 2021</a:t>
            </a:r>
            <a:endParaRPr lang="en-US" sz="1100" i="1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280C961-C0BF-4E7F-B0DD-F60CF89484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0" y="4063472"/>
            <a:ext cx="5867400" cy="2168637"/>
          </a:xfrm>
          <a:prstGeom prst="rect">
            <a:avLst/>
          </a:prstGeom>
          <a:ln>
            <a:solidFill>
              <a:srgbClr val="0841A2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D203E4-4A0A-47EE-8A87-758C463B024B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43" t="2771" r="1295" b="16166"/>
          <a:stretch/>
        </p:blipFill>
        <p:spPr bwMode="auto">
          <a:xfrm>
            <a:off x="3429000" y="1496851"/>
            <a:ext cx="5867400" cy="2168636"/>
          </a:xfrm>
          <a:prstGeom prst="rect">
            <a:avLst/>
          </a:prstGeom>
          <a:noFill/>
          <a:ln>
            <a:solidFill>
              <a:srgbClr val="0841A2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3ABB10E-ABB7-4561-8EE2-F4298786C9C5}"/>
              </a:ext>
            </a:extLst>
          </p:cNvPr>
          <p:cNvSpPr txBox="1"/>
          <p:nvPr/>
        </p:nvSpPr>
        <p:spPr>
          <a:xfrm>
            <a:off x="1903399" y="1866896"/>
            <a:ext cx="115288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u="sng">
                <a:solidFill>
                  <a:srgbClr val="0841A2"/>
                </a:solidFill>
                <a:latin typeface="Century Gothic" panose="020B0502020202020204" pitchFamily="34" charset="0"/>
              </a:rPr>
              <a:t>Type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02E6F1-5D6C-4D59-83E9-2B63782E0625}"/>
              </a:ext>
            </a:extLst>
          </p:cNvPr>
          <p:cNvSpPr txBox="1"/>
          <p:nvPr/>
        </p:nvSpPr>
        <p:spPr>
          <a:xfrm>
            <a:off x="1903398" y="4370635"/>
            <a:ext cx="115288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u="sng">
                <a:solidFill>
                  <a:srgbClr val="0841A2"/>
                </a:solidFill>
                <a:latin typeface="Century Gothic" panose="020B0502020202020204" pitchFamily="34" charset="0"/>
              </a:rPr>
              <a:t>Type 1</a:t>
            </a:r>
          </a:p>
        </p:txBody>
      </p:sp>
    </p:spTree>
    <p:extLst>
      <p:ext uri="{BB962C8B-B14F-4D97-AF65-F5344CB8AC3E}">
        <p14:creationId xmlns:p14="http://schemas.microsoft.com/office/powerpoint/2010/main" val="2976123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F27F6-EBF2-4D2D-85FF-94D56221C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3971" y="2313451"/>
            <a:ext cx="5331229" cy="1362075"/>
          </a:xfrm>
          <a:noFill/>
        </p:spPr>
        <p:txBody>
          <a:bodyPr anchor="ctr"/>
          <a:lstStyle/>
          <a:p>
            <a:pPr algn="ctr"/>
            <a:r>
              <a:rPr lang="en-US" cap="none"/>
              <a:t>Prediabetes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112A16-56ED-4E99-8397-EC85665125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763971-987E-40B0-B69A-0EBFE5092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1281D-9F8F-594E-B822-3F45196461E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777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4197"/>
          </a:xfrm>
          <a:noFill/>
        </p:spPr>
        <p:txBody>
          <a:bodyPr/>
          <a:lstStyle/>
          <a:p>
            <a:r>
              <a:rPr lang="en-US"/>
              <a:t>Prediabetes: Prevalence</a:t>
            </a:r>
            <a:endParaRPr lang="en-US" noProof="0">
              <a:latin typeface="Century Gothic" panose="020B0502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46313" y="1693105"/>
            <a:ext cx="9167191" cy="3147119"/>
          </a:xfrm>
        </p:spPr>
        <p:txBody>
          <a:bodyPr>
            <a:noAutofit/>
          </a:bodyPr>
          <a:lstStyle/>
          <a:p>
            <a:r>
              <a:rPr lang="en-US" sz="2400"/>
              <a:t>Cross-sectional analysis NHANES 2005-2016:   </a:t>
            </a:r>
          </a:p>
          <a:p>
            <a:r>
              <a:rPr lang="en-US" sz="2400"/>
              <a:t>About 1 of 5 adolescents have prediabetes</a:t>
            </a:r>
          </a:p>
          <a:p>
            <a:endParaRPr lang="en-US" sz="2400"/>
          </a:p>
          <a:p>
            <a:pPr marL="569899" lvl="1" indent="-112711"/>
            <a:r>
              <a:rPr lang="en-US" sz="2400"/>
              <a:t>Increased from 1.8% in 1988-1994</a:t>
            </a:r>
          </a:p>
          <a:p>
            <a:pPr marL="569899" lvl="1" indent="-112711"/>
            <a:r>
              <a:rPr lang="en-US" sz="2400"/>
              <a:t>Higher in males and non-Hispanic Blacks</a:t>
            </a:r>
          </a:p>
          <a:p>
            <a:pPr marL="569899" lvl="1" indent="-112711"/>
            <a:endParaRPr lang="en-US" sz="2400"/>
          </a:p>
        </p:txBody>
      </p:sp>
      <p:sp>
        <p:nvSpPr>
          <p:cNvPr id="6" name="Rectangle 5"/>
          <p:cNvSpPr/>
          <p:nvPr/>
        </p:nvSpPr>
        <p:spPr>
          <a:xfrm>
            <a:off x="7623886" y="875619"/>
            <a:ext cx="38298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>
                <a:solidFill>
                  <a:schemeClr val="bg1"/>
                </a:solidFill>
              </a:rPr>
              <a:t>Andes et al. JAMA </a:t>
            </a:r>
            <a:r>
              <a:rPr lang="en-US" sz="1400" i="1" err="1">
                <a:solidFill>
                  <a:schemeClr val="bg1"/>
                </a:solidFill>
              </a:rPr>
              <a:t>Pediatr</a:t>
            </a:r>
            <a:r>
              <a:rPr lang="en-US" sz="1400" i="1">
                <a:solidFill>
                  <a:schemeClr val="bg1"/>
                </a:solidFill>
              </a:rPr>
              <a:t>. 2020;174(2):e194498.</a:t>
            </a:r>
          </a:p>
        </p:txBody>
      </p:sp>
    </p:spTree>
    <p:extLst>
      <p:ext uri="{BB962C8B-B14F-4D97-AF65-F5344CB8AC3E}">
        <p14:creationId xmlns:p14="http://schemas.microsoft.com/office/powerpoint/2010/main" val="3164832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E2DD67-DE77-4853-9C04-700227A87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1281D-9F8F-594E-B822-3F45196461E9}" type="slidenum">
              <a:rPr lang="en-US" smtClean="0"/>
              <a:t>8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ECFE9E-6978-4541-AEB9-7615296FCFFB}"/>
              </a:ext>
            </a:extLst>
          </p:cNvPr>
          <p:cNvSpPr/>
          <p:nvPr/>
        </p:nvSpPr>
        <p:spPr>
          <a:xfrm>
            <a:off x="1993822" y="2235537"/>
            <a:ext cx="7903865" cy="1328569"/>
          </a:xfrm>
          <a:prstGeom prst="rect">
            <a:avLst/>
          </a:prstGeom>
          <a:ln>
            <a:solidFill>
              <a:srgbClr val="0841A2"/>
            </a:solidFill>
          </a:ln>
        </p:spPr>
        <p:txBody>
          <a:bodyPr wrap="square">
            <a:spAutoFit/>
          </a:bodyPr>
          <a:lstStyle/>
          <a:p>
            <a:pPr marL="342900" lvl="1" indent="-342900">
              <a:spcBef>
                <a:spcPts val="500"/>
              </a:spcBef>
              <a:buClr>
                <a:srgbClr val="0841A2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240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</a:rPr>
              <a:t>1 in 4 progress to type 2 diabetes within 2 years</a:t>
            </a:r>
          </a:p>
          <a:p>
            <a:pPr marL="342900" lvl="1" indent="-342900">
              <a:spcBef>
                <a:spcPts val="500"/>
              </a:spcBef>
              <a:buClr>
                <a:srgbClr val="0841A2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240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</a:rPr>
              <a:t>Increased risk for CVD</a:t>
            </a:r>
          </a:p>
          <a:p>
            <a:pPr marL="0" lvl="1" algn="ctr">
              <a:spcBef>
                <a:spcPts val="500"/>
              </a:spcBef>
              <a:buClr>
                <a:srgbClr val="0841A2"/>
              </a:buClr>
              <a:buSzPct val="100000"/>
              <a:tabLst>
                <a:tab pos="0" algn="l"/>
              </a:tabLst>
            </a:pPr>
            <a:endParaRPr lang="en-US" sz="2400" b="1">
              <a:latin typeface="Corbel" panose="020B0503020204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6A5256-B895-4969-8BF5-E9280A1D6D81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834197"/>
          </a:xfrm>
          <a:prstGeom prst="rect">
            <a:avLst/>
          </a:prstGeom>
          <a:noFill/>
        </p:spPr>
        <p:txBody>
          <a:bodyPr vert="horz" lIns="121920" tIns="60960" rIns="121920" bIns="6096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i="0" kern="1200">
                <a:solidFill>
                  <a:srgbClr val="FF0000"/>
                </a:solidFill>
                <a:latin typeface="Century Gothic" panose="020B0502020202020204" pitchFamily="34" charset="0"/>
                <a:ea typeface="+mj-ea"/>
                <a:cs typeface="Century Gothic" panose="020B0502020202020204" pitchFamily="34" charset="0"/>
              </a:defRPr>
            </a:lvl1pPr>
          </a:lstStyle>
          <a:p>
            <a:r>
              <a:rPr lang="en-US" sz="3600" b="1">
                <a:solidFill>
                  <a:srgbClr val="0841A2"/>
                </a:solidFill>
              </a:rPr>
              <a:t>Prediabetes</a:t>
            </a:r>
          </a:p>
        </p:txBody>
      </p:sp>
    </p:spTree>
    <p:extLst>
      <p:ext uri="{BB962C8B-B14F-4D97-AF65-F5344CB8AC3E}">
        <p14:creationId xmlns:p14="http://schemas.microsoft.com/office/powerpoint/2010/main" val="4125245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4">
            <a:extLst>
              <a:ext uri="{FF2B5EF4-FFF2-40B4-BE49-F238E27FC236}">
                <a16:creationId xmlns:a16="http://schemas.microsoft.com/office/drawing/2014/main" id="{125F2E07-D349-404F-8404-9D77925EA5C0}"/>
              </a:ext>
            </a:extLst>
          </p:cNvPr>
          <p:cNvSpPr txBox="1">
            <a:spLocks/>
          </p:cNvSpPr>
          <p:nvPr/>
        </p:nvSpPr>
        <p:spPr>
          <a:xfrm>
            <a:off x="1953323" y="378982"/>
            <a:ext cx="6553200" cy="57956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i="0" kern="1200">
                <a:solidFill>
                  <a:srgbClr val="FF0000"/>
                </a:solidFill>
                <a:latin typeface="Century Gothic" panose="020B0502020202020204" pitchFamily="34" charset="0"/>
                <a:ea typeface="+mj-ea"/>
                <a:cs typeface="Century Gothic" panose="020B0502020202020204" pitchFamily="34" charset="0"/>
              </a:defRPr>
            </a:lvl1pPr>
          </a:lstStyle>
          <a:p>
            <a:r>
              <a:rPr lang="en-US" sz="3600" b="1">
                <a:solidFill>
                  <a:srgbClr val="0841A2"/>
                </a:solidFill>
              </a:rPr>
              <a:t>Pathophysiology</a:t>
            </a:r>
            <a:endParaRPr lang="en-US" sz="3600">
              <a:solidFill>
                <a:srgbClr val="0841A2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E8E99BD-4FA9-44C8-80EB-E8135E484056}"/>
              </a:ext>
            </a:extLst>
          </p:cNvPr>
          <p:cNvGrpSpPr/>
          <p:nvPr/>
        </p:nvGrpSpPr>
        <p:grpSpPr>
          <a:xfrm>
            <a:off x="8498939" y="3526537"/>
            <a:ext cx="1731256" cy="2522912"/>
            <a:chOff x="6374204" y="1829843"/>
            <a:chExt cx="1298442" cy="2484462"/>
          </a:xfr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77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grpSpPr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8D0F9BD3-1F6F-4968-BDAF-DC653FBB6425}"/>
                </a:ext>
              </a:extLst>
            </p:cNvPr>
            <p:cNvSpPr/>
            <p:nvPr/>
          </p:nvSpPr>
          <p:spPr>
            <a:xfrm flipV="1">
              <a:off x="6374204" y="1829843"/>
              <a:ext cx="1298442" cy="2484462"/>
            </a:xfrm>
            <a:prstGeom prst="triangle">
              <a:avLst/>
            </a:prstGeom>
            <a:gradFill>
              <a:gsLst>
                <a:gs pos="50000">
                  <a:schemeClr val="accent1">
                    <a:lumMod val="40000"/>
                    <a:lumOff val="60000"/>
                  </a:schemeClr>
                </a:gs>
                <a:gs pos="74000">
                  <a:schemeClr val="accent2">
                    <a:lumMod val="7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</a:gradFill>
            <a:ln>
              <a:solidFill>
                <a:srgbClr val="CE1B0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4199B9-5833-447D-A34C-295476792504}"/>
                </a:ext>
              </a:extLst>
            </p:cNvPr>
            <p:cNvSpPr txBox="1"/>
            <p:nvPr/>
          </p:nvSpPr>
          <p:spPr>
            <a:xfrm>
              <a:off x="6409618" y="1840699"/>
              <a:ext cx="1227613" cy="13032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>
                  <a:solidFill>
                    <a:schemeClr val="bg1"/>
                  </a:solidFill>
                  <a:sym typeface="Symbol" panose="05050102010706020507" pitchFamily="18" charset="2"/>
                </a:rPr>
                <a:t> </a:t>
              </a:r>
            </a:p>
            <a:p>
              <a:pPr algn="ctr"/>
              <a:r>
                <a:rPr lang="en-US" sz="2000" b="1">
                  <a:solidFill>
                    <a:schemeClr val="bg1"/>
                  </a:solidFill>
                  <a:sym typeface="Symbol" panose="05050102010706020507" pitchFamily="18" charset="2"/>
                </a:rPr>
                <a:t>      -cell</a:t>
              </a:r>
            </a:p>
            <a:p>
              <a:pPr algn="ctr"/>
              <a:endParaRPr lang="en-US" sz="2000" b="1">
                <a:solidFill>
                  <a:schemeClr val="bg1"/>
                </a:solidFill>
                <a:sym typeface="Symbol" panose="05050102010706020507" pitchFamily="18" charset="2"/>
              </a:endParaRPr>
            </a:p>
            <a:p>
              <a:pPr algn="ctr"/>
              <a:r>
                <a:rPr lang="en-US" sz="2000" b="1">
                  <a:solidFill>
                    <a:schemeClr val="bg1"/>
                  </a:solidFill>
                  <a:sym typeface="Symbol" panose="05050102010706020507" pitchFamily="18" charset="2"/>
                </a:rPr>
                <a:t> Function</a:t>
              </a:r>
              <a:endParaRPr lang="en-US" sz="20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C4A42A9-DCBA-451A-A623-174CFAD14D68}"/>
              </a:ext>
            </a:extLst>
          </p:cNvPr>
          <p:cNvGrpSpPr/>
          <p:nvPr/>
        </p:nvGrpSpPr>
        <p:grpSpPr>
          <a:xfrm>
            <a:off x="2837099" y="1372156"/>
            <a:ext cx="4785647" cy="4677293"/>
            <a:chOff x="2580104" y="1071555"/>
            <a:chExt cx="3368909" cy="3088118"/>
          </a:xfrm>
        </p:grpSpPr>
        <p:sp>
          <p:nvSpPr>
            <p:cNvPr id="50177" name="Rectangle 1"/>
            <p:cNvSpPr>
              <a:spLocks/>
            </p:cNvSpPr>
            <p:nvPr/>
          </p:nvSpPr>
          <p:spPr bwMode="auto">
            <a:xfrm>
              <a:off x="3346524" y="1871963"/>
              <a:ext cx="1913940" cy="40387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12700" cap="flat">
              <a:solidFill>
                <a:schemeClr val="accent4">
                  <a:lumMod val="7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dist="38100" algn="ctr" rotWithShape="0">
                <a:schemeClr val="bg2">
                  <a:alpha val="39999"/>
                </a:schemeClr>
              </a:outerShdw>
            </a:effectLst>
          </p:spPr>
          <p:txBody>
            <a:bodyPr wrap="square" lIns="28575" tIns="28575" rIns="28575" bIns="28575">
              <a:spAutoFit/>
            </a:bodyPr>
            <a:lstStyle/>
            <a:p>
              <a:pPr algn="ctr"/>
              <a:r>
                <a:rPr lang="en-US" b="1">
                  <a:solidFill>
                    <a:schemeClr val="bg1"/>
                  </a:solidFill>
                  <a:latin typeface="Corbel" panose="020B0503020204020204" pitchFamily="34" charset="0"/>
                  <a:cs typeface="Times New Roman Bold" charset="0"/>
                  <a:sym typeface="Times New Roman Bold" charset="0"/>
                </a:rPr>
                <a:t>Insulin </a:t>
              </a:r>
              <a:endParaRPr lang="en-US" b="1">
                <a:solidFill>
                  <a:schemeClr val="bg1"/>
                </a:solidFill>
                <a:latin typeface="Corbel" panose="020B0503020204020204" pitchFamily="34" charset="0"/>
                <a:ea typeface="Gill Sans" charset="0"/>
                <a:cs typeface="Gill Sans" charset="0"/>
              </a:endParaRPr>
            </a:p>
            <a:p>
              <a:pPr algn="ctr"/>
              <a:r>
                <a:rPr lang="en-US" b="1">
                  <a:solidFill>
                    <a:schemeClr val="bg1"/>
                  </a:solidFill>
                  <a:latin typeface="Corbel" panose="020B0503020204020204" pitchFamily="34" charset="0"/>
                  <a:cs typeface="Times New Roman Bold" charset="0"/>
                  <a:sym typeface="Times New Roman Bold" charset="0"/>
                </a:rPr>
                <a:t>Resistance</a:t>
              </a:r>
            </a:p>
          </p:txBody>
        </p:sp>
        <p:sp>
          <p:nvSpPr>
            <p:cNvPr id="50182" name="Oval 6"/>
            <p:cNvSpPr>
              <a:spLocks/>
            </p:cNvSpPr>
            <p:nvPr/>
          </p:nvSpPr>
          <p:spPr bwMode="auto">
            <a:xfrm>
              <a:off x="3154241" y="3633855"/>
              <a:ext cx="2261379" cy="525818"/>
            </a:xfrm>
            <a:prstGeom prst="ellipse">
              <a:avLst/>
            </a:prstGeom>
            <a:solidFill>
              <a:srgbClr val="0841A2"/>
            </a:solidFill>
            <a:ln w="6350" cap="flat">
              <a:solidFill>
                <a:srgbClr val="0841A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en-US" sz="3600" b="1">
                  <a:solidFill>
                    <a:schemeClr val="bg1"/>
                  </a:solidFill>
                  <a:latin typeface="Corbel" panose="020B0503020204020204" pitchFamily="34" charset="0"/>
                </a:rPr>
                <a:t>Diabetes</a:t>
              </a:r>
            </a:p>
          </p:txBody>
        </p:sp>
        <p:sp>
          <p:nvSpPr>
            <p:cNvPr id="50185" name="Oval 9"/>
            <p:cNvSpPr>
              <a:spLocks/>
            </p:cNvSpPr>
            <p:nvPr/>
          </p:nvSpPr>
          <p:spPr bwMode="auto">
            <a:xfrm>
              <a:off x="3254989" y="2667375"/>
              <a:ext cx="2086756" cy="524635"/>
            </a:xfrm>
            <a:prstGeom prst="ellipse">
              <a:avLst/>
            </a:prstGeom>
            <a:solidFill>
              <a:srgbClr val="0070C0"/>
            </a:solidFill>
            <a:ln w="6350" cap="flat">
              <a:solidFill>
                <a:srgbClr val="0841A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latin typeface="Corbel" panose="020B0503020204020204" pitchFamily="34" charset="0"/>
                </a:rPr>
                <a:t>Pre-diabetes</a:t>
              </a:r>
            </a:p>
          </p:txBody>
        </p:sp>
        <p:sp>
          <p:nvSpPr>
            <p:cNvPr id="50190" name="Rectangle 14"/>
            <p:cNvSpPr>
              <a:spLocks/>
            </p:cNvSpPr>
            <p:nvPr/>
          </p:nvSpPr>
          <p:spPr bwMode="auto">
            <a:xfrm>
              <a:off x="3036138" y="1079478"/>
              <a:ext cx="565287" cy="24449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>
              <a:solidFill>
                <a:srgbClr val="0841A2"/>
              </a:solidFill>
              <a:miter lim="800000"/>
              <a:headEnd type="none" w="med" len="med"/>
              <a:tailEnd type="none" w="med" len="med"/>
            </a:ln>
          </p:spPr>
          <p:txBody>
            <a:bodyPr wrap="square" lIns="28575" tIns="28575" rIns="28575" bIns="28575" anchor="ctr">
              <a:spAutoFit/>
            </a:bodyPr>
            <a:lstStyle/>
            <a:p>
              <a:pPr algn="ctr"/>
              <a:r>
                <a:rPr lang="en-US">
                  <a:solidFill>
                    <a:srgbClr val="0841A2"/>
                  </a:solidFill>
                  <a:latin typeface="Corbel" panose="020B0503020204020204" pitchFamily="34" charset="0"/>
                  <a:cs typeface="Times New Roman Bold" charset="0"/>
                  <a:sym typeface="Times New Roman Bold" charset="0"/>
                </a:rPr>
                <a:t>Genes</a:t>
              </a:r>
            </a:p>
          </p:txBody>
        </p:sp>
        <p:sp>
          <p:nvSpPr>
            <p:cNvPr id="50193" name="Rectangle 17"/>
            <p:cNvSpPr>
              <a:spLocks/>
            </p:cNvSpPr>
            <p:nvPr/>
          </p:nvSpPr>
          <p:spPr bwMode="auto">
            <a:xfrm>
              <a:off x="5070638" y="1531027"/>
              <a:ext cx="878375" cy="231106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>
              <a:solidFill>
                <a:srgbClr val="0841A2"/>
              </a:solidFill>
              <a:miter lim="800000"/>
              <a:headEnd type="none" w="med" len="med"/>
              <a:tailEnd type="none" w="med" len="med"/>
            </a:ln>
          </p:spPr>
          <p:txBody>
            <a:bodyPr lIns="28575" tIns="28575" rIns="28575" bIns="28575" anchor="ctr"/>
            <a:lstStyle/>
            <a:p>
              <a:pPr algn="ctr"/>
              <a:r>
                <a:rPr lang="en-US">
                  <a:solidFill>
                    <a:srgbClr val="0841A2"/>
                  </a:solidFill>
                  <a:latin typeface="Corbel" panose="020B0503020204020204" pitchFamily="34" charset="0"/>
                  <a:cs typeface="Times New Roman Bold" charset="0"/>
                  <a:sym typeface="Times New Roman Bold" charset="0"/>
                </a:rPr>
                <a:t>Puberty </a:t>
              </a:r>
            </a:p>
          </p:txBody>
        </p:sp>
        <p:sp>
          <p:nvSpPr>
            <p:cNvPr id="50202" name="Rectangle 26"/>
            <p:cNvSpPr>
              <a:spLocks/>
            </p:cNvSpPr>
            <p:nvPr/>
          </p:nvSpPr>
          <p:spPr bwMode="auto">
            <a:xfrm>
              <a:off x="3809677" y="1071555"/>
              <a:ext cx="957418" cy="30397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>
              <a:solidFill>
                <a:srgbClr val="0841A2"/>
              </a:solidFill>
              <a:miter lim="800000"/>
              <a:headEnd type="none" w="med" len="med"/>
              <a:tailEnd type="none" w="med" len="med"/>
            </a:ln>
          </p:spPr>
          <p:txBody>
            <a:bodyPr lIns="28575" tIns="28575" rIns="28575" bIns="28575" anchor="ctr"/>
            <a:lstStyle/>
            <a:p>
              <a:pPr algn="ctr"/>
              <a:r>
                <a:rPr lang="en-US">
                  <a:solidFill>
                    <a:srgbClr val="0841A2"/>
                  </a:solidFill>
                  <a:latin typeface="Corbel" panose="020B0503020204020204" pitchFamily="34" charset="0"/>
                  <a:cs typeface="Times New Roman Bold" charset="0"/>
                  <a:sym typeface="Times New Roman Bold" charset="0"/>
                </a:rPr>
                <a:t>Obesity </a:t>
              </a:r>
            </a:p>
          </p:txBody>
        </p:sp>
        <p:sp>
          <p:nvSpPr>
            <p:cNvPr id="50205" name="Rectangle 29"/>
            <p:cNvSpPr>
              <a:spLocks/>
            </p:cNvSpPr>
            <p:nvPr/>
          </p:nvSpPr>
          <p:spPr bwMode="auto">
            <a:xfrm>
              <a:off x="4975347" y="1101165"/>
              <a:ext cx="862566" cy="221166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>
              <a:solidFill>
                <a:srgbClr val="0841A2"/>
              </a:solidFill>
              <a:miter lim="800000"/>
              <a:headEnd type="none" w="med" len="med"/>
              <a:tailEnd type="none" w="med" len="med"/>
            </a:ln>
          </p:spPr>
          <p:txBody>
            <a:bodyPr lIns="28575" tIns="28575" rIns="28575" bIns="28575" anchor="ctr"/>
            <a:lstStyle/>
            <a:p>
              <a:pPr algn="ctr"/>
              <a:r>
                <a:rPr lang="en-US">
                  <a:solidFill>
                    <a:srgbClr val="0841A2"/>
                  </a:solidFill>
                  <a:latin typeface="Corbel" panose="020B0503020204020204" pitchFamily="34" charset="0"/>
                  <a:cs typeface="Times New Roman Bold" charset="0"/>
                  <a:sym typeface="Times New Roman Bold" charset="0"/>
                </a:rPr>
                <a:t>Lifestyle</a:t>
              </a:r>
            </a:p>
          </p:txBody>
        </p:sp>
        <p:sp>
          <p:nvSpPr>
            <p:cNvPr id="26" name="Rectangle 14"/>
            <p:cNvSpPr>
              <a:spLocks/>
            </p:cNvSpPr>
            <p:nvPr/>
          </p:nvSpPr>
          <p:spPr bwMode="auto">
            <a:xfrm>
              <a:off x="2580104" y="1510999"/>
              <a:ext cx="912068" cy="24449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>
              <a:solidFill>
                <a:srgbClr val="0841A2"/>
              </a:solidFill>
              <a:miter lim="800000"/>
              <a:headEnd type="none" w="med" len="med"/>
              <a:tailEnd type="none" w="med" len="med"/>
            </a:ln>
          </p:spPr>
          <p:txBody>
            <a:bodyPr wrap="square" lIns="28575" tIns="28575" rIns="28575" bIns="28575" anchor="ctr">
              <a:spAutoFit/>
            </a:bodyPr>
            <a:lstStyle/>
            <a:p>
              <a:pPr algn="ctr"/>
              <a:r>
                <a:rPr lang="en-US">
                  <a:solidFill>
                    <a:srgbClr val="0841A2"/>
                  </a:solidFill>
                  <a:latin typeface="Corbel" panose="020B0503020204020204" pitchFamily="34" charset="0"/>
                  <a:cs typeface="Times New Roman Bold" charset="0"/>
                  <a:sym typeface="Times New Roman Bold" charset="0"/>
                </a:rPr>
                <a:t>High fat diet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32527C8F-965E-4922-A674-B00796C0EFB1}"/>
                </a:ext>
              </a:extLst>
            </p:cNvPr>
            <p:cNvCxnSpPr>
              <a:cxnSpLocks/>
              <a:stCxn id="50202" idx="2"/>
              <a:endCxn id="50177" idx="0"/>
            </p:cNvCxnSpPr>
            <p:nvPr/>
          </p:nvCxnSpPr>
          <p:spPr>
            <a:xfrm>
              <a:off x="4288386" y="1375530"/>
              <a:ext cx="15108" cy="496434"/>
            </a:xfrm>
            <a:prstGeom prst="straightConnector1">
              <a:avLst/>
            </a:prstGeom>
            <a:ln w="6350">
              <a:solidFill>
                <a:srgbClr val="0841A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96C2B6C4-5031-474C-8050-F374F0387BD5}"/>
                </a:ext>
              </a:extLst>
            </p:cNvPr>
            <p:cNvCxnSpPr>
              <a:cxnSpLocks/>
              <a:stCxn id="50177" idx="2"/>
            </p:cNvCxnSpPr>
            <p:nvPr/>
          </p:nvCxnSpPr>
          <p:spPr>
            <a:xfrm flipH="1">
              <a:off x="4298368" y="2275833"/>
              <a:ext cx="5126" cy="391544"/>
            </a:xfrm>
            <a:prstGeom prst="straightConnector1">
              <a:avLst/>
            </a:prstGeom>
            <a:ln>
              <a:solidFill>
                <a:srgbClr val="0841A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16802F65-D210-4594-B778-883EC56F072F}"/>
                </a:ext>
              </a:extLst>
            </p:cNvPr>
            <p:cNvCxnSpPr>
              <a:cxnSpLocks/>
              <a:stCxn id="50185" idx="4"/>
              <a:endCxn id="50182" idx="0"/>
            </p:cNvCxnSpPr>
            <p:nvPr/>
          </p:nvCxnSpPr>
          <p:spPr>
            <a:xfrm flipH="1">
              <a:off x="4284931" y="3192010"/>
              <a:ext cx="13437" cy="441845"/>
            </a:xfrm>
            <a:prstGeom prst="straightConnector1">
              <a:avLst/>
            </a:prstGeom>
            <a:ln>
              <a:solidFill>
                <a:srgbClr val="0841A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4887EB26-98CA-4BDB-95D3-FC1AE3FD7815}"/>
                </a:ext>
              </a:extLst>
            </p:cNvPr>
            <p:cNvCxnSpPr>
              <a:cxnSpLocks/>
              <a:stCxn id="50205" idx="1"/>
            </p:cNvCxnSpPr>
            <p:nvPr/>
          </p:nvCxnSpPr>
          <p:spPr>
            <a:xfrm flipH="1">
              <a:off x="4603169" y="1211748"/>
              <a:ext cx="372178" cy="634798"/>
            </a:xfrm>
            <a:prstGeom prst="straightConnector1">
              <a:avLst/>
            </a:prstGeom>
            <a:ln w="6350">
              <a:solidFill>
                <a:srgbClr val="0841A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E68A56DD-8D89-433F-B725-773EA1A4706C}"/>
                </a:ext>
              </a:extLst>
            </p:cNvPr>
            <p:cNvCxnSpPr>
              <a:cxnSpLocks/>
              <a:stCxn id="26" idx="3"/>
            </p:cNvCxnSpPr>
            <p:nvPr/>
          </p:nvCxnSpPr>
          <p:spPr>
            <a:xfrm>
              <a:off x="3492172" y="1633246"/>
              <a:ext cx="232622" cy="213301"/>
            </a:xfrm>
            <a:prstGeom prst="straightConnector1">
              <a:avLst/>
            </a:prstGeom>
            <a:ln w="6350">
              <a:solidFill>
                <a:srgbClr val="0841A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8348E07F-2CB0-4AF8-9037-984A05E4832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91029" y="1678641"/>
              <a:ext cx="179610" cy="167905"/>
            </a:xfrm>
            <a:prstGeom prst="straightConnector1">
              <a:avLst/>
            </a:prstGeom>
            <a:ln w="6350">
              <a:solidFill>
                <a:srgbClr val="0841A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EC8A319F-DFEE-4B68-8771-6D08F786ABB0}"/>
                </a:ext>
              </a:extLst>
            </p:cNvPr>
            <p:cNvCxnSpPr>
              <a:cxnSpLocks/>
              <a:stCxn id="50190" idx="3"/>
            </p:cNvCxnSpPr>
            <p:nvPr/>
          </p:nvCxnSpPr>
          <p:spPr>
            <a:xfrm>
              <a:off x="3601425" y="1201725"/>
              <a:ext cx="392144" cy="644821"/>
            </a:xfrm>
            <a:prstGeom prst="straightConnector1">
              <a:avLst/>
            </a:prstGeom>
            <a:ln w="6350">
              <a:solidFill>
                <a:srgbClr val="0841A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Down Arrow 13">
            <a:extLst>
              <a:ext uri="{FF2B5EF4-FFF2-40B4-BE49-F238E27FC236}">
                <a16:creationId xmlns:a16="http://schemas.microsoft.com/office/drawing/2014/main" id="{6FAFC6C9-3C16-F6B2-5116-E59BEC211037}"/>
              </a:ext>
            </a:extLst>
          </p:cNvPr>
          <p:cNvSpPr/>
          <p:nvPr/>
        </p:nvSpPr>
        <p:spPr>
          <a:xfrm>
            <a:off x="8885668" y="3789200"/>
            <a:ext cx="258331" cy="538686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423530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PHN Color Palette">
      <a:dk1>
        <a:srgbClr val="414142"/>
      </a:dk1>
      <a:lt1>
        <a:srgbClr val="FFFFFF"/>
      </a:lt1>
      <a:dk2>
        <a:srgbClr val="44546A"/>
      </a:dk2>
      <a:lt2>
        <a:srgbClr val="E7E6E6"/>
      </a:lt2>
      <a:accent1>
        <a:srgbClr val="0841A1"/>
      </a:accent1>
      <a:accent2>
        <a:srgbClr val="DA2823"/>
      </a:accent2>
      <a:accent3>
        <a:srgbClr val="414142"/>
      </a:accent3>
      <a:accent4>
        <a:srgbClr val="97C0E5"/>
      </a:accent4>
      <a:accent5>
        <a:srgbClr val="FDC33B"/>
      </a:accent5>
      <a:accent6>
        <a:srgbClr val="EB8A23"/>
      </a:accent6>
      <a:hlink>
        <a:srgbClr val="0841A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PHN Color Palette">
      <a:dk1>
        <a:srgbClr val="414142"/>
      </a:dk1>
      <a:lt1>
        <a:srgbClr val="FFFFFF"/>
      </a:lt1>
      <a:dk2>
        <a:srgbClr val="44546A"/>
      </a:dk2>
      <a:lt2>
        <a:srgbClr val="E7E6E6"/>
      </a:lt2>
      <a:accent1>
        <a:srgbClr val="0841A1"/>
      </a:accent1>
      <a:accent2>
        <a:srgbClr val="DA2823"/>
      </a:accent2>
      <a:accent3>
        <a:srgbClr val="414142"/>
      </a:accent3>
      <a:accent4>
        <a:srgbClr val="97C0E5"/>
      </a:accent4>
      <a:accent5>
        <a:srgbClr val="FDC33B"/>
      </a:accent5>
      <a:accent6>
        <a:srgbClr val="EB8A23"/>
      </a:accent6>
      <a:hlink>
        <a:srgbClr val="0841A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0DD3BEB0E7CF4A9668F94BF8ADA967" ma:contentTypeVersion="15" ma:contentTypeDescription="Create a new document." ma:contentTypeScope="" ma:versionID="5a32bc6eab6af307a004419a7e15e35a">
  <xsd:schema xmlns:xsd="http://www.w3.org/2001/XMLSchema" xmlns:xs="http://www.w3.org/2001/XMLSchema" xmlns:p="http://schemas.microsoft.com/office/2006/metadata/properties" xmlns:ns2="f95f2d21-9104-4e39-9e6b-a1294c1d1ea1" xmlns:ns3="29fc73d2-d154-4fbc-905c-f8b2dee16d46" targetNamespace="http://schemas.microsoft.com/office/2006/metadata/properties" ma:root="true" ma:fieldsID="4b5117f46d4ab39cfa8c56235c6f884e" ns2:_="" ns3:_="">
    <xsd:import namespace="f95f2d21-9104-4e39-9e6b-a1294c1d1ea1"/>
    <xsd:import namespace="29fc73d2-d154-4fbc-905c-f8b2dee16d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5f2d21-9104-4e39-9e6b-a1294c1d1e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dae4e4ba-3338-49b4-8a2c-dec2fba6fb4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fc73d2-d154-4fbc-905c-f8b2dee16d4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92544110-f901-4b71-a447-d5b05e498198}" ma:internalName="TaxCatchAll" ma:showField="CatchAllData" ma:web="29fc73d2-d154-4fbc-905c-f8b2dee16d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95f2d21-9104-4e39-9e6b-a1294c1d1ea1">
      <Terms xmlns="http://schemas.microsoft.com/office/infopath/2007/PartnerControls"/>
    </lcf76f155ced4ddcb4097134ff3c332f>
    <TaxCatchAll xmlns="29fc73d2-d154-4fbc-905c-f8b2dee16d4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F725ED5-3F5A-4ED0-91F2-80585FE570AE}">
  <ds:schemaRefs>
    <ds:schemaRef ds:uri="29fc73d2-d154-4fbc-905c-f8b2dee16d46"/>
    <ds:schemaRef ds:uri="f95f2d21-9104-4e39-9e6b-a1294c1d1ea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4C878A3-BAE1-4196-80D1-66DD03F15D6A}">
  <ds:schemaRefs>
    <ds:schemaRef ds:uri="http://purl.org/dc/elements/1.1/"/>
    <ds:schemaRef ds:uri="http://purl.org/dc/terms/"/>
    <ds:schemaRef ds:uri="http://schemas.microsoft.com/office/2006/metadata/properties"/>
    <ds:schemaRef ds:uri="f95f2d21-9104-4e39-9e6b-a1294c1d1ea1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29fc73d2-d154-4fbc-905c-f8b2dee16d46"/>
  </ds:schemaRefs>
</ds:datastoreItem>
</file>

<file path=customXml/itemProps3.xml><?xml version="1.0" encoding="utf-8"?>
<ds:datastoreItem xmlns:ds="http://schemas.openxmlformats.org/officeDocument/2006/customXml" ds:itemID="{B301AA8A-4D03-4EFD-B9A1-F8E859D107F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</TotalTime>
  <Words>1823</Words>
  <Application>Microsoft Office PowerPoint</Application>
  <PresentationFormat>Widescreen</PresentationFormat>
  <Paragraphs>315</Paragraphs>
  <Slides>47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60" baseType="lpstr">
      <vt:lpstr>Arial</vt:lpstr>
      <vt:lpstr>Arial Unicode MS</vt:lpstr>
      <vt:lpstr>Calibri</vt:lpstr>
      <vt:lpstr>Century Gothic</vt:lpstr>
      <vt:lpstr>Corbel</vt:lpstr>
      <vt:lpstr>inherit</vt:lpstr>
      <vt:lpstr>OTNEJMScalaSansLF</vt:lpstr>
      <vt:lpstr>OTNEJMScalaSansLF-Bold</vt:lpstr>
      <vt:lpstr>Sharp Sans No1 Medium</vt:lpstr>
      <vt:lpstr>Times New Roman</vt:lpstr>
      <vt:lpstr>Wingdings</vt:lpstr>
      <vt:lpstr>2_Office Theme</vt:lpstr>
      <vt:lpstr>1_Office Theme</vt:lpstr>
      <vt:lpstr>Prediabetes and Type 2 Diabetes in Children</vt:lpstr>
      <vt:lpstr>Incidence of Type 2 Diabetes in Youth</vt:lpstr>
      <vt:lpstr>PowerPoint Presentation</vt:lpstr>
      <vt:lpstr>New-Onset Type 2 Diabetes:  Pandemic  effect                                                                                                                                B. Marks et al. Horm Res in Paediatrics, 2021</vt:lpstr>
      <vt:lpstr>Children’s National Data 2020-2021: Pandemic Effect  on Type 2 Diabetes  New Cases                                                                     B. Marks et al. Horm Res in Paediatrics, 2021</vt:lpstr>
      <vt:lpstr>Prediabetes</vt:lpstr>
      <vt:lpstr>Prediabetes: Prevalence</vt:lpstr>
      <vt:lpstr>PowerPoint Presentation</vt:lpstr>
      <vt:lpstr>PowerPoint Presentation</vt:lpstr>
      <vt:lpstr>Screening Guidelines: Risk-based BMI ≥85%, &gt;9 years or Tanner 2</vt:lpstr>
      <vt:lpstr>Screening Labs: Interpretation</vt:lpstr>
      <vt:lpstr>Presentation</vt:lpstr>
      <vt:lpstr>Management </vt:lpstr>
      <vt:lpstr>Management </vt:lpstr>
      <vt:lpstr> Increase in Type 2 Diabetes New Cases During COVID-19 Virtual Learning - Children’s National Data                     Grundman, J et al. ISPAD, October 2022, Abu Dhabi </vt:lpstr>
      <vt:lpstr>Weight loss goal 7-10%</vt:lpstr>
      <vt:lpstr>Medications  </vt:lpstr>
      <vt:lpstr>PowerPoint Presentation</vt:lpstr>
      <vt:lpstr>PowerPoint Presentation</vt:lpstr>
      <vt:lpstr>OGTT-Derived Measures All 3 treatment groups</vt:lpstr>
      <vt:lpstr>Metformin</vt:lpstr>
      <vt:lpstr>Metformin – Mechanism (?)</vt:lpstr>
      <vt:lpstr>Incretins: GLP-1, GIP</vt:lpstr>
      <vt:lpstr>PowerPoint Presentation</vt:lpstr>
      <vt:lpstr>PowerPoint Presentation</vt:lpstr>
      <vt:lpstr>PowerPoint Presentation</vt:lpstr>
      <vt:lpstr>GLP-1 RA</vt:lpstr>
      <vt:lpstr>Once-Weekly Semaglutide in Adolescents with Obesity</vt:lpstr>
      <vt:lpstr>Once-Weekly Semaglutide in Adolescents with Obesity</vt:lpstr>
      <vt:lpstr>GLP-1 RA - Side effects </vt:lpstr>
      <vt:lpstr>Dual GIP/GLP-1 receptor agonist Tirzepatide (Mounjaro) </vt:lpstr>
      <vt:lpstr>Combined treatment with GLP-1 and GIP receptor agonists could result in additive effects on glucose and bodyweight regulation </vt:lpstr>
      <vt:lpstr>PowerPoint Presentation</vt:lpstr>
      <vt:lpstr>Weekly Tirzepatide Compared with Semaglutide on Body Weight                                                                                                                                                                    Frias, NEJM 2022</vt:lpstr>
      <vt:lpstr>Glycemic Control in Youth with Type 2 Diabetes</vt:lpstr>
      <vt:lpstr>Treatment:  Bariatric Surgery</vt:lpstr>
      <vt:lpstr>Bariatric Surgery</vt:lpstr>
      <vt:lpstr>PowerPoint Presentation</vt:lpstr>
      <vt:lpstr>Type 2 DIABETES: Complications </vt:lpstr>
      <vt:lpstr>Type 2: Complications</vt:lpstr>
      <vt:lpstr>Diabetes Complications: Earlier than Adults</vt:lpstr>
      <vt:lpstr>PowerPoint Presentation</vt:lpstr>
      <vt:lpstr>Conclusions</vt:lpstr>
      <vt:lpstr>Conclusions</vt:lpstr>
      <vt:lpstr>Type 2 Diabetes Clinic </vt:lpstr>
      <vt:lpstr>Type 2 Diabetes Clinic - Referral Guidelines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Evans, Abby (Goldberg)</dc:creator>
  <cp:lastModifiedBy>Evans, Abby</cp:lastModifiedBy>
  <cp:revision>2</cp:revision>
  <cp:lastPrinted>2019-06-10T17:32:18Z</cp:lastPrinted>
  <dcterms:created xsi:type="dcterms:W3CDTF">2018-12-20T20:42:22Z</dcterms:created>
  <dcterms:modified xsi:type="dcterms:W3CDTF">2023-06-26T16:29:31Z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0x010100650DD3BEB0E7CF4A9668F94BF8ADA967</vt:lpwstr>
  </property>
  <property fmtid="{D5CDD505-2E9C-101B-9397-08002B2CF9AE}" pid="3" name="MediaServiceImageTags">
    <vt:lpwstr/>
  </property>
</Properties>
</file>