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3A_226E6D60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476_35184FBB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7"/>
  </p:notesMasterIdLst>
  <p:sldIdLst>
    <p:sldId id="268" r:id="rId5"/>
    <p:sldId id="269" r:id="rId6"/>
    <p:sldId id="278" r:id="rId7"/>
    <p:sldId id="303" r:id="rId8"/>
    <p:sldId id="313" r:id="rId9"/>
    <p:sldId id="312" r:id="rId10"/>
    <p:sldId id="314" r:id="rId11"/>
    <p:sldId id="1055" r:id="rId12"/>
    <p:sldId id="1054" r:id="rId13"/>
    <p:sldId id="1056" r:id="rId14"/>
    <p:sldId id="1053" r:id="rId15"/>
    <p:sldId id="1035" r:id="rId16"/>
    <p:sldId id="1036" r:id="rId17"/>
    <p:sldId id="1003" r:id="rId18"/>
    <p:sldId id="1126" r:id="rId19"/>
    <p:sldId id="1022" r:id="rId20"/>
    <p:sldId id="1124" r:id="rId21"/>
    <p:sldId id="1006" r:id="rId22"/>
    <p:sldId id="1109" r:id="rId23"/>
    <p:sldId id="970" r:id="rId24"/>
    <p:sldId id="291" r:id="rId25"/>
    <p:sldId id="1127" r:id="rId26"/>
    <p:sldId id="1128" r:id="rId27"/>
    <p:sldId id="1129" r:id="rId28"/>
    <p:sldId id="1136" r:id="rId29"/>
    <p:sldId id="1131" r:id="rId30"/>
    <p:sldId id="1122" r:id="rId31"/>
    <p:sldId id="1040" r:id="rId32"/>
    <p:sldId id="1130" r:id="rId33"/>
    <p:sldId id="1132" r:id="rId34"/>
    <p:sldId id="1133" r:id="rId35"/>
    <p:sldId id="1134" r:id="rId36"/>
    <p:sldId id="1138" r:id="rId37"/>
    <p:sldId id="346" r:id="rId38"/>
    <p:sldId id="323" r:id="rId39"/>
    <p:sldId id="1135" r:id="rId40"/>
    <p:sldId id="1137" r:id="rId41"/>
    <p:sldId id="1139" r:id="rId42"/>
    <p:sldId id="1140" r:id="rId43"/>
    <p:sldId id="1141" r:id="rId44"/>
    <p:sldId id="1142" r:id="rId45"/>
    <p:sldId id="287" r:id="rId4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CADADA-9138-391A-0A40-C0423CDA84FD}" name="Harper, Charlotte" initials="CH" userId="S::charper@childrensnational.org::14d2d8b9-81f4-429e-b2bb-d4e2017adfd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idi-Imani, Carolina L." initials="HICL" lastIdx="1" clrIdx="0">
    <p:extLst>
      <p:ext uri="{19B8F6BF-5375-455C-9EA6-DF929625EA0E}">
        <p15:presenceInfo xmlns:p15="http://schemas.microsoft.com/office/powerpoint/2012/main" userId="S::Carolina.Hamidi@childrensnational.org::2a957727-76a3-47aa-9a89-64cac91e41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C8"/>
    <a:srgbClr val="E4002B"/>
    <a:srgbClr val="7F6C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16B3E7-E6C0-4717-A390-1A6F959AB1EF}" v="4" dt="2023-10-11T13:52:59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82" autoAdjust="0"/>
  </p:normalViewPr>
  <p:slideViewPr>
    <p:cSldViewPr snapToGrid="0" snapToObjects="1">
      <p:cViewPr varScale="1">
        <p:scale>
          <a:sx n="132" d="100"/>
          <a:sy n="132" d="100"/>
        </p:scale>
        <p:origin x="126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per, Charlotte" userId="14d2d8b9-81f4-429e-b2bb-d4e2017adfd4" providerId="ADAL" clId="{FF16B3E7-E6C0-4717-A390-1A6F959AB1EF}"/>
    <pc:docChg chg="undo custSel modSld">
      <pc:chgData name="Harper, Charlotte" userId="14d2d8b9-81f4-429e-b2bb-d4e2017adfd4" providerId="ADAL" clId="{FF16B3E7-E6C0-4717-A390-1A6F959AB1EF}" dt="2023-10-11T16:05:17.357" v="4"/>
      <pc:docMkLst>
        <pc:docMk/>
      </pc:docMkLst>
      <pc:sldChg chg="modSp mod">
        <pc:chgData name="Harper, Charlotte" userId="14d2d8b9-81f4-429e-b2bb-d4e2017adfd4" providerId="ADAL" clId="{FF16B3E7-E6C0-4717-A390-1A6F959AB1EF}" dt="2023-10-11T16:05:17.357" v="4"/>
        <pc:sldMkLst>
          <pc:docMk/>
          <pc:sldMk cId="890785723" sldId="1142"/>
        </pc:sldMkLst>
        <pc:spChg chg="mod">
          <ac:chgData name="Harper, Charlotte" userId="14d2d8b9-81f4-429e-b2bb-d4e2017adfd4" providerId="ADAL" clId="{FF16B3E7-E6C0-4717-A390-1A6F959AB1EF}" dt="2023-10-11T16:05:17.357" v="4"/>
          <ac:spMkLst>
            <pc:docMk/>
            <pc:sldMk cId="890785723" sldId="1142"/>
            <ac:spMk id="3" creationId="{C202C05A-DBD3-414F-8FA9-83DAAE22B95C}"/>
          </ac:spMkLst>
        </pc:spChg>
      </pc:sldChg>
    </pc:docChg>
  </pc:docChgLst>
</pc:chgInfo>
</file>

<file path=ppt/comments/modernComment_13A_226E6D6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7321B7-F8B8-4193-B41C-94EC4A16735D}" authorId="{52CADADA-9138-391A-0A40-C0423CDA84FD}" created="2023-10-10T14:29:26.580">
    <pc:sldMkLst xmlns:pc="http://schemas.microsoft.com/office/powerpoint/2013/main/command">
      <pc:docMk/>
      <pc:sldMk cId="577662304" sldId="314"/>
    </pc:sldMkLst>
    <p188:txBody>
      <a:bodyPr/>
      <a:lstStyle/>
      <a:p>
        <a:r>
          <a:rPr lang="en-US"/>
          <a:t>Is this the correct code?</a:t>
        </a:r>
      </a:p>
    </p188:txBody>
  </p188:cm>
</p188:cmLst>
</file>

<file path=ppt/comments/modernComment_476_35184FB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5568B75-951F-4B3C-873B-4F1BA05884C7}" authorId="{52CADADA-9138-391A-0A40-C0423CDA84FD}" created="2023-10-10T14:29:26.580">
    <pc:sldMkLst xmlns:pc="http://schemas.microsoft.com/office/powerpoint/2013/main/command">
      <pc:docMk/>
      <pc:sldMk cId="577662304" sldId="314"/>
    </pc:sldMkLst>
    <p188:txBody>
      <a:bodyPr/>
      <a:lstStyle/>
      <a:p>
        <a:r>
          <a:rPr lang="en-US"/>
          <a:t>Is this the correct code?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C24C2-527B-4BF4-BCB6-5E5584DF356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3955A-6250-4C2C-85C6-7E00201C6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45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3955A-6250-4C2C-85C6-7E00201C61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7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3955A-6250-4C2C-85C6-7E00201C61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57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3955A-6250-4C2C-85C6-7E00201C61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13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4B964-2D45-3B49-A6F4-E7CE00CEE08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13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4B964-2D45-3B49-A6F4-E7CE00CEE0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9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innovationdistrict.childrensnational.org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_HD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Sharp Sans Display No1" pitchFamily="2" charset="0"/>
                <a:ea typeface="Sharp Sans Display No1" pitchFamily="2" charset="0"/>
                <a:cs typeface="Sharp Sans Display No1" pitchFamily="2" charset="0"/>
              </a:defRPr>
            </a:lvl1pPr>
          </a:lstStyle>
          <a:p>
            <a:fld id="{C4D310C9-4F89-6640-B04F-5BBE30748352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4767263"/>
            <a:ext cx="1524000" cy="2738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F61281D-9F8F-594E-B822-3F45196461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3096456" y="1489366"/>
            <a:ext cx="7772400" cy="76200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Sharp Sans Display No1" pitchFamily="2" charset="0"/>
                <a:ea typeface="Sharp Sans Display No1" pitchFamily="2" charset="0"/>
                <a:cs typeface="Sharp Sans Display No1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50" name="Picture 2" descr="J:\PR and Marketing 2.0\Marketing\Brand Creative Assets\All Logos\2019 Children's National Hospital Logos\Primary\Digital\Hi Res\CN_Primary_RGB_HiRes_Lg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302" y="0"/>
            <a:ext cx="1964698" cy="103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281D-9F8F-594E-B822-3F4519646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4002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281D-9F8F-594E-B822-3F45196461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983457"/>
            <a:ext cx="9144000" cy="334089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4002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281D-9F8F-594E-B822-3F45196461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54885" y="1200151"/>
            <a:ext cx="2089116" cy="3124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6477000" cy="3124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solidFill>
                  <a:srgbClr val="E4002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281D-9F8F-594E-B822-3F4519646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rgbClr val="E4002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281D-9F8F-594E-B822-3F4519646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57150" tIns="28575" rIns="57150" bIns="28575"/>
          <a:lstStyle/>
          <a:p>
            <a:fld id="{0EDE6F58-2E07-4AC5-B8D0-9490BF9D4E5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57150" tIns="28575" rIns="57150" bIns="2857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F49F9-0804-4F5A-9BBB-9E96D4843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3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nal p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6231C94-62E3-4B50-A5FA-AD1FD20408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824" y="829872"/>
            <a:ext cx="10822903" cy="3702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E10016"/>
                </a:solidFill>
                <a:latin typeface="Century Gothic" pitchFamily="34" charset="0"/>
              </a:defRPr>
            </a:lvl1pPr>
            <a:lvl2pPr>
              <a:defRPr sz="1350" b="1">
                <a:solidFill>
                  <a:srgbClr val="FF0000"/>
                </a:solidFill>
              </a:defRPr>
            </a:lvl2pPr>
            <a:lvl3pPr>
              <a:defRPr sz="1350" b="1">
                <a:solidFill>
                  <a:srgbClr val="FF0000"/>
                </a:solidFill>
              </a:defRPr>
            </a:lvl3pPr>
            <a:lvl4pPr>
              <a:defRPr sz="1350" b="1">
                <a:solidFill>
                  <a:srgbClr val="FF0000"/>
                </a:solidFill>
              </a:defRPr>
            </a:lvl4pPr>
            <a:lvl5pPr>
              <a:defRPr sz="1350" b="1">
                <a:solidFill>
                  <a:srgbClr val="FF0000"/>
                </a:solidFill>
              </a:defRPr>
            </a:lvl5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10016"/>
                </a:solidFill>
                <a:effectLst/>
                <a:uLnTx/>
                <a:uFillTx/>
              </a:rPr>
              <a:t>Headline goes here</a:t>
            </a:r>
            <a:endParaRPr kumimoji="0" lang="ru-UA" sz="2400" b="1" i="0" u="none" strike="noStrike" kern="0" cap="none" spc="0" normalizeH="0" baseline="0" noProof="0" dirty="0">
              <a:ln>
                <a:noFill/>
              </a:ln>
              <a:solidFill>
                <a:srgbClr val="E10016"/>
              </a:solidFill>
              <a:effectLst/>
              <a:uLnTx/>
              <a:uFillTx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C35F7F6-1AAD-4F9D-AD44-7C5CA1251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2818" y="1364189"/>
            <a:ext cx="8055648" cy="20862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350" noProof="0" dirty="0">
                <a:latin typeface="Century Gothic" pitchFamily="34" charset="0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This is the primary content slide layout.  Use this format for paragraphs of text, bulleted text or a combination.  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 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Headlines are a custom shade of red (RGB 223-4-28); do not substitute other colors. The headline font is Century Gothic bold and the text font is Century Gothic (nonbold). 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 </a:t>
            </a: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Do not use text smaller than 12 pt. Break the content into multiple slides instead.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04970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p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31C94-62E3-4B50-A5FA-AD1FD20408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618" y="829872"/>
            <a:ext cx="8117177" cy="3702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rgbClr val="DF041C"/>
                </a:solidFill>
              </a:defRPr>
            </a:lvl1pPr>
            <a:lvl2pPr>
              <a:defRPr sz="1013" b="1">
                <a:solidFill>
                  <a:srgbClr val="FF0000"/>
                </a:solidFill>
              </a:defRPr>
            </a:lvl2pPr>
            <a:lvl3pPr>
              <a:defRPr sz="1013" b="1">
                <a:solidFill>
                  <a:srgbClr val="FF0000"/>
                </a:solidFill>
              </a:defRPr>
            </a:lvl3pPr>
            <a:lvl4pPr>
              <a:defRPr sz="1013" b="1">
                <a:solidFill>
                  <a:srgbClr val="FF0000"/>
                </a:solidFill>
              </a:defRPr>
            </a:lvl4pPr>
            <a:lvl5pPr>
              <a:defRPr sz="1013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Headline goes here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5F7F6-1AAD-4F9D-AD44-7C5CA1251C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614" y="1364189"/>
            <a:ext cx="8117177" cy="20862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2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the primary content slide layout.  Use this format for paragraphs of text, bulleted text or a combination. 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Headlines are a custom shade of red (RGB 223-4-28); do not substitute other colors. The headline font is Century Gothic bold and the text font is Century Gothic (nonbold).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Do not use text smaller than 12 pt. Break the content into multiple slides instead.</a:t>
            </a:r>
            <a:endParaRPr lang="ru-RU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_HD_Watermar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41332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rgbClr val="E4002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648891"/>
            <a:ext cx="7772400" cy="7620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rgbClr val="7F6C68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281D-9F8F-594E-B822-3F45196461E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J:\PR and Marketing 2.0\Marketing\Brand Creative Assets\All Logos\2019 Children's National Hospital Logos\Primary\Digital\Hi Res\CN_Primary_RGB_HiRes_Lg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302" y="4085317"/>
            <a:ext cx="1964698" cy="103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S:\SHAREVOL01\Pediatric_Health_Network\09. Marketing\Logos - Do Not Edit\PHN Horizontal\Horizontal Digital\150 ppi Horizontal\Master\PHN_Hz_TaupeRed_2020_RGB_150ppi_Sm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7" y="4392811"/>
            <a:ext cx="3324025" cy="6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O:\MAC-SERVER\Jobs\CNM_Childrens_National_Medical_Center\12495-08_Collateral_Templates\PPT\Links\CN_Red_DivBkg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1" cy="41243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229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281D-9F8F-594E-B822-3F45196461E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 descr="J:\PR and Marketing 2.0\Marketing\Brand Creative Assets\All Logos\2019 Children's National Hospital Logos\Primary\Digital\Hi Res\CN_Primary_RGB_HiRes_Lg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302" y="4112701"/>
            <a:ext cx="1964698" cy="103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S:\SHAREVOL01\Pediatric_Health_Network\09. Marketing\Logos - Do Not Edit\PHN Horizontal\Horizontal Digital\150 ppi Horizontal\Master\PHN_Hz_TaupeRed_2020_RGB_150ppi_Sm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8" y="4426162"/>
            <a:ext cx="3324025" cy="6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MAC-SERVER\Jobs\CNM_Childrens_National_Medical_Center\12495-08_Collateral_Templates\PPT\Links\CN_Taupe_DivBkg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1" cy="4124325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281D-9F8F-594E-B822-3F45196461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063229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 descr="J:\PR and Marketing 2.0\Marketing\Brand Creative Assets\All Logos\2019 Children's National Hospital Logos\Primary\Digital\Hi Res\CN_Primary_RGB_HiRes_Lg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302" y="4112701"/>
            <a:ext cx="1964698" cy="103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S:\SHAREVOL01\Pediatric_Health_Network\09. Marketing\Logos - Do Not Edit\PHN Horizontal\Horizontal Digital\150 ppi Horizontal\Master\PHN_Hz_TaupeRed_2020_RGB_150ppi_Sm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7" y="4423134"/>
            <a:ext cx="3324025" cy="6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nical Excellence Recogn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tran\Desktop\USNWR2019_CNBadges_Set3-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11" y="1200420"/>
            <a:ext cx="4579701" cy="295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13BA20B-AA62-5B4E-99C3-50214001CD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8789" y="1737840"/>
            <a:ext cx="2090252" cy="187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solidFill>
                  <a:srgbClr val="E4002B"/>
                </a:solidFill>
              </a:defRPr>
            </a:lvl1pPr>
          </a:lstStyle>
          <a:p>
            <a:r>
              <a:rPr lang="en-US" dirty="0"/>
              <a:t>Clinical Excellence Recognitions</a:t>
            </a:r>
          </a:p>
        </p:txBody>
      </p:sp>
    </p:spTree>
    <p:extLst>
      <p:ext uri="{BB962C8B-B14F-4D97-AF65-F5344CB8AC3E}">
        <p14:creationId xmlns:p14="http://schemas.microsoft.com/office/powerpoint/2010/main" val="493099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 Distri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6FB912-7241-A94E-9456-8504F6FE9EA0}" type="datetime4">
              <a:rPr lang="en-US" smtClean="0"/>
              <a:pPr/>
              <a:t>October 10, 2023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2209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00600" y="6356350"/>
            <a:ext cx="2133600" cy="365125"/>
          </a:xfrm>
        </p:spPr>
        <p:txBody>
          <a:bodyPr/>
          <a:lstStyle/>
          <a:p>
            <a:fld id="{D3F8C041-0C5D-2542-BA56-2F135B42574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071226" y="3192015"/>
            <a:ext cx="3070268" cy="1138773"/>
            <a:chOff x="2974668" y="3891052"/>
            <a:chExt cx="3070268" cy="1138773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21"/>
            <a:stretch/>
          </p:blipFill>
          <p:spPr bwMode="auto">
            <a:xfrm>
              <a:off x="5023220" y="3998608"/>
              <a:ext cx="1021716" cy="923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974668" y="3891052"/>
              <a:ext cx="2643846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0" dirty="0">
                  <a:latin typeface="Sharp Sans Display No1" pitchFamily="2" charset="0"/>
                  <a:ea typeface="Sharp Sans Display No1" pitchFamily="2" charset="0"/>
                  <a:cs typeface="Sharp Sans Display No1" pitchFamily="2" charset="0"/>
                </a:rPr>
                <a:t>Follow on Twitter</a:t>
              </a:r>
              <a:br>
                <a:rPr lang="en-US" sz="2000" b="0" dirty="0">
                  <a:latin typeface="Sharp Sans Display No1" pitchFamily="2" charset="0"/>
                  <a:ea typeface="Sharp Sans Display No1" pitchFamily="2" charset="0"/>
                  <a:cs typeface="Sharp Sans Display No1" pitchFamily="2" charset="0"/>
                </a:rPr>
              </a:br>
              <a:br>
                <a:rPr lang="en-US" sz="200" b="0" dirty="0">
                  <a:latin typeface="Sharp Sans Display No1" pitchFamily="2" charset="0"/>
                  <a:ea typeface="Sharp Sans Display No1" pitchFamily="2" charset="0"/>
                  <a:cs typeface="Sharp Sans Display No1" pitchFamily="2" charset="0"/>
                </a:rPr>
              </a:br>
              <a:r>
                <a:rPr lang="en-US" sz="2000" b="0" dirty="0">
                  <a:latin typeface="Sharp Sans Display No1" pitchFamily="2" charset="0"/>
                  <a:ea typeface="Sharp Sans Display No1" pitchFamily="2" charset="0"/>
                  <a:cs typeface="Sharp Sans Display No1" pitchFamily="2" charset="0"/>
                </a:rPr>
                <a:t>@cn_innovation</a:t>
              </a:r>
              <a:br>
                <a:rPr lang="en-US" sz="2000" b="0" dirty="0">
                  <a:latin typeface="Sharp Sans Display No1" pitchFamily="2" charset="0"/>
                  <a:ea typeface="Sharp Sans Display No1" pitchFamily="2" charset="0"/>
                  <a:cs typeface="Sharp Sans Display No1" pitchFamily="2" charset="0"/>
                </a:rPr>
              </a:br>
              <a:br>
                <a:rPr lang="en-US" sz="600" b="0" dirty="0">
                  <a:latin typeface="Sharp Sans Display No1" pitchFamily="2" charset="0"/>
                  <a:ea typeface="Sharp Sans Display No1" pitchFamily="2" charset="0"/>
                  <a:cs typeface="Sharp Sans Display No1" pitchFamily="2" charset="0"/>
                </a:rPr>
              </a:br>
              <a:r>
                <a:rPr lang="en-US" sz="2000" b="0" dirty="0">
                  <a:latin typeface="Sharp Sans Display No1" pitchFamily="2" charset="0"/>
                  <a:ea typeface="Sharp Sans Display No1" pitchFamily="2" charset="0"/>
                  <a:cs typeface="Sharp Sans Display No1" pitchFamily="2" charset="0"/>
                </a:rPr>
                <a:t>@</a:t>
              </a:r>
              <a:r>
                <a:rPr lang="en-US" sz="2000" b="0" dirty="0" err="1">
                  <a:latin typeface="Sharp Sans Display No1" pitchFamily="2" charset="0"/>
                  <a:ea typeface="Sharp Sans Display No1" pitchFamily="2" charset="0"/>
                  <a:cs typeface="Sharp Sans Display No1" pitchFamily="2" charset="0"/>
                </a:rPr>
                <a:t>ChildrensNatl</a:t>
              </a:r>
              <a:endParaRPr lang="en-US" sz="2000" b="0" dirty="0">
                <a:latin typeface="Sharp Sans Display No1" pitchFamily="2" charset="0"/>
                <a:ea typeface="Sharp Sans Display No1" pitchFamily="2" charset="0"/>
                <a:cs typeface="Sharp Sans Display No1" pitchFamily="2" charset="0"/>
              </a:endParaRPr>
            </a:p>
          </p:txBody>
        </p:sp>
      </p:grpSp>
      <p:sp>
        <p:nvSpPr>
          <p:cNvPr id="13" name="Rectangle 12"/>
          <p:cNvSpPr/>
          <p:nvPr userDrawn="1"/>
        </p:nvSpPr>
        <p:spPr>
          <a:xfrm>
            <a:off x="526180" y="2096155"/>
            <a:ext cx="81606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harp Sans Display No1" pitchFamily="2" charset="0"/>
                <a:ea typeface="Sharp Sans Display No1" pitchFamily="2" charset="0"/>
                <a:cs typeface="Sharp Sans Display No1" pitchFamily="2" charset="0"/>
              </a:rPr>
              <a:t>Receive news about the world-class research conducted by </a:t>
            </a:r>
            <a:br>
              <a:rPr lang="en-US" sz="2000" dirty="0">
                <a:latin typeface="Sharp Sans Display No1" pitchFamily="2" charset="0"/>
                <a:ea typeface="Sharp Sans Display No1" pitchFamily="2" charset="0"/>
                <a:cs typeface="Sharp Sans Display No1" pitchFamily="2" charset="0"/>
              </a:rPr>
            </a:br>
            <a:r>
              <a:rPr lang="en-US" sz="2000" dirty="0">
                <a:latin typeface="Sharp Sans Display No1" pitchFamily="2" charset="0"/>
                <a:ea typeface="Sharp Sans Display No1" pitchFamily="2" charset="0"/>
                <a:cs typeface="Sharp Sans Display No1" pitchFamily="2" charset="0"/>
              </a:rPr>
              <a:t>Children’s National Hospital staff and upcoming </a:t>
            </a:r>
            <a:br>
              <a:rPr lang="en-US" sz="2000" dirty="0">
                <a:latin typeface="Sharp Sans Display No1" pitchFamily="2" charset="0"/>
                <a:ea typeface="Sharp Sans Display No1" pitchFamily="2" charset="0"/>
                <a:cs typeface="Sharp Sans Display No1" pitchFamily="2" charset="0"/>
              </a:rPr>
            </a:br>
            <a:r>
              <a:rPr lang="en-US" sz="2000" dirty="0">
                <a:latin typeface="Sharp Sans Display No1" pitchFamily="2" charset="0"/>
                <a:ea typeface="Sharp Sans Display No1" pitchFamily="2" charset="0"/>
                <a:cs typeface="Sharp Sans Display No1" pitchFamily="2" charset="0"/>
              </a:rPr>
              <a:t>research-related events delivered to your mailbox.</a:t>
            </a:r>
          </a:p>
        </p:txBody>
      </p:sp>
      <p:pic>
        <p:nvPicPr>
          <p:cNvPr id="14" name="Picture 2" descr="C:\Users\mlaurent\Downloads\ID Logo - new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197" y="815059"/>
            <a:ext cx="4991904" cy="117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 baseline="0">
                <a:solidFill>
                  <a:srgbClr val="E4002B"/>
                </a:solidFill>
              </a:defRPr>
            </a:lvl1pPr>
          </a:lstStyle>
          <a:p>
            <a:r>
              <a:rPr lang="en-US" dirty="0"/>
              <a:t>Subscribe and Follow Us</a:t>
            </a:r>
          </a:p>
        </p:txBody>
      </p:sp>
    </p:spTree>
    <p:extLst>
      <p:ext uri="{BB962C8B-B14F-4D97-AF65-F5344CB8AC3E}">
        <p14:creationId xmlns:p14="http://schemas.microsoft.com/office/powerpoint/2010/main" val="4186597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4002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281D-9F8F-594E-B822-3F4519646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33480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2"/>
            <a:ext cx="4038600" cy="3348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281D-9F8F-594E-B822-3F4519646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4002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281D-9F8F-594E-B822-3F4519646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6400" y="4767263"/>
            <a:ext cx="152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6C68"/>
                </a:solidFill>
              </a:defRPr>
            </a:lvl1pPr>
          </a:lstStyle>
          <a:p>
            <a:fld id="{7F61281D-9F8F-594E-B822-3F45196461E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6" name="Picture 2" descr="J:\PR and Marketing 2.0\Marketing\Brand Creative Assets\All Logos\2019 Children's National Hospital Logos\Primary\Digital\Hi Res\CN_Primary_RGB_HiRes_Lg.png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087" y="4277087"/>
            <a:ext cx="1651379" cy="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S:\SHAREVOL01\Pediatric_Health_Network\09. Marketing\Logos - Do Not Edit\PHN Horizontal\Horizontal Digital\150 ppi Horizontal\Master\PHN_Hz_TaupeRed_2020_RGB_150ppi_Sm.pn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8" y="4459790"/>
            <a:ext cx="3324025" cy="6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64" r:id="rId5"/>
    <p:sldLayoutId id="2147483665" r:id="rId6"/>
    <p:sldLayoutId id="2147483650" r:id="rId7"/>
    <p:sldLayoutId id="2147483652" r:id="rId8"/>
    <p:sldLayoutId id="2147483654" r:id="rId9"/>
    <p:sldLayoutId id="2147483655" r:id="rId10"/>
    <p:sldLayoutId id="2147483662" r:id="rId11"/>
    <p:sldLayoutId id="2147483663" r:id="rId12"/>
    <p:sldLayoutId id="2147483653" r:id="rId13"/>
    <p:sldLayoutId id="2147483656" r:id="rId14"/>
    <p:sldLayoutId id="2147483666" r:id="rId15"/>
    <p:sldLayoutId id="2147483668" r:id="rId16"/>
    <p:sldLayoutId id="21474836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rgbClr val="E4002B"/>
          </a:solidFill>
          <a:latin typeface="Sharp Sans Display No1" pitchFamily="2" charset="0"/>
          <a:ea typeface="Sharp Sans Display No1" pitchFamily="2" charset="0"/>
          <a:cs typeface="Sharp Sans Display No1" pitchFamily="2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/>
          </a:solidFill>
          <a:latin typeface="Sharp Sans Display No1" pitchFamily="2" charset="0"/>
          <a:ea typeface="Sharp Sans Display No1" pitchFamily="2" charset="0"/>
          <a:cs typeface="Sharp Sans Display No1" pitchFamily="2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Sharp Sans Display No1" pitchFamily="2" charset="0"/>
          <a:ea typeface="Sharp Sans Display No1" pitchFamily="2" charset="0"/>
          <a:cs typeface="Sharp Sans Display No1" pitchFamily="2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Sharp Sans Display No1" pitchFamily="2" charset="0"/>
          <a:ea typeface="Sharp Sans Display No1" pitchFamily="2" charset="0"/>
          <a:cs typeface="Sharp Sans Display No1" pitchFamily="2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Sharp Sans Display No1" pitchFamily="2" charset="0"/>
          <a:ea typeface="Sharp Sans Display No1" pitchFamily="2" charset="0"/>
          <a:cs typeface="Sharp Sans Display No1" pitchFamily="2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Sharp Sans Display No1" pitchFamily="2" charset="0"/>
          <a:ea typeface="Sharp Sans Display No1" pitchFamily="2" charset="0"/>
          <a:cs typeface="Sharp Sans Display No1" pitchFamily="2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1400" b="0" i="0" kern="1200">
          <a:solidFill>
            <a:schemeClr val="tx1"/>
          </a:solidFill>
          <a:latin typeface="Corbel"/>
          <a:ea typeface="+mn-ea"/>
          <a:cs typeface="Corbel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1200" b="0" i="0" kern="1200">
          <a:solidFill>
            <a:schemeClr val="tx1"/>
          </a:solidFill>
          <a:latin typeface="Corbel"/>
          <a:ea typeface="+mn-ea"/>
          <a:cs typeface="Corbel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1100" b="0" i="0" kern="1200">
          <a:solidFill>
            <a:schemeClr val="tx1"/>
          </a:solidFill>
          <a:latin typeface="Corbel"/>
          <a:ea typeface="+mn-ea"/>
          <a:cs typeface="Corbel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1000" b="0" i="0" kern="1200">
          <a:solidFill>
            <a:schemeClr val="tx1"/>
          </a:solidFill>
          <a:latin typeface="Corbel"/>
          <a:ea typeface="+mn-ea"/>
          <a:cs typeface="Corbe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2.m4v"/><Relationship Id="rId7" Type="http://schemas.openxmlformats.org/officeDocument/2006/relationships/image" Target="../media/image14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2.m4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mailto:drallen@childrensnational.org" TargetMode="Externa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476_35184FBB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mailto:phn@childrensnational.org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A_226E6D6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125" y="583197"/>
            <a:ext cx="7772400" cy="1597941"/>
          </a:xfr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sz="3200" dirty="0">
                <a:latin typeface="Century Gothic" panose="020B0502020202020204" pitchFamily="34" charset="0"/>
              </a:rPr>
              <a:t>Children’s National </a:t>
            </a:r>
            <a:br>
              <a:rPr lang="en-US" sz="3200" dirty="0">
                <a:latin typeface="Century Gothic" panose="020B0502020202020204" pitchFamily="34" charset="0"/>
              </a:rPr>
            </a:br>
            <a:r>
              <a:rPr lang="en-US" sz="3200" dirty="0">
                <a:latin typeface="Century Gothic" panose="020B0502020202020204" pitchFamily="34" charset="0"/>
              </a:rPr>
              <a:t>and the </a:t>
            </a:r>
            <a:br>
              <a:rPr lang="en-US" sz="3200" dirty="0">
                <a:latin typeface="Century Gothic" panose="020B0502020202020204" pitchFamily="34" charset="0"/>
              </a:rPr>
            </a:br>
            <a:r>
              <a:rPr lang="en-US" sz="3200" dirty="0">
                <a:latin typeface="Century Gothic" panose="020B0502020202020204" pitchFamily="34" charset="0"/>
              </a:rPr>
              <a:t>Pediatric Health Network </a:t>
            </a:r>
            <a:br>
              <a:rPr lang="en-US" sz="3200" dirty="0">
                <a:latin typeface="Century Gothic" panose="020B0502020202020204" pitchFamily="34" charset="0"/>
              </a:rPr>
            </a:br>
            <a:br>
              <a:rPr lang="en-US" sz="3200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Eight Great Questions re: Concussion Management in the Primary Care Setting</a:t>
            </a:r>
            <a:br>
              <a:rPr lang="en-US" dirty="0">
                <a:latin typeface="Century Gothic" panose="020B0502020202020204" pitchFamily="34" charset="0"/>
              </a:rPr>
            </a:br>
            <a:br>
              <a:rPr lang="en-US" sz="12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October 11, 2023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892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DDE7CC-2499-187E-C294-8642B1F7B0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618" y="687823"/>
            <a:ext cx="8117177" cy="512329"/>
          </a:xfrm>
        </p:spPr>
        <p:txBody>
          <a:bodyPr>
            <a:normAutofit/>
          </a:bodyPr>
          <a:lstStyle/>
          <a:p>
            <a:r>
              <a:rPr lang="en-US" sz="2400" dirty="0"/>
              <a:t>Brain Motion... (stretch/ strain)</a:t>
            </a:r>
          </a:p>
        </p:txBody>
      </p:sp>
      <p:pic>
        <p:nvPicPr>
          <p:cNvPr id="4" name="largebrain.m4v">
            <a:hlinkClick r:id="" action="ppaction://media"/>
            <a:extLst>
              <a:ext uri="{FF2B5EF4-FFF2-40B4-BE49-F238E27FC236}">
                <a16:creationId xmlns:a16="http://schemas.microsoft.com/office/drawing/2014/main" id="{AC8824C5-A9C7-9CD9-460E-C84638CCB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 bwMode="auto">
          <a:xfrm>
            <a:off x="519618" y="1353740"/>
            <a:ext cx="4307933" cy="265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mallbrain.m4v">
            <a:hlinkClick r:id="" action="ppaction://media"/>
            <a:extLst>
              <a:ext uri="{FF2B5EF4-FFF2-40B4-BE49-F238E27FC236}">
                <a16:creationId xmlns:a16="http://schemas.microsoft.com/office/drawing/2014/main" id="{90576A1C-7D55-00F5-3E40-A2BF32FBDBE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 bwMode="auto">
          <a:xfrm>
            <a:off x="4717655" y="1402749"/>
            <a:ext cx="3851829" cy="270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3" descr="Picture1.jpg">
            <a:extLst>
              <a:ext uri="{FF2B5EF4-FFF2-40B4-BE49-F238E27FC236}">
                <a16:creationId xmlns:a16="http://schemas.microsoft.com/office/drawing/2014/main" id="{7590BD93-CBA1-CEE5-3D4A-94E8228D484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72852" y="865742"/>
            <a:ext cx="2485714" cy="55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7042E9-BAAA-58DA-8FBE-49E9262A89A1}"/>
              </a:ext>
            </a:extLst>
          </p:cNvPr>
          <p:cNvSpPr txBox="1"/>
          <p:nvPr/>
        </p:nvSpPr>
        <p:spPr>
          <a:xfrm>
            <a:off x="5563578" y="4219411"/>
            <a:ext cx="23088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kern="0" dirty="0">
                <a:solidFill>
                  <a:srgbClr val="FF0000"/>
                </a:solidFill>
                <a:latin typeface="Arial" pitchFamily="34" charset="0"/>
              </a:rPr>
              <a:t>Joel </a:t>
            </a:r>
            <a:r>
              <a:rPr lang="en-US" sz="1350" kern="0" dirty="0" err="1">
                <a:solidFill>
                  <a:srgbClr val="FF0000"/>
                </a:solidFill>
                <a:latin typeface="Arial" pitchFamily="34" charset="0"/>
              </a:rPr>
              <a:t>Stitzel</a:t>
            </a:r>
            <a:r>
              <a:rPr lang="en-US" sz="1350" kern="0" dirty="0">
                <a:solidFill>
                  <a:srgbClr val="FF0000"/>
                </a:solidFill>
                <a:latin typeface="Arial" pitchFamily="34" charset="0"/>
              </a:rPr>
              <a:t>, jstitzel@wakehealth.edu</a:t>
            </a:r>
          </a:p>
        </p:txBody>
      </p:sp>
    </p:spTree>
    <p:extLst>
      <p:ext uri="{BB962C8B-B14F-4D97-AF65-F5344CB8AC3E}">
        <p14:creationId xmlns:p14="http://schemas.microsoft.com/office/powerpoint/2010/main" val="332270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ADA08-A445-914B-3A2F-C51AD60C4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618" y="655455"/>
            <a:ext cx="8117177" cy="544697"/>
          </a:xfrm>
        </p:spPr>
        <p:txBody>
          <a:bodyPr>
            <a:normAutofit/>
          </a:bodyPr>
          <a:lstStyle/>
          <a:p>
            <a:r>
              <a:rPr lang="en-US" sz="2400" dirty="0"/>
              <a:t>Concussion/ </a:t>
            </a:r>
            <a:r>
              <a:rPr lang="en-US" sz="2400" dirty="0" err="1"/>
              <a:t>mTBI</a:t>
            </a:r>
            <a:r>
              <a:rPr lang="en-US" sz="2400" dirty="0"/>
              <a:t> Definition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D0447-BAF5-B2BC-45B0-7DD7E4A150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100" y="1414195"/>
            <a:ext cx="7172628" cy="2786330"/>
          </a:xfrm>
        </p:spPr>
        <p:txBody>
          <a:bodyPr>
            <a:normAutofit fontScale="92500"/>
          </a:bodyPr>
          <a:lstStyle/>
          <a:p>
            <a:pPr>
              <a:spcBef>
                <a:spcPts val="450"/>
              </a:spcBef>
              <a:defRPr/>
            </a:pPr>
            <a:r>
              <a:rPr lang="en-US" sz="2400" dirty="0">
                <a:cs typeface="Times New Roman" pitchFamily="18" charset="0"/>
              </a:rPr>
              <a:t>Concussion results in a </a:t>
            </a:r>
            <a:r>
              <a:rPr lang="en-US" sz="2400" u="sng" dirty="0">
                <a:cs typeface="Times New Roman" pitchFamily="18" charset="0"/>
              </a:rPr>
              <a:t>constellation of symptoms</a:t>
            </a:r>
            <a:r>
              <a:rPr lang="en-US" sz="2400" dirty="0">
                <a:cs typeface="Times New Roman" pitchFamily="18" charset="0"/>
              </a:rPr>
              <a:t>:</a:t>
            </a:r>
          </a:p>
          <a:p>
            <a:pPr lvl="1">
              <a:spcBef>
                <a:spcPts val="450"/>
              </a:spcBef>
              <a:defRPr/>
            </a:pPr>
            <a:r>
              <a:rPr lang="en-US" dirty="0">
                <a:cs typeface="Times New Roman" pitchFamily="18" charset="0"/>
              </a:rPr>
              <a:t>physical, cognitive, emotional and fatigue/sleep-related. </a:t>
            </a:r>
          </a:p>
          <a:p>
            <a:pPr>
              <a:spcBef>
                <a:spcPts val="450"/>
              </a:spcBef>
              <a:defRPr/>
            </a:pPr>
            <a:r>
              <a:rPr lang="en-US" sz="2400" dirty="0">
                <a:cs typeface="Times New Roman" pitchFamily="18" charset="0"/>
              </a:rPr>
              <a:t>Duration of symptoms are </a:t>
            </a:r>
            <a:r>
              <a:rPr lang="en-US" sz="2400" u="sng" dirty="0">
                <a:cs typeface="Times New Roman" pitchFamily="18" charset="0"/>
              </a:rPr>
              <a:t>variable,</a:t>
            </a:r>
            <a:r>
              <a:rPr lang="en-US" sz="2400" dirty="0">
                <a:cs typeface="Times New Roman" pitchFamily="18" charset="0"/>
              </a:rPr>
              <a:t> may last for as short as several minutes and last as long as several days, weeks, months or even longer in some cases.</a:t>
            </a:r>
            <a:endParaRPr lang="en-US" sz="24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59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0E5FEC-0C32-4D86-BD29-DEAB35A2F8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618" y="829872"/>
            <a:ext cx="8117177" cy="559960"/>
          </a:xfrm>
        </p:spPr>
        <p:txBody>
          <a:bodyPr>
            <a:normAutofit/>
          </a:bodyPr>
          <a:lstStyle/>
          <a:p>
            <a:r>
              <a:rPr lang="en-US" sz="2400" dirty="0"/>
              <a:t>Recovery Curves by age group (8-12 years)*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877D9-8264-A801-B126-11B2EE1BC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759" y="1643257"/>
            <a:ext cx="4570214" cy="2694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72F1FB-EF48-C190-A6B3-C9295F74B8AE}"/>
              </a:ext>
            </a:extLst>
          </p:cNvPr>
          <p:cNvSpPr txBox="1"/>
          <p:nvPr/>
        </p:nvSpPr>
        <p:spPr>
          <a:xfrm>
            <a:off x="5354137" y="3293000"/>
            <a:ext cx="2001523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13" b="1" dirty="0">
                <a:solidFill>
                  <a:prstClr val="black"/>
                </a:solidFill>
                <a:latin typeface="Century Gothic" panose="020F0302020204030204"/>
              </a:rPr>
              <a:t>Age 8 – 12   N=815</a:t>
            </a:r>
          </a:p>
          <a:p>
            <a:pPr defTabSz="514350"/>
            <a:r>
              <a:rPr lang="en-US" sz="1013" b="1" dirty="0">
                <a:solidFill>
                  <a:prstClr val="black"/>
                </a:solidFill>
                <a:latin typeface="Century Gothic" panose="020F0302020204030204"/>
              </a:rPr>
              <a:t>89% recovered (12 weeks)</a:t>
            </a:r>
          </a:p>
          <a:p>
            <a:pPr defTabSz="514350"/>
            <a:endParaRPr lang="en-US" sz="1013" b="1" dirty="0">
              <a:solidFill>
                <a:prstClr val="black"/>
              </a:solidFill>
              <a:latin typeface="Century Gothic" panose="020F03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C2CFD2-A762-DB8C-4CB4-06519D718FE5}"/>
              </a:ext>
            </a:extLst>
          </p:cNvPr>
          <p:cNvSpPr txBox="1"/>
          <p:nvPr/>
        </p:nvSpPr>
        <p:spPr>
          <a:xfrm>
            <a:off x="2553434" y="3841211"/>
            <a:ext cx="3086100" cy="404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514350"/>
            <a:r>
              <a:rPr lang="en-US" sz="1013" dirty="0">
                <a:solidFill>
                  <a:prstClr val="black"/>
                </a:solidFill>
                <a:latin typeface="Century Gothic" panose="020F0302020204030204"/>
              </a:rPr>
              <a:t>0              1             2             4              8             12</a:t>
            </a:r>
          </a:p>
          <a:p>
            <a:pPr algn="ctr" defTabSz="514350"/>
            <a:r>
              <a:rPr lang="en-US" sz="1013" dirty="0">
                <a:solidFill>
                  <a:prstClr val="black"/>
                </a:solidFill>
                <a:latin typeface="Century Gothic" panose="020F0302020204030204"/>
              </a:rPr>
              <a:t>Week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5D1776-FE2B-87C5-EB3F-36395259DA8E}"/>
              </a:ext>
            </a:extLst>
          </p:cNvPr>
          <p:cNvSpPr txBox="1"/>
          <p:nvPr/>
        </p:nvSpPr>
        <p:spPr>
          <a:xfrm rot="16200000">
            <a:off x="979669" y="2468499"/>
            <a:ext cx="2051929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514350"/>
            <a:r>
              <a:rPr lang="en-US" sz="1013" dirty="0">
                <a:solidFill>
                  <a:prstClr val="black"/>
                </a:solidFill>
                <a:latin typeface="Century Gothic" panose="020F0302020204030204"/>
              </a:rPr>
              <a:t>PCSI -2 Total Score (0-34)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232910-F762-C20F-84CB-562B6D8037BB}"/>
              </a:ext>
            </a:extLst>
          </p:cNvPr>
          <p:cNvSpPr txBox="1"/>
          <p:nvPr/>
        </p:nvSpPr>
        <p:spPr>
          <a:xfrm>
            <a:off x="1438479" y="4207105"/>
            <a:ext cx="172361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13" dirty="0">
                <a:solidFill>
                  <a:srgbClr val="FF0000"/>
                </a:solidFill>
                <a:latin typeface="Century Gothic" panose="020F0302020204030204"/>
              </a:rPr>
              <a:t>*5P (Zemek et al., 2016)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A9314-4B66-410D-4879-02F9425D15C8}"/>
              </a:ext>
            </a:extLst>
          </p:cNvPr>
          <p:cNvSpPr txBox="1"/>
          <p:nvPr/>
        </p:nvSpPr>
        <p:spPr>
          <a:xfrm>
            <a:off x="2572788" y="1646728"/>
            <a:ext cx="354573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13" dirty="0">
                <a:solidFill>
                  <a:prstClr val="white"/>
                </a:solidFill>
                <a:highlight>
                  <a:srgbClr val="E10016"/>
                </a:highlight>
                <a:latin typeface="Century Gothic" panose="020F0302020204030204"/>
              </a:rPr>
              <a:t>Uses the PCSI-2 RAPID score methodology (post-pre)</a:t>
            </a:r>
          </a:p>
        </p:txBody>
      </p:sp>
    </p:spTree>
    <p:extLst>
      <p:ext uri="{BB962C8B-B14F-4D97-AF65-F5344CB8AC3E}">
        <p14:creationId xmlns:p14="http://schemas.microsoft.com/office/powerpoint/2010/main" val="2516923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88F22D-E3E7-60CF-08A6-A3773FA347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618" y="640191"/>
            <a:ext cx="8117177" cy="559961"/>
          </a:xfrm>
        </p:spPr>
        <p:txBody>
          <a:bodyPr>
            <a:normAutofit/>
          </a:bodyPr>
          <a:lstStyle/>
          <a:p>
            <a:r>
              <a:rPr lang="en-US" sz="2400" dirty="0"/>
              <a:t>Recovery Curves by age group (13-18 years)*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5E577-D5B3-6384-4971-E4AC1137D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231" y="1631584"/>
            <a:ext cx="4570214" cy="2694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73CEC3-137F-5DA6-29EF-78D8E2052FE9}"/>
              </a:ext>
            </a:extLst>
          </p:cNvPr>
          <p:cNvSpPr txBox="1"/>
          <p:nvPr/>
        </p:nvSpPr>
        <p:spPr>
          <a:xfrm>
            <a:off x="5376752" y="3283805"/>
            <a:ext cx="1860017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13" b="1" dirty="0">
                <a:solidFill>
                  <a:prstClr val="black"/>
                </a:solidFill>
                <a:latin typeface="Century Gothic" panose="020F0302020204030204"/>
              </a:rPr>
              <a:t>Age 13 – 18   N=736</a:t>
            </a:r>
          </a:p>
          <a:p>
            <a:pPr defTabSz="514350"/>
            <a:r>
              <a:rPr lang="en-US" sz="1013" b="1" dirty="0">
                <a:solidFill>
                  <a:prstClr val="black"/>
                </a:solidFill>
                <a:latin typeface="Century Gothic" panose="020F0302020204030204"/>
              </a:rPr>
              <a:t>86% recovered (12 weeks)</a:t>
            </a:r>
          </a:p>
          <a:p>
            <a:pPr defTabSz="514350"/>
            <a:endParaRPr lang="en-US" sz="1013" b="1" dirty="0">
              <a:solidFill>
                <a:prstClr val="black"/>
              </a:solidFill>
              <a:latin typeface="Century Gothic" panose="020F03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F3DF7-F381-C4DA-45D7-1CCC252DD1DB}"/>
              </a:ext>
            </a:extLst>
          </p:cNvPr>
          <p:cNvSpPr txBox="1"/>
          <p:nvPr/>
        </p:nvSpPr>
        <p:spPr>
          <a:xfrm>
            <a:off x="2566213" y="3800721"/>
            <a:ext cx="3086100" cy="404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514350"/>
            <a:r>
              <a:rPr lang="en-US" sz="1013" dirty="0">
                <a:solidFill>
                  <a:prstClr val="black"/>
                </a:solidFill>
                <a:latin typeface="Century Gothic" panose="020F0302020204030204"/>
              </a:rPr>
              <a:t>0          1            2           4           8         12</a:t>
            </a:r>
          </a:p>
          <a:p>
            <a:pPr algn="ctr" defTabSz="514350"/>
            <a:r>
              <a:rPr lang="en-US" sz="1013" dirty="0">
                <a:solidFill>
                  <a:prstClr val="black"/>
                </a:solidFill>
                <a:latin typeface="Century Gothic" panose="020F0302020204030204"/>
              </a:rPr>
              <a:t>Week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26927B-97E9-9652-A53C-6A438EF25510}"/>
              </a:ext>
            </a:extLst>
          </p:cNvPr>
          <p:cNvSpPr txBox="1"/>
          <p:nvPr/>
        </p:nvSpPr>
        <p:spPr>
          <a:xfrm rot="16200000">
            <a:off x="1253115" y="2554328"/>
            <a:ext cx="1614831" cy="404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514350"/>
            <a:r>
              <a:rPr lang="en-US" sz="1013" dirty="0">
                <a:solidFill>
                  <a:prstClr val="black"/>
                </a:solidFill>
                <a:latin typeface="Century Gothic" panose="020F0302020204030204"/>
              </a:rPr>
              <a:t>PCSI Total Score (0-126)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AA07F0-35CD-F4F0-879D-66322492E5A1}"/>
              </a:ext>
            </a:extLst>
          </p:cNvPr>
          <p:cNvSpPr txBox="1"/>
          <p:nvPr/>
        </p:nvSpPr>
        <p:spPr>
          <a:xfrm>
            <a:off x="1438479" y="4207105"/>
            <a:ext cx="172361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13" dirty="0">
                <a:solidFill>
                  <a:srgbClr val="FF0000"/>
                </a:solidFill>
                <a:latin typeface="Century Gothic" panose="020F0302020204030204"/>
              </a:rPr>
              <a:t>*5P (Zemek et al., 2016)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4683A-7407-88EE-3568-A878D93FB4AA}"/>
              </a:ext>
            </a:extLst>
          </p:cNvPr>
          <p:cNvSpPr txBox="1"/>
          <p:nvPr/>
        </p:nvSpPr>
        <p:spPr>
          <a:xfrm>
            <a:off x="2227841" y="1392516"/>
            <a:ext cx="37628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050" b="1" dirty="0">
                <a:latin typeface="Century Gothic" panose="020F0302020204030204"/>
              </a:rPr>
              <a:t>Uses the PCSI-2 RAPID score methodology (post-pre)</a:t>
            </a:r>
          </a:p>
        </p:txBody>
      </p:sp>
    </p:spTree>
    <p:extLst>
      <p:ext uri="{BB962C8B-B14F-4D97-AF65-F5344CB8AC3E}">
        <p14:creationId xmlns:p14="http://schemas.microsoft.com/office/powerpoint/2010/main" val="38935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D2E6D5-1D8D-43BC-A14B-CD28F54B8D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5901" y="636054"/>
            <a:ext cx="8117177" cy="37028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5P sample symptom trajectories by sex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B9782-017D-4349-9E40-F4E2E3C19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16" y="1354245"/>
            <a:ext cx="5529559" cy="3050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D69531-1683-4B6B-B4D0-75450ABAF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116" y="1174981"/>
            <a:ext cx="5340157" cy="3229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0B87E9-FE41-4C3F-A4BC-90B81DEEBED9}"/>
              </a:ext>
            </a:extLst>
          </p:cNvPr>
          <p:cNvSpPr txBox="1"/>
          <p:nvPr/>
        </p:nvSpPr>
        <p:spPr>
          <a:xfrm>
            <a:off x="2543175" y="3818478"/>
            <a:ext cx="4057650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      </a:t>
            </a:r>
            <a:r>
              <a:rPr lang="en-US" sz="1350" dirty="0">
                <a:solidFill>
                  <a:srgbClr val="FFFFFF"/>
                </a:solidFill>
                <a:latin typeface="Calibri"/>
              </a:rPr>
              <a:t>0            1             2           4            8           12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953D4-A616-4C4B-B63E-46E4A2962533}"/>
              </a:ext>
            </a:extLst>
          </p:cNvPr>
          <p:cNvSpPr txBox="1"/>
          <p:nvPr/>
        </p:nvSpPr>
        <p:spPr>
          <a:xfrm>
            <a:off x="6132237" y="3818478"/>
            <a:ext cx="854812" cy="3000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Calibri"/>
              </a:rPr>
              <a:t>Weeks</a:t>
            </a:r>
          </a:p>
        </p:txBody>
      </p:sp>
    </p:spTree>
    <p:extLst>
      <p:ext uri="{BB962C8B-B14F-4D97-AF65-F5344CB8AC3E}">
        <p14:creationId xmlns:p14="http://schemas.microsoft.com/office/powerpoint/2010/main" val="26705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3D1676-0795-FED6-4140-4BA730E83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6043" y="644979"/>
            <a:ext cx="6946021" cy="489857"/>
          </a:xfrm>
        </p:spPr>
        <p:txBody>
          <a:bodyPr>
            <a:normAutofit/>
          </a:bodyPr>
          <a:lstStyle/>
          <a:p>
            <a:r>
              <a:rPr lang="en-US" sz="2000" dirty="0"/>
              <a:t>Current Available Guidelines for Concussion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D2202-5A3F-22D5-8702-F36FF7C84A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8059" y="1173674"/>
            <a:ext cx="6087883" cy="1564683"/>
          </a:xfrm>
        </p:spPr>
        <p:txBody>
          <a:bodyPr/>
          <a:lstStyle/>
          <a:p>
            <a:pPr marL="192881" indent="-192881">
              <a:buFont typeface="Arial" panose="020B0604020202020204" pitchFamily="34" charset="0"/>
              <a:buChar char="•"/>
            </a:pPr>
            <a:r>
              <a:rPr lang="en-US" sz="1575" dirty="0"/>
              <a:t>CDC (2018)</a:t>
            </a:r>
          </a:p>
          <a:p>
            <a:pPr marL="192881" indent="-192881">
              <a:buFont typeface="Arial" panose="020B0604020202020204" pitchFamily="34" charset="0"/>
              <a:buChar char="•"/>
            </a:pPr>
            <a:r>
              <a:rPr lang="en-US" sz="1575" dirty="0"/>
              <a:t>Concussion in Sport Group (CISG) – 2023</a:t>
            </a:r>
          </a:p>
          <a:p>
            <a:pPr marL="192881" indent="-192881">
              <a:buFont typeface="Arial" panose="020B0604020202020204" pitchFamily="34" charset="0"/>
              <a:buChar char="•"/>
            </a:pPr>
            <a:r>
              <a:rPr lang="en-US" sz="1575" dirty="0"/>
              <a:t>Ontario Neurotrauma “Living Guidelines” (2018</a:t>
            </a:r>
            <a:r>
              <a:rPr lang="en-US" sz="1575" dirty="0">
                <a:sym typeface="Wingdings" panose="05000000000000000000" pitchFamily="2" charset="2"/>
              </a:rPr>
              <a:t>2023)</a:t>
            </a:r>
            <a:endParaRPr lang="en-US" sz="157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C4A3C-7DEA-2EB5-AD23-79CF8C63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41" y="2098221"/>
            <a:ext cx="3701569" cy="1768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D37812-2808-F3D0-64C9-E782950FC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613" y="2617662"/>
            <a:ext cx="3074050" cy="532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237660-86CD-8321-8037-19EDAA377768}"/>
              </a:ext>
            </a:extLst>
          </p:cNvPr>
          <p:cNvSpPr txBox="1"/>
          <p:nvPr/>
        </p:nvSpPr>
        <p:spPr>
          <a:xfrm>
            <a:off x="7138902" y="2617662"/>
            <a:ext cx="277760" cy="3521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514350"/>
            <a:r>
              <a:rPr lang="en-US" sz="1013" dirty="0">
                <a:solidFill>
                  <a:prstClr val="black"/>
                </a:solidFill>
                <a:latin typeface="Century Gothic" panose="020F0302020204030204"/>
              </a:rPr>
              <a:t>6</a:t>
            </a:r>
            <a:r>
              <a:rPr lang="en-US" sz="1013" baseline="30000" dirty="0">
                <a:solidFill>
                  <a:prstClr val="black"/>
                </a:solidFill>
                <a:latin typeface="Century Gothic" panose="020F0302020204030204"/>
              </a:rPr>
              <a:t>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5AD7E5-B1A6-E56E-D450-98E83071555A}"/>
              </a:ext>
            </a:extLst>
          </p:cNvPr>
          <p:cNvSpPr txBox="1"/>
          <p:nvPr/>
        </p:nvSpPr>
        <p:spPr>
          <a:xfrm>
            <a:off x="4555247" y="2942331"/>
            <a:ext cx="1955602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514350"/>
            <a:r>
              <a:rPr lang="en-US" sz="1013" dirty="0">
                <a:solidFill>
                  <a:prstClr val="black"/>
                </a:solidFill>
                <a:latin typeface="Century Gothic" panose="020F0302020204030204"/>
              </a:rPr>
              <a:t>Amsterdam, October 2022</a:t>
            </a:r>
            <a:endParaRPr lang="en-US" sz="1013" baseline="30000" dirty="0">
              <a:solidFill>
                <a:prstClr val="black"/>
              </a:solidFill>
              <a:latin typeface="Century Gothic" panose="020F03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0B5A3C-77DE-EAAB-649E-BD7D256F5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710" y="3223904"/>
            <a:ext cx="1955602" cy="11077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41AFDC-3349-E79F-3AC1-65BD5A905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165" y="3759722"/>
            <a:ext cx="2386689" cy="3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38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08D411-446E-4260-9679-E03F1A285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265" y="776836"/>
            <a:ext cx="5189100" cy="3298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FAC79-6992-46F2-AAF4-C26555301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409" y="3290590"/>
            <a:ext cx="5011617" cy="814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38C4B-EB8C-430E-87C4-174BF4032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120" y="2502099"/>
            <a:ext cx="6185068" cy="1753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D8A7EB-1FC4-4E08-B411-80EE03FEC57E}"/>
              </a:ext>
            </a:extLst>
          </p:cNvPr>
          <p:cNvSpPr txBox="1"/>
          <p:nvPr/>
        </p:nvSpPr>
        <p:spPr>
          <a:xfrm>
            <a:off x="3680886" y="772686"/>
            <a:ext cx="5917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900" b="1" dirty="0">
                <a:solidFill>
                  <a:prstClr val="black"/>
                </a:solidFill>
                <a:latin typeface="Century Gothic" panose="020F0302020204030204"/>
              </a:rPr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265405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88C847E-2DEE-B0D9-6966-7DBB04DB90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3476" y="685801"/>
            <a:ext cx="5897049" cy="370280"/>
          </a:xfrm>
        </p:spPr>
        <p:txBody>
          <a:bodyPr>
            <a:normAutofit fontScale="92500" lnSpcReduction="20000"/>
          </a:bodyPr>
          <a:lstStyle/>
          <a:p>
            <a:endParaRPr lang="ru-U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5EA4D-9C42-7896-C167-B4020B117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031" y="581413"/>
            <a:ext cx="5997494" cy="77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3.33333E-6 L 0.00747 -0.640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D5B9FF63-6D2C-488D-BA54-88146A7A4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84" y="14288"/>
            <a:ext cx="6665119" cy="440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88CC87-20FD-41F1-8802-908F2E7E32B1}"/>
              </a:ext>
            </a:extLst>
          </p:cNvPr>
          <p:cNvSpPr txBox="1"/>
          <p:nvPr/>
        </p:nvSpPr>
        <p:spPr>
          <a:xfrm>
            <a:off x="3371850" y="14288"/>
            <a:ext cx="24003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TEAM</a:t>
            </a:r>
            <a:endParaRPr lang="en-US" sz="135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81F457-37F0-6AB4-1997-36B1D0B412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618" y="829871"/>
            <a:ext cx="8117177" cy="76425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Treatment based on </a:t>
            </a:r>
            <a:r>
              <a:rPr lang="en-US" sz="2400" u="sng" dirty="0"/>
              <a:t>Defining</a:t>
            </a:r>
            <a:r>
              <a:rPr lang="en-US" sz="2400" dirty="0"/>
              <a:t> Symptom Status &amp; </a:t>
            </a:r>
            <a:r>
              <a:rPr lang="en-US" sz="2400" u="sng" dirty="0"/>
              <a:t>Tracking</a:t>
            </a:r>
            <a:r>
              <a:rPr lang="en-US" sz="2400" dirty="0"/>
              <a:t> Recovery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FCE15-7312-1403-F414-65E67D03DA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3873" y="2054577"/>
            <a:ext cx="6769262" cy="1564683"/>
          </a:xfrm>
        </p:spPr>
        <p:txBody>
          <a:bodyPr/>
          <a:lstStyle/>
          <a:p>
            <a:pPr marL="192881" indent="-192881">
              <a:buFont typeface="Arial" panose="020B0604020202020204" pitchFamily="34" charset="0"/>
              <a:buChar char="•"/>
            </a:pPr>
            <a:r>
              <a:rPr lang="en-US" sz="2000" dirty="0"/>
              <a:t>Concussion treatment is based on the symptom profile of child/teen</a:t>
            </a:r>
          </a:p>
          <a:p>
            <a:pPr marL="192881" indent="-192881">
              <a:buFont typeface="Arial" panose="020B0604020202020204" pitchFamily="34" charset="0"/>
              <a:buChar char="•"/>
            </a:pPr>
            <a:r>
              <a:rPr lang="en-US" sz="2000" dirty="0"/>
              <a:t>Translate symptom assessments into individualized, symptom-targeted interventions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272434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86520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latin typeface="Century Gothic" panose="020B0502020202020204" pitchFamily="34" charset="0"/>
              </a:rPr>
              <a:t>Introduction and Welcome</a:t>
            </a:r>
            <a:br>
              <a:rPr lang="en-US" b="1" dirty="0">
                <a:latin typeface="Century Gothic" panose="020B0502020202020204" pitchFamily="34" charset="0"/>
              </a:rPr>
            </a:br>
            <a:br>
              <a:rPr lang="en-US" b="1" dirty="0">
                <a:latin typeface="Century Gothic" panose="020B0502020202020204" pitchFamily="34" charset="0"/>
              </a:rPr>
            </a:br>
            <a:br>
              <a:rPr lang="en-US" b="1" dirty="0">
                <a:latin typeface="Century Gothic" panose="020B0502020202020204" pitchFamily="34" charset="0"/>
              </a:rPr>
            </a:br>
            <a:r>
              <a:rPr lang="en-US" b="1" dirty="0">
                <a:latin typeface="Century Gothic" panose="020B0502020202020204" pitchFamily="34" charset="0"/>
              </a:rPr>
              <a:t>Claire Boogaard, M.D., M.P.H.</a:t>
            </a:r>
            <a:br>
              <a:rPr lang="en-US" sz="2200" b="1" dirty="0">
                <a:latin typeface="Century Gothic" panose="020B0502020202020204" pitchFamily="34" charset="0"/>
              </a:rPr>
            </a:br>
            <a:r>
              <a:rPr lang="en-US" sz="2200" b="1" dirty="0">
                <a:latin typeface="Century Gothic" panose="020B0502020202020204" pitchFamily="34" charset="0"/>
              </a:rPr>
              <a:t>Pediatric Health Network</a:t>
            </a:r>
            <a:br>
              <a:rPr lang="en-US" sz="2200" b="1" dirty="0">
                <a:latin typeface="Century Gothic" panose="020B0502020202020204" pitchFamily="34" charset="0"/>
              </a:rPr>
            </a:br>
            <a:r>
              <a:rPr lang="en-US" sz="2200" b="1" dirty="0">
                <a:latin typeface="Century Gothic" panose="020B0502020202020204" pitchFamily="34" charset="0"/>
              </a:rPr>
              <a:t>Community and Population Health Quality</a:t>
            </a:r>
            <a:endParaRPr lang="en-US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20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C8A2B6-896D-4411-96C4-387EA83FA7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0233" y="685799"/>
            <a:ext cx="5473517" cy="568709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3400" dirty="0"/>
              <a:t>Recovery Enhancing Activities</a:t>
            </a:r>
            <a:br>
              <a:rPr lang="en-US" dirty="0"/>
            </a:br>
            <a:r>
              <a:rPr lang="en-US" sz="2100" dirty="0"/>
              <a:t>Concussion Prescription for All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86838-0BDE-40C1-819B-EC63D864F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1064" y="1254509"/>
            <a:ext cx="8792935" cy="3276669"/>
          </a:xfrm>
        </p:spPr>
        <p:txBody>
          <a:bodyPr>
            <a:noAutofit/>
          </a:bodyPr>
          <a:lstStyle/>
          <a:p>
            <a:pPr marL="428625" indent="-428625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</a:rPr>
              <a:t>Good nighttime sleep (9+ hours), min. naps</a:t>
            </a:r>
          </a:p>
          <a:p>
            <a:pPr marL="428625" indent="-428625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</a:rPr>
              <a:t>Managing daytime activity </a:t>
            </a:r>
          </a:p>
          <a:p>
            <a:pPr marL="1028700" lvl="2" indent="-342900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Use symptoms as the guide</a:t>
            </a:r>
          </a:p>
          <a:p>
            <a:pPr marL="1028700" lvl="2" indent="-342900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Not too little, not too much</a:t>
            </a:r>
          </a:p>
          <a:p>
            <a:pPr marL="1028700" lvl="2" indent="-342900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Take the day in doses (activity-recharge)</a:t>
            </a:r>
          </a:p>
          <a:p>
            <a:pPr marL="428625" indent="-428625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</a:rPr>
              <a:t>Manage stress </a:t>
            </a:r>
          </a:p>
          <a:p>
            <a:pPr marL="771525" lvl="1" indent="-428625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Focus on the positive</a:t>
            </a:r>
          </a:p>
          <a:p>
            <a:pPr marL="771525" lvl="1" indent="-428625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Know and do what you can control)</a:t>
            </a:r>
          </a:p>
          <a:p>
            <a:pPr marL="428625" indent="-428625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</a:rPr>
              <a:t>Daily gradual physical activity/ exercise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5397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947CD6-6C25-0947-0C3C-79F3525367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Active Rehabilitation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72C23-261E-FBD5-7FE9-41F9758CE5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614" y="1364188"/>
            <a:ext cx="8235968" cy="2350055"/>
          </a:xfrm>
        </p:spPr>
        <p:txBody>
          <a:bodyPr/>
          <a:lstStyle/>
          <a:p>
            <a:pPr marL="96439" indent="-96439">
              <a:lnSpc>
                <a:spcPct val="90000"/>
              </a:lnSpc>
              <a:spcBef>
                <a:spcPts val="422"/>
              </a:spcBef>
              <a:buFont typeface="Arial" panose="020B0604020202020204" pitchFamily="34" charset="0"/>
              <a:buChar char="•"/>
              <a:defRPr/>
            </a:pPr>
            <a:r>
              <a:rPr lang="en-US" sz="1575" dirty="0">
                <a:solidFill>
                  <a:prstClr val="black"/>
                </a:solidFill>
                <a:latin typeface="Century Gothic" panose="020F0302020204030204"/>
              </a:rPr>
              <a:t>Concussion care has been evolving over the past 20 years</a:t>
            </a:r>
          </a:p>
          <a:p>
            <a:pPr marL="96439" indent="-96439">
              <a:lnSpc>
                <a:spcPct val="90000"/>
              </a:lnSpc>
              <a:spcBef>
                <a:spcPts val="422"/>
              </a:spcBef>
              <a:buFont typeface="Arial" panose="020B0604020202020204" pitchFamily="34" charset="0"/>
              <a:buChar char="•"/>
              <a:defRPr/>
            </a:pPr>
            <a:r>
              <a:rPr lang="en-US" sz="1575" dirty="0">
                <a:solidFill>
                  <a:prstClr val="black"/>
                </a:solidFill>
                <a:latin typeface="Century Gothic" panose="020F0302020204030204"/>
              </a:rPr>
              <a:t>More evidence-based tools are available to evaluate/ diagnose and treat</a:t>
            </a:r>
          </a:p>
          <a:p>
            <a:pPr marL="96439" indent="-96439">
              <a:lnSpc>
                <a:spcPct val="90000"/>
              </a:lnSpc>
              <a:spcBef>
                <a:spcPts val="422"/>
              </a:spcBef>
              <a:buFont typeface="Arial" panose="020B0604020202020204" pitchFamily="34" charset="0"/>
              <a:buChar char="•"/>
              <a:defRPr/>
            </a:pPr>
            <a:r>
              <a:rPr lang="en-US" sz="1575" b="1" u="sng" dirty="0">
                <a:solidFill>
                  <a:prstClr val="black"/>
                </a:solidFill>
                <a:latin typeface="Century Gothic" panose="020F0302020204030204"/>
              </a:rPr>
              <a:t>Active rehabilitation </a:t>
            </a:r>
            <a:r>
              <a:rPr lang="en-US" sz="1575" dirty="0">
                <a:solidFill>
                  <a:prstClr val="black"/>
                </a:solidFill>
                <a:latin typeface="Century Gothic" panose="020F0302020204030204"/>
              </a:rPr>
              <a:t>is now the predominant treatment approach, including returning kids to school, social and physical activity as early as they can safely tolerate it. </a:t>
            </a:r>
          </a:p>
          <a:p>
            <a:pPr marL="96439" indent="-96439">
              <a:lnSpc>
                <a:spcPct val="90000"/>
              </a:lnSpc>
              <a:spcBef>
                <a:spcPts val="422"/>
              </a:spcBef>
              <a:buFont typeface="Arial" panose="020B0604020202020204" pitchFamily="34" charset="0"/>
              <a:buChar char="•"/>
              <a:defRPr/>
            </a:pPr>
            <a:r>
              <a:rPr lang="en-US" sz="1575" dirty="0">
                <a:solidFill>
                  <a:prstClr val="black"/>
                </a:solidFill>
                <a:latin typeface="Century Gothic" panose="020F0302020204030204"/>
              </a:rPr>
              <a:t>A variety of healthcare providers play a role in identifying, diagnosing, treating concussions</a:t>
            </a:r>
          </a:p>
          <a:p>
            <a:pPr marL="96439" indent="-96439">
              <a:lnSpc>
                <a:spcPct val="90000"/>
              </a:lnSpc>
              <a:spcBef>
                <a:spcPts val="422"/>
              </a:spcBef>
              <a:buFont typeface="Arial" panose="020B0604020202020204" pitchFamily="34" charset="0"/>
              <a:buChar char="•"/>
              <a:defRPr/>
            </a:pPr>
            <a:r>
              <a:rPr lang="en-US" sz="1575" dirty="0">
                <a:solidFill>
                  <a:prstClr val="black"/>
                </a:solidFill>
                <a:latin typeface="Century Gothic" panose="020F0302020204030204"/>
              </a:rPr>
              <a:t>All need training and tools to learn and implement the latest guidelines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57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66B6D9-4202-639B-872C-4147CEB23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618" y="704007"/>
            <a:ext cx="8117177" cy="496145"/>
          </a:xfrm>
        </p:spPr>
        <p:txBody>
          <a:bodyPr>
            <a:normAutofit/>
          </a:bodyPr>
          <a:lstStyle/>
          <a:p>
            <a:r>
              <a:rPr lang="en-US" sz="2400" dirty="0"/>
              <a:t>Eight Great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D6C11-5953-4E01-9F56-C33CC4F5FE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614" y="1364188"/>
            <a:ext cx="8117177" cy="292459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400" dirty="0"/>
              <a:t>To CT or not to CT?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400" dirty="0"/>
              <a:t>To RTS or not to…?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400" dirty="0"/>
              <a:t>To the Dark Room or not to…?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400" dirty="0"/>
              <a:t>To Physical activity or not to… (and when)?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400" dirty="0"/>
              <a:t>To “Screens” or not to…?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400" dirty="0"/>
              <a:t>To (play) Contact Sports or not to…?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400" dirty="0"/>
              <a:t>To (use) headache meds or not to…?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400" dirty="0"/>
              <a:t>To Retire an athlete or not to…?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687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12A11E-3CA5-44BA-53D6-2CF474B4B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dirty="0"/>
              <a:t>To CT or not to CT?</a:t>
            </a:r>
          </a:p>
          <a:p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1D866-823A-05DB-FBA8-EDE3D6E556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Purpose of CT: detect structural injury (bleed, contusion, edema) early post-injury</a:t>
            </a:r>
          </a:p>
          <a:p>
            <a:endParaRPr lang="en-US" dirty="0"/>
          </a:p>
          <a:p>
            <a:r>
              <a:rPr lang="en-US" dirty="0"/>
              <a:t>PECARN Head CT rule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F5166-F634-17FC-D7F0-3DB19FDC316B}"/>
              </a:ext>
            </a:extLst>
          </p:cNvPr>
          <p:cNvSpPr txBox="1"/>
          <p:nvPr/>
        </p:nvSpPr>
        <p:spPr>
          <a:xfrm>
            <a:off x="429854" y="1208244"/>
            <a:ext cx="8318612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Child &lt;2 </a:t>
            </a:r>
            <a:r>
              <a:rPr lang="en-US" sz="1400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yo</a:t>
            </a:r>
            <a:endParaRPr lang="en-US" sz="14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14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High risk criteria: 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CT recommended if any single criterion present. 4.4% risk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ciTBI</a:t>
            </a:r>
            <a:endParaRPr lang="en-US" sz="14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GCS = 14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Altered mental status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Palpable skull fracture</a:t>
            </a:r>
          </a:p>
          <a:p>
            <a:pPr algn="l"/>
            <a:r>
              <a:rPr lang="en-US" sz="14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Low risk criteria: 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Observation vs CT recommended if any single criterion present. 0.9% risk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ciTBI</a:t>
            </a:r>
            <a:endParaRPr lang="en-US" sz="14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Non-frontal hematoma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Not acting normally per parent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Severe mechanism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Fall &gt;3 ft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MVC with ejection, death of passenger, or rollover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Unhelemeted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pedestrian or bicyclist struck by vehicle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Head struck by high impact object</a:t>
            </a:r>
          </a:p>
          <a:p>
            <a:pPr algn="l"/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Avoid CT if no criteria present. &lt;0.02% risk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ciTBI</a:t>
            </a:r>
            <a:endParaRPr lang="en-US" sz="14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372B2-C601-94BC-41A1-B43BD76DA499}"/>
              </a:ext>
            </a:extLst>
          </p:cNvPr>
          <p:cNvSpPr txBox="1"/>
          <p:nvPr/>
        </p:nvSpPr>
        <p:spPr>
          <a:xfrm>
            <a:off x="429854" y="1217624"/>
            <a:ext cx="7755775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Child </a:t>
            </a:r>
            <a:r>
              <a:rPr lang="en-US" sz="1400" b="1" i="0" u="sng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&gt;</a:t>
            </a:r>
            <a:r>
              <a:rPr lang="en-US" sz="14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2 </a:t>
            </a:r>
            <a:r>
              <a:rPr lang="en-US" sz="1400" b="1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yo</a:t>
            </a:r>
            <a:endParaRPr lang="en-US" sz="14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14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High risk criteria: 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CT recommended if any single criterion present 4.3% risk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ciTBI</a:t>
            </a:r>
            <a:endParaRPr lang="en-US" sz="14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GCS = 14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AMS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Signs of basilar skull fracture</a:t>
            </a:r>
          </a:p>
          <a:p>
            <a:pPr algn="l"/>
            <a:r>
              <a:rPr lang="en-US" sz="14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Low risk criteria: 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Observation vs CT recommended if any single criterion present 0.9% risk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ciTBI</a:t>
            </a:r>
            <a:endParaRPr lang="en-US" sz="14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History of LOC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History of vomiting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Severe headache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Severe mechanism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Fall &gt;5 ft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MVC with ejection, death of passenger, or rollover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Unhelemeted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pedestrian or bicyclist struck by vehicle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Head struck by high impact object</a:t>
            </a:r>
          </a:p>
          <a:p>
            <a:pPr algn="l"/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Avoid CT if no criteria present. &lt;0.05% risk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ciTBI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5878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BA07344-9126-1868-9004-C78010B8B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To RTS or not to…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187993-A193-C829-D81A-29ED22F91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120358" cy="3124224"/>
          </a:xfrm>
        </p:spPr>
        <p:txBody>
          <a:bodyPr>
            <a:normAutofit/>
          </a:bodyPr>
          <a:lstStyle/>
          <a:p>
            <a:r>
              <a:rPr lang="en-US" dirty="0"/>
              <a:t>Should the student go to school symptomatic?</a:t>
            </a:r>
          </a:p>
          <a:p>
            <a:r>
              <a:rPr lang="en-US" dirty="0"/>
              <a:t>Is it possible to benefit from attending school?</a:t>
            </a:r>
          </a:p>
          <a:p>
            <a:r>
              <a:rPr lang="en-US" dirty="0"/>
              <a:t>Are there risks to not attending school?</a:t>
            </a:r>
          </a:p>
          <a:p>
            <a:r>
              <a:rPr lang="en-US" dirty="0"/>
              <a:t>When should the student return?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CD3E62-A7B3-35D3-FC14-F8DF92EB9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14" y="1146035"/>
            <a:ext cx="6408893" cy="2130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075C59-4779-D09A-AB05-8C488BD0A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520" y="412574"/>
            <a:ext cx="2140060" cy="39118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D125DF-A923-3653-22C4-5E33472F4EA9}"/>
              </a:ext>
            </a:extLst>
          </p:cNvPr>
          <p:cNvCxnSpPr/>
          <p:nvPr/>
        </p:nvCxnSpPr>
        <p:spPr>
          <a:xfrm>
            <a:off x="7873550" y="2443795"/>
            <a:ext cx="813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31C076-413A-C2A7-20A9-932327BD0685}"/>
              </a:ext>
            </a:extLst>
          </p:cNvPr>
          <p:cNvCxnSpPr>
            <a:cxnSpLocks/>
          </p:cNvCxnSpPr>
          <p:nvPr/>
        </p:nvCxnSpPr>
        <p:spPr>
          <a:xfrm>
            <a:off x="6860697" y="2602939"/>
            <a:ext cx="17168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5DCA92-D5A1-793F-3DAE-7462FA59FDF4}"/>
              </a:ext>
            </a:extLst>
          </p:cNvPr>
          <p:cNvCxnSpPr>
            <a:cxnSpLocks/>
          </p:cNvCxnSpPr>
          <p:nvPr/>
        </p:nvCxnSpPr>
        <p:spPr>
          <a:xfrm>
            <a:off x="6860697" y="2785191"/>
            <a:ext cx="18261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14826A6-DA91-F471-EA1F-D3F8BA8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04" y="3189334"/>
            <a:ext cx="5200917" cy="9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0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2FBAF8-ED59-8905-192A-D50154136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391" y="611274"/>
            <a:ext cx="5099218" cy="3920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26287F-F0FF-5C9B-54CE-D375AD697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17" y="2571750"/>
            <a:ext cx="8326974" cy="196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7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8DCE41-6594-708F-5551-EEA7BE931A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618" y="639271"/>
            <a:ext cx="8117177" cy="560881"/>
          </a:xfrm>
        </p:spPr>
        <p:txBody>
          <a:bodyPr/>
          <a:lstStyle/>
          <a:p>
            <a:r>
              <a:rPr lang="en-US" sz="2400" dirty="0"/>
              <a:t>To Physical activity or not to… (and when)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6632A-6092-A806-7E9A-0ED242486E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Should patients with concussion engage in physical activity?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Are there benefits?  Risks?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When should they start?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/>
              <a:t>How should they gauge their level of activity?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D44886-9970-969D-FF7A-3808F3BC1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83" y="1221468"/>
            <a:ext cx="7947522" cy="2849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270C03-5D5D-ECF4-D7A7-0351236D2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82" y="1632571"/>
            <a:ext cx="4516559" cy="2364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179F90-C55D-4BB3-EEB1-94F5E2B69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94" y="723467"/>
            <a:ext cx="3459000" cy="3347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11E0B-3EF7-8EFA-D553-FC7CFBB06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6994"/>
            <a:ext cx="5448647" cy="3692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AD2F92-D766-BB1A-7C17-D17024B60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794" y="1212429"/>
            <a:ext cx="4641206" cy="30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08AB2B-9A5D-EF51-62BB-81233C63EA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9140" y="1087357"/>
            <a:ext cx="3232860" cy="772323"/>
          </a:xfrm>
        </p:spPr>
        <p:txBody>
          <a:bodyPr/>
          <a:lstStyle/>
          <a:p>
            <a:r>
              <a:rPr lang="en-US" dirty="0"/>
              <a:t>Benefits of Physical Activity</a:t>
            </a:r>
          </a:p>
          <a:p>
            <a:r>
              <a:rPr lang="en-US" dirty="0"/>
              <a:t>for Recovery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6E2A4-F5F5-092B-7CBC-366B55B9F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969260"/>
            <a:ext cx="4140843" cy="2392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6D4D01-C045-EE55-9978-88A4E81DB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287" y="1038583"/>
            <a:ext cx="3294713" cy="19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11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70EBD2-2D39-6E62-38A8-6455ADD43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8059" y="1130348"/>
            <a:ext cx="6087883" cy="27771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Clinical Guidance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207FD-A680-861A-35B1-AFADF5BD3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263" y="1115073"/>
            <a:ext cx="2721498" cy="585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685FA-3E44-80F6-4E8D-A771F7491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557" y="2051947"/>
            <a:ext cx="5701136" cy="2067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407310-196B-9A21-5838-D488C69A3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578" y="1716317"/>
            <a:ext cx="6011673" cy="245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0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2CD765-E7F2-7B25-0D3B-6023A3D431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618" y="671639"/>
            <a:ext cx="8117177" cy="528513"/>
          </a:xfrm>
        </p:spPr>
        <p:txBody>
          <a:bodyPr/>
          <a:lstStyle/>
          <a:p>
            <a:r>
              <a:rPr lang="en-US" sz="2400" dirty="0"/>
              <a:t>To the Dark Room or not to…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FF799-2448-8111-54E5-331B229065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205" y="1091591"/>
            <a:ext cx="8117177" cy="2455252"/>
          </a:xfrm>
        </p:spPr>
        <p:txBody>
          <a:bodyPr>
            <a:noAutofit/>
          </a:bodyPr>
          <a:lstStyle/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Sensitivity to light is a common symptom following concussion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Tends to initiate or worsen a headache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Should patients totally avoid light?  Home?  School?  Outdoors?  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Can light be managed effectively?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Risks vs. Benefits of avoiding light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Recommendation: </a:t>
            </a:r>
            <a:r>
              <a:rPr lang="en-US" sz="2000" u="sng" dirty="0"/>
              <a:t>Manage</a:t>
            </a:r>
            <a:r>
              <a:rPr lang="en-US" sz="2000" dirty="0"/>
              <a:t> stimulation, don’t </a:t>
            </a:r>
            <a:r>
              <a:rPr lang="en-US" sz="2000" u="sng" dirty="0"/>
              <a:t>deprive</a:t>
            </a:r>
            <a:r>
              <a:rPr lang="en-US" sz="2000" dirty="0"/>
              <a:t> (prolonged isolation is </a:t>
            </a:r>
            <a:r>
              <a:rPr lang="en-US" sz="2000" u="sng" dirty="0"/>
              <a:t>not</a:t>
            </a:r>
            <a:r>
              <a:rPr lang="en-US" sz="2000" dirty="0"/>
              <a:t> recommended.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Prolonged white board/ Chromebook should be managed, use paper if possible.</a:t>
            </a:r>
          </a:p>
        </p:txBody>
      </p:sp>
    </p:spTree>
    <p:extLst>
      <p:ext uri="{BB962C8B-B14F-4D97-AF65-F5344CB8AC3E}">
        <p14:creationId xmlns:p14="http://schemas.microsoft.com/office/powerpoint/2010/main" val="69267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9B3C4-35EF-4412-8B19-A1939222E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2095"/>
            <a:ext cx="8229600" cy="857250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Notes About Today’s Town Hall: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472490-DCB2-4509-9674-7C90C51DEA53}"/>
              </a:ext>
            </a:extLst>
          </p:cNvPr>
          <p:cNvSpPr txBox="1"/>
          <p:nvPr/>
        </p:nvSpPr>
        <p:spPr>
          <a:xfrm>
            <a:off x="594764" y="1160160"/>
            <a:ext cx="66718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harp Sans Display No1" pitchFamily="2" charset="0"/>
                <a:cs typeface="Sharp Sans Display No1" pitchFamily="2" charset="0"/>
              </a:rPr>
              <a:t>All lines are muted throughout the presentation.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harp Sans Display No1" pitchFamily="2" charset="0"/>
                <a:cs typeface="Sharp Sans Display No1" pitchFamily="2" charset="0"/>
              </a:rPr>
              <a:t>Please use the Q&amp;A to ask questions or make comments.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harp Sans Display No1" pitchFamily="2" charset="0"/>
                <a:cs typeface="Sharp Sans Display No1" pitchFamily="2" charset="0"/>
              </a:rPr>
              <a:t>We will be recording the session.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harp Sans Display No1" pitchFamily="2" charset="0"/>
                <a:cs typeface="Sharp Sans Display No1" pitchFamily="2" charset="0"/>
              </a:rPr>
              <a:t>Today’s recordings and materials will be posted to the Children’s National website and the Pediatric Health Network website following the presentation.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harp Sans Display No1" pitchFamily="2" charset="0"/>
                <a:cs typeface="Sharp Sans Display No1" pitchFamily="2" charset="0"/>
              </a:rPr>
              <a:t>	--ChildrensNational.org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harp Sans Display No1" pitchFamily="2" charset="0"/>
                <a:cs typeface="Sharp Sans Display No1" pitchFamily="2" charset="0"/>
              </a:rPr>
              <a:t>	--PediatricHealthNetwork.org</a:t>
            </a:r>
          </a:p>
        </p:txBody>
      </p:sp>
    </p:spTree>
    <p:extLst>
      <p:ext uri="{BB962C8B-B14F-4D97-AF65-F5344CB8AC3E}">
        <p14:creationId xmlns:p14="http://schemas.microsoft.com/office/powerpoint/2010/main" val="3382906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E7E612-A928-6D22-6C3C-817959DDAC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618" y="655455"/>
            <a:ext cx="8117177" cy="544697"/>
          </a:xfrm>
        </p:spPr>
        <p:txBody>
          <a:bodyPr/>
          <a:lstStyle/>
          <a:p>
            <a:r>
              <a:rPr lang="en-US" sz="2400" dirty="0"/>
              <a:t>To “Screens” or not to…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931FE-A586-39E7-1331-B206F4D808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Should patients with a concussion be using screens during recovery?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When should they start using screens?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For how long?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7CB9DE-5FD5-CBB1-ADEA-778F694C3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28"/>
            <a:ext cx="9144000" cy="50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07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019655-919C-539C-4804-4DADA18FF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618" y="663547"/>
            <a:ext cx="8117177" cy="536605"/>
          </a:xfrm>
        </p:spPr>
        <p:txBody>
          <a:bodyPr/>
          <a:lstStyle/>
          <a:p>
            <a:r>
              <a:rPr lang="en-US" sz="2400" dirty="0"/>
              <a:t>To (use) headache meds or not to…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158B2-4647-E791-37F2-2F3A01B0BC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614" y="1364189"/>
            <a:ext cx="8117177" cy="288413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Headache is the #1 symptom following a concussion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should they be managed?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Is the use of Ibuprofen or Tylenol OK?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much for how long?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Recommendation: Daily use for the first 1-2 weeks is allowed. After that, these medications should be used only 3-4x/ week.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Emphasize the recovery-enhancing activities: sleep, hydration, eating, stress management, exercise.</a:t>
            </a:r>
          </a:p>
        </p:txBody>
      </p:sp>
    </p:spTree>
    <p:extLst>
      <p:ext uri="{BB962C8B-B14F-4D97-AF65-F5344CB8AC3E}">
        <p14:creationId xmlns:p14="http://schemas.microsoft.com/office/powerpoint/2010/main" val="31342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7A0016-9B2A-E349-29E7-DEC9C90EE5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618" y="631179"/>
            <a:ext cx="8117177" cy="568973"/>
          </a:xfrm>
        </p:spPr>
        <p:txBody>
          <a:bodyPr/>
          <a:lstStyle/>
          <a:p>
            <a:r>
              <a:rPr lang="en-US" sz="2400" dirty="0"/>
              <a:t>To (play) Contact Sports or not to…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B704A-A01F-04D3-DA22-FAEEDE6AE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age should a child start playing a contact sport?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do you know when they are ready?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Physically?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Cognitively, behaviorally, emotionally?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Are there risks of starting too early?  Or starting too late?</a:t>
            </a:r>
          </a:p>
        </p:txBody>
      </p:sp>
    </p:spTree>
    <p:extLst>
      <p:ext uri="{BB962C8B-B14F-4D97-AF65-F5344CB8AC3E}">
        <p14:creationId xmlns:p14="http://schemas.microsoft.com/office/powerpoint/2010/main" val="2425327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634C4-BB3A-D64F-9AE5-79051F80A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07" y="691962"/>
            <a:ext cx="7837543" cy="388403"/>
          </a:xfrm>
        </p:spPr>
        <p:txBody>
          <a:bodyPr wrap="square">
            <a:noAutofit/>
          </a:bodyPr>
          <a:lstStyle/>
          <a:p>
            <a:r>
              <a:rPr lang="en-US" sz="3200" dirty="0"/>
              <a:t>Benefits &amp; Positive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48520-1A23-8748-A990-BFC058612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07" y="1311966"/>
            <a:ext cx="8103336" cy="2628664"/>
          </a:xfrm>
        </p:spPr>
        <p:txBody>
          <a:bodyPr lIns="0" rIns="0"/>
          <a:lstStyle/>
          <a:p>
            <a:pPr marL="0" indent="0">
              <a:buNone/>
            </a:pPr>
            <a:r>
              <a:rPr lang="en-US" sz="2400" dirty="0"/>
              <a:t>Positive engagement in team sports: 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Physical fitness &amp; coordination &amp; health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Cognitive </a:t>
            </a:r>
            <a:r>
              <a:rPr lang="en-US" sz="2400" dirty="0">
                <a:sym typeface="Wingdings" panose="05000000000000000000" pitchFamily="2" charset="2"/>
              </a:rPr>
              <a:t> Academic  Vocational performance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Mental Health (reduced anxiety, depression)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Social relationships &amp; teamwork</a:t>
            </a: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788E8-609D-3348-B399-D663919244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28650" y="4755306"/>
            <a:ext cx="56404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D853F8-1484-F54B-99C1-FE68C5B4B1C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2362E-3AC2-37BD-0DDF-5C3B79DDE53D}"/>
              </a:ext>
            </a:extLst>
          </p:cNvPr>
          <p:cNvSpPr txBox="1"/>
          <p:nvPr/>
        </p:nvSpPr>
        <p:spPr>
          <a:xfrm rot="21159033">
            <a:off x="2127691" y="2169887"/>
            <a:ext cx="4383315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Maximize!</a:t>
            </a:r>
            <a:r>
              <a:rPr lang="en-US" dirty="0"/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76A93-1A5A-7F36-D838-7ED0D3436D57}"/>
              </a:ext>
            </a:extLst>
          </p:cNvPr>
          <p:cNvSpPr txBox="1"/>
          <p:nvPr/>
        </p:nvSpPr>
        <p:spPr>
          <a:xfrm>
            <a:off x="3830352" y="4341102"/>
            <a:ext cx="19420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Positive Youth Sports for a lifetime</a:t>
            </a:r>
          </a:p>
        </p:txBody>
      </p:sp>
    </p:spTree>
    <p:extLst>
      <p:ext uri="{BB962C8B-B14F-4D97-AF65-F5344CB8AC3E}">
        <p14:creationId xmlns:p14="http://schemas.microsoft.com/office/powerpoint/2010/main" val="319542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DE21-067B-F3D1-6090-6B93E176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5231"/>
            <a:ext cx="4748893" cy="388403"/>
          </a:xfrm>
        </p:spPr>
        <p:txBody>
          <a:bodyPr>
            <a:noAutofit/>
          </a:bodyPr>
          <a:lstStyle/>
          <a:p>
            <a:r>
              <a:rPr lang="en-US" dirty="0"/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CBDB3-A279-A2E0-DCA6-C1B513BAF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10451"/>
            <a:ext cx="8268608" cy="332075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70% Dropout between 11-13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Public perception of head injury risks, </a:t>
            </a:r>
            <a:r>
              <a:rPr lang="en-US" sz="2000" dirty="0" err="1"/>
              <a:t>espec</a:t>
            </a:r>
            <a:r>
              <a:rPr lang="en-US" sz="2000" dirty="0"/>
              <a:t> in contact sports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Efforts to limit/ eliminate contact sports prior to age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Little valid research evidence to guide decisions regarding a child’s readiness to play contact sports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Tennis, hockey, soccer, football have developed American Development Model (ADM)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“How to” connect individual child’s developmental readiness to the youth sports ADMs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9DD8C-C89F-BE89-387D-0B5E13BD34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28650" y="4755306"/>
            <a:ext cx="56404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D853F8-1484-F54B-99C1-FE68C5B4B1C0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5E1A3C-B6DA-6F78-9D7A-881CA0205CBC}"/>
              </a:ext>
            </a:extLst>
          </p:cNvPr>
          <p:cNvSpPr txBox="1"/>
          <p:nvPr/>
        </p:nvSpPr>
        <p:spPr>
          <a:xfrm>
            <a:off x="3878580" y="4431208"/>
            <a:ext cx="19420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Positive Youth Sports for a lifetime</a:t>
            </a:r>
          </a:p>
        </p:txBody>
      </p:sp>
    </p:spTree>
    <p:extLst>
      <p:ext uri="{BB962C8B-B14F-4D97-AF65-F5344CB8AC3E}">
        <p14:creationId xmlns:p14="http://schemas.microsoft.com/office/powerpoint/2010/main" val="3303176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634C4-BB3A-D64F-9AE5-79051F80A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12" y="810398"/>
            <a:ext cx="7180217" cy="388403"/>
          </a:xfrm>
        </p:spPr>
        <p:txBody>
          <a:bodyPr wrap="square">
            <a:noAutofit/>
          </a:bodyPr>
          <a:lstStyle/>
          <a:p>
            <a:r>
              <a:rPr lang="en-US" sz="2800" dirty="0"/>
              <a:t>Solution – The “Right Fit” </a:t>
            </a:r>
            <a:br>
              <a:rPr lang="en-US" sz="2800" dirty="0"/>
            </a:br>
            <a:r>
              <a:rPr lang="en-US" sz="1800" dirty="0"/>
              <a:t>	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48520-1A23-8748-A990-BFC058612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612" y="1279183"/>
            <a:ext cx="8281221" cy="2893673"/>
          </a:xfrm>
        </p:spPr>
        <p:txBody>
          <a:bodyPr lIns="0" rIns="0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dirty="0"/>
              <a:t>Connecting Kids &amp; Youth Sports Developmentally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Gear game at the </a:t>
            </a:r>
            <a:r>
              <a:rPr lang="en-US" sz="2000" b="1" dirty="0"/>
              <a:t>individual child’s developmental level</a:t>
            </a:r>
            <a:endParaRPr lang="en-US" sz="2000" dirty="0"/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Setting hard &amp; fast age limits ignores variability in development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Promote </a:t>
            </a:r>
            <a:r>
              <a:rPr lang="en-US" sz="2000" b="1" dirty="0"/>
              <a:t>competence </a:t>
            </a:r>
            <a:r>
              <a:rPr lang="en-US" sz="2000" dirty="0"/>
              <a:t>at the </a:t>
            </a:r>
            <a:r>
              <a:rPr lang="en-US" sz="2000" b="1" dirty="0"/>
              <a:t>child’s skill level and pace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Promote sustained </a:t>
            </a:r>
            <a:r>
              <a:rPr lang="en-US" sz="2000" dirty="0"/>
              <a:t>lifetime sports &amp; health (LTAD)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Youth sports needs a </a:t>
            </a:r>
            <a:r>
              <a:rPr lang="en-US" sz="2000" b="1" dirty="0"/>
              <a:t>valid &amp; reliable toolset </a:t>
            </a:r>
            <a:r>
              <a:rPr lang="en-US" sz="2000" dirty="0"/>
              <a:t>to define a given child’s developmental readiness for their games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788E8-609D-3348-B399-D663919244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28650" y="4755306"/>
            <a:ext cx="56404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D853F8-1484-F54B-99C1-FE68C5B4B1C0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A2D7B-17D4-3F55-57FF-72DD3F76B9F4}"/>
              </a:ext>
            </a:extLst>
          </p:cNvPr>
          <p:cNvSpPr txBox="1"/>
          <p:nvPr/>
        </p:nvSpPr>
        <p:spPr>
          <a:xfrm>
            <a:off x="3972351" y="4202471"/>
            <a:ext cx="2185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Positive Youth Sports for a lifetime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DEC172-B514-09AD-8CCF-45A2BAF3A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837" y="297659"/>
            <a:ext cx="1277983" cy="10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50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908F05-977D-60FA-9331-328D36745A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618" y="566442"/>
            <a:ext cx="8117177" cy="633710"/>
          </a:xfrm>
        </p:spPr>
        <p:txBody>
          <a:bodyPr/>
          <a:lstStyle/>
          <a:p>
            <a:r>
              <a:rPr lang="en-US" sz="2400" dirty="0"/>
              <a:t>To Retire an athlete or not to…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578B6-A09E-8305-C6D2-FA4A588645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3411" y="1200151"/>
            <a:ext cx="8117177" cy="304007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Multiple concussions raises concerns about possible persisting or long-term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many is too many?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When should an athlete retired from higher risk sports?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criteria should one use?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/>
              <a:t>Recommendation</a:t>
            </a:r>
            <a:r>
              <a:rPr lang="en-US" sz="2000" dirty="0"/>
              <a:t>: Assess the following: (1) timing of injuries (</a:t>
            </a:r>
            <a:r>
              <a:rPr lang="en-US" sz="1600" dirty="0"/>
              <a:t>shortening intervals?)</a:t>
            </a:r>
            <a:r>
              <a:rPr lang="en-US" sz="2000" dirty="0"/>
              <a:t>, (2) amount of force that produced the injuries </a:t>
            </a:r>
            <a:r>
              <a:rPr lang="en-US" sz="1600" dirty="0"/>
              <a:t>(less required?), </a:t>
            </a:r>
            <a:r>
              <a:rPr lang="en-US" sz="2000" dirty="0"/>
              <a:t>(3) lengths of recovery </a:t>
            </a:r>
            <a:r>
              <a:rPr lang="en-US" sz="1600" dirty="0"/>
              <a:t>(longer?), </a:t>
            </a:r>
            <a:r>
              <a:rPr lang="en-US" sz="2000" dirty="0"/>
              <a:t>(4) lingering/ persisting problems </a:t>
            </a:r>
            <a:r>
              <a:rPr lang="en-US" sz="1600" dirty="0"/>
              <a:t>(present?), </a:t>
            </a:r>
            <a:r>
              <a:rPr lang="en-US" sz="2000" dirty="0"/>
              <a:t>(5) athlete’s tolerance for being injured </a:t>
            </a:r>
            <a:r>
              <a:rPr lang="en-US" sz="1600" dirty="0"/>
              <a:t>(tired of being injured/affecting life?).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3A5B75-0432-73AE-76AB-72B2B866B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4" y="566442"/>
            <a:ext cx="7515491" cy="3753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C674A-A357-0C08-A46B-2D553FE97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2" y="624371"/>
            <a:ext cx="4438877" cy="3695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FE9EEB-BBFE-E535-F0E8-02D31701E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104" y="699517"/>
            <a:ext cx="4591896" cy="4311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118E76-639B-5883-CC5F-634B7D392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649" y="568314"/>
            <a:ext cx="6435965" cy="37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6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7222DF-F097-0704-6C7A-DD73BB7E8F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870" y="569868"/>
            <a:ext cx="8117177" cy="37028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Video Education Study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7A596-5778-9C16-71CB-587032C7F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21" y="1200152"/>
            <a:ext cx="6245668" cy="3134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1F53B4-7412-449A-DC1C-717D55A21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53" y="940148"/>
            <a:ext cx="5843004" cy="3555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ABCCE6-4B6B-91C2-EA76-ECAB8EC63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53" y="940148"/>
            <a:ext cx="5843004" cy="354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4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1F3AD4-CE35-62A1-0966-A226FE3C4A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46" y="476165"/>
            <a:ext cx="8117177" cy="37028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Concussion Video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AF124-D004-6B9C-729F-1510667F6E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546" y="806420"/>
            <a:ext cx="5581146" cy="3610132"/>
          </a:xfrm>
        </p:spPr>
        <p:txBody>
          <a:bodyPr>
            <a:normAutofit fontScale="92500" lnSpcReduction="10000"/>
          </a:bodyPr>
          <a:lstStyle/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Gathering anonymous feedback from patients, parents, providers on utility of the </a:t>
            </a:r>
            <a:r>
              <a:rPr lang="en-US" sz="1800" dirty="0" err="1"/>
              <a:t>OnTRACK</a:t>
            </a:r>
            <a:r>
              <a:rPr lang="en-US" sz="1800" dirty="0"/>
              <a:t> educational videos.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7 short videos addressing issues related to concussion recovery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If interested, we will send you an email with the Consent form.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Dean Allen, research coordinator will contact you with consent form and link to view videos and give feedback.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Or contact Dean: </a:t>
            </a:r>
            <a:r>
              <a:rPr lang="en-US" sz="1800" dirty="0">
                <a:hlinkClick r:id="rId2"/>
              </a:rPr>
              <a:t>drallen@childrensnational.org</a:t>
            </a:r>
            <a:r>
              <a:rPr lang="en-US" sz="1800" dirty="0"/>
              <a:t>  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Time commitment: 25’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Get free access to videos and Tip Sheets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B438F-B287-D985-92F6-4908A1343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287" y="98143"/>
            <a:ext cx="3414713" cy="45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0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094978-4607-3126-D547-951FD5C1B1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619" y="738432"/>
            <a:ext cx="3019109" cy="370280"/>
          </a:xfrm>
        </p:spPr>
        <p:txBody>
          <a:bodyPr>
            <a:noAutofit/>
          </a:bodyPr>
          <a:lstStyle/>
          <a:p>
            <a:r>
              <a:rPr lang="en-US" sz="2000" dirty="0"/>
              <a:t>Studying Adolescents – Care4Kids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B4B64-3DB4-B2F3-8D4A-E286C4E3D9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615" y="1674932"/>
            <a:ext cx="3247714" cy="2086244"/>
          </a:xfrm>
        </p:spPr>
        <p:txBody>
          <a:bodyPr>
            <a:normAutofit/>
          </a:bodyPr>
          <a:lstStyle/>
          <a:p>
            <a:r>
              <a:rPr lang="en-US" sz="2400" dirty="0"/>
              <a:t>Understanding biological factors that relate to prolonged recovery in adolescents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4B877-15E0-230C-0264-215267D7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806" y="667512"/>
            <a:ext cx="3134789" cy="41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68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03912-C53B-4CC2-BA19-33817B44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95439"/>
            <a:ext cx="7772400" cy="1021556"/>
          </a:xfrm>
        </p:spPr>
        <p:txBody>
          <a:bodyPr>
            <a:normAutofit/>
          </a:bodyPr>
          <a:lstStyle/>
          <a:p>
            <a:r>
              <a:rPr lang="en-US" sz="2800" b="0" dirty="0">
                <a:latin typeface="Century Gothic" panose="020B0502020202020204" pitchFamily="34" charset="0"/>
              </a:rPr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BC0F2-9769-4BC3-8A3A-2457204FE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935995"/>
            <a:ext cx="7906473" cy="3173018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485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A963-4993-9FCA-3652-209FE267F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228"/>
            <a:ext cx="8229600" cy="1615963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991043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E13D5-4739-4E32-8900-54A6E4C75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899"/>
            <a:ext cx="8229600" cy="659869"/>
          </a:xfrm>
        </p:spPr>
        <p:txBody>
          <a:bodyPr/>
          <a:lstStyle/>
          <a:p>
            <a:r>
              <a:rPr lang="en-US" dirty="0"/>
              <a:t>Claiming CME Credit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2C05A-DBD3-414F-8FA9-83DAAE22B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5320"/>
            <a:ext cx="8229600" cy="2945501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The INOVA CME management system changed effective June 2023. What does this mean for you?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/>
              <a:t>All providers must create an account on the new platform, visit: </a:t>
            </a:r>
            <a:r>
              <a:rPr lang="en-US" sz="1800" u="sng" dirty="0">
                <a:solidFill>
                  <a:srgbClr val="0077C8"/>
                </a:solidFill>
              </a:rPr>
              <a:t>cme.inova.org</a:t>
            </a:r>
            <a:r>
              <a:rPr lang="en-US" sz="1800" dirty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/>
              <a:t>Once you have an account, credit for this session can be claimed in one of two ways:</a:t>
            </a:r>
          </a:p>
          <a:p>
            <a:pPr marL="1314450" lvl="2" indent="-457200">
              <a:buFont typeface="+mj-lt"/>
              <a:buAutoNum type="arabicPeriod"/>
            </a:pPr>
            <a:r>
              <a:rPr lang="en-US" sz="1600" dirty="0"/>
              <a:t>Text today’s session code (“VECMAF”) to 703-260-9391.</a:t>
            </a:r>
          </a:p>
          <a:p>
            <a:pPr marL="1314450" lvl="2" indent="-457200">
              <a:buFont typeface="+mj-lt"/>
              <a:buAutoNum type="arabicPeriod"/>
            </a:pPr>
            <a:r>
              <a:rPr lang="en-US" sz="1600" dirty="0"/>
              <a:t>Visit </a:t>
            </a:r>
            <a:r>
              <a:rPr lang="en-US" sz="1600" u="sng" dirty="0">
                <a:solidFill>
                  <a:srgbClr val="0077C8"/>
                </a:solidFill>
              </a:rPr>
              <a:t>cme.inova.org/code</a:t>
            </a:r>
            <a:r>
              <a:rPr lang="en-US" sz="1600" dirty="0"/>
              <a:t> to enter today’s session </a:t>
            </a:r>
            <a:r>
              <a:rPr lang="en-US" sz="1600"/>
              <a:t>code (“VECMAF”) </a:t>
            </a:r>
            <a:r>
              <a:rPr lang="en-US" sz="1600" dirty="0"/>
              <a:t>on the website.</a:t>
            </a:r>
          </a:p>
          <a:p>
            <a:pPr marL="857250" lvl="2" indent="0">
              <a:buNone/>
            </a:pPr>
            <a:endParaRPr lang="en-US" sz="1600" dirty="0"/>
          </a:p>
          <a:p>
            <a:pPr marL="457200" lvl="1" indent="0">
              <a:buNone/>
            </a:pPr>
            <a:r>
              <a:rPr lang="en-US" sz="1900" b="1" dirty="0"/>
              <a:t>CME credit must be claimed within 30 days of the presentation date.</a:t>
            </a:r>
          </a:p>
        </p:txBody>
      </p:sp>
    </p:spTree>
    <p:extLst>
      <p:ext uri="{BB962C8B-B14F-4D97-AF65-F5344CB8AC3E}">
        <p14:creationId xmlns:p14="http://schemas.microsoft.com/office/powerpoint/2010/main" val="89078572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1D616B-409A-4BF7-B42B-C12D35B5B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welcome your questions, feedback, suggestions: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2"/>
              </a:rPr>
              <a:t>phn@childrensnational.org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86939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21D73-89A6-4576-8941-207582AB9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07180"/>
            <a:ext cx="8686800" cy="108116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Eight Great Questions re: Concussion Management in the Primary Care Setting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Gerard A. Gioia, PhD</a:t>
            </a:r>
            <a:br>
              <a:rPr lang="en-US" dirty="0"/>
            </a:br>
            <a:r>
              <a:rPr lang="en-US" sz="2200" dirty="0"/>
              <a:t>Pediatric Neuropsychologist</a:t>
            </a:r>
            <a:br>
              <a:rPr lang="en-US" sz="2200" dirty="0"/>
            </a:br>
            <a:r>
              <a:rPr lang="en-US" sz="2200" dirty="0"/>
              <a:t>Director, Safe Concussion Outcome, Recovery &amp; Education (SCORE) Program</a:t>
            </a:r>
            <a:br>
              <a:rPr lang="en-US" sz="2200" dirty="0"/>
            </a:br>
            <a:r>
              <a:rPr lang="en-US" sz="2200" dirty="0"/>
              <a:t>Professor, Depts of Pediatrics and Psychiatry/Behavioral Sciences, GWU SOMHS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179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0E0FA-09F8-4759-A055-774444026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Objectives: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C4B5F-A6CD-4E25-99A4-B78F6D548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02" y="1108678"/>
            <a:ext cx="8387395" cy="29261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The learner will:</a:t>
            </a:r>
          </a:p>
          <a:p>
            <a:pPr marL="0" indent="0">
              <a:buNone/>
            </a:pPr>
            <a:r>
              <a:rPr lang="en-US" dirty="0"/>
              <a:t>1.	Name 3 “do’s” and “don’ts” in managing a concussion</a:t>
            </a:r>
          </a:p>
          <a:p>
            <a:pPr marL="0" indent="0">
              <a:buNone/>
            </a:pPr>
            <a:r>
              <a:rPr lang="en-US" dirty="0"/>
              <a:t>2.	Identify the 5 active recovery-promoting strategies </a:t>
            </a:r>
          </a:p>
          <a:p>
            <a:pPr marL="0" indent="0">
              <a:buNone/>
            </a:pPr>
            <a:r>
              <a:rPr lang="en-US" dirty="0"/>
              <a:t>3.	State 3 resources to assist patient management</a:t>
            </a:r>
          </a:p>
        </p:txBody>
      </p:sp>
    </p:spTree>
    <p:extLst>
      <p:ext uri="{BB962C8B-B14F-4D97-AF65-F5344CB8AC3E}">
        <p14:creationId xmlns:p14="http://schemas.microsoft.com/office/powerpoint/2010/main" val="2676949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E13D5-4739-4E32-8900-54A6E4C75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899"/>
            <a:ext cx="8229600" cy="659869"/>
          </a:xfrm>
        </p:spPr>
        <p:txBody>
          <a:bodyPr/>
          <a:lstStyle/>
          <a:p>
            <a:r>
              <a:rPr lang="en-US" dirty="0"/>
              <a:t>Claiming CME Credit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2C05A-DBD3-414F-8FA9-83DAAE22B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5320"/>
            <a:ext cx="8229600" cy="2945501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The INOVA CME management system changed effective June 2023. What does this mean for you?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/>
              <a:t>All providers must create an account on the new platform, visit: </a:t>
            </a:r>
            <a:r>
              <a:rPr lang="en-US" sz="1800" u="sng" dirty="0">
                <a:solidFill>
                  <a:srgbClr val="0077C8"/>
                </a:solidFill>
              </a:rPr>
              <a:t>cme.inova.org</a:t>
            </a:r>
            <a:r>
              <a:rPr lang="en-US" sz="1800" dirty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800" dirty="0"/>
              <a:t>Once you have an account, credit for this session can be claimed in one of two ways:</a:t>
            </a:r>
          </a:p>
          <a:p>
            <a:pPr marL="1314450" lvl="2" indent="-457200">
              <a:buFont typeface="+mj-lt"/>
              <a:buAutoNum type="arabicPeriod"/>
            </a:pPr>
            <a:r>
              <a:rPr lang="en-US" sz="1600" dirty="0"/>
              <a:t>Text today’s session code (“ZOYFOZ”) to 703-260-9391.</a:t>
            </a:r>
          </a:p>
          <a:p>
            <a:pPr marL="1314450" lvl="2" indent="-457200">
              <a:buFont typeface="+mj-lt"/>
              <a:buAutoNum type="arabicPeriod"/>
            </a:pPr>
            <a:r>
              <a:rPr lang="en-US" sz="1600" dirty="0"/>
              <a:t>Visit </a:t>
            </a:r>
            <a:r>
              <a:rPr lang="en-US" sz="1600" u="sng" dirty="0">
                <a:solidFill>
                  <a:srgbClr val="0077C8"/>
                </a:solidFill>
              </a:rPr>
              <a:t>cme.inova.org/code</a:t>
            </a:r>
            <a:r>
              <a:rPr lang="en-US" sz="1600" dirty="0"/>
              <a:t> to enter today’s session code (“ZOYFOZ”) on the website.</a:t>
            </a:r>
          </a:p>
          <a:p>
            <a:pPr marL="857250" lvl="2" indent="0">
              <a:buNone/>
            </a:pPr>
            <a:endParaRPr lang="en-US" sz="1600" dirty="0"/>
          </a:p>
          <a:p>
            <a:pPr marL="457200" lvl="1" indent="0">
              <a:buNone/>
            </a:pPr>
            <a:r>
              <a:rPr lang="en-US" sz="1900" b="1" dirty="0"/>
              <a:t>CME credit must be claimed within 30 days of the presentation date.</a:t>
            </a:r>
          </a:p>
        </p:txBody>
      </p:sp>
    </p:spTree>
    <p:extLst>
      <p:ext uri="{BB962C8B-B14F-4D97-AF65-F5344CB8AC3E}">
        <p14:creationId xmlns:p14="http://schemas.microsoft.com/office/powerpoint/2010/main" val="5776623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9C1CC1-963A-95E9-3EF2-B5BB3DFDBD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618" y="679731"/>
            <a:ext cx="8117177" cy="520421"/>
          </a:xfrm>
        </p:spPr>
        <p:txBody>
          <a:bodyPr>
            <a:normAutofit/>
          </a:bodyPr>
          <a:lstStyle/>
          <a:p>
            <a:r>
              <a:rPr lang="en-US" sz="2400" dirty="0"/>
              <a:t>Concussion/ </a:t>
            </a:r>
            <a:r>
              <a:rPr lang="en-US" sz="2400" dirty="0" err="1"/>
              <a:t>mTBI</a:t>
            </a:r>
            <a:r>
              <a:rPr lang="en-US" sz="2400" dirty="0"/>
              <a:t> Definition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23E95-DE26-72EA-2F77-13817A7B8F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618" y="1292751"/>
            <a:ext cx="7243665" cy="3236387"/>
          </a:xfrm>
        </p:spPr>
        <p:txBody>
          <a:bodyPr/>
          <a:lstStyle/>
          <a:p>
            <a:pPr>
              <a:spcBef>
                <a:spcPts val="450"/>
              </a:spcBef>
            </a:pPr>
            <a:r>
              <a:rPr lang="en-US" sz="1800" dirty="0"/>
              <a:t>An acute brain injury resulting from: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Mechanical energy to the head from external physical forces including: </a:t>
            </a:r>
          </a:p>
          <a:p>
            <a:pPr marL="192876" lvl="1" indent="0">
              <a:spcBef>
                <a:spcPts val="450"/>
              </a:spcBef>
              <a:buNone/>
            </a:pPr>
            <a:r>
              <a:rPr lang="en-US" sz="1688" dirty="0"/>
              <a:t>(1) 1 or more of the following: confusion or disorientation, loss of consciousness for 30 minutes or less, post-traumatic amnesia for less than 24 hours, and/or other transient neurological abnormalities such as focal signs, symptoms, or seizure; </a:t>
            </a:r>
          </a:p>
          <a:p>
            <a:pPr marL="192876" lvl="1" indent="0">
              <a:spcBef>
                <a:spcPts val="450"/>
              </a:spcBef>
              <a:buNone/>
            </a:pPr>
            <a:r>
              <a:rPr lang="en-US" sz="1688" dirty="0"/>
              <a:t>(2) Glasgow Coma Scale score of 13-15 after 30 minutes post-injury or later upon presentation for healthcare.</a:t>
            </a:r>
          </a:p>
        </p:txBody>
      </p:sp>
    </p:spTree>
    <p:extLst>
      <p:ext uri="{BB962C8B-B14F-4D97-AF65-F5344CB8AC3E}">
        <p14:creationId xmlns:p14="http://schemas.microsoft.com/office/powerpoint/2010/main" val="1328616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05B86D-0720-EEDD-28FB-6B5DF539BA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618" y="829872"/>
            <a:ext cx="8117177" cy="505314"/>
          </a:xfrm>
        </p:spPr>
        <p:txBody>
          <a:bodyPr>
            <a:normAutofit/>
          </a:bodyPr>
          <a:lstStyle/>
          <a:p>
            <a:r>
              <a:rPr lang="en-US" sz="2400" dirty="0"/>
              <a:t>Concussion/ </a:t>
            </a:r>
            <a:r>
              <a:rPr lang="en-US" sz="2400" dirty="0" err="1"/>
              <a:t>mTBI</a:t>
            </a:r>
            <a:r>
              <a:rPr lang="en-US" sz="2400" dirty="0"/>
              <a:t> Definition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1F8FA-4592-0331-67CF-5DBFDFF5B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3411" y="1469386"/>
            <a:ext cx="8117177" cy="20862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Disturbance of brain function is related to: </a:t>
            </a:r>
            <a:r>
              <a:rPr lang="en-US" sz="2400" u="sng" dirty="0"/>
              <a:t>neurometabolic </a:t>
            </a:r>
            <a:r>
              <a:rPr lang="en-US" sz="2400" dirty="0"/>
              <a:t>dysfunction, rather than structural injury typically associated with normal structural neuroimaging findings (i.e., CT scan, MRI).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Concussion may or may not involve a loss of consciousness (LOC).  (&lt;10%)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AD5A2-3DAD-6D67-6C82-57020AFCB02E}"/>
              </a:ext>
            </a:extLst>
          </p:cNvPr>
          <p:cNvSpPr txBox="1"/>
          <p:nvPr/>
        </p:nvSpPr>
        <p:spPr>
          <a:xfrm rot="21005071">
            <a:off x="2508369" y="1665410"/>
            <a:ext cx="3896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highlight>
                  <a:srgbClr val="FF0000"/>
                </a:highlight>
              </a:rPr>
              <a:t>“Software” Injury</a:t>
            </a:r>
          </a:p>
        </p:txBody>
      </p:sp>
    </p:spTree>
    <p:extLst>
      <p:ext uri="{BB962C8B-B14F-4D97-AF65-F5344CB8AC3E}">
        <p14:creationId xmlns:p14="http://schemas.microsoft.com/office/powerpoint/2010/main" val="184134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n_powerpoint_white_hd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n_powerpoint_white_hd.potx" id="{F89CCA9E-ACBF-481A-BCB9-76842D0BB02A}" vid="{5F112DF6-44F3-414E-AFE0-E2C59173C8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6BF17D91B9C540BBBDAD8D6965EE01" ma:contentTypeVersion="5" ma:contentTypeDescription="Create a new document." ma:contentTypeScope="" ma:versionID="fa8499eb89278102d0d4d12e0501ba13">
  <xsd:schema xmlns:xsd="http://www.w3.org/2001/XMLSchema" xmlns:xs="http://www.w3.org/2001/XMLSchema" xmlns:p="http://schemas.microsoft.com/office/2006/metadata/properties" xmlns:ns2="50c012c1-c61d-4120-a092-1397f2992fcf" xmlns:ns3="a13b7695-0f38-483e-9132-681fac2407a6" targetNamespace="http://schemas.microsoft.com/office/2006/metadata/properties" ma:root="true" ma:fieldsID="7c9093b005883f032437913046bedae7" ns2:_="" ns3:_="">
    <xsd:import namespace="50c012c1-c61d-4120-a092-1397f2992fcf"/>
    <xsd:import namespace="a13b7695-0f38-483e-9132-681fac2407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c012c1-c61d-4120-a092-1397f2992f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3b7695-0f38-483e-9132-681fac2407a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BB65E9-4217-4622-9483-9345022694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D6F21B-1963-4BE6-BCAD-0E28145C2E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c012c1-c61d-4120-a092-1397f2992fcf"/>
    <ds:schemaRef ds:uri="a13b7695-0f38-483e-9132-681fac2407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179CD0-11FA-4090-BA2E-2B57FE0F4797}">
  <ds:schemaRefs>
    <ds:schemaRef ds:uri="http://purl.org/dc/dcmitype/"/>
    <ds:schemaRef ds:uri="http://purl.org/dc/terms/"/>
    <ds:schemaRef ds:uri="http://schemas.microsoft.com/sharepoint/v3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cn_powerpoint_white_hd-1</Template>
  <TotalTime>2194</TotalTime>
  <Words>2017</Words>
  <Application>Microsoft Office PowerPoint</Application>
  <PresentationFormat>On-screen Show (16:9)</PresentationFormat>
  <Paragraphs>227</Paragraphs>
  <Slides>42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Century Gothic</vt:lpstr>
      <vt:lpstr>Corbel</vt:lpstr>
      <vt:lpstr>Roboto</vt:lpstr>
      <vt:lpstr>Sharp Sans Display No1</vt:lpstr>
      <vt:lpstr>cn_powerpoint_white_hd-1</vt:lpstr>
      <vt:lpstr>Children’s National  and the  Pediatric Health Network   Eight Great Questions re: Concussion Management in the Primary Care Setting  October 11, 2023</vt:lpstr>
      <vt:lpstr>Introduction and Welcome   Claire Boogaard, M.D., M.P.H. Pediatric Health Network Community and Population Health Quality</vt:lpstr>
      <vt:lpstr>Notes About Today’s Town Hall:</vt:lpstr>
      <vt:lpstr>agenda</vt:lpstr>
      <vt:lpstr>Eight Great Questions re: Concussion Management in the Primary Care Setting  Gerard A. Gioia, PhD Pediatric Neuropsychologist Director, Safe Concussion Outcome, Recovery &amp; Education (SCORE) Program Professor, Depts of Pediatrics and Psychiatry/Behavioral Sciences, GWU SOMHS</vt:lpstr>
      <vt:lpstr>Objectives: </vt:lpstr>
      <vt:lpstr>Claiming CME Credit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RTS or not to…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 &amp; Positive Outcomes</vt:lpstr>
      <vt:lpstr>Problem</vt:lpstr>
      <vt:lpstr>Solution – The “Right Fit”   </vt:lpstr>
      <vt:lpstr>PowerPoint Presentation</vt:lpstr>
      <vt:lpstr>PowerPoint Presentation</vt:lpstr>
      <vt:lpstr>PowerPoint Presentation</vt:lpstr>
      <vt:lpstr>PowerPoint Presentation</vt:lpstr>
      <vt:lpstr>Thank You!</vt:lpstr>
      <vt:lpstr>Claiming CME Credit</vt:lpstr>
      <vt:lpstr>We welcome your questions, feedback, suggestions:   phn@childrensnational.org  THANK YOU!</vt:lpstr>
    </vt:vector>
  </TitlesOfParts>
  <Company>Children's National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Tran, Michelle</dc:creator>
  <cp:lastModifiedBy>Harper, Charlotte</cp:lastModifiedBy>
  <cp:revision>177</cp:revision>
  <dcterms:created xsi:type="dcterms:W3CDTF">2018-04-03T14:23:13Z</dcterms:created>
  <dcterms:modified xsi:type="dcterms:W3CDTF">2023-10-11T16:05:17Z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0x010100E96BF17D91B9C540BBBDAD8D6965EE01</vt:lpwstr>
  </property>
</Properties>
</file>