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notesSlides/_rels/notesSlide7.xml.rels" ContentType="application/vnd.openxmlformats-package.relationships+xml"/>
  <Override PartName="/ppt/notesSlides/_rels/notesSlide6.xml.rels" ContentType="application/vnd.openxmlformats-package.relationships+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_rels/slideLayout12.xml.rels" ContentType="application/vnd.openxmlformats-package.relationships+xml"/>
  <Override PartName="/ppt/slideLayouts/_rels/slideLayout8.xml.rels" ContentType="application/vnd.openxmlformats-package.relationships+xml"/>
  <Override PartName="/ppt/slideLayouts/_rels/slideLayout11.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9.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theme/theme13.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_rels/slide14.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15.xml.rels" ContentType="application/vnd.openxmlformats-package.relationships+xml"/>
  <Override PartName="/ppt/slides/_rels/slide23.xml.rels" ContentType="application/vnd.openxmlformats-package.relationships+xml"/>
  <Override PartName="/ppt/slides/_rels/slide3.xml.rels" ContentType="application/vnd.openxmlformats-package.relationships+xml"/>
  <Override PartName="/ppt/slides/_rels/slide16.xml.rels" ContentType="application/vnd.openxmlformats-package.relationships+xml"/>
  <Override PartName="/ppt/slides/_rels/slide24.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25.xml.rels" ContentType="application/vnd.openxmlformats-package.relationships+xml"/>
  <Override PartName="/ppt/slides/_rels/slide5.xml.rels" ContentType="application/vnd.openxmlformats-package.relationships+xml"/>
  <Override PartName="/ppt/slides/_rels/slide18.xml.rels" ContentType="application/vnd.openxmlformats-package.relationships+xml"/>
  <Override PartName="/ppt/slides/_rels/slide26.xml.rels" ContentType="application/vnd.openxmlformats-package.relationships+xml"/>
  <Override PartName="/ppt/slides/_rels/slide6.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20.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3.xml.rels" ContentType="application/vnd.openxmlformats-package.relationships+xml"/>
  <Override PartName="/ppt/slides/_rels/slide1.xml.rels" ContentType="application/vnd.openxmlformats-package.relationships+xml"/>
  <Override PartName="/ppt/slides/_rels/slide21.xml.rels" ContentType="application/vnd.openxmlformats-package.relationships+xml"/>
  <Override PartName="/ppt/slides/_rels/slide28.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slide1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media/image9.jpeg" ContentType="image/jpeg"/>
  <Override PartName="/ppt/media/image13.jpeg" ContentType="image/jpeg"/>
  <Override PartName="/ppt/media/image10.png" ContentType="image/png"/>
  <Override PartName="/ppt/media/image8.jpeg" ContentType="image/jpeg"/>
  <Override PartName="/ppt/media/image17.jpeg" ContentType="image/jpeg"/>
  <Override PartName="/ppt/media/image16.jpeg" ContentType="image/jpeg"/>
  <Override PartName="/ppt/media/image14.jpeg" ContentType="image/jpeg"/>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15.png" ContentType="image/png"/>
  <Override PartName="/ppt/media/image11.jpeg" ContentType="image/jpeg"/>
  <Override PartName="/ppt/media/image7.jpeg" ContentType="image/jpeg"/>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51435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sldImg"/>
          </p:nvPr>
        </p:nvSpPr>
        <p:spPr>
          <a:xfrm>
            <a:off x="0" y="764280"/>
            <a:ext cx="0" cy="0"/>
          </a:xfrm>
          <a:prstGeom prst="rect">
            <a:avLst/>
          </a:prstGeom>
          <a:noFill/>
          <a:ln w="0">
            <a:noFill/>
          </a:ln>
        </p:spPr>
        <p:txBody>
          <a:bodyPr lIns="0" rIns="0" tIns="0" bIns="0" anchor="ctr">
            <a:noAutofit/>
          </a:bodyPr>
          <a:p>
            <a:pPr algn="ctr"/>
            <a:r>
              <a:rPr b="0" lang="en-US" sz="4400" spc="-1" strike="noStrike">
                <a:solidFill>
                  <a:srgbClr val="000000"/>
                </a:solidFill>
                <a:latin typeface="Arial"/>
              </a:rPr>
              <a:t>Click to </a:t>
            </a:r>
            <a:r>
              <a:rPr b="0" lang="en-US" sz="4400" spc="-1" strike="noStrike">
                <a:solidFill>
                  <a:srgbClr val="000000"/>
                </a:solidFill>
                <a:latin typeface="Arial"/>
              </a:rPr>
              <a:t>move the </a:t>
            </a:r>
            <a:r>
              <a:rPr b="0" lang="en-US" sz="4400" spc="-1" strike="noStrike">
                <a:solidFill>
                  <a:srgbClr val="000000"/>
                </a:solidFill>
                <a:latin typeface="Arial"/>
              </a:rPr>
              <a:t>slide</a:t>
            </a:r>
            <a:endParaRPr b="0" lang="en-US" sz="4400" spc="-1" strike="noStrike">
              <a:solidFill>
                <a:srgbClr val="000000"/>
              </a:solidFill>
              <a:latin typeface="Arial"/>
            </a:endParaRPr>
          </a:p>
        </p:txBody>
      </p:sp>
      <p:sp>
        <p:nvSpPr>
          <p:cNvPr id="42"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216000">
              <a:buNone/>
            </a:pPr>
            <a:r>
              <a:rPr b="0" lang="en-US" sz="2000" spc="-1" strike="noStrike">
                <a:solidFill>
                  <a:srgbClr val="000000"/>
                </a:solidFill>
                <a:latin typeface="Arial"/>
              </a:rPr>
              <a:t>Cl</a:t>
            </a:r>
            <a:r>
              <a:rPr b="0" lang="en-US" sz="2000" spc="-1" strike="noStrike">
                <a:solidFill>
                  <a:srgbClr val="000000"/>
                </a:solidFill>
                <a:latin typeface="Arial"/>
              </a:rPr>
              <a:t>i</a:t>
            </a:r>
            <a:r>
              <a:rPr b="0" lang="en-US" sz="2000" spc="-1" strike="noStrike">
                <a:solidFill>
                  <a:srgbClr val="000000"/>
                </a:solidFill>
                <a:latin typeface="Arial"/>
              </a:rPr>
              <a:t>c</a:t>
            </a:r>
            <a:r>
              <a:rPr b="0" lang="en-US" sz="2000" spc="-1" strike="noStrike">
                <a:solidFill>
                  <a:srgbClr val="000000"/>
                </a:solidFill>
                <a:latin typeface="Arial"/>
              </a:rPr>
              <a:t>k</a:t>
            </a:r>
            <a:r>
              <a:rPr b="0" lang="en-US" sz="2000" spc="-1" strike="noStrike">
                <a:solidFill>
                  <a:srgbClr val="000000"/>
                </a:solidFill>
                <a:latin typeface="Arial"/>
              </a:rPr>
              <a:t> </a:t>
            </a:r>
            <a:r>
              <a:rPr b="0" lang="en-US" sz="2000" spc="-1" strike="noStrike">
                <a:solidFill>
                  <a:srgbClr val="000000"/>
                </a:solidFill>
                <a:latin typeface="Arial"/>
              </a:rPr>
              <a:t>t</a:t>
            </a:r>
            <a:r>
              <a:rPr b="0" lang="en-US" sz="2000" spc="-1" strike="noStrike">
                <a:solidFill>
                  <a:srgbClr val="000000"/>
                </a:solidFill>
                <a:latin typeface="Arial"/>
              </a:rPr>
              <a:t>o</a:t>
            </a:r>
            <a:r>
              <a:rPr b="0" lang="en-US" sz="2000" spc="-1" strike="noStrike">
                <a:solidFill>
                  <a:srgbClr val="000000"/>
                </a:solidFill>
                <a:latin typeface="Arial"/>
              </a:rPr>
              <a:t> </a:t>
            </a:r>
            <a:r>
              <a:rPr b="0" lang="en-US" sz="2000" spc="-1" strike="noStrike">
                <a:solidFill>
                  <a:srgbClr val="000000"/>
                </a:solidFill>
                <a:latin typeface="Arial"/>
              </a:rPr>
              <a:t>e</a:t>
            </a:r>
            <a:r>
              <a:rPr b="0" lang="en-US" sz="2000" spc="-1" strike="noStrike">
                <a:solidFill>
                  <a:srgbClr val="000000"/>
                </a:solidFill>
                <a:latin typeface="Arial"/>
              </a:rPr>
              <a:t>d</a:t>
            </a:r>
            <a:r>
              <a:rPr b="0" lang="en-US" sz="2000" spc="-1" strike="noStrike">
                <a:solidFill>
                  <a:srgbClr val="000000"/>
                </a:solidFill>
                <a:latin typeface="Arial"/>
              </a:rPr>
              <a:t>i</a:t>
            </a:r>
            <a:r>
              <a:rPr b="0" lang="en-US" sz="2000" spc="-1" strike="noStrike">
                <a:solidFill>
                  <a:srgbClr val="000000"/>
                </a:solidFill>
                <a:latin typeface="Arial"/>
              </a:rPr>
              <a:t>t</a:t>
            </a:r>
            <a:r>
              <a:rPr b="0" lang="en-US" sz="2000" spc="-1" strike="noStrike">
                <a:solidFill>
                  <a:srgbClr val="000000"/>
                </a:solidFill>
                <a:latin typeface="Arial"/>
              </a:rPr>
              <a:t> </a:t>
            </a:r>
            <a:r>
              <a:rPr b="0" lang="en-US" sz="2000" spc="-1" strike="noStrike">
                <a:solidFill>
                  <a:srgbClr val="000000"/>
                </a:solidFill>
                <a:latin typeface="Arial"/>
              </a:rPr>
              <a:t>t</a:t>
            </a:r>
            <a:r>
              <a:rPr b="0" lang="en-US" sz="2000" spc="-1" strike="noStrike">
                <a:solidFill>
                  <a:srgbClr val="000000"/>
                </a:solidFill>
                <a:latin typeface="Arial"/>
              </a:rPr>
              <a:t>h</a:t>
            </a:r>
            <a:r>
              <a:rPr b="0" lang="en-US" sz="2000" spc="-1" strike="noStrike">
                <a:solidFill>
                  <a:srgbClr val="000000"/>
                </a:solidFill>
                <a:latin typeface="Arial"/>
              </a:rPr>
              <a:t>e</a:t>
            </a:r>
            <a:r>
              <a:rPr b="0" lang="en-US" sz="2000" spc="-1" strike="noStrike">
                <a:solidFill>
                  <a:srgbClr val="000000"/>
                </a:solidFill>
                <a:latin typeface="Arial"/>
              </a:rPr>
              <a:t> </a:t>
            </a:r>
            <a:r>
              <a:rPr b="0" lang="en-US" sz="2000" spc="-1" strike="noStrike">
                <a:solidFill>
                  <a:srgbClr val="000000"/>
                </a:solidFill>
                <a:latin typeface="Arial"/>
              </a:rPr>
              <a:t>n</a:t>
            </a:r>
            <a:r>
              <a:rPr b="0" lang="en-US" sz="2000" spc="-1" strike="noStrike">
                <a:solidFill>
                  <a:srgbClr val="000000"/>
                </a:solidFill>
                <a:latin typeface="Arial"/>
              </a:rPr>
              <a:t>o</a:t>
            </a:r>
            <a:r>
              <a:rPr b="0" lang="en-US" sz="2000" spc="-1" strike="noStrike">
                <a:solidFill>
                  <a:srgbClr val="000000"/>
                </a:solidFill>
                <a:latin typeface="Arial"/>
              </a:rPr>
              <a:t>t</a:t>
            </a:r>
            <a:r>
              <a:rPr b="0" lang="en-US" sz="2000" spc="-1" strike="noStrike">
                <a:solidFill>
                  <a:srgbClr val="000000"/>
                </a:solidFill>
                <a:latin typeface="Arial"/>
              </a:rPr>
              <a:t>e</a:t>
            </a:r>
            <a:r>
              <a:rPr b="0" lang="en-US" sz="2000" spc="-1" strike="noStrike">
                <a:solidFill>
                  <a:srgbClr val="000000"/>
                </a:solidFill>
                <a:latin typeface="Arial"/>
              </a:rPr>
              <a:t>s</a:t>
            </a:r>
            <a:r>
              <a:rPr b="0" lang="en-US" sz="2000" spc="-1" strike="noStrike">
                <a:solidFill>
                  <a:srgbClr val="000000"/>
                </a:solidFill>
                <a:latin typeface="Arial"/>
              </a:rPr>
              <a:t> </a:t>
            </a:r>
            <a:r>
              <a:rPr b="0" lang="en-US" sz="2000" spc="-1" strike="noStrike">
                <a:solidFill>
                  <a:srgbClr val="000000"/>
                </a:solidFill>
                <a:latin typeface="Arial"/>
              </a:rPr>
              <a:t>f</a:t>
            </a:r>
            <a:r>
              <a:rPr b="0" lang="en-US" sz="2000" spc="-1" strike="noStrike">
                <a:solidFill>
                  <a:srgbClr val="000000"/>
                </a:solidFill>
                <a:latin typeface="Arial"/>
              </a:rPr>
              <a:t>o</a:t>
            </a:r>
            <a:r>
              <a:rPr b="0" lang="en-US" sz="2000" spc="-1" strike="noStrike">
                <a:solidFill>
                  <a:srgbClr val="000000"/>
                </a:solidFill>
                <a:latin typeface="Arial"/>
              </a:rPr>
              <a:t>r</a:t>
            </a:r>
            <a:r>
              <a:rPr b="0" lang="en-US" sz="2000" spc="-1" strike="noStrike">
                <a:solidFill>
                  <a:srgbClr val="000000"/>
                </a:solidFill>
                <a:latin typeface="Arial"/>
              </a:rPr>
              <a:t>m</a:t>
            </a:r>
            <a:r>
              <a:rPr b="0" lang="en-US" sz="2000" spc="-1" strike="noStrike">
                <a:solidFill>
                  <a:srgbClr val="000000"/>
                </a:solidFill>
                <a:latin typeface="Arial"/>
              </a:rPr>
              <a:t>a</a:t>
            </a:r>
            <a:r>
              <a:rPr b="0" lang="en-US" sz="2000" spc="-1" strike="noStrike">
                <a:solidFill>
                  <a:srgbClr val="000000"/>
                </a:solidFill>
                <a:latin typeface="Arial"/>
              </a:rPr>
              <a:t>t</a:t>
            </a:r>
            <a:endParaRPr b="0" lang="en-US" sz="2000" spc="-1" strike="noStrike">
              <a:solidFill>
                <a:srgbClr val="000000"/>
              </a:solidFill>
              <a:latin typeface="Arial"/>
            </a:endParaRPr>
          </a:p>
        </p:txBody>
      </p:sp>
      <p:sp>
        <p:nvSpPr>
          <p:cNvPr id="43"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44" name="PlaceHolder 4"/>
          <p:cNvSpPr>
            <a:spLocks noGrp="1"/>
          </p:cNvSpPr>
          <p:nvPr>
            <p:ph type="dt" idx="2"/>
          </p:nvPr>
        </p:nvSpPr>
        <p:spPr>
          <a:xfrm>
            <a:off x="4399200" y="0"/>
            <a:ext cx="3372840" cy="50256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45" name="PlaceHolder 5"/>
          <p:cNvSpPr>
            <a:spLocks noGrp="1"/>
          </p:cNvSpPr>
          <p:nvPr>
            <p:ph type="ftr" idx="3"/>
          </p:nvPr>
        </p:nvSpPr>
        <p:spPr>
          <a:xfrm>
            <a:off x="0" y="9555480"/>
            <a:ext cx="3372840" cy="50256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46" name="PlaceHolder 6"/>
          <p:cNvSpPr>
            <a:spLocks noGrp="1"/>
          </p:cNvSpPr>
          <p:nvPr>
            <p:ph type="sldNum" idx="4"/>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A20692F3-F5DB-4CA1-9CF9-7FBC07BD9681}"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PlaceHolder 1"/>
          <p:cNvSpPr>
            <a:spLocks noGrp="1"/>
          </p:cNvSpPr>
          <p:nvPr>
            <p:ph type="body"/>
          </p:nvPr>
        </p:nvSpPr>
        <p:spPr>
          <a:xfrm>
            <a:off x="685800" y="4343400"/>
            <a:ext cx="5485680" cy="4114080"/>
          </a:xfrm>
          <a:prstGeom prst="rect">
            <a:avLst/>
          </a:prstGeom>
          <a:noFill/>
          <a:ln w="0">
            <a:noFill/>
          </a:ln>
        </p:spPr>
        <p:txBody>
          <a:bodyPr lIns="91440" rIns="91440" tIns="91440" bIns="91440" anchor="t">
            <a:noAutofit/>
          </a:bodyPr>
          <a:p>
            <a:pPr marL="216000" indent="0">
              <a:lnSpc>
                <a:spcPct val="100000"/>
              </a:lnSpc>
              <a:buNone/>
              <a:tabLst>
                <a:tab algn="l" pos="0"/>
              </a:tabLst>
            </a:pPr>
            <a:r>
              <a:rPr b="0" lang="en-US" sz="1100" spc="-1" strike="noStrike">
                <a:solidFill>
                  <a:srgbClr val="000000"/>
                </a:solidFill>
                <a:latin typeface="Arial"/>
              </a:rPr>
              <a:t>Roger Bacon and the Scientific Method (observation, hypothesis,  experimentation)</a:t>
            </a:r>
            <a:br>
              <a:rPr sz="1100"/>
            </a:br>
            <a:br>
              <a:rPr sz="1100"/>
            </a:br>
            <a:r>
              <a:rPr b="0" lang="en-US" sz="1100" spc="-1" strike="noStrike">
                <a:solidFill>
                  <a:srgbClr val="000000"/>
                </a:solidFill>
                <a:latin typeface="Arial"/>
              </a:rPr>
              <a:t>Apply some common sense and science to running the practice</a:t>
            </a:r>
            <a:endParaRPr b="0" lang="en-US" sz="1100" spc="-1" strike="noStrike">
              <a:solidFill>
                <a:srgbClr val="000000"/>
              </a:solidFill>
              <a:latin typeface="Arial"/>
            </a:endParaRPr>
          </a:p>
          <a:p>
            <a:pPr marL="216000" indent="0">
              <a:lnSpc>
                <a:spcPct val="100000"/>
              </a:lnSpc>
              <a:buNone/>
              <a:tabLst>
                <a:tab algn="l" pos="0"/>
              </a:tabLst>
            </a:pPr>
            <a:endParaRPr b="0" lang="en-US" sz="1100" spc="-1" strike="noStrike">
              <a:solidFill>
                <a:srgbClr val="000000"/>
              </a:solidFill>
              <a:latin typeface="Arial"/>
            </a:endParaRPr>
          </a:p>
          <a:p>
            <a:pPr marL="216000" indent="0">
              <a:lnSpc>
                <a:spcPct val="100000"/>
              </a:lnSpc>
              <a:buNone/>
              <a:tabLst>
                <a:tab algn="l" pos="0"/>
              </a:tabLst>
            </a:pPr>
            <a:r>
              <a:rPr b="0" lang="en-US" sz="1100" spc="-1" strike="noStrike">
                <a:solidFill>
                  <a:srgbClr val="000000"/>
                </a:solidFill>
                <a:latin typeface="Arial"/>
              </a:rPr>
              <a:t>  </a:t>
            </a:r>
            <a:r>
              <a:rPr b="0" lang="en-US" sz="1100" spc="-1" strike="noStrike">
                <a:solidFill>
                  <a:srgbClr val="000000"/>
                </a:solidFill>
                <a:latin typeface="Arial"/>
              </a:rPr>
              <a:t>It's not just financial, it's also clinical performance – PROS</a:t>
            </a:r>
            <a:endParaRPr b="0" lang="en-US" sz="1100" spc="-1" strike="noStrike">
              <a:solidFill>
                <a:srgbClr val="000000"/>
              </a:solidFill>
              <a:latin typeface="Arial"/>
            </a:endParaRPr>
          </a:p>
          <a:p>
            <a:pPr marL="216000" indent="0">
              <a:lnSpc>
                <a:spcPct val="100000"/>
              </a:lnSpc>
              <a:buNone/>
              <a:tabLst>
                <a:tab algn="l" pos="0"/>
              </a:tabLst>
            </a:pPr>
            <a:endParaRPr b="0" lang="en-US" sz="1100" spc="-1" strike="noStrike">
              <a:solidFill>
                <a:srgbClr val="000000"/>
              </a:solidFill>
              <a:latin typeface="Arial"/>
            </a:endParaRPr>
          </a:p>
          <a:p>
            <a:pPr marL="216000" indent="0">
              <a:lnSpc>
                <a:spcPct val="100000"/>
              </a:lnSpc>
              <a:buNone/>
              <a:tabLst>
                <a:tab algn="l" pos="0"/>
              </a:tabLst>
            </a:pPr>
            <a:r>
              <a:rPr b="0" lang="en-US" sz="1100" spc="-1" strike="noStrike">
                <a:solidFill>
                  <a:srgbClr val="000000"/>
                </a:solidFill>
                <a:latin typeface="Arial"/>
              </a:rPr>
              <a:t>Employed physicians making 75% of their revenue</a:t>
            </a:r>
            <a:endParaRPr b="0" lang="en-US" sz="1100" spc="-1" strike="noStrike">
              <a:solidFill>
                <a:srgbClr val="000000"/>
              </a:solidFill>
              <a:latin typeface="Arial"/>
            </a:endParaRPr>
          </a:p>
          <a:p>
            <a:pPr marL="216000" indent="0">
              <a:lnSpc>
                <a:spcPct val="100000"/>
              </a:lnSpc>
              <a:buNone/>
              <a:tabLst>
                <a:tab algn="l" pos="0"/>
              </a:tabLst>
            </a:pPr>
            <a:r>
              <a:rPr b="0" lang="en-US" sz="1100" spc="-1" strike="noStrike">
                <a:solidFill>
                  <a:srgbClr val="000000"/>
                </a:solidFill>
                <a:latin typeface="Arial"/>
              </a:rPr>
              <a:t>      </a:t>
            </a:r>
            <a:r>
              <a:rPr b="0" lang="en-US" sz="1100" spc="-1" strike="noStrike">
                <a:solidFill>
                  <a:srgbClr val="000000"/>
                </a:solidFill>
                <a:latin typeface="Arial"/>
              </a:rPr>
              <a:t>Employed physicians not getting enough of their revenue</a:t>
            </a:r>
            <a:endParaRPr b="0" lang="en-US" sz="1100" spc="-1" strike="noStrike">
              <a:solidFill>
                <a:srgbClr val="000000"/>
              </a:solidFill>
              <a:latin typeface="Arial"/>
            </a:endParaRPr>
          </a:p>
          <a:p>
            <a:pPr marL="216000" indent="0">
              <a:lnSpc>
                <a:spcPct val="100000"/>
              </a:lnSpc>
              <a:buNone/>
              <a:tabLst>
                <a:tab algn="l" pos="0"/>
              </a:tabLst>
            </a:pPr>
            <a:r>
              <a:rPr b="0" lang="en-US" sz="1100" spc="-1" strike="noStrike">
                <a:solidFill>
                  <a:srgbClr val="000000"/>
                </a:solidFill>
                <a:latin typeface="Arial"/>
              </a:rPr>
              <a:t>    </a:t>
            </a:r>
            <a:r>
              <a:rPr b="0" lang="en-US" sz="1100" spc="-1" strike="noStrike">
                <a:solidFill>
                  <a:srgbClr val="000000"/>
                </a:solidFill>
                <a:latin typeface="Arial"/>
              </a:rPr>
              <a:t>- dropping the wrong payer (eppa)</a:t>
            </a:r>
            <a:endParaRPr b="0" lang="en-US" sz="1100" spc="-1" strike="noStrike">
              <a:solidFill>
                <a:srgbClr val="000000"/>
              </a:solidFill>
              <a:latin typeface="Arial"/>
            </a:endParaRPr>
          </a:p>
          <a:p>
            <a:pPr marL="216000" indent="0">
              <a:lnSpc>
                <a:spcPct val="100000"/>
              </a:lnSpc>
              <a:buNone/>
              <a:tabLst>
                <a:tab algn="l" pos="0"/>
              </a:tabLst>
            </a:pPr>
            <a:r>
              <a:rPr b="0" lang="en-US" sz="1100" spc="-1" strike="noStrike">
                <a:solidFill>
                  <a:srgbClr val="000000"/>
                </a:solidFill>
                <a:latin typeface="Arial"/>
              </a:rPr>
              <a:t>    </a:t>
            </a:r>
            <a:r>
              <a:rPr b="0" lang="en-US" sz="1100" spc="-1" strike="noStrike">
                <a:solidFill>
                  <a:srgbClr val="000000"/>
                </a:solidFill>
                <a:latin typeface="Arial"/>
              </a:rPr>
              <a:t>- bad pricing</a:t>
            </a:r>
            <a:endParaRPr b="0" lang="en-US" sz="1100" spc="-1" strike="noStrike">
              <a:solidFill>
                <a:srgbClr val="000000"/>
              </a:solidFill>
              <a:latin typeface="Arial"/>
            </a:endParaRPr>
          </a:p>
          <a:p>
            <a:pPr marL="216000" indent="0">
              <a:lnSpc>
                <a:spcPct val="100000"/>
              </a:lnSpc>
              <a:buNone/>
              <a:tabLst>
                <a:tab algn="l" pos="0"/>
              </a:tabLst>
            </a:pPr>
            <a:r>
              <a:rPr b="0" lang="en-US" sz="1100" spc="-1" strike="noStrike">
                <a:solidFill>
                  <a:srgbClr val="000000"/>
                </a:solidFill>
                <a:latin typeface="Arial"/>
              </a:rPr>
              <a:t>    </a:t>
            </a:r>
            <a:r>
              <a:rPr b="0" lang="en-US" sz="1100" spc="-1" strike="noStrike">
                <a:solidFill>
                  <a:srgbClr val="000000"/>
                </a:solidFill>
                <a:latin typeface="Arial"/>
              </a:rPr>
              <a:t>- "my patients are special re: HPV"</a:t>
            </a:r>
            <a:endParaRPr b="0" lang="en-US" sz="1100" spc="-1" strike="noStrike">
              <a:solidFill>
                <a:srgbClr val="000000"/>
              </a:solidFill>
              <a:latin typeface="Arial"/>
            </a:endParaRPr>
          </a:p>
          <a:p>
            <a:pPr marL="216000" indent="0">
              <a:lnSpc>
                <a:spcPct val="100000"/>
              </a:lnSpc>
              <a:buNone/>
              <a:tabLst>
                <a:tab algn="l" pos="0"/>
              </a:tabLst>
            </a:pPr>
            <a:endParaRPr b="0" lang="en-US" sz="1100" spc="-1" strike="noStrike">
              <a:solidFill>
                <a:srgbClr val="000000"/>
              </a:solidFill>
              <a:latin typeface="Arial"/>
            </a:endParaRPr>
          </a:p>
          <a:p>
            <a:pPr marL="216000" indent="0">
              <a:lnSpc>
                <a:spcPct val="100000"/>
              </a:lnSpc>
              <a:buNone/>
              <a:tabLst>
                <a:tab algn="l" pos="0"/>
              </a:tabLst>
            </a:pPr>
            <a:r>
              <a:rPr b="0" lang="en-US" sz="1100" spc="-1" strike="noStrike">
                <a:solidFill>
                  <a:srgbClr val="000000"/>
                </a:solidFill>
                <a:latin typeface="Arial"/>
              </a:rPr>
              <a:t>    </a:t>
            </a:r>
            <a:endParaRPr b="0" lang="en-US" sz="1100" spc="-1" strike="noStrike">
              <a:solidFill>
                <a:srgbClr val="000000"/>
              </a:solidFill>
              <a:latin typeface="Arial"/>
            </a:endParaRPr>
          </a:p>
          <a:p>
            <a:pPr marL="216000" indent="0">
              <a:lnSpc>
                <a:spcPct val="100000"/>
              </a:lnSpc>
              <a:buNone/>
              <a:tabLst>
                <a:tab algn="l" pos="0"/>
              </a:tabLst>
            </a:pPr>
            <a:endParaRPr b="0" lang="en-US" sz="1100" spc="-1" strike="noStrike">
              <a:solidFill>
                <a:srgbClr val="000000"/>
              </a:solidFill>
              <a:latin typeface="Arial"/>
            </a:endParaRPr>
          </a:p>
        </p:txBody>
      </p:sp>
      <p:sp>
        <p:nvSpPr>
          <p:cNvPr id="416" name="PlaceHolder 2"/>
          <p:cNvSpPr>
            <a:spLocks noGrp="1"/>
          </p:cNvSpPr>
          <p:nvPr>
            <p:ph type="sldImg"/>
          </p:nvPr>
        </p:nvSpPr>
        <p:spPr>
          <a:xfrm>
            <a:off x="1143360" y="685800"/>
            <a:ext cx="4571640" cy="3428280"/>
          </a:xfrm>
          <a:prstGeom prst="rect">
            <a:avLst/>
          </a:prstGeom>
          <a:ln w="0">
            <a:noFill/>
          </a:ln>
        </p:spPr>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PlaceHolder 1"/>
          <p:cNvSpPr>
            <a:spLocks noGrp="1"/>
          </p:cNvSpPr>
          <p:nvPr>
            <p:ph type="body"/>
          </p:nvPr>
        </p:nvSpPr>
        <p:spPr>
          <a:xfrm>
            <a:off x="685800" y="4343400"/>
            <a:ext cx="5485680" cy="4114080"/>
          </a:xfrm>
          <a:prstGeom prst="rect">
            <a:avLst/>
          </a:prstGeom>
          <a:noFill/>
          <a:ln w="0">
            <a:noFill/>
          </a:ln>
        </p:spPr>
        <p:txBody>
          <a:bodyPr lIns="91440" rIns="91440" tIns="91440" bIns="91440" anchor="t">
            <a:noAutofit/>
          </a:bodyPr>
          <a:p>
            <a:pPr marL="216000" indent="0">
              <a:lnSpc>
                <a:spcPct val="100000"/>
              </a:lnSpc>
              <a:buNone/>
              <a:tabLst>
                <a:tab algn="l" pos="0"/>
              </a:tabLst>
            </a:pPr>
            <a:r>
              <a:rPr b="0" lang="en-US" sz="1100" spc="-1" strike="noStrike">
                <a:solidFill>
                  <a:srgbClr val="000000"/>
                </a:solidFill>
                <a:latin typeface="Arial"/>
              </a:rPr>
              <a:t>AAP, MGMA, c'est moi</a:t>
            </a:r>
            <a:endParaRPr b="0" lang="en-US" sz="1100" spc="-1" strike="noStrike">
              <a:solidFill>
                <a:srgbClr val="000000"/>
              </a:solidFill>
              <a:latin typeface="Arial"/>
            </a:endParaRPr>
          </a:p>
          <a:p>
            <a:pPr marL="216000" indent="0">
              <a:lnSpc>
                <a:spcPct val="100000"/>
              </a:lnSpc>
              <a:buNone/>
              <a:tabLst>
                <a:tab algn="l" pos="0"/>
              </a:tabLst>
            </a:pPr>
            <a:r>
              <a:rPr b="0" lang="en-US" sz="1100" spc="-1" strike="noStrike">
                <a:solidFill>
                  <a:srgbClr val="000000"/>
                </a:solidFill>
                <a:latin typeface="Arial"/>
              </a:rPr>
              <a:t>Local peers</a:t>
            </a:r>
            <a:endParaRPr b="0" lang="en-US" sz="1100" spc="-1" strike="noStrike">
              <a:solidFill>
                <a:srgbClr val="000000"/>
              </a:solidFill>
              <a:latin typeface="Arial"/>
            </a:endParaRPr>
          </a:p>
          <a:p>
            <a:pPr marL="216000" indent="0">
              <a:lnSpc>
                <a:spcPct val="100000"/>
              </a:lnSpc>
              <a:buNone/>
              <a:tabLst>
                <a:tab algn="l" pos="0"/>
              </a:tabLst>
            </a:pPr>
            <a:r>
              <a:rPr b="0" lang="en-US" sz="1100" spc="-1" strike="noStrike">
                <a:solidFill>
                  <a:srgbClr val="000000"/>
                </a:solidFill>
                <a:latin typeface="Arial"/>
              </a:rPr>
              <a:t>SOAPM, PMI, etc.</a:t>
            </a:r>
            <a:endParaRPr b="0" lang="en-US" sz="1100" spc="-1" strike="noStrike">
              <a:solidFill>
                <a:srgbClr val="000000"/>
              </a:solidFill>
              <a:latin typeface="Arial"/>
            </a:endParaRPr>
          </a:p>
        </p:txBody>
      </p:sp>
      <p:sp>
        <p:nvSpPr>
          <p:cNvPr id="418" name="PlaceHolder 2"/>
          <p:cNvSpPr>
            <a:spLocks noGrp="1"/>
          </p:cNvSpPr>
          <p:nvPr>
            <p:ph type="sldImg"/>
          </p:nvPr>
        </p:nvSpPr>
        <p:spPr>
          <a:xfrm>
            <a:off x="1143360" y="685800"/>
            <a:ext cx="4571640" cy="3428280"/>
          </a:xfrm>
          <a:prstGeom prst="rect">
            <a:avLst/>
          </a:prstGeom>
          <a:ln w="0">
            <a:noFill/>
          </a:ln>
        </p:spPr>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9CBD5147-4743-4372-97A9-D1A5BF87D960}"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7"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8"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1"/>
          </p:nvPr>
        </p:nvSpPr>
        <p:spPr/>
        <p:txBody>
          <a:bodyPr/>
          <a:p>
            <a:fld id="{06D35283-21AA-4FE7-82F0-A5F0EEF991CB}"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0"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1"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2"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3"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sldNum" idx="1"/>
          </p:nvPr>
        </p:nvSpPr>
        <p:spPr/>
        <p:txBody>
          <a:bodyPr/>
          <a:p>
            <a:fld id="{4C390A35-B825-4813-94FC-1DAF9B1E25D9}"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5"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6"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7"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8"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9"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0"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sldNum" idx="1"/>
          </p:nvPr>
        </p:nvSpPr>
        <p:spPr/>
        <p:txBody>
          <a:bodyPr/>
          <a:p>
            <a:fld id="{07C2B4A9-EF62-42D3-B539-4DA39B1AED4C}"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1"/>
          </p:nvPr>
        </p:nvSpPr>
        <p:spPr/>
        <p:txBody>
          <a:bodyPr/>
          <a:p>
            <a:fld id="{B92E282B-5D76-435E-8D75-9B7873437416}"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sldNum" idx="1"/>
          </p:nvPr>
        </p:nvSpPr>
        <p:spPr/>
        <p:txBody>
          <a:bodyPr/>
          <a:p>
            <a:fld id="{931CBBA0-BB21-44BB-9603-E4960F1C5A67}"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1"/>
          </p:nvPr>
        </p:nvSpPr>
        <p:spPr/>
        <p:txBody>
          <a:bodyPr/>
          <a:p>
            <a:fld id="{FD31F070-FE01-4919-A008-C756FD5AFA57}"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sldNum" idx="1"/>
          </p:nvPr>
        </p:nvSpPr>
        <p:spPr/>
        <p:txBody>
          <a:bodyPr/>
          <a:p>
            <a:fld id="{BBF8E8CA-4075-4619-AFE5-DC167C38C01C}"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05200"/>
            <a:ext cx="8228880" cy="39794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1"/>
          </p:nvPr>
        </p:nvSpPr>
        <p:spPr/>
        <p:txBody>
          <a:bodyPr/>
          <a:p>
            <a:fld id="{2D171C6D-116C-44FB-9BD4-AF97D5515E5E}"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1"/>
          </p:nvPr>
        </p:nvSpPr>
        <p:spPr/>
        <p:txBody>
          <a:bodyPr/>
          <a:p>
            <a:fld id="{5B9EC095-3163-492C-9D41-BAAC8667C6CC}"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9"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1"/>
          </p:nvPr>
        </p:nvSpPr>
        <p:spPr/>
        <p:txBody>
          <a:bodyPr/>
          <a:p>
            <a:fld id="{62ECA6EF-354C-478F-AA1A-8B3F488FC7F5}"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3"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4"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5"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1"/>
          </p:nvPr>
        </p:nvSpPr>
        <p:spPr/>
        <p:txBody>
          <a:bodyPr/>
          <a:p>
            <a:fld id="{3597B3F6-E272-4B7D-919A-EE8F8093340D}"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a:t>
            </a:r>
            <a:r>
              <a:rPr b="0" lang="en-US" sz="1800" spc="-1" strike="noStrike">
                <a:solidFill>
                  <a:srgbClr val="000000"/>
                </a:solidFill>
                <a:latin typeface="Arial"/>
              </a:rPr>
              <a:t>format</a:t>
            </a:r>
            <a:endParaRPr b="0" lang="en-US" sz="1800" spc="-1" strike="noStrike">
              <a:solidFill>
                <a:srgbClr val="000000"/>
              </a:solidFill>
              <a:latin typeface="Arial"/>
            </a:endParaRPr>
          </a:p>
        </p:txBody>
      </p:sp>
      <p:sp>
        <p:nvSpPr>
          <p:cNvPr id="1" name="PlaceHolder 2"/>
          <p:cNvSpPr>
            <a:spLocks noGrp="1"/>
          </p:cNvSpPr>
          <p:nvPr>
            <p:ph type="body"/>
          </p:nvPr>
        </p:nvSpPr>
        <p:spPr>
          <a:xfrm>
            <a:off x="457200" y="1203480"/>
            <a:ext cx="4015440" cy="1422360"/>
          </a:xfrm>
          <a:prstGeom prst="rect">
            <a:avLst/>
          </a:prstGeom>
          <a:noFill/>
          <a:ln w="0">
            <a:noFill/>
          </a:ln>
        </p:spPr>
        <p:txBody>
          <a:bodyPr lIns="0" rIns="0" tIns="0" bIns="0" anchor="t">
            <a:normAutofit fontScale="43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 name="PlaceHolder 3"/>
          <p:cNvSpPr>
            <a:spLocks noGrp="1"/>
          </p:cNvSpPr>
          <p:nvPr>
            <p:ph type="body"/>
          </p:nvPr>
        </p:nvSpPr>
        <p:spPr>
          <a:xfrm>
            <a:off x="4674240" y="1203480"/>
            <a:ext cx="4015440" cy="1422360"/>
          </a:xfrm>
          <a:prstGeom prst="rect">
            <a:avLst/>
          </a:prstGeom>
          <a:noFill/>
          <a:ln w="0">
            <a:noFill/>
          </a:ln>
        </p:spPr>
        <p:txBody>
          <a:bodyPr lIns="0" rIns="0" tIns="0" bIns="0" anchor="t">
            <a:normAutofit fontScale="43333"/>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 name="PlaceHolder 4"/>
          <p:cNvSpPr>
            <a:spLocks noGrp="1"/>
          </p:cNvSpPr>
          <p:nvPr>
            <p:ph type="body"/>
          </p:nvPr>
        </p:nvSpPr>
        <p:spPr>
          <a:xfrm>
            <a:off x="457200" y="2761920"/>
            <a:ext cx="8228880" cy="1422360"/>
          </a:xfrm>
          <a:prstGeom prst="rect">
            <a:avLst/>
          </a:prstGeom>
          <a:noFill/>
          <a:ln w="0">
            <a:noFill/>
          </a:ln>
        </p:spPr>
        <p:txBody>
          <a:bodyPr lIns="0" rIns="0" tIns="0" bIns="0" anchor="t">
            <a:normAutofit fontScale="5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 name="PlaceHolder 5"/>
          <p:cNvSpPr>
            <a:spLocks noGrp="1"/>
          </p:cNvSpPr>
          <p:nvPr>
            <p:ph type="sldNum" idx="1"/>
          </p:nvPr>
        </p:nvSpPr>
        <p:spPr>
          <a:xfrm>
            <a:off x="8472600" y="4663080"/>
            <a:ext cx="547920" cy="392760"/>
          </a:xfrm>
          <a:prstGeom prst="rect">
            <a:avLst/>
          </a:prstGeom>
          <a:noFill/>
          <a:ln w="0">
            <a:noFill/>
          </a:ln>
        </p:spPr>
        <p:txBody>
          <a:bodyPr lIns="91440" rIns="91440" tIns="91440" bIns="91440" anchor="ctr">
            <a:noAutofit/>
          </a:bodyPr>
          <a:lstStyle>
            <a:lvl1pPr indent="0" algn="r">
              <a:lnSpc>
                <a:spcPct val="100000"/>
              </a:lnSpc>
              <a:buNone/>
              <a:tabLst>
                <a:tab algn="l" pos="0"/>
              </a:tabLst>
              <a:defRPr b="0" lang="en" sz="1000" spc="-1" strike="noStrike">
                <a:solidFill>
                  <a:schemeClr val="dk2"/>
                </a:solidFill>
                <a:latin typeface="Arial"/>
                <a:ea typeface="Arial"/>
              </a:defRPr>
            </a:lvl1pPr>
          </a:lstStyle>
          <a:p>
            <a:pPr indent="0" algn="r">
              <a:lnSpc>
                <a:spcPct val="100000"/>
              </a:lnSpc>
              <a:buNone/>
              <a:tabLst>
                <a:tab algn="l" pos="0"/>
              </a:tabLst>
            </a:pPr>
            <a:fld id="{2BA5938F-BF8A-47FB-92EE-FFF091F4210B}" type="slidenum">
              <a:rPr b="0" lang="en" sz="1000" spc="-1" strike="noStrike">
                <a:solidFill>
                  <a:schemeClr val="dk2"/>
                </a:solidFill>
                <a:latin typeface="Arial"/>
                <a:ea typeface="Arial"/>
              </a:rPr>
              <a:t>&lt;number&gt;</a:t>
            </a:fld>
            <a:endParaRPr b="0" lang="en-US" sz="1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10.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12.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9.xml"/>
</Relationships>
</file>

<file path=ppt/slides/_rels/slide1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9.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15.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9.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1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9.xml"/>
</Relationships>
</file>

<file path=ppt/slides/_rels/slide18.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9.xml"/>
</Relationships>
</file>

<file path=ppt/slides/_rels/slide1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21.xml.rels><?xml version="1.0" encoding="UTF-8"?>
<Relationships xmlns="http://schemas.openxmlformats.org/package/2006/relationships"><Relationship Id="rId1" Type="http://schemas.openxmlformats.org/officeDocument/2006/relationships/hyperlink" Target="https://bit.ly/ClinicianCompensationCalc" TargetMode="External"/><Relationship Id="rId2" Type="http://schemas.openxmlformats.org/officeDocument/2006/relationships/image" Target="../media/image15.png"/><Relationship Id="rId3" Type="http://schemas.openxmlformats.org/officeDocument/2006/relationships/slideLayout" Target="../slideLayouts/slideLayout9.xml"/>
</Relationships>
</file>

<file path=ppt/slides/_rels/slide22.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9.xml"/>
</Relationships>
</file>

<file path=ppt/slides/_rels/slide23.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9.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25.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9.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9.xml"/>
</Relationships>
</file>

<file path=ppt/slides/_rels/slide5.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slideLayout" Target="../slideLayouts/slideLayout9.xml"/><Relationship Id="rId6"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ce7e1"/>
        </a:solidFill>
      </p:bgPr>
    </p:bg>
    <p:spTree>
      <p:nvGrpSpPr>
        <p:cNvPr id="1" name=""/>
        <p:cNvGrpSpPr/>
        <p:nvPr/>
      </p:nvGrpSpPr>
      <p:grpSpPr>
        <a:xfrm>
          <a:off x="0" y="0"/>
          <a:ext cx="0" cy="0"/>
          <a:chOff x="0" y="0"/>
          <a:chExt cx="0" cy="0"/>
        </a:xfrm>
      </p:grpSpPr>
      <p:sp>
        <p:nvSpPr>
          <p:cNvPr id="47" name="Google Shape;324;p78"/>
          <p:cNvSpPr/>
          <p:nvPr/>
        </p:nvSpPr>
        <p:spPr>
          <a:xfrm>
            <a:off x="579600" y="878400"/>
            <a:ext cx="8205480" cy="719280"/>
          </a:xfrm>
          <a:prstGeom prst="rect">
            <a:avLst/>
          </a:prstGeom>
          <a:noFill/>
          <a:ln w="0">
            <a:noFill/>
          </a:ln>
        </p:spPr>
        <p:style>
          <a:lnRef idx="0"/>
          <a:fillRef idx="0"/>
          <a:effectRef idx="0"/>
          <a:fontRef idx="minor"/>
        </p:style>
        <p:txBody>
          <a:bodyPr lIns="34200" rIns="34200" tIns="17280" bIns="17280" anchor="b">
            <a:noAutofit/>
          </a:bodyPr>
          <a:p>
            <a:pPr algn="ctr">
              <a:lnSpc>
                <a:spcPct val="100000"/>
              </a:lnSpc>
              <a:tabLst>
                <a:tab algn="l" pos="0"/>
              </a:tabLst>
            </a:pPr>
            <a:r>
              <a:rPr b="0" lang="en" sz="4500" spc="-1" strike="noStrike">
                <a:solidFill>
                  <a:srgbClr val="484f50"/>
                </a:solidFill>
                <a:latin typeface="Oswald SemiBold"/>
                <a:ea typeface="Oswald SemiBold"/>
              </a:rPr>
              <a:t>WHY YOU NEED DATA</a:t>
            </a:r>
            <a:endParaRPr b="0" lang="en-US" sz="4500" spc="-1" strike="noStrike">
              <a:solidFill>
                <a:srgbClr val="000000"/>
              </a:solidFill>
              <a:latin typeface="Arial"/>
            </a:endParaRPr>
          </a:p>
        </p:txBody>
      </p:sp>
      <p:sp>
        <p:nvSpPr>
          <p:cNvPr id="48" name="Google Shape;325;p78"/>
          <p:cNvSpPr/>
          <p:nvPr/>
        </p:nvSpPr>
        <p:spPr>
          <a:xfrm>
            <a:off x="474480" y="459000"/>
            <a:ext cx="2009520" cy="36828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1" lang="en" sz="1100" spc="-1" strike="noStrike">
                <a:solidFill>
                  <a:srgbClr val="484f50"/>
                </a:solidFill>
                <a:latin typeface="Open Sans Light"/>
                <a:ea typeface="Open Sans Light"/>
              </a:rPr>
              <a:t>Chip Hart</a:t>
            </a:r>
            <a:br>
              <a:rPr sz="1100"/>
            </a:br>
            <a:r>
              <a:rPr b="1" lang="en" sz="1100" spc="-1" strike="noStrike">
                <a:solidFill>
                  <a:srgbClr val="484f50"/>
                </a:solidFill>
                <a:latin typeface="Open Sans Light"/>
                <a:ea typeface="Open Sans Light"/>
              </a:rPr>
              <a:t>chip@pcc.com</a:t>
            </a:r>
            <a:endParaRPr b="0" lang="en-US" sz="1100" spc="-1" strike="noStrike">
              <a:solidFill>
                <a:srgbClr val="000000"/>
              </a:solidFill>
              <a:latin typeface="Arial"/>
            </a:endParaRPr>
          </a:p>
        </p:txBody>
      </p:sp>
      <p:sp>
        <p:nvSpPr>
          <p:cNvPr id="49" name="Google Shape;326;p78"/>
          <p:cNvSpPr/>
          <p:nvPr/>
        </p:nvSpPr>
        <p:spPr>
          <a:xfrm>
            <a:off x="5943600" y="459000"/>
            <a:ext cx="27248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
        <p:nvSpPr>
          <p:cNvPr id="50" name="Google Shape;327;p78"/>
          <p:cNvSpPr/>
          <p:nvPr/>
        </p:nvSpPr>
        <p:spPr>
          <a:xfrm>
            <a:off x="474480" y="4307400"/>
            <a:ext cx="2430000" cy="36828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1" lang="en" sz="1100" spc="-1" strike="noStrike">
                <a:solidFill>
                  <a:srgbClr val="484f50"/>
                </a:solidFill>
                <a:latin typeface="Open Sans Light"/>
                <a:ea typeface="Open Sans Light"/>
              </a:rPr>
              <a:t>hlavania@onefamilypeds.com</a:t>
            </a:r>
            <a:endParaRPr b="0" lang="en-US" sz="1100" spc="-1" strike="noStrike">
              <a:solidFill>
                <a:srgbClr val="000000"/>
              </a:solidFill>
              <a:latin typeface="Arial"/>
            </a:endParaRPr>
          </a:p>
          <a:p>
            <a:pPr>
              <a:lnSpc>
                <a:spcPct val="100000"/>
              </a:lnSpc>
              <a:tabLst>
                <a:tab algn="l" pos="0"/>
              </a:tabLst>
            </a:pPr>
            <a:r>
              <a:rPr b="1" lang="en" sz="1100" spc="-1" strike="noStrike">
                <a:solidFill>
                  <a:srgbClr val="484f50"/>
                </a:solidFill>
                <a:latin typeface="Open Sans Light"/>
                <a:ea typeface="Open Sans Light"/>
              </a:rPr>
              <a:t>Hiral Lavania, MD</a:t>
            </a:r>
            <a:endParaRPr b="0" lang="en-US" sz="1100" spc="-1" strike="noStrike">
              <a:solidFill>
                <a:srgbClr val="000000"/>
              </a:solidFill>
              <a:latin typeface="Arial"/>
            </a:endParaRPr>
          </a:p>
        </p:txBody>
      </p:sp>
      <p:sp>
        <p:nvSpPr>
          <p:cNvPr id="51" name="Google Shape;328;p78"/>
          <p:cNvSpPr/>
          <p:nvPr/>
        </p:nvSpPr>
        <p:spPr>
          <a:xfrm>
            <a:off x="6658920" y="4476600"/>
            <a:ext cx="200952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Bethesda, MD</a:t>
            </a:r>
            <a:endParaRPr b="0" lang="en-US" sz="1100" spc="-1" strike="noStrike">
              <a:solidFill>
                <a:srgbClr val="000000"/>
              </a:solidFill>
              <a:latin typeface="Arial"/>
            </a:endParaRPr>
          </a:p>
        </p:txBody>
      </p:sp>
      <p:sp>
        <p:nvSpPr>
          <p:cNvPr id="52" name="Google Shape;329;p78"/>
          <p:cNvSpPr/>
          <p:nvPr/>
        </p:nvSpPr>
        <p:spPr>
          <a:xfrm>
            <a:off x="514440" y="369720"/>
            <a:ext cx="331200" cy="360"/>
          </a:xfrm>
          <a:custGeom>
            <a:avLst/>
            <a:gdLst>
              <a:gd name="textAreaLeft" fmla="*/ 0 w 331200"/>
              <a:gd name="textAreaRight" fmla="*/ 331920 w 331200"/>
              <a:gd name="textAreaTop" fmla="*/ 0 h 360"/>
              <a:gd name="textAreaBottom" fmla="*/ 1440 h 360"/>
            </a:gdLst>
            <a:ahLst/>
            <a:rect l="textAreaLeft" t="textAreaTop" r="textAreaRight" b="textAreaBottom"/>
            <a:pathLst>
              <a:path w="21600" h="21600">
                <a:moveTo>
                  <a:pt x="0" y="0"/>
                </a:moveTo>
                <a:lnTo>
                  <a:pt x="21600" y="21600"/>
                </a:lnTo>
              </a:path>
            </a:pathLst>
          </a:custGeom>
          <a:noFill/>
          <a:ln w="38100">
            <a:solidFill>
              <a:srgbClr val="a4b2b6"/>
            </a:solidFill>
            <a:miter/>
          </a:ln>
        </p:spPr>
        <p:style>
          <a:lnRef idx="0"/>
          <a:fillRef idx="0"/>
          <a:effectRef idx="0"/>
          <a:fontRef idx="minor"/>
        </p:style>
        <p:txBody>
          <a:bodyPr lIns="90000" rIns="90000" tIns="-44280" bIns="-44280" anchor="t">
            <a:noAutofit/>
          </a:bodyPr>
          <a:p>
            <a:pPr>
              <a:lnSpc>
                <a:spcPct val="100000"/>
              </a:lnSpc>
            </a:pPr>
            <a:endParaRPr b="0" lang="en-US" sz="1800" spc="-1" strike="noStrike">
              <a:solidFill>
                <a:srgbClr val="000000"/>
              </a:solidFill>
              <a:latin typeface="Arial"/>
            </a:endParaRPr>
          </a:p>
        </p:txBody>
      </p:sp>
      <p:sp>
        <p:nvSpPr>
          <p:cNvPr id="53" name="Google Shape;330;p78"/>
          <p:cNvSpPr/>
          <p:nvPr/>
        </p:nvSpPr>
        <p:spPr>
          <a:xfrm>
            <a:off x="8299080" y="369720"/>
            <a:ext cx="331200" cy="360"/>
          </a:xfrm>
          <a:custGeom>
            <a:avLst/>
            <a:gdLst>
              <a:gd name="textAreaLeft" fmla="*/ 0 w 331200"/>
              <a:gd name="textAreaRight" fmla="*/ 331920 w 331200"/>
              <a:gd name="textAreaTop" fmla="*/ 0 h 360"/>
              <a:gd name="textAreaBottom" fmla="*/ 1440 h 360"/>
            </a:gdLst>
            <a:ahLst/>
            <a:rect l="textAreaLeft" t="textAreaTop" r="textAreaRight" b="textAreaBottom"/>
            <a:pathLst>
              <a:path w="21600" h="21600">
                <a:moveTo>
                  <a:pt x="0" y="0"/>
                </a:moveTo>
                <a:lnTo>
                  <a:pt x="21600" y="21600"/>
                </a:lnTo>
              </a:path>
            </a:pathLst>
          </a:custGeom>
          <a:noFill/>
          <a:ln w="38100">
            <a:solidFill>
              <a:srgbClr val="a4b2b6"/>
            </a:solidFill>
            <a:miter/>
          </a:ln>
        </p:spPr>
        <p:style>
          <a:lnRef idx="0"/>
          <a:fillRef idx="0"/>
          <a:effectRef idx="0"/>
          <a:fontRef idx="minor"/>
        </p:style>
        <p:txBody>
          <a:bodyPr lIns="90000" rIns="90000" tIns="-44280" bIns="-44280" anchor="t">
            <a:noAutofit/>
          </a:bodyPr>
          <a:p>
            <a:pPr>
              <a:lnSpc>
                <a:spcPct val="100000"/>
              </a:lnSpc>
            </a:pPr>
            <a:endParaRPr b="0" lang="en-US" sz="1800" spc="-1" strike="noStrike">
              <a:solidFill>
                <a:srgbClr val="000000"/>
              </a:solidFill>
              <a:latin typeface="Arial"/>
            </a:endParaRPr>
          </a:p>
        </p:txBody>
      </p:sp>
      <p:sp>
        <p:nvSpPr>
          <p:cNvPr id="54" name="Google Shape;331;p78"/>
          <p:cNvSpPr/>
          <p:nvPr/>
        </p:nvSpPr>
        <p:spPr>
          <a:xfrm>
            <a:off x="514440" y="4757760"/>
            <a:ext cx="331200" cy="360"/>
          </a:xfrm>
          <a:custGeom>
            <a:avLst/>
            <a:gdLst>
              <a:gd name="textAreaLeft" fmla="*/ 0 w 331200"/>
              <a:gd name="textAreaRight" fmla="*/ 331920 w 331200"/>
              <a:gd name="textAreaTop" fmla="*/ 0 h 360"/>
              <a:gd name="textAreaBottom" fmla="*/ 1440 h 360"/>
            </a:gdLst>
            <a:ahLst/>
            <a:rect l="textAreaLeft" t="textAreaTop" r="textAreaRight" b="textAreaBottom"/>
            <a:pathLst>
              <a:path w="21600" h="21600">
                <a:moveTo>
                  <a:pt x="0" y="0"/>
                </a:moveTo>
                <a:lnTo>
                  <a:pt x="21600" y="21600"/>
                </a:lnTo>
              </a:path>
            </a:pathLst>
          </a:custGeom>
          <a:noFill/>
          <a:ln w="38100">
            <a:solidFill>
              <a:srgbClr val="a4b2b6"/>
            </a:solidFill>
            <a:miter/>
          </a:ln>
        </p:spPr>
        <p:style>
          <a:lnRef idx="0"/>
          <a:fillRef idx="0"/>
          <a:effectRef idx="0"/>
          <a:fontRef idx="minor"/>
        </p:style>
        <p:txBody>
          <a:bodyPr lIns="90000" rIns="90000" tIns="-44280" bIns="-44280" anchor="t">
            <a:noAutofit/>
          </a:bodyPr>
          <a:p>
            <a:pPr>
              <a:lnSpc>
                <a:spcPct val="100000"/>
              </a:lnSpc>
            </a:pPr>
            <a:endParaRPr b="0" lang="en-US" sz="1800" spc="-1" strike="noStrike">
              <a:solidFill>
                <a:srgbClr val="000000"/>
              </a:solidFill>
              <a:latin typeface="Arial"/>
            </a:endParaRPr>
          </a:p>
        </p:txBody>
      </p:sp>
      <p:sp>
        <p:nvSpPr>
          <p:cNvPr id="55" name="Google Shape;332;p78"/>
          <p:cNvSpPr/>
          <p:nvPr/>
        </p:nvSpPr>
        <p:spPr>
          <a:xfrm>
            <a:off x="8299080" y="4757760"/>
            <a:ext cx="331200" cy="360"/>
          </a:xfrm>
          <a:custGeom>
            <a:avLst/>
            <a:gdLst>
              <a:gd name="textAreaLeft" fmla="*/ 0 w 331200"/>
              <a:gd name="textAreaRight" fmla="*/ 331920 w 331200"/>
              <a:gd name="textAreaTop" fmla="*/ 0 h 360"/>
              <a:gd name="textAreaBottom" fmla="*/ 1440 h 360"/>
            </a:gdLst>
            <a:ahLst/>
            <a:rect l="textAreaLeft" t="textAreaTop" r="textAreaRight" b="textAreaBottom"/>
            <a:pathLst>
              <a:path w="21600" h="21600">
                <a:moveTo>
                  <a:pt x="0" y="0"/>
                </a:moveTo>
                <a:lnTo>
                  <a:pt x="21600" y="21600"/>
                </a:lnTo>
              </a:path>
            </a:pathLst>
          </a:custGeom>
          <a:noFill/>
          <a:ln w="38100">
            <a:solidFill>
              <a:srgbClr val="a4b2b6"/>
            </a:solidFill>
            <a:miter/>
          </a:ln>
        </p:spPr>
        <p:style>
          <a:lnRef idx="0"/>
          <a:fillRef idx="0"/>
          <a:effectRef idx="0"/>
          <a:fontRef idx="minor"/>
        </p:style>
        <p:txBody>
          <a:bodyPr lIns="90000" rIns="90000" tIns="-44280" bIns="-44280" anchor="t">
            <a:noAutofit/>
          </a:bodyPr>
          <a:p>
            <a:pPr>
              <a:lnSpc>
                <a:spcPct val="100000"/>
              </a:lnSpc>
            </a:pPr>
            <a:endParaRPr b="0" lang="en-US" sz="1800" spc="-1" strike="noStrike">
              <a:solidFill>
                <a:srgbClr val="000000"/>
              </a:solidFill>
              <a:latin typeface="Arial"/>
            </a:endParaRPr>
          </a:p>
        </p:txBody>
      </p:sp>
      <p:sp>
        <p:nvSpPr>
          <p:cNvPr id="56" name="Google Shape;333;p78"/>
          <p:cNvSpPr/>
          <p:nvPr/>
        </p:nvSpPr>
        <p:spPr>
          <a:xfrm>
            <a:off x="468720" y="2353680"/>
            <a:ext cx="8205480" cy="719280"/>
          </a:xfrm>
          <a:prstGeom prst="rect">
            <a:avLst/>
          </a:prstGeom>
          <a:noFill/>
          <a:ln w="0">
            <a:noFill/>
          </a:ln>
        </p:spPr>
        <p:style>
          <a:lnRef idx="0"/>
          <a:fillRef idx="0"/>
          <a:effectRef idx="0"/>
          <a:fontRef idx="minor"/>
        </p:style>
        <p:txBody>
          <a:bodyPr lIns="34200" rIns="34200" tIns="17280" bIns="17280" anchor="b">
            <a:noAutofit/>
          </a:bodyPr>
          <a:p>
            <a:pPr algn="ctr">
              <a:lnSpc>
                <a:spcPct val="100000"/>
              </a:lnSpc>
              <a:tabLst>
                <a:tab algn="l" pos="0"/>
              </a:tabLst>
            </a:pPr>
            <a:r>
              <a:rPr b="0" lang="en" sz="4500" spc="-1" strike="noStrike">
                <a:solidFill>
                  <a:srgbClr val="484f50"/>
                </a:solidFill>
                <a:latin typeface="Oswald SemiBold"/>
                <a:ea typeface="Oswald SemiBold"/>
              </a:rPr>
              <a:t>GETTING THE DATA YOU NEED</a:t>
            </a:r>
            <a:endParaRPr b="0" lang="en-US" sz="4500" spc="-1" strike="noStrike">
              <a:solidFill>
                <a:srgbClr val="000000"/>
              </a:solidFill>
              <a:latin typeface="Arial"/>
            </a:endParaRPr>
          </a:p>
        </p:txBody>
      </p:sp>
      <p:sp>
        <p:nvSpPr>
          <p:cNvPr id="57" name="Google Shape;334;p78"/>
          <p:cNvSpPr/>
          <p:nvPr/>
        </p:nvSpPr>
        <p:spPr>
          <a:xfrm>
            <a:off x="357840" y="1550880"/>
            <a:ext cx="8205480" cy="719280"/>
          </a:xfrm>
          <a:prstGeom prst="rect">
            <a:avLst/>
          </a:prstGeom>
          <a:noFill/>
          <a:ln w="0">
            <a:noFill/>
          </a:ln>
        </p:spPr>
        <p:style>
          <a:lnRef idx="0"/>
          <a:fillRef idx="0"/>
          <a:effectRef idx="0"/>
          <a:fontRef idx="minor"/>
        </p:style>
        <p:txBody>
          <a:bodyPr lIns="34200" rIns="34200" tIns="17280" bIns="17280" anchor="b">
            <a:noAutofit/>
          </a:bodyPr>
          <a:p>
            <a:pPr algn="ctr">
              <a:lnSpc>
                <a:spcPct val="100000"/>
              </a:lnSpc>
              <a:tabLst>
                <a:tab algn="l" pos="0"/>
              </a:tabLst>
            </a:pPr>
            <a:r>
              <a:rPr b="0" lang="en" sz="4500" spc="-1" strike="noStrike">
                <a:solidFill>
                  <a:srgbClr val="484f50"/>
                </a:solidFill>
                <a:latin typeface="Oswald SemiBold"/>
                <a:ea typeface="Oswald SemiBold"/>
              </a:rPr>
              <a:t>and</a:t>
            </a:r>
            <a:endParaRPr b="0" lang="en-US" sz="45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6" name="Google Shape;459;p87" descr=""/>
          <p:cNvPicPr/>
          <p:nvPr/>
        </p:nvPicPr>
        <p:blipFill>
          <a:blip r:embed="rId1"/>
          <a:stretch/>
        </p:blipFill>
        <p:spPr>
          <a:xfrm>
            <a:off x="0" y="0"/>
            <a:ext cx="9142920" cy="51426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Google Shape;464;p88"/>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DB31ACB6-D3F8-4FD1-B900-39D69E22E52C}"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148" name="Google Shape;465;p88"/>
          <p:cNvSpPr/>
          <p:nvPr/>
        </p:nvSpPr>
        <p:spPr>
          <a:xfrm flipH="1">
            <a:off x="4223160" y="1472040"/>
            <a:ext cx="360" cy="3440880"/>
          </a:xfrm>
          <a:custGeom>
            <a:avLst/>
            <a:gdLst>
              <a:gd name="textAreaLeft" fmla="*/ -1080 w 360"/>
              <a:gd name="textAreaRight" fmla="*/ 360 w 360"/>
              <a:gd name="textAreaTop" fmla="*/ 0 h 3440880"/>
              <a:gd name="textAreaBottom" fmla="*/ 3441600 h 3440880"/>
            </a:gdLst>
            <a:ahLst/>
            <a:rect l="textAreaLeft" t="textAreaTop" r="textAreaRight" b="textAreaBottom"/>
            <a:pathLst>
              <a:path w="21600" h="21600">
                <a:moveTo>
                  <a:pt x="0" y="0"/>
                </a:moveTo>
                <a:lnTo>
                  <a:pt x="21600" y="21600"/>
                </a:lnTo>
              </a:path>
            </a:pathLst>
          </a:custGeom>
          <a:noFill/>
          <a:ln w="38100">
            <a:solidFill>
              <a:srgbClr val="ece7e1"/>
            </a:solidFill>
            <a:miter/>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ndParaRPr>
          </a:p>
        </p:txBody>
      </p:sp>
      <p:sp>
        <p:nvSpPr>
          <p:cNvPr id="149" name="Google Shape;466;p88"/>
          <p:cNvSpPr/>
          <p:nvPr/>
        </p:nvSpPr>
        <p:spPr>
          <a:xfrm>
            <a:off x="4345920" y="1694880"/>
            <a:ext cx="3741840" cy="21564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200" spc="-1" strike="noStrike">
                <a:solidFill>
                  <a:srgbClr val="484f50"/>
                </a:solidFill>
                <a:latin typeface="Open Sans"/>
                <a:ea typeface="Open Sans"/>
              </a:rPr>
              <a:t>Calculate average patients per day</a:t>
            </a:r>
            <a:endParaRPr b="0" lang="en-US" sz="1200" spc="-1" strike="noStrike">
              <a:solidFill>
                <a:srgbClr val="000000"/>
              </a:solidFill>
              <a:latin typeface="Arial"/>
            </a:endParaRPr>
          </a:p>
        </p:txBody>
      </p:sp>
      <p:sp>
        <p:nvSpPr>
          <p:cNvPr id="150" name="Google Shape;467;p88"/>
          <p:cNvSpPr/>
          <p:nvPr/>
        </p:nvSpPr>
        <p:spPr>
          <a:xfrm>
            <a:off x="4171680" y="175176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151" name="Google Shape;468;p88"/>
          <p:cNvSpPr/>
          <p:nvPr/>
        </p:nvSpPr>
        <p:spPr>
          <a:xfrm>
            <a:off x="4358880" y="2637360"/>
            <a:ext cx="2718000" cy="110520"/>
          </a:xfrm>
          <a:prstGeom prst="rect">
            <a:avLst/>
          </a:prstGeom>
          <a:noFill/>
          <a:ln w="0">
            <a:noFill/>
          </a:ln>
        </p:spPr>
        <p:style>
          <a:lnRef idx="0"/>
          <a:fillRef idx="0"/>
          <a:effectRef idx="0"/>
          <a:fontRef idx="minor"/>
        </p:style>
        <p:txBody>
          <a:bodyPr lIns="90000" rIns="90000" tIns="55440" bIns="55440" anchor="ctr">
            <a:noAutofit/>
          </a:bodyPr>
          <a:p>
            <a:pPr>
              <a:lnSpc>
                <a:spcPct val="100000"/>
              </a:lnSpc>
              <a:tabLst>
                <a:tab algn="l" pos="0"/>
              </a:tabLst>
            </a:pPr>
            <a:endParaRPr b="0" lang="en-US" sz="1400" spc="-1" strike="noStrike">
              <a:solidFill>
                <a:srgbClr val="000000"/>
              </a:solidFill>
              <a:latin typeface="Arial"/>
            </a:endParaRPr>
          </a:p>
        </p:txBody>
      </p:sp>
      <p:sp>
        <p:nvSpPr>
          <p:cNvPr id="152" name="Google Shape;469;p88"/>
          <p:cNvSpPr/>
          <p:nvPr/>
        </p:nvSpPr>
        <p:spPr>
          <a:xfrm>
            <a:off x="4171680" y="245988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153" name="Google Shape;470;p88"/>
          <p:cNvSpPr/>
          <p:nvPr/>
        </p:nvSpPr>
        <p:spPr>
          <a:xfrm>
            <a:off x="4354920" y="3632040"/>
            <a:ext cx="460944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Gross Annual Revenue/# annual visits</a:t>
            </a:r>
            <a:endParaRPr b="0" lang="en-US" sz="1700" spc="-1" strike="noStrike">
              <a:solidFill>
                <a:srgbClr val="000000"/>
              </a:solidFill>
              <a:latin typeface="Arial"/>
            </a:endParaRPr>
          </a:p>
        </p:txBody>
      </p:sp>
      <p:sp>
        <p:nvSpPr>
          <p:cNvPr id="154" name="Google Shape;471;p88"/>
          <p:cNvSpPr/>
          <p:nvPr/>
        </p:nvSpPr>
        <p:spPr>
          <a:xfrm>
            <a:off x="4171680" y="375228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155" name="Google Shape;472;p88"/>
          <p:cNvSpPr/>
          <p:nvPr/>
        </p:nvSpPr>
        <p:spPr>
          <a:xfrm>
            <a:off x="406440" y="1581840"/>
            <a:ext cx="3684240" cy="44100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0" lang="en" sz="1700" spc="-1" strike="noStrike">
                <a:solidFill>
                  <a:srgbClr val="434343"/>
                </a:solidFill>
                <a:latin typeface="Oswald SemiBold"/>
                <a:ea typeface="Oswald SemiBold"/>
              </a:rPr>
              <a:t>Patients Per Day</a:t>
            </a:r>
            <a:endParaRPr b="0" lang="en-US" sz="1700" spc="-1" strike="noStrike">
              <a:solidFill>
                <a:srgbClr val="000000"/>
              </a:solidFill>
              <a:latin typeface="Arial"/>
            </a:endParaRPr>
          </a:p>
        </p:txBody>
      </p:sp>
      <p:sp>
        <p:nvSpPr>
          <p:cNvPr id="156" name="Google Shape;473;p88"/>
          <p:cNvSpPr/>
          <p:nvPr/>
        </p:nvSpPr>
        <p:spPr>
          <a:xfrm>
            <a:off x="406440" y="2289960"/>
            <a:ext cx="3684240" cy="44100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0" lang="en" sz="1700" spc="-1" strike="noStrike">
                <a:solidFill>
                  <a:srgbClr val="434343"/>
                </a:solidFill>
                <a:latin typeface="Oswald SemiBold"/>
                <a:ea typeface="Oswald SemiBold"/>
              </a:rPr>
              <a:t>Weeks Per Year</a:t>
            </a:r>
            <a:endParaRPr b="0" lang="en-US" sz="1700" spc="-1" strike="noStrike">
              <a:solidFill>
                <a:srgbClr val="000000"/>
              </a:solidFill>
              <a:latin typeface="Arial"/>
            </a:endParaRPr>
          </a:p>
        </p:txBody>
      </p:sp>
      <p:sp>
        <p:nvSpPr>
          <p:cNvPr id="157" name="Google Shape;474;p88"/>
          <p:cNvSpPr/>
          <p:nvPr/>
        </p:nvSpPr>
        <p:spPr>
          <a:xfrm>
            <a:off x="419040" y="3577680"/>
            <a:ext cx="3684240" cy="44100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0" lang="en" sz="1700" spc="-1" strike="noStrike">
                <a:solidFill>
                  <a:srgbClr val="434343"/>
                </a:solidFill>
                <a:latin typeface="Oswald SemiBold"/>
                <a:ea typeface="Oswald SemiBold"/>
              </a:rPr>
              <a:t>Revenue Per Visit</a:t>
            </a:r>
            <a:endParaRPr b="0" lang="en-US" sz="1700" spc="-1" strike="noStrike">
              <a:solidFill>
                <a:srgbClr val="000000"/>
              </a:solidFill>
              <a:latin typeface="Arial"/>
            </a:endParaRPr>
          </a:p>
        </p:txBody>
      </p:sp>
      <p:sp>
        <p:nvSpPr>
          <p:cNvPr id="158" name="Google Shape;475;p88"/>
          <p:cNvSpPr/>
          <p:nvPr/>
        </p:nvSpPr>
        <p:spPr>
          <a:xfrm>
            <a:off x="4358880" y="2365920"/>
            <a:ext cx="4540680" cy="21564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200" spc="-1" strike="noStrike">
                <a:solidFill>
                  <a:srgbClr val="484f50"/>
                </a:solidFill>
                <a:latin typeface="Open Sans"/>
                <a:ea typeface="Open Sans"/>
              </a:rPr>
              <a:t>52 weeks in year - CME/PTO/Federally Paid </a:t>
            </a:r>
            <a:endParaRPr b="0" lang="en-US" sz="1200" spc="-1" strike="noStrike">
              <a:solidFill>
                <a:srgbClr val="000000"/>
              </a:solidFill>
              <a:latin typeface="Arial"/>
            </a:endParaRPr>
          </a:p>
        </p:txBody>
      </p:sp>
      <p:sp>
        <p:nvSpPr>
          <p:cNvPr id="159" name="Google Shape;476;p88"/>
          <p:cNvSpPr/>
          <p:nvPr/>
        </p:nvSpPr>
        <p:spPr>
          <a:xfrm>
            <a:off x="2113200" y="489960"/>
            <a:ext cx="4222800" cy="551160"/>
          </a:xfrm>
          <a:prstGeom prst="rect">
            <a:avLst/>
          </a:prstGeom>
          <a:noFill/>
          <a:ln w="0">
            <a:noFill/>
          </a:ln>
        </p:spPr>
        <p:style>
          <a:lnRef idx="0"/>
          <a:fillRef idx="0"/>
          <a:effectRef idx="0"/>
          <a:fontRef idx="minor"/>
        </p:style>
        <p:txBody>
          <a:bodyPr lIns="34200" rIns="34200" tIns="17280" bIns="17280" anchor="t">
            <a:noAutofit/>
          </a:bodyPr>
          <a:p>
            <a:pPr algn="ctr">
              <a:lnSpc>
                <a:spcPct val="100000"/>
              </a:lnSpc>
              <a:tabLst>
                <a:tab algn="l" pos="0"/>
              </a:tabLst>
            </a:pPr>
            <a:r>
              <a:rPr b="0" lang="en" sz="3400" spc="-1" strike="noStrike">
                <a:solidFill>
                  <a:srgbClr val="484f50"/>
                </a:solidFill>
                <a:latin typeface="Oswald SemiBold"/>
                <a:ea typeface="Oswald SemiBold"/>
              </a:rPr>
              <a:t>Expected Revenue</a:t>
            </a:r>
            <a:endParaRPr b="0" lang="en-US" sz="3400" spc="-1" strike="noStrike">
              <a:solidFill>
                <a:srgbClr val="000000"/>
              </a:solidFill>
              <a:latin typeface="Arial"/>
            </a:endParaRPr>
          </a:p>
        </p:txBody>
      </p:sp>
      <p:sp>
        <p:nvSpPr>
          <p:cNvPr id="160" name="Google Shape;477;p88"/>
          <p:cNvSpPr/>
          <p:nvPr/>
        </p:nvSpPr>
        <p:spPr>
          <a:xfrm>
            <a:off x="1693080" y="1093680"/>
            <a:ext cx="5756760" cy="348840"/>
          </a:xfrm>
          <a:prstGeom prst="rect">
            <a:avLst/>
          </a:prstGeom>
          <a:noFill/>
          <a:ln w="0">
            <a:noFill/>
          </a:ln>
        </p:spPr>
        <p:style>
          <a:lnRef idx="0"/>
          <a:fillRef idx="0"/>
          <a:effectRef idx="0"/>
          <a:fontRef idx="minor"/>
        </p:style>
        <p:txBody>
          <a:bodyPr lIns="34200" rIns="34200" tIns="17280" bIns="17280" anchor="t">
            <a:noAutofit/>
          </a:bodyPr>
          <a:p>
            <a:pPr algn="ctr">
              <a:lnSpc>
                <a:spcPct val="115000"/>
              </a:lnSpc>
              <a:tabLst>
                <a:tab algn="l" pos="0"/>
              </a:tabLst>
            </a:pPr>
            <a:r>
              <a:rPr b="0" lang="en" sz="900" spc="-1" strike="noStrike">
                <a:solidFill>
                  <a:srgbClr val="484f50"/>
                </a:solidFill>
                <a:latin typeface="Open Sans Light"/>
                <a:ea typeface="Open Sans Light"/>
              </a:rPr>
              <a:t>How much revenue do you expect your clinician to generate on behalf of your practice?  Broadly speaking, it is a simple calculation: the number of patients seen multiplied by the average revenue-per-visit.</a:t>
            </a:r>
            <a:endParaRPr b="0" lang="en-US" sz="900" spc="-1" strike="noStrike">
              <a:solidFill>
                <a:srgbClr val="000000"/>
              </a:solidFill>
              <a:latin typeface="Arial"/>
            </a:endParaRPr>
          </a:p>
        </p:txBody>
      </p:sp>
      <p:sp>
        <p:nvSpPr>
          <p:cNvPr id="161" name="Google Shape;478;p88"/>
          <p:cNvSpPr/>
          <p:nvPr/>
        </p:nvSpPr>
        <p:spPr>
          <a:xfrm>
            <a:off x="4345920" y="2042640"/>
            <a:ext cx="3741840" cy="243000"/>
          </a:xfrm>
          <a:prstGeom prst="rect">
            <a:avLst/>
          </a:prstGeom>
          <a:noFill/>
          <a:ln w="0">
            <a:noFill/>
          </a:ln>
        </p:spPr>
        <p:style>
          <a:lnRef idx="0"/>
          <a:fillRef idx="0"/>
          <a:effectRef idx="0"/>
          <a:fontRef idx="minor"/>
        </p:style>
        <p:txBody>
          <a:bodyPr lIns="34200" rIns="34200" tIns="17280" bIns="17280" anchor="ctr">
            <a:noAutofit/>
          </a:bodyPr>
          <a:p>
            <a:pPr>
              <a:lnSpc>
                <a:spcPct val="115000"/>
              </a:lnSpc>
              <a:tabLst>
                <a:tab algn="l" pos="0"/>
              </a:tabLst>
            </a:pPr>
            <a:r>
              <a:rPr b="0" lang="en" sz="1200" spc="-1" strike="noStrike">
                <a:solidFill>
                  <a:srgbClr val="484f50"/>
                </a:solidFill>
                <a:latin typeface="Open Sans"/>
                <a:ea typeface="Open Sans"/>
              </a:rPr>
              <a:t>Days per week worked</a:t>
            </a:r>
            <a:endParaRPr b="0" lang="en-US" sz="1200" spc="-1" strike="noStrike">
              <a:solidFill>
                <a:srgbClr val="000000"/>
              </a:solidFill>
              <a:latin typeface="Arial"/>
            </a:endParaRPr>
          </a:p>
        </p:txBody>
      </p:sp>
      <p:sp>
        <p:nvSpPr>
          <p:cNvPr id="162" name="Google Shape;479;p88"/>
          <p:cNvSpPr/>
          <p:nvPr/>
        </p:nvSpPr>
        <p:spPr>
          <a:xfrm>
            <a:off x="4171680" y="213264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163" name="Google Shape;480;p88"/>
          <p:cNvSpPr/>
          <p:nvPr/>
        </p:nvSpPr>
        <p:spPr>
          <a:xfrm>
            <a:off x="419040" y="1919880"/>
            <a:ext cx="3684240" cy="44100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0" lang="en" sz="1700" spc="-1" strike="noStrike">
                <a:solidFill>
                  <a:srgbClr val="434343"/>
                </a:solidFill>
                <a:highlight>
                  <a:srgbClr val="ffffff"/>
                </a:highlight>
                <a:latin typeface="Oswald SemiBold"/>
                <a:ea typeface="Oswald SemiBold"/>
              </a:rPr>
              <a:t>Days Per Week</a:t>
            </a:r>
            <a:endParaRPr b="0" lang="en-US" sz="1700" spc="-1" strike="noStrike">
              <a:solidFill>
                <a:srgbClr val="000000"/>
              </a:solidFill>
              <a:latin typeface="Arial"/>
            </a:endParaRPr>
          </a:p>
        </p:txBody>
      </p:sp>
      <p:sp>
        <p:nvSpPr>
          <p:cNvPr id="164" name="Google Shape;481;p88"/>
          <p:cNvSpPr/>
          <p:nvPr/>
        </p:nvSpPr>
        <p:spPr>
          <a:xfrm>
            <a:off x="486720" y="2859840"/>
            <a:ext cx="3684240" cy="53208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0" lang="en" sz="2300" spc="-1" strike="noStrike">
                <a:solidFill>
                  <a:srgbClr val="3c78d8"/>
                </a:solidFill>
                <a:highlight>
                  <a:srgbClr val="ffffff"/>
                </a:highlight>
                <a:latin typeface="Oswald SemiBold"/>
                <a:ea typeface="Oswald SemiBold"/>
              </a:rPr>
              <a:t>Visits Per Year</a:t>
            </a:r>
            <a:endParaRPr b="0" lang="en-US" sz="2300" spc="-1" strike="noStrike">
              <a:solidFill>
                <a:srgbClr val="000000"/>
              </a:solidFill>
              <a:latin typeface="Arial"/>
            </a:endParaRPr>
          </a:p>
        </p:txBody>
      </p:sp>
      <p:sp>
        <p:nvSpPr>
          <p:cNvPr id="165" name="Google Shape;482;p88"/>
          <p:cNvSpPr/>
          <p:nvPr/>
        </p:nvSpPr>
        <p:spPr>
          <a:xfrm>
            <a:off x="4278600" y="2999160"/>
            <a:ext cx="4452480" cy="391680"/>
          </a:xfrm>
          <a:prstGeom prst="rect">
            <a:avLst/>
          </a:prstGeom>
          <a:noFill/>
          <a:ln w="0">
            <a:noFill/>
          </a:ln>
        </p:spPr>
        <p:style>
          <a:lnRef idx="0"/>
          <a:fillRef idx="0"/>
          <a:effectRef idx="0"/>
          <a:fontRef idx="minor"/>
        </p:style>
        <p:txBody>
          <a:bodyPr lIns="90000" rIns="90000" tIns="91440" bIns="91440" anchor="t">
            <a:noAutofit/>
          </a:bodyPr>
          <a:p>
            <a:pPr>
              <a:lnSpc>
                <a:spcPct val="115000"/>
              </a:lnSpc>
              <a:tabLst>
                <a:tab algn="l" pos="0"/>
              </a:tabLst>
            </a:pPr>
            <a:r>
              <a:rPr b="0" lang="en" sz="1200" spc="-1" strike="noStrike">
                <a:solidFill>
                  <a:srgbClr val="484f50"/>
                </a:solidFill>
                <a:latin typeface="Open Sans Light"/>
                <a:ea typeface="Open Sans Light"/>
              </a:rPr>
              <a:t>Equals Patients Per Day x Days Per Week x Weeks Per Year</a:t>
            </a:r>
            <a:endParaRPr b="0" lang="en-US" sz="1200" spc="-1" strike="noStrike">
              <a:solidFill>
                <a:srgbClr val="000000"/>
              </a:solidFill>
              <a:latin typeface="Arial"/>
            </a:endParaRPr>
          </a:p>
        </p:txBody>
      </p:sp>
      <p:sp>
        <p:nvSpPr>
          <p:cNvPr id="166" name="Google Shape;483;p88"/>
          <p:cNvSpPr/>
          <p:nvPr/>
        </p:nvSpPr>
        <p:spPr>
          <a:xfrm>
            <a:off x="491760" y="4203000"/>
            <a:ext cx="3684240" cy="53208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0" lang="en" sz="2300" spc="-1" strike="noStrike">
                <a:solidFill>
                  <a:srgbClr val="3c78d8"/>
                </a:solidFill>
                <a:highlight>
                  <a:srgbClr val="ffffff"/>
                </a:highlight>
                <a:latin typeface="Oswald SemiBold"/>
                <a:ea typeface="Oswald SemiBold"/>
              </a:rPr>
              <a:t>Revenue Per Year</a:t>
            </a:r>
            <a:endParaRPr b="0" lang="en-US" sz="2300" spc="-1" strike="noStrike">
              <a:solidFill>
                <a:srgbClr val="000000"/>
              </a:solidFill>
              <a:latin typeface="Arial"/>
            </a:endParaRPr>
          </a:p>
        </p:txBody>
      </p:sp>
      <p:sp>
        <p:nvSpPr>
          <p:cNvPr id="167" name="Google Shape;484;p88"/>
          <p:cNvSpPr/>
          <p:nvPr/>
        </p:nvSpPr>
        <p:spPr>
          <a:xfrm>
            <a:off x="4275000" y="4225320"/>
            <a:ext cx="4452480" cy="391680"/>
          </a:xfrm>
          <a:prstGeom prst="rect">
            <a:avLst/>
          </a:prstGeom>
          <a:noFill/>
          <a:ln w="0">
            <a:noFill/>
          </a:ln>
        </p:spPr>
        <p:style>
          <a:lnRef idx="0"/>
          <a:fillRef idx="0"/>
          <a:effectRef idx="0"/>
          <a:fontRef idx="minor"/>
        </p:style>
        <p:txBody>
          <a:bodyPr lIns="90000" rIns="90000" tIns="91440" bIns="91440" anchor="t">
            <a:noAutofit/>
          </a:bodyPr>
          <a:p>
            <a:pPr>
              <a:lnSpc>
                <a:spcPct val="115000"/>
              </a:lnSpc>
              <a:tabLst>
                <a:tab algn="l" pos="0"/>
              </a:tabLst>
            </a:pPr>
            <a:r>
              <a:rPr b="0" lang="en" sz="1200" spc="-1" strike="noStrike">
                <a:solidFill>
                  <a:srgbClr val="484f50"/>
                </a:solidFill>
                <a:latin typeface="Open Sans Light"/>
                <a:ea typeface="Open Sans Light"/>
              </a:rPr>
              <a:t>Total Visits x Revenue Per Visit</a:t>
            </a:r>
            <a:endParaRPr b="0" lang="en-US" sz="1200" spc="-1" strike="noStrike">
              <a:solidFill>
                <a:srgbClr val="000000"/>
              </a:solidFill>
              <a:latin typeface="Arial"/>
            </a:endParaRPr>
          </a:p>
        </p:txBody>
      </p:sp>
      <p:sp>
        <p:nvSpPr>
          <p:cNvPr id="168" name="Google Shape;353;p 7"/>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p:transition spd="slow">
    <p:push dir="r"/>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9" name="Google Shape;490;p89" descr=""/>
          <p:cNvPicPr/>
          <p:nvPr/>
        </p:nvPicPr>
        <p:blipFill>
          <a:blip r:embed="rId1"/>
          <a:stretch/>
        </p:blipFill>
        <p:spPr>
          <a:xfrm>
            <a:off x="0" y="1252080"/>
            <a:ext cx="5761440" cy="2880360"/>
          </a:xfrm>
          <a:prstGeom prst="rect">
            <a:avLst/>
          </a:prstGeom>
          <a:ln w="0">
            <a:noFill/>
          </a:ln>
        </p:spPr>
      </p:pic>
      <p:sp>
        <p:nvSpPr>
          <p:cNvPr id="170" name="Google Shape;491;p89"/>
          <p:cNvSpPr/>
          <p:nvPr/>
        </p:nvSpPr>
        <p:spPr>
          <a:xfrm>
            <a:off x="2435040" y="282240"/>
            <a:ext cx="4222800" cy="551160"/>
          </a:xfrm>
          <a:prstGeom prst="rect">
            <a:avLst/>
          </a:prstGeom>
          <a:noFill/>
          <a:ln w="0">
            <a:noFill/>
          </a:ln>
        </p:spPr>
        <p:style>
          <a:lnRef idx="0"/>
          <a:fillRef idx="0"/>
          <a:effectRef idx="0"/>
          <a:fontRef idx="minor"/>
        </p:style>
        <p:txBody>
          <a:bodyPr lIns="34200" rIns="34200" tIns="17280" bIns="17280" anchor="t">
            <a:noAutofit/>
          </a:bodyPr>
          <a:p>
            <a:pPr algn="ctr">
              <a:lnSpc>
                <a:spcPct val="100000"/>
              </a:lnSpc>
              <a:tabLst>
                <a:tab algn="l" pos="0"/>
              </a:tabLst>
            </a:pPr>
            <a:r>
              <a:rPr b="0" lang="en" sz="3400" spc="-1" strike="noStrike">
                <a:solidFill>
                  <a:srgbClr val="484f50"/>
                </a:solidFill>
                <a:latin typeface="Oswald SemiBold"/>
                <a:ea typeface="Oswald SemiBold"/>
              </a:rPr>
              <a:t>Expected Revenue</a:t>
            </a:r>
            <a:endParaRPr b="0" lang="en-US" sz="3400" spc="-1" strike="noStrike">
              <a:solidFill>
                <a:srgbClr val="000000"/>
              </a:solidFill>
              <a:latin typeface="Arial"/>
            </a:endParaRPr>
          </a:p>
        </p:txBody>
      </p:sp>
      <p:sp>
        <p:nvSpPr>
          <p:cNvPr id="171" name="Google Shape;492;p89"/>
          <p:cNvSpPr/>
          <p:nvPr/>
        </p:nvSpPr>
        <p:spPr>
          <a:xfrm>
            <a:off x="4395600" y="4645440"/>
            <a:ext cx="351720" cy="242280"/>
          </a:xfrm>
          <a:prstGeom prst="rect">
            <a:avLst/>
          </a:prstGeom>
          <a:noFill/>
          <a:ln w="0">
            <a:noFill/>
          </a:ln>
        </p:spPr>
        <p:style>
          <a:lnRef idx="0"/>
          <a:fillRef idx="0"/>
          <a:effectRef idx="0"/>
          <a:fontRef idx="minor"/>
        </p:style>
        <p:txBody>
          <a:bodyPr lIns="34200" rIns="34200" tIns="17280" bIns="17280" anchor="t">
            <a:noAutofit/>
          </a:bodyPr>
          <a:p>
            <a:pPr algn="ctr">
              <a:lnSpc>
                <a:spcPct val="100000"/>
              </a:lnSpc>
              <a:tabLst>
                <a:tab algn="l" pos="0"/>
              </a:tabLst>
            </a:pPr>
            <a:fld id="{DC617987-1CFC-4E6C-A777-3DCD579A8E2E}"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172" name="Google Shape;493;p89"/>
          <p:cNvSpPr/>
          <p:nvPr/>
        </p:nvSpPr>
        <p:spPr>
          <a:xfrm>
            <a:off x="4920120" y="1091880"/>
            <a:ext cx="4222800" cy="3699720"/>
          </a:xfrm>
          <a:prstGeom prst="rect">
            <a:avLst/>
          </a:prstGeom>
          <a:noFill/>
          <a:ln w="0">
            <a:noFill/>
          </a:ln>
        </p:spPr>
        <p:style>
          <a:lnRef idx="0"/>
          <a:fillRef idx="0"/>
          <a:effectRef idx="0"/>
          <a:fontRef idx="minor"/>
        </p:style>
        <p:txBody>
          <a:bodyPr lIns="90000" rIns="90000" tIns="91440" bIns="91440" anchor="t">
            <a:noAutofit/>
          </a:bodyPr>
          <a:p>
            <a:pPr algn="ctr">
              <a:lnSpc>
                <a:spcPct val="150000"/>
              </a:lnSpc>
              <a:tabLst>
                <a:tab algn="l" pos="0"/>
              </a:tabLst>
            </a:pPr>
            <a:r>
              <a:rPr b="0" lang="en" sz="2200" spc="-1" strike="noStrike">
                <a:solidFill>
                  <a:srgbClr val="484f50"/>
                </a:solidFill>
                <a:latin typeface="Open Sans Light"/>
                <a:ea typeface="Open Sans Light"/>
              </a:rPr>
              <a:t>20.9 (patients/day) x </a:t>
            </a:r>
            <a:br>
              <a:rPr sz="2200"/>
            </a:br>
            <a:r>
              <a:rPr b="0" lang="en" sz="2200" spc="-1" strike="noStrike">
                <a:solidFill>
                  <a:srgbClr val="484f50"/>
                </a:solidFill>
                <a:latin typeface="Open Sans Light"/>
                <a:ea typeface="Open Sans Light"/>
              </a:rPr>
              <a:t>3 (days/week) x</a:t>
            </a:r>
            <a:br>
              <a:rPr sz="2200"/>
            </a:br>
            <a:r>
              <a:rPr b="0" lang="en" sz="2200" spc="-1" strike="noStrike">
                <a:solidFill>
                  <a:srgbClr val="484f50"/>
                </a:solidFill>
                <a:latin typeface="Open Sans Light"/>
                <a:ea typeface="Open Sans Light"/>
              </a:rPr>
              <a:t> 48 (weeks a year) = </a:t>
            </a:r>
            <a:endParaRPr b="0" lang="en-US" sz="2200" spc="-1" strike="noStrike">
              <a:solidFill>
                <a:srgbClr val="000000"/>
              </a:solidFill>
              <a:latin typeface="Arial"/>
            </a:endParaRPr>
          </a:p>
          <a:p>
            <a:pPr algn="ctr">
              <a:lnSpc>
                <a:spcPct val="150000"/>
              </a:lnSpc>
              <a:tabLst>
                <a:tab algn="l" pos="0"/>
              </a:tabLst>
            </a:pPr>
            <a:r>
              <a:rPr b="1" lang="en" sz="2200" spc="-1" strike="noStrike">
                <a:solidFill>
                  <a:srgbClr val="484f50"/>
                </a:solidFill>
                <a:latin typeface="Open Sans"/>
                <a:ea typeface="Open Sans"/>
              </a:rPr>
              <a:t>3008 visits/year</a:t>
            </a:r>
            <a:endParaRPr b="0" lang="en-US" sz="2200" spc="-1" strike="noStrike">
              <a:solidFill>
                <a:srgbClr val="000000"/>
              </a:solidFill>
              <a:latin typeface="Arial"/>
            </a:endParaRPr>
          </a:p>
          <a:p>
            <a:pPr algn="ctr">
              <a:lnSpc>
                <a:spcPct val="150000"/>
              </a:lnSpc>
              <a:tabLst>
                <a:tab algn="l" pos="0"/>
              </a:tabLst>
            </a:pPr>
            <a:r>
              <a:rPr b="0" lang="en" sz="2200" spc="-1" strike="noStrike">
                <a:solidFill>
                  <a:srgbClr val="484f50"/>
                </a:solidFill>
                <a:latin typeface="Open Sans Light"/>
                <a:ea typeface="Open Sans Light"/>
              </a:rPr>
              <a:t>3008 (visits) x</a:t>
            </a:r>
            <a:br>
              <a:rPr sz="2200"/>
            </a:br>
            <a:r>
              <a:rPr b="0" lang="en" sz="2200" spc="-1" strike="noStrike">
                <a:solidFill>
                  <a:srgbClr val="484f50"/>
                </a:solidFill>
                <a:latin typeface="Open Sans Light"/>
                <a:ea typeface="Open Sans Light"/>
              </a:rPr>
              <a:t>$151 (rev/vis)  = </a:t>
            </a:r>
            <a:br>
              <a:rPr sz="2200"/>
            </a:br>
            <a:r>
              <a:rPr b="1" lang="en" sz="2200" spc="-1" strike="noStrike">
                <a:solidFill>
                  <a:srgbClr val="484f50"/>
                </a:solidFill>
                <a:latin typeface="Open Sans"/>
                <a:ea typeface="Open Sans"/>
              </a:rPr>
              <a:t>$455,000 Revenue/Year</a:t>
            </a:r>
            <a:endParaRPr b="0" lang="en-US" sz="2200" spc="-1" strike="noStrike">
              <a:solidFill>
                <a:srgbClr val="000000"/>
              </a:solidFill>
              <a:latin typeface="Arial"/>
            </a:endParaRPr>
          </a:p>
        </p:txBody>
      </p:sp>
      <p:sp>
        <p:nvSpPr>
          <p:cNvPr id="173" name="Google Shape;353;p 8"/>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74" name="Google Shape;499;p90"/>
          <p:cNvSpPr/>
          <p:nvPr/>
        </p:nvSpPr>
        <p:spPr>
          <a:xfrm>
            <a:off x="2113200" y="489960"/>
            <a:ext cx="4222800" cy="551160"/>
          </a:xfrm>
          <a:prstGeom prst="rect">
            <a:avLst/>
          </a:prstGeom>
          <a:noFill/>
          <a:ln w="0">
            <a:noFill/>
          </a:ln>
        </p:spPr>
        <p:style>
          <a:lnRef idx="0"/>
          <a:fillRef idx="0"/>
          <a:effectRef idx="0"/>
          <a:fontRef idx="minor"/>
        </p:style>
        <p:txBody>
          <a:bodyPr lIns="34200" rIns="34200" tIns="17280" bIns="17280" anchor="t">
            <a:noAutofit/>
          </a:bodyPr>
          <a:p>
            <a:pPr algn="ctr">
              <a:lnSpc>
                <a:spcPct val="100000"/>
              </a:lnSpc>
              <a:tabLst>
                <a:tab algn="l" pos="0"/>
              </a:tabLst>
            </a:pPr>
            <a:r>
              <a:rPr b="0" lang="en" sz="3400" spc="-1" strike="noStrike">
                <a:solidFill>
                  <a:srgbClr val="484f50"/>
                </a:solidFill>
                <a:latin typeface="Oswald SemiBold"/>
                <a:ea typeface="Oswald SemiBold"/>
              </a:rPr>
              <a:t>PCC Example</a:t>
            </a:r>
            <a:endParaRPr b="0" lang="en-US" sz="3400" spc="-1" strike="noStrike">
              <a:solidFill>
                <a:srgbClr val="000000"/>
              </a:solidFill>
              <a:latin typeface="Arial"/>
            </a:endParaRPr>
          </a:p>
        </p:txBody>
      </p:sp>
      <p:pic>
        <p:nvPicPr>
          <p:cNvPr id="175" name="Google Shape;501;p90" descr=""/>
          <p:cNvPicPr/>
          <p:nvPr/>
        </p:nvPicPr>
        <p:blipFill>
          <a:blip r:embed="rId1"/>
          <a:stretch/>
        </p:blipFill>
        <p:spPr>
          <a:xfrm>
            <a:off x="7200" y="1459800"/>
            <a:ext cx="9142920" cy="2225880"/>
          </a:xfrm>
          <a:prstGeom prst="rect">
            <a:avLst/>
          </a:prstGeom>
          <a:ln w="0">
            <a:noFill/>
          </a:ln>
        </p:spPr>
      </p:pic>
      <p:sp>
        <p:nvSpPr>
          <p:cNvPr id="176" name="Google Shape;502;p90"/>
          <p:cNvSpPr/>
          <p:nvPr/>
        </p:nvSpPr>
        <p:spPr>
          <a:xfrm>
            <a:off x="118800" y="4114800"/>
            <a:ext cx="8338680" cy="392400"/>
          </a:xfrm>
          <a:prstGeom prst="rect">
            <a:avLst/>
          </a:prstGeom>
          <a:noFill/>
          <a:ln w="0">
            <a:noFill/>
          </a:ln>
        </p:spPr>
        <p:style>
          <a:lnRef idx="0"/>
          <a:fillRef idx="0"/>
          <a:effectRef idx="0"/>
          <a:fontRef idx="minor"/>
        </p:style>
        <p:txBody>
          <a:bodyPr lIns="90000" rIns="90000" tIns="91440" bIns="91440" anchor="t">
            <a:noAutofit/>
          </a:bodyPr>
          <a:p>
            <a:pPr>
              <a:lnSpc>
                <a:spcPct val="115000"/>
              </a:lnSpc>
              <a:tabLst>
                <a:tab algn="l" pos="0"/>
              </a:tabLst>
            </a:pPr>
            <a:r>
              <a:rPr b="0" lang="en" sz="1200" spc="-1" strike="noStrike">
                <a:solidFill>
                  <a:srgbClr val="484f50"/>
                </a:solidFill>
                <a:latin typeface="Open Sans Light"/>
                <a:ea typeface="Open Sans Light"/>
              </a:rPr>
              <a:t>SRS -&gt; Provider Productivity Reports -&gt; Total Visits, Charges, Payments By Provider</a:t>
            </a:r>
            <a:endParaRPr b="0" lang="en-US" sz="1200" spc="-1" strike="noStrike">
              <a:solidFill>
                <a:srgbClr val="000000"/>
              </a:solidFill>
              <a:latin typeface="Arial"/>
            </a:endParaRPr>
          </a:p>
        </p:txBody>
      </p:sp>
      <p:sp>
        <p:nvSpPr>
          <p:cNvPr id="177" name="Google Shape;353;p 9"/>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p:transition spd="slow">
    <p:push dir="r"/>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Google Shape;507;p91"/>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DFDAC9A1-576C-44B6-8325-8218552FADDC}"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179" name="Google Shape;508;p91"/>
          <p:cNvSpPr/>
          <p:nvPr/>
        </p:nvSpPr>
        <p:spPr>
          <a:xfrm flipH="1">
            <a:off x="4186080" y="1151640"/>
            <a:ext cx="1800" cy="2894040"/>
          </a:xfrm>
          <a:custGeom>
            <a:avLst/>
            <a:gdLst>
              <a:gd name="textAreaLeft" fmla="*/ 360 w 1800"/>
              <a:gd name="textAreaRight" fmla="*/ 2880 w 1800"/>
              <a:gd name="textAreaTop" fmla="*/ 0 h 2894040"/>
              <a:gd name="textAreaBottom" fmla="*/ 2894760 h 2894040"/>
            </a:gdLst>
            <a:ahLst/>
            <a:rect l="textAreaLeft" t="textAreaTop" r="textAreaRight" b="textAreaBottom"/>
            <a:pathLst>
              <a:path w="21600" h="21600">
                <a:moveTo>
                  <a:pt x="0" y="0"/>
                </a:moveTo>
                <a:lnTo>
                  <a:pt x="21600" y="21600"/>
                </a:lnTo>
              </a:path>
            </a:pathLst>
          </a:custGeom>
          <a:noFill/>
          <a:ln w="38100">
            <a:solidFill>
              <a:srgbClr val="ece7e1"/>
            </a:solidFill>
            <a:miter/>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ndParaRPr>
          </a:p>
        </p:txBody>
      </p:sp>
      <p:sp>
        <p:nvSpPr>
          <p:cNvPr id="180" name="Google Shape;509;p91"/>
          <p:cNvSpPr/>
          <p:nvPr/>
        </p:nvSpPr>
        <p:spPr>
          <a:xfrm>
            <a:off x="4366080" y="1413720"/>
            <a:ext cx="374184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Non-clinician expenses, 45-70%</a:t>
            </a:r>
            <a:endParaRPr b="0" lang="en-US" sz="1700" spc="-1" strike="noStrike">
              <a:solidFill>
                <a:srgbClr val="000000"/>
              </a:solidFill>
              <a:latin typeface="Arial"/>
            </a:endParaRPr>
          </a:p>
        </p:txBody>
      </p:sp>
      <p:sp>
        <p:nvSpPr>
          <p:cNvPr id="181" name="Google Shape;510;p91"/>
          <p:cNvSpPr/>
          <p:nvPr/>
        </p:nvSpPr>
        <p:spPr>
          <a:xfrm>
            <a:off x="4136040" y="150732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182" name="Google Shape;511;p91"/>
          <p:cNvSpPr/>
          <p:nvPr/>
        </p:nvSpPr>
        <p:spPr>
          <a:xfrm>
            <a:off x="4366080" y="1719000"/>
            <a:ext cx="3958560" cy="60840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1200" spc="-1" strike="noStrike">
                <a:solidFill>
                  <a:srgbClr val="484f50"/>
                </a:solidFill>
                <a:latin typeface="Open Sans Light"/>
                <a:ea typeface="Open Sans Light"/>
              </a:rPr>
              <a:t>Rent, vaccines, staff salaries, EHR, billing, bookkeeping, insurance </a:t>
            </a:r>
            <a:endParaRPr b="0" lang="en-US" sz="1200" spc="-1" strike="noStrike">
              <a:solidFill>
                <a:srgbClr val="000000"/>
              </a:solidFill>
              <a:latin typeface="Arial"/>
            </a:endParaRPr>
          </a:p>
          <a:p>
            <a:pPr>
              <a:lnSpc>
                <a:spcPct val="115000"/>
              </a:lnSpc>
              <a:tabLst>
                <a:tab algn="l" pos="0"/>
              </a:tabLst>
            </a:pPr>
            <a:endParaRPr b="0" lang="en-US" sz="1200" spc="-1" strike="noStrike">
              <a:solidFill>
                <a:srgbClr val="000000"/>
              </a:solidFill>
              <a:latin typeface="Arial"/>
            </a:endParaRPr>
          </a:p>
        </p:txBody>
      </p:sp>
      <p:sp>
        <p:nvSpPr>
          <p:cNvPr id="183" name="Google Shape;512;p91"/>
          <p:cNvSpPr/>
          <p:nvPr/>
        </p:nvSpPr>
        <p:spPr>
          <a:xfrm>
            <a:off x="4366080" y="2392920"/>
            <a:ext cx="2718000" cy="110520"/>
          </a:xfrm>
          <a:prstGeom prst="rect">
            <a:avLst/>
          </a:prstGeom>
          <a:noFill/>
          <a:ln w="0">
            <a:noFill/>
          </a:ln>
        </p:spPr>
        <p:style>
          <a:lnRef idx="0"/>
          <a:fillRef idx="0"/>
          <a:effectRef idx="0"/>
          <a:fontRef idx="minor"/>
        </p:style>
        <p:txBody>
          <a:bodyPr lIns="90000" rIns="90000" tIns="55440" bIns="55440" anchor="ctr">
            <a:noAutofit/>
          </a:bodyPr>
          <a:p>
            <a:pPr>
              <a:lnSpc>
                <a:spcPct val="100000"/>
              </a:lnSpc>
              <a:tabLst>
                <a:tab algn="l" pos="0"/>
              </a:tabLst>
            </a:pPr>
            <a:endParaRPr b="0" lang="en-US" sz="1400" spc="-1" strike="noStrike">
              <a:solidFill>
                <a:srgbClr val="000000"/>
              </a:solidFill>
              <a:latin typeface="Arial"/>
            </a:endParaRPr>
          </a:p>
        </p:txBody>
      </p:sp>
      <p:sp>
        <p:nvSpPr>
          <p:cNvPr id="184" name="Google Shape;513;p91"/>
          <p:cNvSpPr/>
          <p:nvPr/>
        </p:nvSpPr>
        <p:spPr>
          <a:xfrm>
            <a:off x="4366080" y="2701440"/>
            <a:ext cx="3741840" cy="45324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200" spc="-1" strike="noStrike">
                <a:solidFill>
                  <a:srgbClr val="484f50"/>
                </a:solidFill>
                <a:latin typeface="Open Sans Light"/>
                <a:ea typeface="Open Sans Light"/>
              </a:rPr>
              <a:t>Salary, malpractice insurance, CME, Payroll expenses, 401K</a:t>
            </a:r>
            <a:endParaRPr b="0" lang="en-US" sz="1200" spc="-1" strike="noStrike">
              <a:solidFill>
                <a:srgbClr val="000000"/>
              </a:solidFill>
              <a:latin typeface="Arial"/>
            </a:endParaRPr>
          </a:p>
        </p:txBody>
      </p:sp>
      <p:sp>
        <p:nvSpPr>
          <p:cNvPr id="185" name="Google Shape;514;p91"/>
          <p:cNvSpPr/>
          <p:nvPr/>
        </p:nvSpPr>
        <p:spPr>
          <a:xfrm>
            <a:off x="4136040" y="248760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186" name="Google Shape;515;p91"/>
          <p:cNvSpPr/>
          <p:nvPr/>
        </p:nvSpPr>
        <p:spPr>
          <a:xfrm>
            <a:off x="4331880" y="3588480"/>
            <a:ext cx="460944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Practice profit/Rainy day money, 5-20%</a:t>
            </a:r>
            <a:endParaRPr b="0" lang="en-US" sz="1700" spc="-1" strike="noStrike">
              <a:solidFill>
                <a:srgbClr val="000000"/>
              </a:solidFill>
              <a:latin typeface="Arial"/>
            </a:endParaRPr>
          </a:p>
        </p:txBody>
      </p:sp>
      <p:sp>
        <p:nvSpPr>
          <p:cNvPr id="187" name="Google Shape;516;p91"/>
          <p:cNvSpPr/>
          <p:nvPr/>
        </p:nvSpPr>
        <p:spPr>
          <a:xfrm>
            <a:off x="4366080" y="3864600"/>
            <a:ext cx="4540680" cy="24336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200" spc="-1" strike="noStrike">
                <a:solidFill>
                  <a:srgbClr val="484f50"/>
                </a:solidFill>
                <a:latin typeface="Open Sans Light"/>
                <a:ea typeface="Open Sans Light"/>
              </a:rPr>
              <a:t>Roof leak, pandemic, vaccine price increases</a:t>
            </a:r>
            <a:endParaRPr b="0" lang="en-US" sz="1200" spc="-1" strike="noStrike">
              <a:solidFill>
                <a:srgbClr val="000000"/>
              </a:solidFill>
              <a:latin typeface="Arial"/>
            </a:endParaRPr>
          </a:p>
        </p:txBody>
      </p:sp>
      <p:sp>
        <p:nvSpPr>
          <p:cNvPr id="188" name="Google Shape;517;p91"/>
          <p:cNvSpPr/>
          <p:nvPr/>
        </p:nvSpPr>
        <p:spPr>
          <a:xfrm>
            <a:off x="4136040" y="368172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189" name="Google Shape;518;p91"/>
          <p:cNvSpPr/>
          <p:nvPr/>
        </p:nvSpPr>
        <p:spPr>
          <a:xfrm>
            <a:off x="413640" y="1337400"/>
            <a:ext cx="3684240" cy="44100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0" lang="en" sz="1700" spc="-1" strike="noStrike">
                <a:solidFill>
                  <a:srgbClr val="484f50"/>
                </a:solidFill>
                <a:latin typeface="Oswald SemiBold"/>
                <a:ea typeface="Oswald SemiBold"/>
              </a:rPr>
              <a:t>Practice Expenses</a:t>
            </a:r>
            <a:endParaRPr b="0" lang="en-US" sz="1700" spc="-1" strike="noStrike">
              <a:solidFill>
                <a:srgbClr val="000000"/>
              </a:solidFill>
              <a:latin typeface="Arial"/>
            </a:endParaRPr>
          </a:p>
        </p:txBody>
      </p:sp>
      <p:sp>
        <p:nvSpPr>
          <p:cNvPr id="190" name="Google Shape;519;p91"/>
          <p:cNvSpPr/>
          <p:nvPr/>
        </p:nvSpPr>
        <p:spPr>
          <a:xfrm>
            <a:off x="413640" y="2317680"/>
            <a:ext cx="3684240" cy="44100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0" lang="en" sz="1700" spc="-1" strike="noStrike">
                <a:solidFill>
                  <a:srgbClr val="434343"/>
                </a:solidFill>
                <a:latin typeface="Oswald SemiBold"/>
                <a:ea typeface="Oswald SemiBold"/>
              </a:rPr>
              <a:t> </a:t>
            </a:r>
            <a:r>
              <a:rPr b="0" lang="en" sz="1700" spc="-1" strike="noStrike">
                <a:solidFill>
                  <a:srgbClr val="434343"/>
                </a:solidFill>
                <a:latin typeface="Oswald SemiBold"/>
                <a:ea typeface="Oswald SemiBold"/>
              </a:rPr>
              <a:t>Revenue Generating Clinician Expenses</a:t>
            </a:r>
            <a:endParaRPr b="0" lang="en-US" sz="1700" spc="-1" strike="noStrike">
              <a:solidFill>
                <a:srgbClr val="000000"/>
              </a:solidFill>
              <a:latin typeface="Arial"/>
            </a:endParaRPr>
          </a:p>
        </p:txBody>
      </p:sp>
      <p:sp>
        <p:nvSpPr>
          <p:cNvPr id="191" name="Google Shape;520;p91"/>
          <p:cNvSpPr/>
          <p:nvPr/>
        </p:nvSpPr>
        <p:spPr>
          <a:xfrm>
            <a:off x="413640" y="3511800"/>
            <a:ext cx="3684240" cy="44100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0" lang="en" sz="1700" spc="-1" strike="noStrike">
                <a:solidFill>
                  <a:srgbClr val="434343"/>
                </a:solidFill>
                <a:latin typeface="Oswald SemiBold"/>
                <a:ea typeface="Oswald SemiBold"/>
              </a:rPr>
              <a:t>Practice Margin</a:t>
            </a:r>
            <a:endParaRPr b="0" lang="en-US" sz="1700" spc="-1" strike="noStrike">
              <a:solidFill>
                <a:srgbClr val="000000"/>
              </a:solidFill>
              <a:latin typeface="Arial"/>
            </a:endParaRPr>
          </a:p>
        </p:txBody>
      </p:sp>
      <p:sp>
        <p:nvSpPr>
          <p:cNvPr id="192" name="Google Shape;521;p91"/>
          <p:cNvSpPr/>
          <p:nvPr/>
        </p:nvSpPr>
        <p:spPr>
          <a:xfrm>
            <a:off x="4366080" y="2394360"/>
            <a:ext cx="454068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Revenue Generating Clinicians, 15-40%</a:t>
            </a:r>
            <a:endParaRPr b="0" lang="en-US" sz="1700" spc="-1" strike="noStrike">
              <a:solidFill>
                <a:srgbClr val="000000"/>
              </a:solidFill>
              <a:latin typeface="Arial"/>
            </a:endParaRPr>
          </a:p>
        </p:txBody>
      </p:sp>
      <p:sp>
        <p:nvSpPr>
          <p:cNvPr id="193" name="Google Shape;522;p91"/>
          <p:cNvSpPr/>
          <p:nvPr/>
        </p:nvSpPr>
        <p:spPr>
          <a:xfrm>
            <a:off x="2113200" y="489960"/>
            <a:ext cx="4222800" cy="551160"/>
          </a:xfrm>
          <a:prstGeom prst="rect">
            <a:avLst/>
          </a:prstGeom>
          <a:noFill/>
          <a:ln w="0">
            <a:noFill/>
          </a:ln>
        </p:spPr>
        <p:style>
          <a:lnRef idx="0"/>
          <a:fillRef idx="0"/>
          <a:effectRef idx="0"/>
          <a:fontRef idx="minor"/>
        </p:style>
        <p:txBody>
          <a:bodyPr lIns="34200" rIns="34200" tIns="17280" bIns="17280" anchor="t">
            <a:noAutofit/>
          </a:bodyPr>
          <a:p>
            <a:pPr algn="ctr">
              <a:lnSpc>
                <a:spcPct val="100000"/>
              </a:lnSpc>
              <a:tabLst>
                <a:tab algn="l" pos="0"/>
              </a:tabLst>
            </a:pPr>
            <a:r>
              <a:rPr b="0" lang="en" sz="3400" spc="-1" strike="noStrike">
                <a:solidFill>
                  <a:srgbClr val="484f50"/>
                </a:solidFill>
                <a:latin typeface="Oswald SemiBold"/>
                <a:ea typeface="Oswald SemiBold"/>
              </a:rPr>
              <a:t>Expected Overhead</a:t>
            </a:r>
            <a:endParaRPr b="0" lang="en-US" sz="3400" spc="-1" strike="noStrike">
              <a:solidFill>
                <a:srgbClr val="000000"/>
              </a:solidFill>
              <a:latin typeface="Arial"/>
            </a:endParaRPr>
          </a:p>
        </p:txBody>
      </p:sp>
      <p:sp>
        <p:nvSpPr>
          <p:cNvPr id="194" name="Google Shape;523;p91"/>
          <p:cNvSpPr/>
          <p:nvPr/>
        </p:nvSpPr>
        <p:spPr>
          <a:xfrm>
            <a:off x="1917720" y="4469400"/>
            <a:ext cx="4540680" cy="453240"/>
          </a:xfrm>
          <a:prstGeom prst="rect">
            <a:avLst/>
          </a:prstGeom>
          <a:noFill/>
          <a:ln w="0">
            <a:noFill/>
          </a:ln>
        </p:spPr>
        <p:style>
          <a:lnRef idx="0"/>
          <a:fillRef idx="0"/>
          <a:effectRef idx="0"/>
          <a:fontRef idx="minor"/>
        </p:style>
        <p:txBody>
          <a:bodyPr lIns="34200" rIns="34200" tIns="17280" bIns="17280" anchor="t">
            <a:noAutofit/>
          </a:bodyPr>
          <a:p>
            <a:pPr algn="ctr">
              <a:lnSpc>
                <a:spcPct val="115000"/>
              </a:lnSpc>
              <a:tabLst>
                <a:tab algn="l" pos="0"/>
              </a:tabLst>
            </a:pPr>
            <a:r>
              <a:rPr b="0" lang="en" sz="1200" spc="-1" strike="noStrike">
                <a:solidFill>
                  <a:srgbClr val="484f50"/>
                </a:solidFill>
                <a:latin typeface="Open Sans Light"/>
                <a:ea typeface="Open Sans Light"/>
              </a:rPr>
              <a:t>Note the range of 65% to 130%.  Expenses plus margin will always equal 100%...margin can be negative!</a:t>
            </a:r>
            <a:endParaRPr b="0" lang="en-US" sz="1200" spc="-1" strike="noStrike">
              <a:solidFill>
                <a:srgbClr val="000000"/>
              </a:solidFill>
              <a:latin typeface="Arial"/>
            </a:endParaRPr>
          </a:p>
        </p:txBody>
      </p:sp>
      <p:sp>
        <p:nvSpPr>
          <p:cNvPr id="195" name="Google Shape;353;p 10"/>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p:transition spd="slow">
    <p:push dir="r"/>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Google Shape;549;p93"/>
          <p:cNvSpPr/>
          <p:nvPr/>
        </p:nvSpPr>
        <p:spPr>
          <a:xfrm>
            <a:off x="4132080" y="907200"/>
            <a:ext cx="3955320" cy="97956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2700" spc="-1" strike="noStrike">
                <a:solidFill>
                  <a:srgbClr val="484f50"/>
                </a:solidFill>
                <a:latin typeface="Oswald ExtraLight"/>
                <a:ea typeface="Oswald ExtraLight"/>
              </a:rPr>
              <a:t>Risk budget + </a:t>
            </a:r>
            <a:endParaRPr b="0" lang="en-US" sz="2700" spc="-1" strike="noStrike">
              <a:solidFill>
                <a:srgbClr val="000000"/>
              </a:solidFill>
              <a:latin typeface="Arial"/>
            </a:endParaRPr>
          </a:p>
          <a:p>
            <a:pPr>
              <a:lnSpc>
                <a:spcPct val="115000"/>
              </a:lnSpc>
              <a:tabLst>
                <a:tab algn="l" pos="0"/>
              </a:tabLst>
            </a:pPr>
            <a:r>
              <a:rPr b="0" lang="en" sz="2700" spc="-1" strike="noStrike">
                <a:solidFill>
                  <a:srgbClr val="484f50"/>
                </a:solidFill>
                <a:latin typeface="Oswald ExtraLight"/>
                <a:ea typeface="Oswald ExtraLight"/>
              </a:rPr>
              <a:t>Owner Compensation</a:t>
            </a:r>
            <a:endParaRPr b="0" lang="en-US" sz="2700" spc="-1" strike="noStrike">
              <a:solidFill>
                <a:srgbClr val="000000"/>
              </a:solidFill>
              <a:latin typeface="Arial"/>
            </a:endParaRPr>
          </a:p>
        </p:txBody>
      </p:sp>
      <p:sp>
        <p:nvSpPr>
          <p:cNvPr id="197" name="Google Shape;550;p93"/>
          <p:cNvSpPr/>
          <p:nvPr/>
        </p:nvSpPr>
        <p:spPr>
          <a:xfrm>
            <a:off x="4158000" y="2153880"/>
            <a:ext cx="4118760" cy="39816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200" spc="-1" strike="noStrike">
                <a:solidFill>
                  <a:srgbClr val="484f50"/>
                </a:solidFill>
                <a:latin typeface="Open Sans Light"/>
                <a:ea typeface="Open Sans Light"/>
              </a:rPr>
              <a:t>Required for all business contingencies, from repairs to price hikes to pandemics.</a:t>
            </a:r>
            <a:endParaRPr b="0" lang="en-US" sz="1200" spc="-1" strike="noStrike">
              <a:solidFill>
                <a:srgbClr val="000000"/>
              </a:solidFill>
              <a:latin typeface="Arial"/>
            </a:endParaRPr>
          </a:p>
        </p:txBody>
      </p:sp>
      <p:sp>
        <p:nvSpPr>
          <p:cNvPr id="198" name="Google Shape;551;p93"/>
          <p:cNvSpPr/>
          <p:nvPr/>
        </p:nvSpPr>
        <p:spPr>
          <a:xfrm>
            <a:off x="3790800" y="2220120"/>
            <a:ext cx="127440" cy="100080"/>
          </a:xfrm>
          <a:custGeom>
            <a:avLst/>
            <a:gdLst>
              <a:gd name="textAreaLeft" fmla="*/ 0 w 127440"/>
              <a:gd name="textAreaRight" fmla="*/ 128160 w 127440"/>
              <a:gd name="textAreaTop" fmla="*/ 0 h 100080"/>
              <a:gd name="textAreaBottom" fmla="*/ 100800 h 100080"/>
            </a:gdLst>
            <a:ahLst/>
            <a:rect l="textAreaLeft" t="textAreaTop" r="textAreaRight" b="textAreaBottom"/>
            <a:pathLst>
              <a:path w="197713" h="151533">
                <a:moveTo>
                  <a:pt x="168120" y="0"/>
                </a:moveTo>
                <a:cubicBezTo>
                  <a:pt x="169733" y="5"/>
                  <a:pt x="171291" y="313"/>
                  <a:pt x="172792" y="925"/>
                </a:cubicBezTo>
                <a:cubicBezTo>
                  <a:pt x="174293" y="1536"/>
                  <a:pt x="175628" y="2418"/>
                  <a:pt x="176794" y="3571"/>
                </a:cubicBezTo>
                <a:lnTo>
                  <a:pt x="194142" y="20919"/>
                </a:lnTo>
                <a:cubicBezTo>
                  <a:pt x="195295" y="22085"/>
                  <a:pt x="196177" y="23419"/>
                  <a:pt x="196788" y="24921"/>
                </a:cubicBezTo>
                <a:cubicBezTo>
                  <a:pt x="197399" y="26422"/>
                  <a:pt x="197707" y="27979"/>
                  <a:pt x="197713" y="29592"/>
                </a:cubicBezTo>
                <a:cubicBezTo>
                  <a:pt x="197707" y="31205"/>
                  <a:pt x="197399" y="32763"/>
                  <a:pt x="196788" y="34264"/>
                </a:cubicBezTo>
                <a:cubicBezTo>
                  <a:pt x="196177" y="35765"/>
                  <a:pt x="195295" y="37099"/>
                  <a:pt x="194142" y="38266"/>
                </a:cubicBezTo>
                <a:lnTo>
                  <a:pt x="101790" y="130615"/>
                </a:lnTo>
                <a:lnTo>
                  <a:pt x="84443" y="147962"/>
                </a:lnTo>
                <a:cubicBezTo>
                  <a:pt x="83276" y="149115"/>
                  <a:pt x="81942" y="149997"/>
                  <a:pt x="80441" y="150609"/>
                </a:cubicBezTo>
                <a:cubicBezTo>
                  <a:pt x="78939" y="151220"/>
                  <a:pt x="77382" y="151528"/>
                  <a:pt x="75769" y="151533"/>
                </a:cubicBezTo>
                <a:cubicBezTo>
                  <a:pt x="74156" y="151528"/>
                  <a:pt x="72598" y="151220"/>
                  <a:pt x="71097" y="150609"/>
                </a:cubicBezTo>
                <a:cubicBezTo>
                  <a:pt x="69596" y="149997"/>
                  <a:pt x="68262" y="149115"/>
                  <a:pt x="67095" y="147962"/>
                </a:cubicBezTo>
                <a:lnTo>
                  <a:pt x="49747" y="130615"/>
                </a:lnTo>
                <a:lnTo>
                  <a:pt x="3571" y="84440"/>
                </a:lnTo>
                <a:cubicBezTo>
                  <a:pt x="2418" y="83274"/>
                  <a:pt x="1536" y="81940"/>
                  <a:pt x="925" y="80438"/>
                </a:cubicBezTo>
                <a:cubicBezTo>
                  <a:pt x="313" y="78937"/>
                  <a:pt x="5" y="77380"/>
                  <a:pt x="0" y="75767"/>
                </a:cubicBezTo>
                <a:cubicBezTo>
                  <a:pt x="5" y="74154"/>
                  <a:pt x="313" y="72596"/>
                  <a:pt x="925" y="71095"/>
                </a:cubicBezTo>
                <a:cubicBezTo>
                  <a:pt x="1536" y="69594"/>
                  <a:pt x="2418" y="68260"/>
                  <a:pt x="3571" y="67093"/>
                </a:cubicBezTo>
                <a:lnTo>
                  <a:pt x="20919" y="49746"/>
                </a:lnTo>
                <a:cubicBezTo>
                  <a:pt x="22086" y="48592"/>
                  <a:pt x="23420" y="47710"/>
                  <a:pt x="24921" y="47099"/>
                </a:cubicBezTo>
                <a:cubicBezTo>
                  <a:pt x="26423" y="46488"/>
                  <a:pt x="27980" y="46180"/>
                  <a:pt x="29593" y="46174"/>
                </a:cubicBezTo>
                <a:cubicBezTo>
                  <a:pt x="31206" y="46180"/>
                  <a:pt x="32763" y="46488"/>
                  <a:pt x="34265" y="47099"/>
                </a:cubicBezTo>
                <a:cubicBezTo>
                  <a:pt x="35766" y="47710"/>
                  <a:pt x="37100" y="48592"/>
                  <a:pt x="38267" y="49746"/>
                </a:cubicBezTo>
                <a:lnTo>
                  <a:pt x="75769" y="87374"/>
                </a:lnTo>
                <a:lnTo>
                  <a:pt x="159446" y="3571"/>
                </a:lnTo>
                <a:cubicBezTo>
                  <a:pt x="160613" y="2418"/>
                  <a:pt x="161947" y="1536"/>
                  <a:pt x="163448" y="925"/>
                </a:cubicBezTo>
                <a:cubicBezTo>
                  <a:pt x="164950" y="313"/>
                  <a:pt x="166507" y="5"/>
                  <a:pt x="168120" y="0"/>
                </a:cubicBezTo>
                <a:close/>
              </a:path>
            </a:pathLst>
          </a:custGeom>
          <a:solidFill>
            <a:srgbClr val="828d90"/>
          </a:solidFill>
          <a:ln w="0">
            <a:noFill/>
          </a:ln>
        </p:spPr>
        <p:style>
          <a:lnRef idx="0"/>
          <a:fillRef idx="0"/>
          <a:effectRef idx="0"/>
          <a:fontRef idx="minor"/>
        </p:style>
        <p:txBody>
          <a:bodyPr lIns="90000" rIns="90000" tIns="50400" bIns="50400" anchor="ctr">
            <a:noAutofit/>
          </a:bodyPr>
          <a:p>
            <a:pPr>
              <a:lnSpc>
                <a:spcPct val="100000"/>
              </a:lnSpc>
            </a:pPr>
            <a:endParaRPr b="0" lang="en-US" sz="1400" spc="-1" strike="noStrike">
              <a:solidFill>
                <a:srgbClr val="000000"/>
              </a:solidFill>
              <a:latin typeface="Arial"/>
            </a:endParaRPr>
          </a:p>
        </p:txBody>
      </p:sp>
      <p:sp>
        <p:nvSpPr>
          <p:cNvPr id="199" name="Google Shape;552;p93"/>
          <p:cNvSpPr/>
          <p:nvPr/>
        </p:nvSpPr>
        <p:spPr>
          <a:xfrm>
            <a:off x="4158000" y="2668680"/>
            <a:ext cx="4118760" cy="21564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200" spc="-1" strike="noStrike">
                <a:solidFill>
                  <a:srgbClr val="484f50"/>
                </a:solidFill>
                <a:latin typeface="Open Sans Light"/>
                <a:ea typeface="Open Sans Light"/>
              </a:rPr>
              <a:t>If all goes well, the owners get to keep what’s left.</a:t>
            </a:r>
            <a:endParaRPr b="0" lang="en-US" sz="1200" spc="-1" strike="noStrike">
              <a:solidFill>
                <a:srgbClr val="000000"/>
              </a:solidFill>
              <a:latin typeface="Arial"/>
            </a:endParaRPr>
          </a:p>
        </p:txBody>
      </p:sp>
      <p:sp>
        <p:nvSpPr>
          <p:cNvPr id="200" name="Google Shape;553;p93"/>
          <p:cNvSpPr/>
          <p:nvPr/>
        </p:nvSpPr>
        <p:spPr>
          <a:xfrm>
            <a:off x="3790800" y="2736360"/>
            <a:ext cx="127440" cy="100080"/>
          </a:xfrm>
          <a:custGeom>
            <a:avLst/>
            <a:gdLst>
              <a:gd name="textAreaLeft" fmla="*/ 0 w 127440"/>
              <a:gd name="textAreaRight" fmla="*/ 128160 w 127440"/>
              <a:gd name="textAreaTop" fmla="*/ 0 h 100080"/>
              <a:gd name="textAreaBottom" fmla="*/ 100800 h 100080"/>
            </a:gdLst>
            <a:ahLst/>
            <a:rect l="textAreaLeft" t="textAreaTop" r="textAreaRight" b="textAreaBottom"/>
            <a:pathLst>
              <a:path w="197713" h="151533">
                <a:moveTo>
                  <a:pt x="168120" y="0"/>
                </a:moveTo>
                <a:cubicBezTo>
                  <a:pt x="169733" y="5"/>
                  <a:pt x="171291" y="313"/>
                  <a:pt x="172792" y="925"/>
                </a:cubicBezTo>
                <a:cubicBezTo>
                  <a:pt x="174293" y="1536"/>
                  <a:pt x="175628" y="2418"/>
                  <a:pt x="176794" y="3571"/>
                </a:cubicBezTo>
                <a:lnTo>
                  <a:pt x="194142" y="20919"/>
                </a:lnTo>
                <a:cubicBezTo>
                  <a:pt x="195295" y="22085"/>
                  <a:pt x="196177" y="23419"/>
                  <a:pt x="196788" y="24921"/>
                </a:cubicBezTo>
                <a:cubicBezTo>
                  <a:pt x="197399" y="26422"/>
                  <a:pt x="197707" y="27979"/>
                  <a:pt x="197713" y="29592"/>
                </a:cubicBezTo>
                <a:cubicBezTo>
                  <a:pt x="197707" y="31205"/>
                  <a:pt x="197399" y="32763"/>
                  <a:pt x="196788" y="34264"/>
                </a:cubicBezTo>
                <a:cubicBezTo>
                  <a:pt x="196177" y="35765"/>
                  <a:pt x="195295" y="37099"/>
                  <a:pt x="194142" y="38266"/>
                </a:cubicBezTo>
                <a:lnTo>
                  <a:pt x="101790" y="130615"/>
                </a:lnTo>
                <a:lnTo>
                  <a:pt x="84443" y="147962"/>
                </a:lnTo>
                <a:cubicBezTo>
                  <a:pt x="83276" y="149115"/>
                  <a:pt x="81942" y="149997"/>
                  <a:pt x="80441" y="150609"/>
                </a:cubicBezTo>
                <a:cubicBezTo>
                  <a:pt x="78939" y="151220"/>
                  <a:pt x="77382" y="151528"/>
                  <a:pt x="75769" y="151533"/>
                </a:cubicBezTo>
                <a:cubicBezTo>
                  <a:pt x="74156" y="151528"/>
                  <a:pt x="72598" y="151220"/>
                  <a:pt x="71097" y="150609"/>
                </a:cubicBezTo>
                <a:cubicBezTo>
                  <a:pt x="69596" y="149997"/>
                  <a:pt x="68262" y="149115"/>
                  <a:pt x="67095" y="147962"/>
                </a:cubicBezTo>
                <a:lnTo>
                  <a:pt x="49747" y="130615"/>
                </a:lnTo>
                <a:lnTo>
                  <a:pt x="3571" y="84440"/>
                </a:lnTo>
                <a:cubicBezTo>
                  <a:pt x="2418" y="83274"/>
                  <a:pt x="1536" y="81940"/>
                  <a:pt x="925" y="80438"/>
                </a:cubicBezTo>
                <a:cubicBezTo>
                  <a:pt x="313" y="78937"/>
                  <a:pt x="5" y="77380"/>
                  <a:pt x="0" y="75767"/>
                </a:cubicBezTo>
                <a:cubicBezTo>
                  <a:pt x="5" y="74154"/>
                  <a:pt x="313" y="72596"/>
                  <a:pt x="925" y="71095"/>
                </a:cubicBezTo>
                <a:cubicBezTo>
                  <a:pt x="1536" y="69594"/>
                  <a:pt x="2418" y="68260"/>
                  <a:pt x="3571" y="67093"/>
                </a:cubicBezTo>
                <a:lnTo>
                  <a:pt x="20919" y="49746"/>
                </a:lnTo>
                <a:cubicBezTo>
                  <a:pt x="22086" y="48592"/>
                  <a:pt x="23420" y="47710"/>
                  <a:pt x="24921" y="47099"/>
                </a:cubicBezTo>
                <a:cubicBezTo>
                  <a:pt x="26423" y="46488"/>
                  <a:pt x="27980" y="46180"/>
                  <a:pt x="29593" y="46174"/>
                </a:cubicBezTo>
                <a:cubicBezTo>
                  <a:pt x="31206" y="46180"/>
                  <a:pt x="32763" y="46488"/>
                  <a:pt x="34265" y="47099"/>
                </a:cubicBezTo>
                <a:cubicBezTo>
                  <a:pt x="35766" y="47710"/>
                  <a:pt x="37100" y="48592"/>
                  <a:pt x="38267" y="49746"/>
                </a:cubicBezTo>
                <a:lnTo>
                  <a:pt x="75769" y="87374"/>
                </a:lnTo>
                <a:lnTo>
                  <a:pt x="159446" y="3571"/>
                </a:lnTo>
                <a:cubicBezTo>
                  <a:pt x="160613" y="2418"/>
                  <a:pt x="161947" y="1536"/>
                  <a:pt x="163448" y="925"/>
                </a:cubicBezTo>
                <a:cubicBezTo>
                  <a:pt x="164950" y="313"/>
                  <a:pt x="166507" y="5"/>
                  <a:pt x="168120" y="0"/>
                </a:cubicBezTo>
                <a:close/>
              </a:path>
            </a:pathLst>
          </a:custGeom>
          <a:solidFill>
            <a:srgbClr val="828d90"/>
          </a:solidFill>
          <a:ln w="0">
            <a:noFill/>
          </a:ln>
        </p:spPr>
        <p:style>
          <a:lnRef idx="0"/>
          <a:fillRef idx="0"/>
          <a:effectRef idx="0"/>
          <a:fontRef idx="minor"/>
        </p:style>
        <p:txBody>
          <a:bodyPr lIns="90000" rIns="90000" tIns="50400" bIns="50400" anchor="ctr">
            <a:noAutofit/>
          </a:bodyPr>
          <a:p>
            <a:pPr>
              <a:lnSpc>
                <a:spcPct val="100000"/>
              </a:lnSpc>
            </a:pPr>
            <a:endParaRPr b="0" lang="en-US" sz="1400" spc="-1" strike="noStrike">
              <a:solidFill>
                <a:srgbClr val="000000"/>
              </a:solidFill>
              <a:latin typeface="Arial"/>
            </a:endParaRPr>
          </a:p>
        </p:txBody>
      </p:sp>
      <p:sp>
        <p:nvSpPr>
          <p:cNvPr id="201" name="Google Shape;554;p93"/>
          <p:cNvSpPr/>
          <p:nvPr/>
        </p:nvSpPr>
        <p:spPr>
          <a:xfrm>
            <a:off x="4158000" y="3049560"/>
            <a:ext cx="4118760" cy="21564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200" spc="-1" strike="noStrike">
                <a:solidFill>
                  <a:srgbClr val="484f50"/>
                </a:solidFill>
                <a:latin typeface="Open Sans Light"/>
                <a:ea typeface="Open Sans Light"/>
              </a:rPr>
              <a:t>This is the cost of sleepless nights and dinner alone.</a:t>
            </a:r>
            <a:endParaRPr b="0" lang="en-US" sz="1200" spc="-1" strike="noStrike">
              <a:solidFill>
                <a:srgbClr val="000000"/>
              </a:solidFill>
              <a:latin typeface="Arial"/>
            </a:endParaRPr>
          </a:p>
        </p:txBody>
      </p:sp>
      <p:sp>
        <p:nvSpPr>
          <p:cNvPr id="202" name="Google Shape;555;p93"/>
          <p:cNvSpPr/>
          <p:nvPr/>
        </p:nvSpPr>
        <p:spPr>
          <a:xfrm>
            <a:off x="3790800" y="3117600"/>
            <a:ext cx="127440" cy="100080"/>
          </a:xfrm>
          <a:custGeom>
            <a:avLst/>
            <a:gdLst>
              <a:gd name="textAreaLeft" fmla="*/ 0 w 127440"/>
              <a:gd name="textAreaRight" fmla="*/ 128160 w 127440"/>
              <a:gd name="textAreaTop" fmla="*/ 0 h 100080"/>
              <a:gd name="textAreaBottom" fmla="*/ 100800 h 100080"/>
            </a:gdLst>
            <a:ahLst/>
            <a:rect l="textAreaLeft" t="textAreaTop" r="textAreaRight" b="textAreaBottom"/>
            <a:pathLst>
              <a:path w="197713" h="151533">
                <a:moveTo>
                  <a:pt x="168120" y="0"/>
                </a:moveTo>
                <a:cubicBezTo>
                  <a:pt x="169733" y="5"/>
                  <a:pt x="171291" y="313"/>
                  <a:pt x="172792" y="925"/>
                </a:cubicBezTo>
                <a:cubicBezTo>
                  <a:pt x="174293" y="1536"/>
                  <a:pt x="175628" y="2418"/>
                  <a:pt x="176794" y="3571"/>
                </a:cubicBezTo>
                <a:lnTo>
                  <a:pt x="194142" y="20919"/>
                </a:lnTo>
                <a:cubicBezTo>
                  <a:pt x="195295" y="22085"/>
                  <a:pt x="196177" y="23419"/>
                  <a:pt x="196788" y="24921"/>
                </a:cubicBezTo>
                <a:cubicBezTo>
                  <a:pt x="197399" y="26422"/>
                  <a:pt x="197707" y="27979"/>
                  <a:pt x="197713" y="29592"/>
                </a:cubicBezTo>
                <a:cubicBezTo>
                  <a:pt x="197707" y="31205"/>
                  <a:pt x="197399" y="32763"/>
                  <a:pt x="196788" y="34264"/>
                </a:cubicBezTo>
                <a:cubicBezTo>
                  <a:pt x="196177" y="35765"/>
                  <a:pt x="195295" y="37099"/>
                  <a:pt x="194142" y="38266"/>
                </a:cubicBezTo>
                <a:lnTo>
                  <a:pt x="101790" y="130615"/>
                </a:lnTo>
                <a:lnTo>
                  <a:pt x="84443" y="147962"/>
                </a:lnTo>
                <a:cubicBezTo>
                  <a:pt x="83276" y="149115"/>
                  <a:pt x="81942" y="149997"/>
                  <a:pt x="80441" y="150609"/>
                </a:cubicBezTo>
                <a:cubicBezTo>
                  <a:pt x="78939" y="151220"/>
                  <a:pt x="77382" y="151528"/>
                  <a:pt x="75769" y="151533"/>
                </a:cubicBezTo>
                <a:cubicBezTo>
                  <a:pt x="74156" y="151528"/>
                  <a:pt x="72598" y="151220"/>
                  <a:pt x="71097" y="150609"/>
                </a:cubicBezTo>
                <a:cubicBezTo>
                  <a:pt x="69596" y="149997"/>
                  <a:pt x="68262" y="149115"/>
                  <a:pt x="67095" y="147962"/>
                </a:cubicBezTo>
                <a:lnTo>
                  <a:pt x="49747" y="130615"/>
                </a:lnTo>
                <a:lnTo>
                  <a:pt x="3571" y="84440"/>
                </a:lnTo>
                <a:cubicBezTo>
                  <a:pt x="2418" y="83274"/>
                  <a:pt x="1536" y="81940"/>
                  <a:pt x="925" y="80438"/>
                </a:cubicBezTo>
                <a:cubicBezTo>
                  <a:pt x="313" y="78937"/>
                  <a:pt x="5" y="77380"/>
                  <a:pt x="0" y="75767"/>
                </a:cubicBezTo>
                <a:cubicBezTo>
                  <a:pt x="5" y="74154"/>
                  <a:pt x="313" y="72596"/>
                  <a:pt x="925" y="71095"/>
                </a:cubicBezTo>
                <a:cubicBezTo>
                  <a:pt x="1536" y="69594"/>
                  <a:pt x="2418" y="68260"/>
                  <a:pt x="3571" y="67093"/>
                </a:cubicBezTo>
                <a:lnTo>
                  <a:pt x="20919" y="49746"/>
                </a:lnTo>
                <a:cubicBezTo>
                  <a:pt x="22086" y="48592"/>
                  <a:pt x="23420" y="47710"/>
                  <a:pt x="24921" y="47099"/>
                </a:cubicBezTo>
                <a:cubicBezTo>
                  <a:pt x="26423" y="46488"/>
                  <a:pt x="27980" y="46180"/>
                  <a:pt x="29593" y="46174"/>
                </a:cubicBezTo>
                <a:cubicBezTo>
                  <a:pt x="31206" y="46180"/>
                  <a:pt x="32763" y="46488"/>
                  <a:pt x="34265" y="47099"/>
                </a:cubicBezTo>
                <a:cubicBezTo>
                  <a:pt x="35766" y="47710"/>
                  <a:pt x="37100" y="48592"/>
                  <a:pt x="38267" y="49746"/>
                </a:cubicBezTo>
                <a:lnTo>
                  <a:pt x="75769" y="87374"/>
                </a:lnTo>
                <a:lnTo>
                  <a:pt x="159446" y="3571"/>
                </a:lnTo>
                <a:cubicBezTo>
                  <a:pt x="160613" y="2418"/>
                  <a:pt x="161947" y="1536"/>
                  <a:pt x="163448" y="925"/>
                </a:cubicBezTo>
                <a:cubicBezTo>
                  <a:pt x="164950" y="313"/>
                  <a:pt x="166507" y="5"/>
                  <a:pt x="168120" y="0"/>
                </a:cubicBezTo>
                <a:close/>
              </a:path>
            </a:pathLst>
          </a:custGeom>
          <a:solidFill>
            <a:srgbClr val="828d90"/>
          </a:solidFill>
          <a:ln w="0">
            <a:noFill/>
          </a:ln>
        </p:spPr>
        <p:style>
          <a:lnRef idx="0"/>
          <a:fillRef idx="0"/>
          <a:effectRef idx="0"/>
          <a:fontRef idx="minor"/>
        </p:style>
        <p:txBody>
          <a:bodyPr lIns="90000" rIns="90000" tIns="50400" bIns="50400" anchor="ctr">
            <a:noAutofit/>
          </a:bodyPr>
          <a:p>
            <a:pPr>
              <a:lnSpc>
                <a:spcPct val="100000"/>
              </a:lnSpc>
            </a:pPr>
            <a:endParaRPr b="0" lang="en-US" sz="1400" spc="-1" strike="noStrike">
              <a:solidFill>
                <a:srgbClr val="000000"/>
              </a:solidFill>
              <a:latin typeface="Arial"/>
            </a:endParaRPr>
          </a:p>
        </p:txBody>
      </p:sp>
      <p:sp>
        <p:nvSpPr>
          <p:cNvPr id="203" name="Google Shape;556;p93"/>
          <p:cNvSpPr/>
          <p:nvPr/>
        </p:nvSpPr>
        <p:spPr>
          <a:xfrm>
            <a:off x="4158000" y="3430440"/>
            <a:ext cx="4118760" cy="21564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200" spc="-1" strike="noStrike">
                <a:solidFill>
                  <a:srgbClr val="484f50"/>
                </a:solidFill>
                <a:latin typeface="Open Sans Light"/>
                <a:ea typeface="Open Sans Light"/>
              </a:rPr>
              <a:t>No margin, no mission.  Your practice isn’t viable without it.</a:t>
            </a:r>
            <a:endParaRPr b="0" lang="en-US" sz="1200" spc="-1" strike="noStrike">
              <a:solidFill>
                <a:srgbClr val="000000"/>
              </a:solidFill>
              <a:latin typeface="Arial"/>
            </a:endParaRPr>
          </a:p>
        </p:txBody>
      </p:sp>
      <p:sp>
        <p:nvSpPr>
          <p:cNvPr id="204" name="Google Shape;557;p93"/>
          <p:cNvSpPr/>
          <p:nvPr/>
        </p:nvSpPr>
        <p:spPr>
          <a:xfrm>
            <a:off x="3790800" y="3498480"/>
            <a:ext cx="127440" cy="100080"/>
          </a:xfrm>
          <a:custGeom>
            <a:avLst/>
            <a:gdLst>
              <a:gd name="textAreaLeft" fmla="*/ 0 w 127440"/>
              <a:gd name="textAreaRight" fmla="*/ 128160 w 127440"/>
              <a:gd name="textAreaTop" fmla="*/ 0 h 100080"/>
              <a:gd name="textAreaBottom" fmla="*/ 100800 h 100080"/>
            </a:gdLst>
            <a:ahLst/>
            <a:rect l="textAreaLeft" t="textAreaTop" r="textAreaRight" b="textAreaBottom"/>
            <a:pathLst>
              <a:path w="197713" h="151533">
                <a:moveTo>
                  <a:pt x="168120" y="0"/>
                </a:moveTo>
                <a:cubicBezTo>
                  <a:pt x="169733" y="5"/>
                  <a:pt x="171291" y="313"/>
                  <a:pt x="172792" y="925"/>
                </a:cubicBezTo>
                <a:cubicBezTo>
                  <a:pt x="174293" y="1536"/>
                  <a:pt x="175628" y="2418"/>
                  <a:pt x="176794" y="3571"/>
                </a:cubicBezTo>
                <a:lnTo>
                  <a:pt x="194142" y="20919"/>
                </a:lnTo>
                <a:cubicBezTo>
                  <a:pt x="195295" y="22085"/>
                  <a:pt x="196177" y="23419"/>
                  <a:pt x="196788" y="24921"/>
                </a:cubicBezTo>
                <a:cubicBezTo>
                  <a:pt x="197399" y="26422"/>
                  <a:pt x="197707" y="27979"/>
                  <a:pt x="197713" y="29592"/>
                </a:cubicBezTo>
                <a:cubicBezTo>
                  <a:pt x="197707" y="31205"/>
                  <a:pt x="197399" y="32763"/>
                  <a:pt x="196788" y="34264"/>
                </a:cubicBezTo>
                <a:cubicBezTo>
                  <a:pt x="196177" y="35765"/>
                  <a:pt x="195295" y="37099"/>
                  <a:pt x="194142" y="38266"/>
                </a:cubicBezTo>
                <a:lnTo>
                  <a:pt x="101790" y="130615"/>
                </a:lnTo>
                <a:lnTo>
                  <a:pt x="84443" y="147962"/>
                </a:lnTo>
                <a:cubicBezTo>
                  <a:pt x="83276" y="149115"/>
                  <a:pt x="81942" y="149997"/>
                  <a:pt x="80441" y="150609"/>
                </a:cubicBezTo>
                <a:cubicBezTo>
                  <a:pt x="78939" y="151220"/>
                  <a:pt x="77382" y="151528"/>
                  <a:pt x="75769" y="151533"/>
                </a:cubicBezTo>
                <a:cubicBezTo>
                  <a:pt x="74156" y="151528"/>
                  <a:pt x="72598" y="151220"/>
                  <a:pt x="71097" y="150609"/>
                </a:cubicBezTo>
                <a:cubicBezTo>
                  <a:pt x="69596" y="149997"/>
                  <a:pt x="68262" y="149115"/>
                  <a:pt x="67095" y="147962"/>
                </a:cubicBezTo>
                <a:lnTo>
                  <a:pt x="49747" y="130615"/>
                </a:lnTo>
                <a:lnTo>
                  <a:pt x="3571" y="84440"/>
                </a:lnTo>
                <a:cubicBezTo>
                  <a:pt x="2418" y="83274"/>
                  <a:pt x="1536" y="81940"/>
                  <a:pt x="925" y="80438"/>
                </a:cubicBezTo>
                <a:cubicBezTo>
                  <a:pt x="313" y="78937"/>
                  <a:pt x="5" y="77380"/>
                  <a:pt x="0" y="75767"/>
                </a:cubicBezTo>
                <a:cubicBezTo>
                  <a:pt x="5" y="74154"/>
                  <a:pt x="313" y="72596"/>
                  <a:pt x="925" y="71095"/>
                </a:cubicBezTo>
                <a:cubicBezTo>
                  <a:pt x="1536" y="69594"/>
                  <a:pt x="2418" y="68260"/>
                  <a:pt x="3571" y="67093"/>
                </a:cubicBezTo>
                <a:lnTo>
                  <a:pt x="20919" y="49746"/>
                </a:lnTo>
                <a:cubicBezTo>
                  <a:pt x="22086" y="48592"/>
                  <a:pt x="23420" y="47710"/>
                  <a:pt x="24921" y="47099"/>
                </a:cubicBezTo>
                <a:cubicBezTo>
                  <a:pt x="26423" y="46488"/>
                  <a:pt x="27980" y="46180"/>
                  <a:pt x="29593" y="46174"/>
                </a:cubicBezTo>
                <a:cubicBezTo>
                  <a:pt x="31206" y="46180"/>
                  <a:pt x="32763" y="46488"/>
                  <a:pt x="34265" y="47099"/>
                </a:cubicBezTo>
                <a:cubicBezTo>
                  <a:pt x="35766" y="47710"/>
                  <a:pt x="37100" y="48592"/>
                  <a:pt x="38267" y="49746"/>
                </a:cubicBezTo>
                <a:lnTo>
                  <a:pt x="75769" y="87374"/>
                </a:lnTo>
                <a:lnTo>
                  <a:pt x="159446" y="3571"/>
                </a:lnTo>
                <a:cubicBezTo>
                  <a:pt x="160613" y="2418"/>
                  <a:pt x="161947" y="1536"/>
                  <a:pt x="163448" y="925"/>
                </a:cubicBezTo>
                <a:cubicBezTo>
                  <a:pt x="164950" y="313"/>
                  <a:pt x="166507" y="5"/>
                  <a:pt x="168120" y="0"/>
                </a:cubicBezTo>
                <a:close/>
              </a:path>
            </a:pathLst>
          </a:custGeom>
          <a:solidFill>
            <a:srgbClr val="828d90"/>
          </a:solidFill>
          <a:ln w="0">
            <a:noFill/>
          </a:ln>
        </p:spPr>
        <p:style>
          <a:lnRef idx="0"/>
          <a:fillRef idx="0"/>
          <a:effectRef idx="0"/>
          <a:fontRef idx="minor"/>
        </p:style>
        <p:txBody>
          <a:bodyPr lIns="90000" rIns="90000" tIns="50400" bIns="50400" anchor="ctr">
            <a:noAutofit/>
          </a:bodyPr>
          <a:p>
            <a:pPr>
              <a:lnSpc>
                <a:spcPct val="100000"/>
              </a:lnSpc>
            </a:pPr>
            <a:endParaRPr b="0" lang="en-US" sz="1400" spc="-1" strike="noStrike">
              <a:solidFill>
                <a:srgbClr val="000000"/>
              </a:solidFill>
              <a:latin typeface="Arial"/>
            </a:endParaRPr>
          </a:p>
        </p:txBody>
      </p:sp>
      <p:sp>
        <p:nvSpPr>
          <p:cNvPr id="205" name="Google Shape;558;p93"/>
          <p:cNvSpPr/>
          <p:nvPr/>
        </p:nvSpPr>
        <p:spPr>
          <a:xfrm>
            <a:off x="4158000" y="3813120"/>
            <a:ext cx="4118760" cy="39816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200" spc="-1" strike="noStrike">
                <a:solidFill>
                  <a:srgbClr val="484f50"/>
                </a:solidFill>
                <a:latin typeface="Open Sans Light"/>
                <a:ea typeface="Open Sans Light"/>
              </a:rPr>
              <a:t>Depending on the market, often ranges from 5-20%, usually around 10%.</a:t>
            </a:r>
            <a:endParaRPr b="0" lang="en-US" sz="1200" spc="-1" strike="noStrike">
              <a:solidFill>
                <a:srgbClr val="000000"/>
              </a:solidFill>
              <a:latin typeface="Arial"/>
            </a:endParaRPr>
          </a:p>
        </p:txBody>
      </p:sp>
      <p:sp>
        <p:nvSpPr>
          <p:cNvPr id="206" name="Google Shape;559;p93"/>
          <p:cNvSpPr/>
          <p:nvPr/>
        </p:nvSpPr>
        <p:spPr>
          <a:xfrm>
            <a:off x="3790800" y="3879360"/>
            <a:ext cx="127440" cy="100080"/>
          </a:xfrm>
          <a:custGeom>
            <a:avLst/>
            <a:gdLst>
              <a:gd name="textAreaLeft" fmla="*/ 0 w 127440"/>
              <a:gd name="textAreaRight" fmla="*/ 128160 w 127440"/>
              <a:gd name="textAreaTop" fmla="*/ 0 h 100080"/>
              <a:gd name="textAreaBottom" fmla="*/ 100800 h 100080"/>
            </a:gdLst>
            <a:ahLst/>
            <a:rect l="textAreaLeft" t="textAreaTop" r="textAreaRight" b="textAreaBottom"/>
            <a:pathLst>
              <a:path w="197713" h="151533">
                <a:moveTo>
                  <a:pt x="168120" y="0"/>
                </a:moveTo>
                <a:cubicBezTo>
                  <a:pt x="169733" y="5"/>
                  <a:pt x="171291" y="313"/>
                  <a:pt x="172792" y="925"/>
                </a:cubicBezTo>
                <a:cubicBezTo>
                  <a:pt x="174293" y="1536"/>
                  <a:pt x="175628" y="2418"/>
                  <a:pt x="176794" y="3571"/>
                </a:cubicBezTo>
                <a:lnTo>
                  <a:pt x="194142" y="20919"/>
                </a:lnTo>
                <a:cubicBezTo>
                  <a:pt x="195295" y="22085"/>
                  <a:pt x="196177" y="23419"/>
                  <a:pt x="196788" y="24921"/>
                </a:cubicBezTo>
                <a:cubicBezTo>
                  <a:pt x="197399" y="26422"/>
                  <a:pt x="197707" y="27979"/>
                  <a:pt x="197713" y="29592"/>
                </a:cubicBezTo>
                <a:cubicBezTo>
                  <a:pt x="197707" y="31205"/>
                  <a:pt x="197399" y="32763"/>
                  <a:pt x="196788" y="34264"/>
                </a:cubicBezTo>
                <a:cubicBezTo>
                  <a:pt x="196177" y="35765"/>
                  <a:pt x="195295" y="37099"/>
                  <a:pt x="194142" y="38266"/>
                </a:cubicBezTo>
                <a:lnTo>
                  <a:pt x="101790" y="130615"/>
                </a:lnTo>
                <a:lnTo>
                  <a:pt x="84443" y="147962"/>
                </a:lnTo>
                <a:cubicBezTo>
                  <a:pt x="83276" y="149115"/>
                  <a:pt x="81942" y="149997"/>
                  <a:pt x="80441" y="150609"/>
                </a:cubicBezTo>
                <a:cubicBezTo>
                  <a:pt x="78939" y="151220"/>
                  <a:pt x="77382" y="151528"/>
                  <a:pt x="75769" y="151533"/>
                </a:cubicBezTo>
                <a:cubicBezTo>
                  <a:pt x="74156" y="151528"/>
                  <a:pt x="72598" y="151220"/>
                  <a:pt x="71097" y="150609"/>
                </a:cubicBezTo>
                <a:cubicBezTo>
                  <a:pt x="69596" y="149997"/>
                  <a:pt x="68262" y="149115"/>
                  <a:pt x="67095" y="147962"/>
                </a:cubicBezTo>
                <a:lnTo>
                  <a:pt x="49747" y="130615"/>
                </a:lnTo>
                <a:lnTo>
                  <a:pt x="3571" y="84440"/>
                </a:lnTo>
                <a:cubicBezTo>
                  <a:pt x="2418" y="83274"/>
                  <a:pt x="1536" y="81940"/>
                  <a:pt x="925" y="80438"/>
                </a:cubicBezTo>
                <a:cubicBezTo>
                  <a:pt x="313" y="78937"/>
                  <a:pt x="5" y="77380"/>
                  <a:pt x="0" y="75767"/>
                </a:cubicBezTo>
                <a:cubicBezTo>
                  <a:pt x="5" y="74154"/>
                  <a:pt x="313" y="72596"/>
                  <a:pt x="925" y="71095"/>
                </a:cubicBezTo>
                <a:cubicBezTo>
                  <a:pt x="1536" y="69594"/>
                  <a:pt x="2418" y="68260"/>
                  <a:pt x="3571" y="67093"/>
                </a:cubicBezTo>
                <a:lnTo>
                  <a:pt x="20919" y="49746"/>
                </a:lnTo>
                <a:cubicBezTo>
                  <a:pt x="22086" y="48592"/>
                  <a:pt x="23420" y="47710"/>
                  <a:pt x="24921" y="47099"/>
                </a:cubicBezTo>
                <a:cubicBezTo>
                  <a:pt x="26423" y="46488"/>
                  <a:pt x="27980" y="46180"/>
                  <a:pt x="29593" y="46174"/>
                </a:cubicBezTo>
                <a:cubicBezTo>
                  <a:pt x="31206" y="46180"/>
                  <a:pt x="32763" y="46488"/>
                  <a:pt x="34265" y="47099"/>
                </a:cubicBezTo>
                <a:cubicBezTo>
                  <a:pt x="35766" y="47710"/>
                  <a:pt x="37100" y="48592"/>
                  <a:pt x="38267" y="49746"/>
                </a:cubicBezTo>
                <a:lnTo>
                  <a:pt x="75769" y="87374"/>
                </a:lnTo>
                <a:lnTo>
                  <a:pt x="159446" y="3571"/>
                </a:lnTo>
                <a:cubicBezTo>
                  <a:pt x="160613" y="2418"/>
                  <a:pt x="161947" y="1536"/>
                  <a:pt x="163448" y="925"/>
                </a:cubicBezTo>
                <a:cubicBezTo>
                  <a:pt x="164950" y="313"/>
                  <a:pt x="166507" y="5"/>
                  <a:pt x="168120" y="0"/>
                </a:cubicBezTo>
                <a:close/>
              </a:path>
            </a:pathLst>
          </a:custGeom>
          <a:solidFill>
            <a:srgbClr val="828d90"/>
          </a:solidFill>
          <a:ln w="0">
            <a:noFill/>
          </a:ln>
        </p:spPr>
        <p:style>
          <a:lnRef idx="0"/>
          <a:fillRef idx="0"/>
          <a:effectRef idx="0"/>
          <a:fontRef idx="minor"/>
        </p:style>
        <p:txBody>
          <a:bodyPr lIns="90000" rIns="90000" tIns="50400" bIns="50400" anchor="ctr">
            <a:noAutofit/>
          </a:bodyPr>
          <a:p>
            <a:pPr>
              <a:lnSpc>
                <a:spcPct val="100000"/>
              </a:lnSpc>
            </a:pPr>
            <a:endParaRPr b="0" lang="en-US" sz="1400" spc="-1" strike="noStrike">
              <a:solidFill>
                <a:srgbClr val="000000"/>
              </a:solidFill>
              <a:latin typeface="Arial"/>
            </a:endParaRPr>
          </a:p>
        </p:txBody>
      </p:sp>
      <p:sp>
        <p:nvSpPr>
          <p:cNvPr id="207" name="Google Shape;560;p93"/>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C8AD9B4B-035C-44DE-9D9A-6422D2501525}"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208" name="Google Shape;561;p93"/>
          <p:cNvSpPr/>
          <p:nvPr/>
        </p:nvSpPr>
        <p:spPr>
          <a:xfrm>
            <a:off x="435600" y="97200"/>
            <a:ext cx="5934600" cy="55080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3400" spc="-1" strike="noStrike">
                <a:solidFill>
                  <a:srgbClr val="484f50"/>
                </a:solidFill>
                <a:latin typeface="Oswald SemiBold"/>
                <a:ea typeface="Oswald SemiBold"/>
              </a:rPr>
              <a:t>Practice Margin</a:t>
            </a:r>
            <a:endParaRPr b="0" lang="en-US" sz="3400" spc="-1" strike="noStrike">
              <a:solidFill>
                <a:srgbClr val="000000"/>
              </a:solidFill>
              <a:latin typeface="Arial"/>
            </a:endParaRPr>
          </a:p>
        </p:txBody>
      </p:sp>
      <p:pic>
        <p:nvPicPr>
          <p:cNvPr id="209" name="Google Shape;562;p93" descr=""/>
          <p:cNvPicPr/>
          <p:nvPr/>
        </p:nvPicPr>
        <p:blipFill>
          <a:blip r:embed="rId1"/>
          <a:stretch/>
        </p:blipFill>
        <p:spPr>
          <a:xfrm>
            <a:off x="435600" y="652320"/>
            <a:ext cx="2793240" cy="4185360"/>
          </a:xfrm>
          <a:prstGeom prst="rect">
            <a:avLst/>
          </a:prstGeom>
          <a:ln w="0">
            <a:noFill/>
          </a:ln>
        </p:spPr>
      </p:pic>
      <p:sp>
        <p:nvSpPr>
          <p:cNvPr id="210" name="Google Shape;353;p 12"/>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Google Shape;529;p92"/>
          <p:cNvSpPr/>
          <p:nvPr/>
        </p:nvSpPr>
        <p:spPr>
          <a:xfrm>
            <a:off x="4132080" y="907200"/>
            <a:ext cx="3955320" cy="97956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2700" spc="-1" strike="noStrike">
                <a:solidFill>
                  <a:srgbClr val="484f50"/>
                </a:solidFill>
                <a:latin typeface="Oswald ExtraLight"/>
                <a:ea typeface="Oswald ExtraLight"/>
              </a:rPr>
              <a:t>Subtract the expenses of all the clinicians from the budget…</a:t>
            </a:r>
            <a:endParaRPr b="0" lang="en-US" sz="2700" spc="-1" strike="noStrike">
              <a:solidFill>
                <a:srgbClr val="000000"/>
              </a:solidFill>
              <a:latin typeface="Arial"/>
            </a:endParaRPr>
          </a:p>
        </p:txBody>
      </p:sp>
      <p:sp>
        <p:nvSpPr>
          <p:cNvPr id="212" name="Google Shape;530;p92"/>
          <p:cNvSpPr/>
          <p:nvPr/>
        </p:nvSpPr>
        <p:spPr>
          <a:xfrm>
            <a:off x="4158000" y="2152440"/>
            <a:ext cx="4118760" cy="21564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200" spc="-1" strike="noStrike">
                <a:solidFill>
                  <a:srgbClr val="484f50"/>
                </a:solidFill>
                <a:latin typeface="Open Sans Light"/>
                <a:ea typeface="Open Sans Light"/>
              </a:rPr>
              <a:t>Salaries</a:t>
            </a:r>
            <a:endParaRPr b="0" lang="en-US" sz="1200" spc="-1" strike="noStrike">
              <a:solidFill>
                <a:srgbClr val="000000"/>
              </a:solidFill>
              <a:latin typeface="Arial"/>
            </a:endParaRPr>
          </a:p>
        </p:txBody>
      </p:sp>
      <p:sp>
        <p:nvSpPr>
          <p:cNvPr id="213" name="Google Shape;531;p92"/>
          <p:cNvSpPr/>
          <p:nvPr/>
        </p:nvSpPr>
        <p:spPr>
          <a:xfrm>
            <a:off x="3790800" y="2220120"/>
            <a:ext cx="127440" cy="100080"/>
          </a:xfrm>
          <a:custGeom>
            <a:avLst/>
            <a:gdLst>
              <a:gd name="textAreaLeft" fmla="*/ 0 w 127440"/>
              <a:gd name="textAreaRight" fmla="*/ 128160 w 127440"/>
              <a:gd name="textAreaTop" fmla="*/ 0 h 100080"/>
              <a:gd name="textAreaBottom" fmla="*/ 100800 h 100080"/>
            </a:gdLst>
            <a:ahLst/>
            <a:rect l="textAreaLeft" t="textAreaTop" r="textAreaRight" b="textAreaBottom"/>
            <a:pathLst>
              <a:path w="197713" h="151533">
                <a:moveTo>
                  <a:pt x="168120" y="0"/>
                </a:moveTo>
                <a:cubicBezTo>
                  <a:pt x="169733" y="5"/>
                  <a:pt x="171291" y="313"/>
                  <a:pt x="172792" y="925"/>
                </a:cubicBezTo>
                <a:cubicBezTo>
                  <a:pt x="174293" y="1536"/>
                  <a:pt x="175628" y="2418"/>
                  <a:pt x="176794" y="3571"/>
                </a:cubicBezTo>
                <a:lnTo>
                  <a:pt x="194142" y="20919"/>
                </a:lnTo>
                <a:cubicBezTo>
                  <a:pt x="195295" y="22085"/>
                  <a:pt x="196177" y="23419"/>
                  <a:pt x="196788" y="24921"/>
                </a:cubicBezTo>
                <a:cubicBezTo>
                  <a:pt x="197399" y="26422"/>
                  <a:pt x="197707" y="27979"/>
                  <a:pt x="197713" y="29592"/>
                </a:cubicBezTo>
                <a:cubicBezTo>
                  <a:pt x="197707" y="31205"/>
                  <a:pt x="197399" y="32763"/>
                  <a:pt x="196788" y="34264"/>
                </a:cubicBezTo>
                <a:cubicBezTo>
                  <a:pt x="196177" y="35765"/>
                  <a:pt x="195295" y="37099"/>
                  <a:pt x="194142" y="38266"/>
                </a:cubicBezTo>
                <a:lnTo>
                  <a:pt x="101790" y="130615"/>
                </a:lnTo>
                <a:lnTo>
                  <a:pt x="84443" y="147962"/>
                </a:lnTo>
                <a:cubicBezTo>
                  <a:pt x="83276" y="149115"/>
                  <a:pt x="81942" y="149997"/>
                  <a:pt x="80441" y="150609"/>
                </a:cubicBezTo>
                <a:cubicBezTo>
                  <a:pt x="78939" y="151220"/>
                  <a:pt x="77382" y="151528"/>
                  <a:pt x="75769" y="151533"/>
                </a:cubicBezTo>
                <a:cubicBezTo>
                  <a:pt x="74156" y="151528"/>
                  <a:pt x="72598" y="151220"/>
                  <a:pt x="71097" y="150609"/>
                </a:cubicBezTo>
                <a:cubicBezTo>
                  <a:pt x="69596" y="149997"/>
                  <a:pt x="68262" y="149115"/>
                  <a:pt x="67095" y="147962"/>
                </a:cubicBezTo>
                <a:lnTo>
                  <a:pt x="49747" y="130615"/>
                </a:lnTo>
                <a:lnTo>
                  <a:pt x="3571" y="84440"/>
                </a:lnTo>
                <a:cubicBezTo>
                  <a:pt x="2418" y="83274"/>
                  <a:pt x="1536" y="81940"/>
                  <a:pt x="925" y="80438"/>
                </a:cubicBezTo>
                <a:cubicBezTo>
                  <a:pt x="313" y="78937"/>
                  <a:pt x="5" y="77380"/>
                  <a:pt x="0" y="75767"/>
                </a:cubicBezTo>
                <a:cubicBezTo>
                  <a:pt x="5" y="74154"/>
                  <a:pt x="313" y="72596"/>
                  <a:pt x="925" y="71095"/>
                </a:cubicBezTo>
                <a:cubicBezTo>
                  <a:pt x="1536" y="69594"/>
                  <a:pt x="2418" y="68260"/>
                  <a:pt x="3571" y="67093"/>
                </a:cubicBezTo>
                <a:lnTo>
                  <a:pt x="20919" y="49746"/>
                </a:lnTo>
                <a:cubicBezTo>
                  <a:pt x="22086" y="48592"/>
                  <a:pt x="23420" y="47710"/>
                  <a:pt x="24921" y="47099"/>
                </a:cubicBezTo>
                <a:cubicBezTo>
                  <a:pt x="26423" y="46488"/>
                  <a:pt x="27980" y="46180"/>
                  <a:pt x="29593" y="46174"/>
                </a:cubicBezTo>
                <a:cubicBezTo>
                  <a:pt x="31206" y="46180"/>
                  <a:pt x="32763" y="46488"/>
                  <a:pt x="34265" y="47099"/>
                </a:cubicBezTo>
                <a:cubicBezTo>
                  <a:pt x="35766" y="47710"/>
                  <a:pt x="37100" y="48592"/>
                  <a:pt x="38267" y="49746"/>
                </a:cubicBezTo>
                <a:lnTo>
                  <a:pt x="75769" y="87374"/>
                </a:lnTo>
                <a:lnTo>
                  <a:pt x="159446" y="3571"/>
                </a:lnTo>
                <a:cubicBezTo>
                  <a:pt x="160613" y="2418"/>
                  <a:pt x="161947" y="1536"/>
                  <a:pt x="163448" y="925"/>
                </a:cubicBezTo>
                <a:cubicBezTo>
                  <a:pt x="164950" y="313"/>
                  <a:pt x="166507" y="5"/>
                  <a:pt x="168120" y="0"/>
                </a:cubicBezTo>
                <a:close/>
              </a:path>
            </a:pathLst>
          </a:custGeom>
          <a:solidFill>
            <a:srgbClr val="828d90"/>
          </a:solidFill>
          <a:ln w="0">
            <a:noFill/>
          </a:ln>
        </p:spPr>
        <p:style>
          <a:lnRef idx="0"/>
          <a:fillRef idx="0"/>
          <a:effectRef idx="0"/>
          <a:fontRef idx="minor"/>
        </p:style>
        <p:txBody>
          <a:bodyPr lIns="90000" rIns="90000" tIns="50400" bIns="50400" anchor="ctr">
            <a:noAutofit/>
          </a:bodyPr>
          <a:p>
            <a:pPr>
              <a:lnSpc>
                <a:spcPct val="100000"/>
              </a:lnSpc>
              <a:tabLst>
                <a:tab algn="l" pos="0"/>
              </a:tabLst>
            </a:pPr>
            <a:endParaRPr b="0" lang="en-US" sz="1400" spc="-1" strike="noStrike">
              <a:solidFill>
                <a:srgbClr val="000000"/>
              </a:solidFill>
              <a:latin typeface="Arial"/>
            </a:endParaRPr>
          </a:p>
        </p:txBody>
      </p:sp>
      <p:sp>
        <p:nvSpPr>
          <p:cNvPr id="214" name="Google Shape;532;p92"/>
          <p:cNvSpPr/>
          <p:nvPr/>
        </p:nvSpPr>
        <p:spPr>
          <a:xfrm>
            <a:off x="4158000" y="2533320"/>
            <a:ext cx="4118760" cy="21564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200" spc="-1" strike="noStrike">
                <a:solidFill>
                  <a:srgbClr val="484f50"/>
                </a:solidFill>
                <a:latin typeface="Open Sans Light"/>
                <a:ea typeface="Open Sans Light"/>
              </a:rPr>
              <a:t>Benefits, CME, etc.</a:t>
            </a:r>
            <a:endParaRPr b="0" lang="en-US" sz="1200" spc="-1" strike="noStrike">
              <a:solidFill>
                <a:srgbClr val="000000"/>
              </a:solidFill>
              <a:latin typeface="Arial"/>
            </a:endParaRPr>
          </a:p>
        </p:txBody>
      </p:sp>
      <p:sp>
        <p:nvSpPr>
          <p:cNvPr id="215" name="Google Shape;533;p92"/>
          <p:cNvSpPr/>
          <p:nvPr/>
        </p:nvSpPr>
        <p:spPr>
          <a:xfrm>
            <a:off x="3790800" y="2601000"/>
            <a:ext cx="127440" cy="100080"/>
          </a:xfrm>
          <a:custGeom>
            <a:avLst/>
            <a:gdLst>
              <a:gd name="textAreaLeft" fmla="*/ 0 w 127440"/>
              <a:gd name="textAreaRight" fmla="*/ 128160 w 127440"/>
              <a:gd name="textAreaTop" fmla="*/ 0 h 100080"/>
              <a:gd name="textAreaBottom" fmla="*/ 100800 h 100080"/>
            </a:gdLst>
            <a:ahLst/>
            <a:rect l="textAreaLeft" t="textAreaTop" r="textAreaRight" b="textAreaBottom"/>
            <a:pathLst>
              <a:path w="197713" h="151533">
                <a:moveTo>
                  <a:pt x="168120" y="0"/>
                </a:moveTo>
                <a:cubicBezTo>
                  <a:pt x="169733" y="5"/>
                  <a:pt x="171291" y="313"/>
                  <a:pt x="172792" y="925"/>
                </a:cubicBezTo>
                <a:cubicBezTo>
                  <a:pt x="174293" y="1536"/>
                  <a:pt x="175628" y="2418"/>
                  <a:pt x="176794" y="3571"/>
                </a:cubicBezTo>
                <a:lnTo>
                  <a:pt x="194142" y="20919"/>
                </a:lnTo>
                <a:cubicBezTo>
                  <a:pt x="195295" y="22085"/>
                  <a:pt x="196177" y="23419"/>
                  <a:pt x="196788" y="24921"/>
                </a:cubicBezTo>
                <a:cubicBezTo>
                  <a:pt x="197399" y="26422"/>
                  <a:pt x="197707" y="27979"/>
                  <a:pt x="197713" y="29592"/>
                </a:cubicBezTo>
                <a:cubicBezTo>
                  <a:pt x="197707" y="31205"/>
                  <a:pt x="197399" y="32763"/>
                  <a:pt x="196788" y="34264"/>
                </a:cubicBezTo>
                <a:cubicBezTo>
                  <a:pt x="196177" y="35765"/>
                  <a:pt x="195295" y="37099"/>
                  <a:pt x="194142" y="38266"/>
                </a:cubicBezTo>
                <a:lnTo>
                  <a:pt x="101790" y="130615"/>
                </a:lnTo>
                <a:lnTo>
                  <a:pt x="84443" y="147962"/>
                </a:lnTo>
                <a:cubicBezTo>
                  <a:pt x="83276" y="149115"/>
                  <a:pt x="81942" y="149997"/>
                  <a:pt x="80441" y="150609"/>
                </a:cubicBezTo>
                <a:cubicBezTo>
                  <a:pt x="78939" y="151220"/>
                  <a:pt x="77382" y="151528"/>
                  <a:pt x="75769" y="151533"/>
                </a:cubicBezTo>
                <a:cubicBezTo>
                  <a:pt x="74156" y="151528"/>
                  <a:pt x="72598" y="151220"/>
                  <a:pt x="71097" y="150609"/>
                </a:cubicBezTo>
                <a:cubicBezTo>
                  <a:pt x="69596" y="149997"/>
                  <a:pt x="68262" y="149115"/>
                  <a:pt x="67095" y="147962"/>
                </a:cubicBezTo>
                <a:lnTo>
                  <a:pt x="49747" y="130615"/>
                </a:lnTo>
                <a:lnTo>
                  <a:pt x="3571" y="84440"/>
                </a:lnTo>
                <a:cubicBezTo>
                  <a:pt x="2418" y="83274"/>
                  <a:pt x="1536" y="81940"/>
                  <a:pt x="925" y="80438"/>
                </a:cubicBezTo>
                <a:cubicBezTo>
                  <a:pt x="313" y="78937"/>
                  <a:pt x="5" y="77380"/>
                  <a:pt x="0" y="75767"/>
                </a:cubicBezTo>
                <a:cubicBezTo>
                  <a:pt x="5" y="74154"/>
                  <a:pt x="313" y="72596"/>
                  <a:pt x="925" y="71095"/>
                </a:cubicBezTo>
                <a:cubicBezTo>
                  <a:pt x="1536" y="69594"/>
                  <a:pt x="2418" y="68260"/>
                  <a:pt x="3571" y="67093"/>
                </a:cubicBezTo>
                <a:lnTo>
                  <a:pt x="20919" y="49746"/>
                </a:lnTo>
                <a:cubicBezTo>
                  <a:pt x="22086" y="48592"/>
                  <a:pt x="23420" y="47710"/>
                  <a:pt x="24921" y="47099"/>
                </a:cubicBezTo>
                <a:cubicBezTo>
                  <a:pt x="26423" y="46488"/>
                  <a:pt x="27980" y="46180"/>
                  <a:pt x="29593" y="46174"/>
                </a:cubicBezTo>
                <a:cubicBezTo>
                  <a:pt x="31206" y="46180"/>
                  <a:pt x="32763" y="46488"/>
                  <a:pt x="34265" y="47099"/>
                </a:cubicBezTo>
                <a:cubicBezTo>
                  <a:pt x="35766" y="47710"/>
                  <a:pt x="37100" y="48592"/>
                  <a:pt x="38267" y="49746"/>
                </a:cubicBezTo>
                <a:lnTo>
                  <a:pt x="75769" y="87374"/>
                </a:lnTo>
                <a:lnTo>
                  <a:pt x="159446" y="3571"/>
                </a:lnTo>
                <a:cubicBezTo>
                  <a:pt x="160613" y="2418"/>
                  <a:pt x="161947" y="1536"/>
                  <a:pt x="163448" y="925"/>
                </a:cubicBezTo>
                <a:cubicBezTo>
                  <a:pt x="164950" y="313"/>
                  <a:pt x="166507" y="5"/>
                  <a:pt x="168120" y="0"/>
                </a:cubicBezTo>
                <a:close/>
              </a:path>
            </a:pathLst>
          </a:custGeom>
          <a:solidFill>
            <a:srgbClr val="828d90"/>
          </a:solidFill>
          <a:ln w="0">
            <a:noFill/>
          </a:ln>
        </p:spPr>
        <p:style>
          <a:lnRef idx="0"/>
          <a:fillRef idx="0"/>
          <a:effectRef idx="0"/>
          <a:fontRef idx="minor"/>
        </p:style>
        <p:txBody>
          <a:bodyPr lIns="90000" rIns="90000" tIns="50400" bIns="50400" anchor="ctr">
            <a:noAutofit/>
          </a:bodyPr>
          <a:p>
            <a:pPr>
              <a:lnSpc>
                <a:spcPct val="100000"/>
              </a:lnSpc>
              <a:tabLst>
                <a:tab algn="l" pos="0"/>
              </a:tabLst>
            </a:pPr>
            <a:endParaRPr b="0" lang="en-US" sz="1400" spc="-1" strike="noStrike">
              <a:solidFill>
                <a:srgbClr val="000000"/>
              </a:solidFill>
              <a:latin typeface="Arial"/>
            </a:endParaRPr>
          </a:p>
        </p:txBody>
      </p:sp>
      <p:sp>
        <p:nvSpPr>
          <p:cNvPr id="216" name="Google Shape;534;p92"/>
          <p:cNvSpPr/>
          <p:nvPr/>
        </p:nvSpPr>
        <p:spPr>
          <a:xfrm>
            <a:off x="4158000" y="2914200"/>
            <a:ext cx="4118760" cy="21564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200" spc="-1" strike="noStrike">
                <a:solidFill>
                  <a:srgbClr val="484f50"/>
                </a:solidFill>
                <a:latin typeface="Open Sans Light"/>
                <a:ea typeface="Open Sans Light"/>
              </a:rPr>
              <a:t>Malpractice Insurance</a:t>
            </a:r>
            <a:endParaRPr b="0" lang="en-US" sz="1200" spc="-1" strike="noStrike">
              <a:solidFill>
                <a:srgbClr val="000000"/>
              </a:solidFill>
              <a:latin typeface="Arial"/>
            </a:endParaRPr>
          </a:p>
        </p:txBody>
      </p:sp>
      <p:sp>
        <p:nvSpPr>
          <p:cNvPr id="217" name="Google Shape;535;p92"/>
          <p:cNvSpPr/>
          <p:nvPr/>
        </p:nvSpPr>
        <p:spPr>
          <a:xfrm>
            <a:off x="3790800" y="2982240"/>
            <a:ext cx="127440" cy="100080"/>
          </a:xfrm>
          <a:custGeom>
            <a:avLst/>
            <a:gdLst>
              <a:gd name="textAreaLeft" fmla="*/ 0 w 127440"/>
              <a:gd name="textAreaRight" fmla="*/ 128160 w 127440"/>
              <a:gd name="textAreaTop" fmla="*/ 0 h 100080"/>
              <a:gd name="textAreaBottom" fmla="*/ 100800 h 100080"/>
            </a:gdLst>
            <a:ahLst/>
            <a:rect l="textAreaLeft" t="textAreaTop" r="textAreaRight" b="textAreaBottom"/>
            <a:pathLst>
              <a:path w="197713" h="151533">
                <a:moveTo>
                  <a:pt x="168120" y="0"/>
                </a:moveTo>
                <a:cubicBezTo>
                  <a:pt x="169733" y="5"/>
                  <a:pt x="171291" y="313"/>
                  <a:pt x="172792" y="925"/>
                </a:cubicBezTo>
                <a:cubicBezTo>
                  <a:pt x="174293" y="1536"/>
                  <a:pt x="175628" y="2418"/>
                  <a:pt x="176794" y="3571"/>
                </a:cubicBezTo>
                <a:lnTo>
                  <a:pt x="194142" y="20919"/>
                </a:lnTo>
                <a:cubicBezTo>
                  <a:pt x="195295" y="22085"/>
                  <a:pt x="196177" y="23419"/>
                  <a:pt x="196788" y="24921"/>
                </a:cubicBezTo>
                <a:cubicBezTo>
                  <a:pt x="197399" y="26422"/>
                  <a:pt x="197707" y="27979"/>
                  <a:pt x="197713" y="29592"/>
                </a:cubicBezTo>
                <a:cubicBezTo>
                  <a:pt x="197707" y="31205"/>
                  <a:pt x="197399" y="32763"/>
                  <a:pt x="196788" y="34264"/>
                </a:cubicBezTo>
                <a:cubicBezTo>
                  <a:pt x="196177" y="35765"/>
                  <a:pt x="195295" y="37099"/>
                  <a:pt x="194142" y="38266"/>
                </a:cubicBezTo>
                <a:lnTo>
                  <a:pt x="101790" y="130615"/>
                </a:lnTo>
                <a:lnTo>
                  <a:pt x="84443" y="147962"/>
                </a:lnTo>
                <a:cubicBezTo>
                  <a:pt x="83276" y="149115"/>
                  <a:pt x="81942" y="149997"/>
                  <a:pt x="80441" y="150609"/>
                </a:cubicBezTo>
                <a:cubicBezTo>
                  <a:pt x="78939" y="151220"/>
                  <a:pt x="77382" y="151528"/>
                  <a:pt x="75769" y="151533"/>
                </a:cubicBezTo>
                <a:cubicBezTo>
                  <a:pt x="74156" y="151528"/>
                  <a:pt x="72598" y="151220"/>
                  <a:pt x="71097" y="150609"/>
                </a:cubicBezTo>
                <a:cubicBezTo>
                  <a:pt x="69596" y="149997"/>
                  <a:pt x="68262" y="149115"/>
                  <a:pt x="67095" y="147962"/>
                </a:cubicBezTo>
                <a:lnTo>
                  <a:pt x="49747" y="130615"/>
                </a:lnTo>
                <a:lnTo>
                  <a:pt x="3571" y="84440"/>
                </a:lnTo>
                <a:cubicBezTo>
                  <a:pt x="2418" y="83274"/>
                  <a:pt x="1536" y="81940"/>
                  <a:pt x="925" y="80438"/>
                </a:cubicBezTo>
                <a:cubicBezTo>
                  <a:pt x="313" y="78937"/>
                  <a:pt x="5" y="77380"/>
                  <a:pt x="0" y="75767"/>
                </a:cubicBezTo>
                <a:cubicBezTo>
                  <a:pt x="5" y="74154"/>
                  <a:pt x="313" y="72596"/>
                  <a:pt x="925" y="71095"/>
                </a:cubicBezTo>
                <a:cubicBezTo>
                  <a:pt x="1536" y="69594"/>
                  <a:pt x="2418" y="68260"/>
                  <a:pt x="3571" y="67093"/>
                </a:cubicBezTo>
                <a:lnTo>
                  <a:pt x="20919" y="49746"/>
                </a:lnTo>
                <a:cubicBezTo>
                  <a:pt x="22086" y="48592"/>
                  <a:pt x="23420" y="47710"/>
                  <a:pt x="24921" y="47099"/>
                </a:cubicBezTo>
                <a:cubicBezTo>
                  <a:pt x="26423" y="46488"/>
                  <a:pt x="27980" y="46180"/>
                  <a:pt x="29593" y="46174"/>
                </a:cubicBezTo>
                <a:cubicBezTo>
                  <a:pt x="31206" y="46180"/>
                  <a:pt x="32763" y="46488"/>
                  <a:pt x="34265" y="47099"/>
                </a:cubicBezTo>
                <a:cubicBezTo>
                  <a:pt x="35766" y="47710"/>
                  <a:pt x="37100" y="48592"/>
                  <a:pt x="38267" y="49746"/>
                </a:cubicBezTo>
                <a:lnTo>
                  <a:pt x="75769" y="87374"/>
                </a:lnTo>
                <a:lnTo>
                  <a:pt x="159446" y="3571"/>
                </a:lnTo>
                <a:cubicBezTo>
                  <a:pt x="160613" y="2418"/>
                  <a:pt x="161947" y="1536"/>
                  <a:pt x="163448" y="925"/>
                </a:cubicBezTo>
                <a:cubicBezTo>
                  <a:pt x="164950" y="313"/>
                  <a:pt x="166507" y="5"/>
                  <a:pt x="168120" y="0"/>
                </a:cubicBezTo>
                <a:close/>
              </a:path>
            </a:pathLst>
          </a:custGeom>
          <a:solidFill>
            <a:srgbClr val="828d90"/>
          </a:solidFill>
          <a:ln w="0">
            <a:noFill/>
          </a:ln>
        </p:spPr>
        <p:style>
          <a:lnRef idx="0"/>
          <a:fillRef idx="0"/>
          <a:effectRef idx="0"/>
          <a:fontRef idx="minor"/>
        </p:style>
        <p:txBody>
          <a:bodyPr lIns="90000" rIns="90000" tIns="50400" bIns="50400" anchor="ctr">
            <a:noAutofit/>
          </a:bodyPr>
          <a:p>
            <a:pPr>
              <a:lnSpc>
                <a:spcPct val="100000"/>
              </a:lnSpc>
              <a:tabLst>
                <a:tab algn="l" pos="0"/>
              </a:tabLst>
            </a:pPr>
            <a:endParaRPr b="0" lang="en-US" sz="1400" spc="-1" strike="noStrike">
              <a:solidFill>
                <a:srgbClr val="000000"/>
              </a:solidFill>
              <a:latin typeface="Arial"/>
            </a:endParaRPr>
          </a:p>
        </p:txBody>
      </p:sp>
      <p:sp>
        <p:nvSpPr>
          <p:cNvPr id="218" name="Google Shape;536;p92"/>
          <p:cNvSpPr/>
          <p:nvPr/>
        </p:nvSpPr>
        <p:spPr>
          <a:xfrm>
            <a:off x="4158000" y="3295080"/>
            <a:ext cx="4118760" cy="21564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200" spc="-1" strike="noStrike">
                <a:solidFill>
                  <a:srgbClr val="484f50"/>
                </a:solidFill>
                <a:latin typeface="Open Sans Light"/>
                <a:ea typeface="Open Sans Light"/>
              </a:rPr>
              <a:t>Taxes</a:t>
            </a:r>
            <a:endParaRPr b="0" lang="en-US" sz="1200" spc="-1" strike="noStrike">
              <a:solidFill>
                <a:srgbClr val="000000"/>
              </a:solidFill>
              <a:latin typeface="Arial"/>
            </a:endParaRPr>
          </a:p>
        </p:txBody>
      </p:sp>
      <p:sp>
        <p:nvSpPr>
          <p:cNvPr id="219" name="Google Shape;537;p92"/>
          <p:cNvSpPr/>
          <p:nvPr/>
        </p:nvSpPr>
        <p:spPr>
          <a:xfrm>
            <a:off x="3790800" y="3363120"/>
            <a:ext cx="127440" cy="100080"/>
          </a:xfrm>
          <a:custGeom>
            <a:avLst/>
            <a:gdLst>
              <a:gd name="textAreaLeft" fmla="*/ 0 w 127440"/>
              <a:gd name="textAreaRight" fmla="*/ 128160 w 127440"/>
              <a:gd name="textAreaTop" fmla="*/ 0 h 100080"/>
              <a:gd name="textAreaBottom" fmla="*/ 100800 h 100080"/>
            </a:gdLst>
            <a:ahLst/>
            <a:rect l="textAreaLeft" t="textAreaTop" r="textAreaRight" b="textAreaBottom"/>
            <a:pathLst>
              <a:path w="197713" h="151533">
                <a:moveTo>
                  <a:pt x="168120" y="0"/>
                </a:moveTo>
                <a:cubicBezTo>
                  <a:pt x="169733" y="5"/>
                  <a:pt x="171291" y="313"/>
                  <a:pt x="172792" y="925"/>
                </a:cubicBezTo>
                <a:cubicBezTo>
                  <a:pt x="174293" y="1536"/>
                  <a:pt x="175628" y="2418"/>
                  <a:pt x="176794" y="3571"/>
                </a:cubicBezTo>
                <a:lnTo>
                  <a:pt x="194142" y="20919"/>
                </a:lnTo>
                <a:cubicBezTo>
                  <a:pt x="195295" y="22085"/>
                  <a:pt x="196177" y="23419"/>
                  <a:pt x="196788" y="24921"/>
                </a:cubicBezTo>
                <a:cubicBezTo>
                  <a:pt x="197399" y="26422"/>
                  <a:pt x="197707" y="27979"/>
                  <a:pt x="197713" y="29592"/>
                </a:cubicBezTo>
                <a:cubicBezTo>
                  <a:pt x="197707" y="31205"/>
                  <a:pt x="197399" y="32763"/>
                  <a:pt x="196788" y="34264"/>
                </a:cubicBezTo>
                <a:cubicBezTo>
                  <a:pt x="196177" y="35765"/>
                  <a:pt x="195295" y="37099"/>
                  <a:pt x="194142" y="38266"/>
                </a:cubicBezTo>
                <a:lnTo>
                  <a:pt x="101790" y="130615"/>
                </a:lnTo>
                <a:lnTo>
                  <a:pt x="84443" y="147962"/>
                </a:lnTo>
                <a:cubicBezTo>
                  <a:pt x="83276" y="149115"/>
                  <a:pt x="81942" y="149997"/>
                  <a:pt x="80441" y="150609"/>
                </a:cubicBezTo>
                <a:cubicBezTo>
                  <a:pt x="78939" y="151220"/>
                  <a:pt x="77382" y="151528"/>
                  <a:pt x="75769" y="151533"/>
                </a:cubicBezTo>
                <a:cubicBezTo>
                  <a:pt x="74156" y="151528"/>
                  <a:pt x="72598" y="151220"/>
                  <a:pt x="71097" y="150609"/>
                </a:cubicBezTo>
                <a:cubicBezTo>
                  <a:pt x="69596" y="149997"/>
                  <a:pt x="68262" y="149115"/>
                  <a:pt x="67095" y="147962"/>
                </a:cubicBezTo>
                <a:lnTo>
                  <a:pt x="49747" y="130615"/>
                </a:lnTo>
                <a:lnTo>
                  <a:pt x="3571" y="84440"/>
                </a:lnTo>
                <a:cubicBezTo>
                  <a:pt x="2418" y="83274"/>
                  <a:pt x="1536" y="81940"/>
                  <a:pt x="925" y="80438"/>
                </a:cubicBezTo>
                <a:cubicBezTo>
                  <a:pt x="313" y="78937"/>
                  <a:pt x="5" y="77380"/>
                  <a:pt x="0" y="75767"/>
                </a:cubicBezTo>
                <a:cubicBezTo>
                  <a:pt x="5" y="74154"/>
                  <a:pt x="313" y="72596"/>
                  <a:pt x="925" y="71095"/>
                </a:cubicBezTo>
                <a:cubicBezTo>
                  <a:pt x="1536" y="69594"/>
                  <a:pt x="2418" y="68260"/>
                  <a:pt x="3571" y="67093"/>
                </a:cubicBezTo>
                <a:lnTo>
                  <a:pt x="20919" y="49746"/>
                </a:lnTo>
                <a:cubicBezTo>
                  <a:pt x="22086" y="48592"/>
                  <a:pt x="23420" y="47710"/>
                  <a:pt x="24921" y="47099"/>
                </a:cubicBezTo>
                <a:cubicBezTo>
                  <a:pt x="26423" y="46488"/>
                  <a:pt x="27980" y="46180"/>
                  <a:pt x="29593" y="46174"/>
                </a:cubicBezTo>
                <a:cubicBezTo>
                  <a:pt x="31206" y="46180"/>
                  <a:pt x="32763" y="46488"/>
                  <a:pt x="34265" y="47099"/>
                </a:cubicBezTo>
                <a:cubicBezTo>
                  <a:pt x="35766" y="47710"/>
                  <a:pt x="37100" y="48592"/>
                  <a:pt x="38267" y="49746"/>
                </a:cubicBezTo>
                <a:lnTo>
                  <a:pt x="75769" y="87374"/>
                </a:lnTo>
                <a:lnTo>
                  <a:pt x="159446" y="3571"/>
                </a:lnTo>
                <a:cubicBezTo>
                  <a:pt x="160613" y="2418"/>
                  <a:pt x="161947" y="1536"/>
                  <a:pt x="163448" y="925"/>
                </a:cubicBezTo>
                <a:cubicBezTo>
                  <a:pt x="164950" y="313"/>
                  <a:pt x="166507" y="5"/>
                  <a:pt x="168120" y="0"/>
                </a:cubicBezTo>
                <a:close/>
              </a:path>
            </a:pathLst>
          </a:custGeom>
          <a:solidFill>
            <a:srgbClr val="828d90"/>
          </a:solidFill>
          <a:ln w="0">
            <a:noFill/>
          </a:ln>
        </p:spPr>
        <p:style>
          <a:lnRef idx="0"/>
          <a:fillRef idx="0"/>
          <a:effectRef idx="0"/>
          <a:fontRef idx="minor"/>
        </p:style>
        <p:txBody>
          <a:bodyPr lIns="90000" rIns="90000" tIns="50400" bIns="50400" anchor="ctr">
            <a:noAutofit/>
          </a:bodyPr>
          <a:p>
            <a:pPr>
              <a:lnSpc>
                <a:spcPct val="100000"/>
              </a:lnSpc>
              <a:tabLst>
                <a:tab algn="l" pos="0"/>
              </a:tabLst>
            </a:pPr>
            <a:endParaRPr b="0" lang="en-US" sz="1400" spc="-1" strike="noStrike">
              <a:solidFill>
                <a:srgbClr val="000000"/>
              </a:solidFill>
              <a:latin typeface="Arial"/>
            </a:endParaRPr>
          </a:p>
        </p:txBody>
      </p:sp>
      <p:sp>
        <p:nvSpPr>
          <p:cNvPr id="220" name="Google Shape;538;p92"/>
          <p:cNvSpPr/>
          <p:nvPr/>
        </p:nvSpPr>
        <p:spPr>
          <a:xfrm>
            <a:off x="4158000" y="3677760"/>
            <a:ext cx="4118760" cy="39816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200" spc="-1" strike="noStrike">
                <a:solidFill>
                  <a:srgbClr val="484f50"/>
                </a:solidFill>
                <a:latin typeface="Open Sans Light"/>
                <a:ea typeface="Open Sans Light"/>
              </a:rPr>
              <a:t>Usually between 40-70% of the budget, 55-65% as a rule of thumb.</a:t>
            </a:r>
            <a:endParaRPr b="0" lang="en-US" sz="1200" spc="-1" strike="noStrike">
              <a:solidFill>
                <a:srgbClr val="000000"/>
              </a:solidFill>
              <a:latin typeface="Arial"/>
            </a:endParaRPr>
          </a:p>
        </p:txBody>
      </p:sp>
      <p:sp>
        <p:nvSpPr>
          <p:cNvPr id="221" name="Google Shape;539;p92"/>
          <p:cNvSpPr/>
          <p:nvPr/>
        </p:nvSpPr>
        <p:spPr>
          <a:xfrm>
            <a:off x="3790800" y="3744000"/>
            <a:ext cx="127440" cy="100080"/>
          </a:xfrm>
          <a:custGeom>
            <a:avLst/>
            <a:gdLst>
              <a:gd name="textAreaLeft" fmla="*/ 0 w 127440"/>
              <a:gd name="textAreaRight" fmla="*/ 128160 w 127440"/>
              <a:gd name="textAreaTop" fmla="*/ 0 h 100080"/>
              <a:gd name="textAreaBottom" fmla="*/ 100800 h 100080"/>
            </a:gdLst>
            <a:ahLst/>
            <a:rect l="textAreaLeft" t="textAreaTop" r="textAreaRight" b="textAreaBottom"/>
            <a:pathLst>
              <a:path w="197713" h="151533">
                <a:moveTo>
                  <a:pt x="168120" y="0"/>
                </a:moveTo>
                <a:cubicBezTo>
                  <a:pt x="169733" y="5"/>
                  <a:pt x="171291" y="313"/>
                  <a:pt x="172792" y="925"/>
                </a:cubicBezTo>
                <a:cubicBezTo>
                  <a:pt x="174293" y="1536"/>
                  <a:pt x="175628" y="2418"/>
                  <a:pt x="176794" y="3571"/>
                </a:cubicBezTo>
                <a:lnTo>
                  <a:pt x="194142" y="20919"/>
                </a:lnTo>
                <a:cubicBezTo>
                  <a:pt x="195295" y="22085"/>
                  <a:pt x="196177" y="23419"/>
                  <a:pt x="196788" y="24921"/>
                </a:cubicBezTo>
                <a:cubicBezTo>
                  <a:pt x="197399" y="26422"/>
                  <a:pt x="197707" y="27979"/>
                  <a:pt x="197713" y="29592"/>
                </a:cubicBezTo>
                <a:cubicBezTo>
                  <a:pt x="197707" y="31205"/>
                  <a:pt x="197399" y="32763"/>
                  <a:pt x="196788" y="34264"/>
                </a:cubicBezTo>
                <a:cubicBezTo>
                  <a:pt x="196177" y="35765"/>
                  <a:pt x="195295" y="37099"/>
                  <a:pt x="194142" y="38266"/>
                </a:cubicBezTo>
                <a:lnTo>
                  <a:pt x="101790" y="130615"/>
                </a:lnTo>
                <a:lnTo>
                  <a:pt x="84443" y="147962"/>
                </a:lnTo>
                <a:cubicBezTo>
                  <a:pt x="83276" y="149115"/>
                  <a:pt x="81942" y="149997"/>
                  <a:pt x="80441" y="150609"/>
                </a:cubicBezTo>
                <a:cubicBezTo>
                  <a:pt x="78939" y="151220"/>
                  <a:pt x="77382" y="151528"/>
                  <a:pt x="75769" y="151533"/>
                </a:cubicBezTo>
                <a:cubicBezTo>
                  <a:pt x="74156" y="151528"/>
                  <a:pt x="72598" y="151220"/>
                  <a:pt x="71097" y="150609"/>
                </a:cubicBezTo>
                <a:cubicBezTo>
                  <a:pt x="69596" y="149997"/>
                  <a:pt x="68262" y="149115"/>
                  <a:pt x="67095" y="147962"/>
                </a:cubicBezTo>
                <a:lnTo>
                  <a:pt x="49747" y="130615"/>
                </a:lnTo>
                <a:lnTo>
                  <a:pt x="3571" y="84440"/>
                </a:lnTo>
                <a:cubicBezTo>
                  <a:pt x="2418" y="83274"/>
                  <a:pt x="1536" y="81940"/>
                  <a:pt x="925" y="80438"/>
                </a:cubicBezTo>
                <a:cubicBezTo>
                  <a:pt x="313" y="78937"/>
                  <a:pt x="5" y="77380"/>
                  <a:pt x="0" y="75767"/>
                </a:cubicBezTo>
                <a:cubicBezTo>
                  <a:pt x="5" y="74154"/>
                  <a:pt x="313" y="72596"/>
                  <a:pt x="925" y="71095"/>
                </a:cubicBezTo>
                <a:cubicBezTo>
                  <a:pt x="1536" y="69594"/>
                  <a:pt x="2418" y="68260"/>
                  <a:pt x="3571" y="67093"/>
                </a:cubicBezTo>
                <a:lnTo>
                  <a:pt x="20919" y="49746"/>
                </a:lnTo>
                <a:cubicBezTo>
                  <a:pt x="22086" y="48592"/>
                  <a:pt x="23420" y="47710"/>
                  <a:pt x="24921" y="47099"/>
                </a:cubicBezTo>
                <a:cubicBezTo>
                  <a:pt x="26423" y="46488"/>
                  <a:pt x="27980" y="46180"/>
                  <a:pt x="29593" y="46174"/>
                </a:cubicBezTo>
                <a:cubicBezTo>
                  <a:pt x="31206" y="46180"/>
                  <a:pt x="32763" y="46488"/>
                  <a:pt x="34265" y="47099"/>
                </a:cubicBezTo>
                <a:cubicBezTo>
                  <a:pt x="35766" y="47710"/>
                  <a:pt x="37100" y="48592"/>
                  <a:pt x="38267" y="49746"/>
                </a:cubicBezTo>
                <a:lnTo>
                  <a:pt x="75769" y="87374"/>
                </a:lnTo>
                <a:lnTo>
                  <a:pt x="159446" y="3571"/>
                </a:lnTo>
                <a:cubicBezTo>
                  <a:pt x="160613" y="2418"/>
                  <a:pt x="161947" y="1536"/>
                  <a:pt x="163448" y="925"/>
                </a:cubicBezTo>
                <a:cubicBezTo>
                  <a:pt x="164950" y="313"/>
                  <a:pt x="166507" y="5"/>
                  <a:pt x="168120" y="0"/>
                </a:cubicBezTo>
                <a:close/>
              </a:path>
            </a:pathLst>
          </a:custGeom>
          <a:solidFill>
            <a:srgbClr val="828d90"/>
          </a:solidFill>
          <a:ln w="0">
            <a:noFill/>
          </a:ln>
        </p:spPr>
        <p:style>
          <a:lnRef idx="0"/>
          <a:fillRef idx="0"/>
          <a:effectRef idx="0"/>
          <a:fontRef idx="minor"/>
        </p:style>
        <p:txBody>
          <a:bodyPr lIns="90000" rIns="90000" tIns="50400" bIns="50400" anchor="ctr">
            <a:noAutofit/>
          </a:bodyPr>
          <a:p>
            <a:pPr>
              <a:lnSpc>
                <a:spcPct val="100000"/>
              </a:lnSpc>
              <a:tabLst>
                <a:tab algn="l" pos="0"/>
              </a:tabLst>
            </a:pPr>
            <a:endParaRPr b="0" lang="en-US" sz="1400" spc="-1" strike="noStrike">
              <a:solidFill>
                <a:srgbClr val="000000"/>
              </a:solidFill>
              <a:latin typeface="Arial"/>
            </a:endParaRPr>
          </a:p>
        </p:txBody>
      </p:sp>
      <p:sp>
        <p:nvSpPr>
          <p:cNvPr id="222" name="Google Shape;540;p92"/>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9197805F-DBB5-4E16-95BC-BB12616B8AB4}"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223" name="Google Shape;541;p92"/>
          <p:cNvSpPr/>
          <p:nvPr/>
        </p:nvSpPr>
        <p:spPr>
          <a:xfrm>
            <a:off x="435600" y="97200"/>
            <a:ext cx="5934600" cy="55080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3400" spc="-1" strike="noStrike">
                <a:solidFill>
                  <a:srgbClr val="484f50"/>
                </a:solidFill>
                <a:latin typeface="Oswald SemiBold"/>
                <a:ea typeface="Oswald SemiBold"/>
              </a:rPr>
              <a:t>Expected Overhead</a:t>
            </a:r>
            <a:endParaRPr b="0" lang="en-US" sz="3400" spc="-1" strike="noStrike">
              <a:solidFill>
                <a:srgbClr val="000000"/>
              </a:solidFill>
              <a:latin typeface="Arial"/>
            </a:endParaRPr>
          </a:p>
        </p:txBody>
      </p:sp>
      <p:sp>
        <p:nvSpPr>
          <p:cNvPr id="224" name="Google Shape;542;p92"/>
          <p:cNvSpPr/>
          <p:nvPr/>
        </p:nvSpPr>
        <p:spPr>
          <a:xfrm>
            <a:off x="299520" y="847440"/>
            <a:ext cx="3174120" cy="399240"/>
          </a:xfrm>
          <a:prstGeom prst="rect">
            <a:avLst/>
          </a:prstGeom>
          <a:noFill/>
          <a:ln w="0">
            <a:noFill/>
          </a:ln>
        </p:spPr>
        <p:style>
          <a:lnRef idx="0"/>
          <a:fillRef idx="0"/>
          <a:effectRef idx="0"/>
          <a:fontRef idx="minor"/>
        </p:style>
        <p:txBody>
          <a:bodyPr lIns="90000" rIns="90000" tIns="91440" bIns="91440" anchor="ctr">
            <a:noAutofit/>
          </a:bodyPr>
          <a:p>
            <a:pPr>
              <a:lnSpc>
                <a:spcPct val="100000"/>
              </a:lnSpc>
              <a:tabLst>
                <a:tab algn="l" pos="0"/>
              </a:tabLst>
            </a:pPr>
            <a:endParaRPr b="0" lang="en-US" sz="1400" spc="-1" strike="noStrike">
              <a:solidFill>
                <a:srgbClr val="000000"/>
              </a:solidFill>
              <a:latin typeface="Arial"/>
            </a:endParaRPr>
          </a:p>
        </p:txBody>
      </p:sp>
      <p:graphicFrame>
        <p:nvGraphicFramePr>
          <p:cNvPr id="225" name="Google Shape;543;p92"/>
          <p:cNvGraphicFramePr/>
          <p:nvPr/>
        </p:nvGraphicFramePr>
        <p:xfrm>
          <a:off x="294120" y="824040"/>
          <a:ext cx="3386520" cy="3805560"/>
        </p:xfrm>
        <a:graphic>
          <a:graphicData uri="http://schemas.openxmlformats.org/drawingml/2006/table">
            <a:tbl>
              <a:tblPr/>
              <a:tblGrid>
                <a:gridCol w="991800"/>
                <a:gridCol w="919440"/>
                <a:gridCol w="731520"/>
                <a:gridCol w="744120"/>
              </a:tblGrid>
              <a:tr h="752040">
                <a:tc>
                  <a:txBody>
                    <a:bodyPr lIns="90720" rIns="90720" anchor="ctr">
                      <a:noAutofit/>
                    </a:bodyPr>
                    <a:p>
                      <a:pPr>
                        <a:lnSpc>
                          <a:spcPct val="100000"/>
                        </a:lnSpc>
                        <a:tabLst>
                          <a:tab algn="l" pos="0"/>
                        </a:tabLst>
                      </a:pPr>
                      <a:r>
                        <a:rPr b="1" lang="en" sz="1200" spc="-1" strike="noStrike">
                          <a:solidFill>
                            <a:srgbClr val="000000"/>
                          </a:solidFill>
                          <a:latin typeface="Arial"/>
                          <a:ea typeface="Arial"/>
                        </a:rPr>
                        <a:t>Income</a:t>
                      </a:r>
                      <a:endParaRPr b="0" lang="en-US" sz="1200" spc="-1" strike="noStrike">
                        <a:solidFill>
                          <a:srgbClr val="000000"/>
                        </a:solidFill>
                        <a:latin typeface="Arial"/>
                      </a:endParaRPr>
                    </a:p>
                  </a:txBody>
                  <a:tcPr anchor="ctr" marL="90720" marR="9072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solidFill>
                      <a:srgbClr val="d9ead3"/>
                    </a:solidFill>
                  </a:tcPr>
                </a:tc>
                <a:tc>
                  <a:txBody>
                    <a:bodyPr lIns="90720" rIns="90720" anchor="ctr">
                      <a:noAutofit/>
                    </a:bodyPr>
                    <a:p>
                      <a:pPr algn="r">
                        <a:lnSpc>
                          <a:spcPct val="100000"/>
                        </a:lnSpc>
                        <a:tabLst>
                          <a:tab algn="l" pos="0"/>
                        </a:tabLst>
                      </a:pPr>
                      <a:r>
                        <a:rPr b="0" lang="en" sz="1100" spc="-1" strike="noStrike">
                          <a:solidFill>
                            <a:srgbClr val="000000"/>
                          </a:solidFill>
                          <a:latin typeface="Arial"/>
                          <a:ea typeface="Arial"/>
                        </a:rPr>
                        <a:t>$1,112,000</a:t>
                      </a:r>
                      <a:endParaRPr b="0" lang="en-US" sz="1100" spc="-1" strike="noStrike">
                        <a:solidFill>
                          <a:srgbClr val="000000"/>
                        </a:solidFill>
                        <a:latin typeface="Arial"/>
                      </a:endParaRPr>
                    </a:p>
                  </a:txBody>
                  <a:tcPr anchor="ctr" marL="90720" marR="9072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solidFill>
                      <a:srgbClr val="d9ead3"/>
                    </a:solidFill>
                  </a:tcPr>
                </a:tc>
                <a:tc>
                  <a:txBody>
                    <a:bodyPr lIns="90720" rIns="90720" anchor="ctr">
                      <a:noAutofit/>
                    </a:bodyPr>
                    <a:p>
                      <a:pPr algn="ctr">
                        <a:lnSpc>
                          <a:spcPct val="100000"/>
                        </a:lnSpc>
                        <a:tabLst>
                          <a:tab algn="l" pos="0"/>
                        </a:tabLst>
                      </a:pPr>
                      <a:r>
                        <a:rPr b="1" lang="en" sz="1600" spc="-1" strike="noStrike">
                          <a:solidFill>
                            <a:srgbClr val="000000"/>
                          </a:solidFill>
                          <a:latin typeface="Arial"/>
                          <a:ea typeface="Arial"/>
                        </a:rPr>
                        <a:t>100%</a:t>
                      </a:r>
                      <a:endParaRPr b="0" lang="en-US" sz="1600" spc="-1" strike="noStrike">
                        <a:solidFill>
                          <a:srgbClr val="000000"/>
                        </a:solidFill>
                        <a:latin typeface="Arial"/>
                      </a:endParaRPr>
                    </a:p>
                  </a:txBody>
                  <a:tcPr anchor="ctr" marL="90720" marR="9072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solidFill>
                      <a:srgbClr val="d9ead3"/>
                    </a:solidFill>
                  </a:tcPr>
                </a:tc>
                <a:tc>
                  <a:txBody>
                    <a:bodyPr lIns="90720" rIns="90720" anchor="ctr">
                      <a:noAutofit/>
                    </a:bodyPr>
                    <a:p>
                      <a:pPr algn="ctr">
                        <a:lnSpc>
                          <a:spcPct val="100000"/>
                        </a:lnSpc>
                        <a:tabLst>
                          <a:tab algn="l" pos="0"/>
                        </a:tabLst>
                      </a:pPr>
                      <a:r>
                        <a:rPr b="1" lang="en" sz="1600" spc="-1" strike="noStrike">
                          <a:solidFill>
                            <a:srgbClr val="000000"/>
                          </a:solidFill>
                          <a:latin typeface="Arial"/>
                          <a:ea typeface="Arial"/>
                        </a:rPr>
                        <a:t>100%</a:t>
                      </a:r>
                      <a:endParaRPr b="0" lang="en-US" sz="1600" spc="-1" strike="noStrike">
                        <a:solidFill>
                          <a:srgbClr val="000000"/>
                        </a:solidFill>
                        <a:latin typeface="Arial"/>
                      </a:endParaRPr>
                    </a:p>
                  </a:txBody>
                  <a:tcPr anchor="ctr" marL="90720" marR="9072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solidFill>
                      <a:srgbClr val="d9ead3"/>
                    </a:solidFill>
                  </a:tcPr>
                </a:tc>
              </a:tr>
              <a:tr h="1015200">
                <a:tc>
                  <a:txBody>
                    <a:bodyPr lIns="90720" rIns="90720" anchor="ctr">
                      <a:noAutofit/>
                    </a:bodyPr>
                    <a:p>
                      <a:pPr>
                        <a:lnSpc>
                          <a:spcPct val="100000"/>
                        </a:lnSpc>
                        <a:tabLst>
                          <a:tab algn="l" pos="0"/>
                        </a:tabLst>
                      </a:pPr>
                      <a:r>
                        <a:rPr b="1" lang="en" sz="1200" spc="-1" strike="noStrike">
                          <a:solidFill>
                            <a:srgbClr val="000000"/>
                          </a:solidFill>
                          <a:latin typeface="Arial"/>
                          <a:ea typeface="Arial"/>
                        </a:rPr>
                        <a:t>Practice Expenses</a:t>
                      </a:r>
                      <a:endParaRPr b="0" lang="en-US" sz="1200" spc="-1" strike="noStrike">
                        <a:solidFill>
                          <a:srgbClr val="000000"/>
                        </a:solidFill>
                        <a:latin typeface="Arial"/>
                      </a:endParaRPr>
                    </a:p>
                  </a:txBody>
                  <a:tcPr anchor="ctr" marL="90720" marR="9072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solidFill>
                      <a:srgbClr val="fce5cd"/>
                    </a:solidFill>
                  </a:tcPr>
                </a:tc>
                <a:tc>
                  <a:txBody>
                    <a:bodyPr lIns="90720" rIns="90720" anchor="ctr">
                      <a:noAutofit/>
                    </a:bodyPr>
                    <a:p>
                      <a:pPr algn="r">
                        <a:lnSpc>
                          <a:spcPct val="100000"/>
                        </a:lnSpc>
                        <a:tabLst>
                          <a:tab algn="l" pos="0"/>
                        </a:tabLst>
                      </a:pPr>
                      <a:r>
                        <a:rPr b="0" lang="en" sz="1100" spc="-1" strike="noStrike">
                          <a:solidFill>
                            <a:srgbClr val="000000"/>
                          </a:solidFill>
                          <a:latin typeface="Arial"/>
                          <a:ea typeface="Arial"/>
                        </a:rPr>
                        <a:t> </a:t>
                      </a:r>
                      <a:r>
                        <a:rPr b="0" lang="en" sz="1100" spc="-1" strike="noStrike">
                          <a:solidFill>
                            <a:srgbClr val="000000"/>
                          </a:solidFill>
                          <a:latin typeface="Arial"/>
                          <a:ea typeface="Arial"/>
                        </a:rPr>
                        <a:t>$691,000</a:t>
                      </a:r>
                      <a:endParaRPr b="0" lang="en-US" sz="1100" spc="-1" strike="noStrike">
                        <a:solidFill>
                          <a:srgbClr val="000000"/>
                        </a:solidFill>
                        <a:latin typeface="Arial"/>
                      </a:endParaRPr>
                    </a:p>
                  </a:txBody>
                  <a:tcPr anchor="ctr" marL="90720" marR="9072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solidFill>
                      <a:srgbClr val="fce5cd"/>
                    </a:solidFill>
                  </a:tcPr>
                </a:tc>
                <a:tc>
                  <a:txBody>
                    <a:bodyPr lIns="90720" rIns="90720" anchor="ctr">
                      <a:noAutofit/>
                    </a:bodyPr>
                    <a:p>
                      <a:pPr algn="ctr">
                        <a:lnSpc>
                          <a:spcPct val="100000"/>
                        </a:lnSpc>
                        <a:tabLst>
                          <a:tab algn="l" pos="0"/>
                        </a:tabLst>
                      </a:pPr>
                      <a:r>
                        <a:rPr b="1" lang="en" sz="1600" spc="-1" strike="noStrike">
                          <a:solidFill>
                            <a:srgbClr val="000000"/>
                          </a:solidFill>
                          <a:latin typeface="Arial"/>
                          <a:ea typeface="Arial"/>
                        </a:rPr>
                        <a:t>62%</a:t>
                      </a:r>
                      <a:endParaRPr b="0" lang="en-US" sz="1600" spc="-1" strike="noStrike">
                        <a:solidFill>
                          <a:srgbClr val="000000"/>
                        </a:solidFill>
                        <a:latin typeface="Arial"/>
                      </a:endParaRPr>
                    </a:p>
                  </a:txBody>
                  <a:tcPr anchor="ctr" marL="90720" marR="9072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solidFill>
                      <a:srgbClr val="fce5cd"/>
                    </a:solidFill>
                  </a:tcPr>
                </a:tc>
                <a:tc>
                  <a:txBody>
                    <a:bodyPr lIns="90720" rIns="90720" anchor="ctr">
                      <a:noAutofit/>
                    </a:bodyPr>
                    <a:p>
                      <a:pPr algn="ctr">
                        <a:lnSpc>
                          <a:spcPct val="100000"/>
                        </a:lnSpc>
                        <a:tabLst>
                          <a:tab algn="l" pos="0"/>
                        </a:tabLst>
                      </a:pPr>
                      <a:r>
                        <a:rPr b="1" lang="en" sz="1600" spc="-1" strike="noStrike">
                          <a:solidFill>
                            <a:srgbClr val="000000"/>
                          </a:solidFill>
                          <a:latin typeface="Arial"/>
                          <a:ea typeface="Arial"/>
                        </a:rPr>
                        <a:t>~65%</a:t>
                      </a:r>
                      <a:endParaRPr b="0" lang="en-US" sz="1600" spc="-1" strike="noStrike">
                        <a:solidFill>
                          <a:srgbClr val="000000"/>
                        </a:solidFill>
                        <a:latin typeface="Arial"/>
                      </a:endParaRPr>
                    </a:p>
                  </a:txBody>
                  <a:tcPr anchor="ctr" marL="90720" marR="9072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solidFill>
                      <a:srgbClr val="fce5cd"/>
                    </a:solidFill>
                  </a:tcPr>
                </a:tc>
              </a:tr>
              <a:tr h="1278720">
                <a:tc>
                  <a:txBody>
                    <a:bodyPr lIns="90720" rIns="90720" anchor="ctr">
                      <a:noAutofit/>
                    </a:bodyPr>
                    <a:p>
                      <a:pPr>
                        <a:lnSpc>
                          <a:spcPct val="100000"/>
                        </a:lnSpc>
                        <a:tabLst>
                          <a:tab algn="l" pos="0"/>
                        </a:tabLst>
                      </a:pPr>
                      <a:r>
                        <a:rPr b="1" lang="en" sz="1200" spc="-1" strike="noStrike">
                          <a:solidFill>
                            <a:srgbClr val="000000"/>
                          </a:solidFill>
                          <a:latin typeface="Arial"/>
                          <a:ea typeface="Arial"/>
                        </a:rPr>
                        <a:t>Clinician Expenses</a:t>
                      </a:r>
                      <a:endParaRPr b="0" lang="en-US" sz="1200" spc="-1" strike="noStrike">
                        <a:solidFill>
                          <a:srgbClr val="000000"/>
                        </a:solidFill>
                        <a:latin typeface="Arial"/>
                      </a:endParaRPr>
                    </a:p>
                  </a:txBody>
                  <a:tcPr anchor="ctr" marL="90720" marR="9072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solidFill>
                      <a:srgbClr val="fce5cd"/>
                    </a:solidFill>
                  </a:tcPr>
                </a:tc>
                <a:tc>
                  <a:txBody>
                    <a:bodyPr lIns="90720" rIns="90720" anchor="ctr">
                      <a:noAutofit/>
                    </a:bodyPr>
                    <a:p>
                      <a:pPr algn="r">
                        <a:lnSpc>
                          <a:spcPct val="100000"/>
                        </a:lnSpc>
                        <a:tabLst>
                          <a:tab algn="l" pos="0"/>
                        </a:tabLst>
                      </a:pPr>
                      <a:r>
                        <a:rPr b="0" lang="en" sz="1100" spc="-1" strike="noStrike">
                          <a:solidFill>
                            <a:srgbClr val="000000"/>
                          </a:solidFill>
                          <a:latin typeface="Arial"/>
                          <a:ea typeface="Arial"/>
                        </a:rPr>
                        <a:t>$281,000</a:t>
                      </a:r>
                      <a:endParaRPr b="0" lang="en-US" sz="1100" spc="-1" strike="noStrike">
                        <a:solidFill>
                          <a:srgbClr val="000000"/>
                        </a:solidFill>
                        <a:latin typeface="Arial"/>
                      </a:endParaRPr>
                    </a:p>
                  </a:txBody>
                  <a:tcPr anchor="ctr" marL="90720" marR="9072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solidFill>
                      <a:srgbClr val="fce5cd"/>
                    </a:solidFill>
                  </a:tcPr>
                </a:tc>
                <a:tc>
                  <a:txBody>
                    <a:bodyPr lIns="90720" rIns="90720" anchor="ctr">
                      <a:noAutofit/>
                    </a:bodyPr>
                    <a:p>
                      <a:pPr algn="ctr">
                        <a:lnSpc>
                          <a:spcPct val="100000"/>
                        </a:lnSpc>
                        <a:tabLst>
                          <a:tab algn="l" pos="0"/>
                        </a:tabLst>
                      </a:pPr>
                      <a:r>
                        <a:rPr b="1" lang="en" sz="1600" spc="-1" strike="noStrike">
                          <a:solidFill>
                            <a:srgbClr val="000000"/>
                          </a:solidFill>
                          <a:latin typeface="Arial"/>
                          <a:ea typeface="Arial"/>
                        </a:rPr>
                        <a:t>25%</a:t>
                      </a:r>
                      <a:endParaRPr b="0" lang="en-US" sz="1600" spc="-1" strike="noStrike">
                        <a:solidFill>
                          <a:srgbClr val="000000"/>
                        </a:solidFill>
                        <a:latin typeface="Arial"/>
                      </a:endParaRPr>
                    </a:p>
                  </a:txBody>
                  <a:tcPr anchor="ctr" marL="90720" marR="9072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solidFill>
                      <a:srgbClr val="fce5cd"/>
                    </a:solidFill>
                  </a:tcPr>
                </a:tc>
                <a:tc>
                  <a:txBody>
                    <a:bodyPr lIns="90720" rIns="90720" anchor="ctr">
                      <a:noAutofit/>
                    </a:bodyPr>
                    <a:p>
                      <a:pPr algn="ctr">
                        <a:lnSpc>
                          <a:spcPct val="100000"/>
                        </a:lnSpc>
                        <a:tabLst>
                          <a:tab algn="l" pos="0"/>
                        </a:tabLst>
                      </a:pPr>
                      <a:r>
                        <a:rPr b="1" lang="en" sz="1600" spc="-1" strike="noStrike">
                          <a:solidFill>
                            <a:srgbClr val="000000"/>
                          </a:solidFill>
                          <a:latin typeface="Arial"/>
                          <a:ea typeface="Arial"/>
                        </a:rPr>
                        <a:t>25%</a:t>
                      </a:r>
                      <a:endParaRPr b="0" lang="en-US" sz="1600" spc="-1" strike="noStrike">
                        <a:solidFill>
                          <a:srgbClr val="000000"/>
                        </a:solidFill>
                        <a:latin typeface="Arial"/>
                      </a:endParaRPr>
                    </a:p>
                  </a:txBody>
                  <a:tcPr anchor="ctr" marL="90720" marR="9072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solidFill>
                      <a:srgbClr val="fce5cd"/>
                    </a:solidFill>
                  </a:tcPr>
                </a:tc>
              </a:tr>
              <a:tr h="759600">
                <a:tc>
                  <a:txBody>
                    <a:bodyPr lIns="90720" rIns="90720" anchor="ctr">
                      <a:noAutofit/>
                    </a:bodyPr>
                    <a:p>
                      <a:pPr>
                        <a:lnSpc>
                          <a:spcPct val="100000"/>
                        </a:lnSpc>
                        <a:tabLst>
                          <a:tab algn="l" pos="0"/>
                        </a:tabLst>
                      </a:pPr>
                      <a:r>
                        <a:rPr b="1" lang="en" sz="1200" spc="-1" strike="noStrike">
                          <a:solidFill>
                            <a:srgbClr val="000000"/>
                          </a:solidFill>
                          <a:latin typeface="Arial"/>
                          <a:ea typeface="Arial"/>
                        </a:rPr>
                        <a:t>Practice Margin</a:t>
                      </a:r>
                      <a:endParaRPr b="0" lang="en-US" sz="1200" spc="-1" strike="noStrike">
                        <a:solidFill>
                          <a:srgbClr val="000000"/>
                        </a:solidFill>
                        <a:latin typeface="Arial"/>
                      </a:endParaRPr>
                    </a:p>
                  </a:txBody>
                  <a:tcPr anchor="ctr" marL="90720" marR="9072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solidFill>
                      <a:srgbClr val="fce5cd"/>
                    </a:solidFill>
                  </a:tcPr>
                </a:tc>
                <a:tc>
                  <a:txBody>
                    <a:bodyPr lIns="90720" rIns="90720" anchor="ctr">
                      <a:noAutofit/>
                    </a:bodyPr>
                    <a:p>
                      <a:pPr algn="r">
                        <a:lnSpc>
                          <a:spcPct val="100000"/>
                        </a:lnSpc>
                        <a:tabLst>
                          <a:tab algn="l" pos="0"/>
                        </a:tabLst>
                      </a:pPr>
                      <a:r>
                        <a:rPr b="0" lang="en" sz="1100" spc="-1" strike="noStrike">
                          <a:solidFill>
                            <a:srgbClr val="000000"/>
                          </a:solidFill>
                          <a:latin typeface="Arial"/>
                          <a:ea typeface="Arial"/>
                        </a:rPr>
                        <a:t>$140,000</a:t>
                      </a:r>
                      <a:endParaRPr b="0" lang="en-US" sz="1100" spc="-1" strike="noStrike">
                        <a:solidFill>
                          <a:srgbClr val="000000"/>
                        </a:solidFill>
                        <a:latin typeface="Arial"/>
                      </a:endParaRPr>
                    </a:p>
                  </a:txBody>
                  <a:tcPr anchor="ctr" marL="90720" marR="9072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solidFill>
                      <a:srgbClr val="fce5cd"/>
                    </a:solidFill>
                  </a:tcPr>
                </a:tc>
                <a:tc>
                  <a:txBody>
                    <a:bodyPr lIns="90720" rIns="90720" anchor="ctr">
                      <a:noAutofit/>
                    </a:bodyPr>
                    <a:p>
                      <a:pPr algn="ctr">
                        <a:lnSpc>
                          <a:spcPct val="100000"/>
                        </a:lnSpc>
                        <a:tabLst>
                          <a:tab algn="l" pos="0"/>
                        </a:tabLst>
                      </a:pPr>
                      <a:r>
                        <a:rPr b="1" lang="en" sz="1600" spc="-1" strike="noStrike">
                          <a:solidFill>
                            <a:srgbClr val="000000"/>
                          </a:solidFill>
                          <a:latin typeface="Arial"/>
                          <a:ea typeface="Arial"/>
                        </a:rPr>
                        <a:t>13%</a:t>
                      </a:r>
                      <a:endParaRPr b="0" lang="en-US" sz="1600" spc="-1" strike="noStrike">
                        <a:solidFill>
                          <a:srgbClr val="000000"/>
                        </a:solidFill>
                        <a:latin typeface="Arial"/>
                      </a:endParaRPr>
                    </a:p>
                  </a:txBody>
                  <a:tcPr anchor="ctr" marL="90720" marR="9072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solidFill>
                      <a:srgbClr val="fce5cd"/>
                    </a:solidFill>
                  </a:tcPr>
                </a:tc>
                <a:tc>
                  <a:txBody>
                    <a:bodyPr lIns="90720" rIns="90720" anchor="ctr">
                      <a:noAutofit/>
                    </a:bodyPr>
                    <a:p>
                      <a:pPr algn="ctr">
                        <a:lnSpc>
                          <a:spcPct val="100000"/>
                        </a:lnSpc>
                        <a:tabLst>
                          <a:tab algn="l" pos="0"/>
                        </a:tabLst>
                      </a:pPr>
                      <a:r>
                        <a:rPr b="1" lang="en" sz="1600" spc="-1" strike="noStrike">
                          <a:solidFill>
                            <a:srgbClr val="000000"/>
                          </a:solidFill>
                          <a:latin typeface="Arial"/>
                          <a:ea typeface="Arial"/>
                        </a:rPr>
                        <a:t>10%</a:t>
                      </a:r>
                      <a:endParaRPr b="0" lang="en-US" sz="1600" spc="-1" strike="noStrike">
                        <a:solidFill>
                          <a:srgbClr val="000000"/>
                        </a:solidFill>
                        <a:latin typeface="Arial"/>
                      </a:endParaRPr>
                    </a:p>
                  </a:txBody>
                  <a:tcPr anchor="ctr" marL="90720" marR="9072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solidFill>
                      <a:srgbClr val="fce5cd"/>
                    </a:solidFill>
                  </a:tcPr>
                </a:tc>
              </a:tr>
            </a:tbl>
          </a:graphicData>
        </a:graphic>
      </p:graphicFrame>
      <p:sp>
        <p:nvSpPr>
          <p:cNvPr id="226" name="Google Shape;353;p 11"/>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Google Shape;568;p94"/>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039AC9BA-E51F-4184-9444-48F67F9E4C5E}"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228" name="Google Shape;569;p94"/>
          <p:cNvSpPr/>
          <p:nvPr/>
        </p:nvSpPr>
        <p:spPr>
          <a:xfrm>
            <a:off x="4194000" y="0"/>
            <a:ext cx="7200" cy="4440600"/>
          </a:xfrm>
          <a:custGeom>
            <a:avLst/>
            <a:gdLst>
              <a:gd name="textAreaLeft" fmla="*/ 0 w 7200"/>
              <a:gd name="textAreaRight" fmla="*/ 7920 w 7200"/>
              <a:gd name="textAreaTop" fmla="*/ 0 h 4440600"/>
              <a:gd name="textAreaBottom" fmla="*/ 4441320 h 4440600"/>
            </a:gdLst>
            <a:ahLst/>
            <a:rect l="textAreaLeft" t="textAreaTop" r="textAreaRight" b="textAreaBottom"/>
            <a:pathLst>
              <a:path w="21600" h="21600">
                <a:moveTo>
                  <a:pt x="0" y="0"/>
                </a:moveTo>
                <a:lnTo>
                  <a:pt x="21600" y="21600"/>
                </a:lnTo>
              </a:path>
            </a:pathLst>
          </a:custGeom>
          <a:noFill/>
          <a:ln w="38100">
            <a:solidFill>
              <a:srgbClr val="ece7e1"/>
            </a:solidFill>
            <a:miter/>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ndParaRPr>
          </a:p>
        </p:txBody>
      </p:sp>
      <p:sp>
        <p:nvSpPr>
          <p:cNvPr id="229" name="Google Shape;570;p94"/>
          <p:cNvSpPr/>
          <p:nvPr/>
        </p:nvSpPr>
        <p:spPr>
          <a:xfrm>
            <a:off x="4358880" y="626400"/>
            <a:ext cx="267480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Expected Revenue</a:t>
            </a:r>
            <a:endParaRPr b="0" lang="en-US" sz="1700" spc="-1" strike="noStrike">
              <a:solidFill>
                <a:srgbClr val="000000"/>
              </a:solidFill>
              <a:latin typeface="Arial"/>
            </a:endParaRPr>
          </a:p>
        </p:txBody>
      </p:sp>
      <p:sp>
        <p:nvSpPr>
          <p:cNvPr id="230" name="Google Shape;571;p94"/>
          <p:cNvSpPr/>
          <p:nvPr/>
        </p:nvSpPr>
        <p:spPr>
          <a:xfrm>
            <a:off x="4140720" y="71604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231" name="Google Shape;572;p94"/>
          <p:cNvSpPr/>
          <p:nvPr/>
        </p:nvSpPr>
        <p:spPr>
          <a:xfrm>
            <a:off x="4358880" y="1658520"/>
            <a:ext cx="271800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Expected Overhead</a:t>
            </a:r>
            <a:endParaRPr b="0" lang="en-US" sz="1700" spc="-1" strike="noStrike">
              <a:solidFill>
                <a:srgbClr val="000000"/>
              </a:solidFill>
              <a:latin typeface="Arial"/>
            </a:endParaRPr>
          </a:p>
        </p:txBody>
      </p:sp>
      <p:sp>
        <p:nvSpPr>
          <p:cNvPr id="232" name="Google Shape;573;p94"/>
          <p:cNvSpPr/>
          <p:nvPr/>
        </p:nvSpPr>
        <p:spPr>
          <a:xfrm>
            <a:off x="4140720" y="175176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233" name="Google Shape;574;p94"/>
          <p:cNvSpPr/>
          <p:nvPr/>
        </p:nvSpPr>
        <p:spPr>
          <a:xfrm>
            <a:off x="4358880" y="1974240"/>
            <a:ext cx="2922120" cy="24336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200" spc="-1" strike="noStrike">
                <a:solidFill>
                  <a:srgbClr val="484f50"/>
                </a:solidFill>
                <a:latin typeface="Open Sans Light"/>
                <a:ea typeface="Open Sans Light"/>
              </a:rPr>
              <a:t>65% of Expected Revenue</a:t>
            </a:r>
            <a:endParaRPr b="0" lang="en-US" sz="1200" spc="-1" strike="noStrike">
              <a:solidFill>
                <a:srgbClr val="000000"/>
              </a:solidFill>
              <a:latin typeface="Arial"/>
            </a:endParaRPr>
          </a:p>
        </p:txBody>
      </p:sp>
      <p:sp>
        <p:nvSpPr>
          <p:cNvPr id="234" name="Google Shape;575;p94"/>
          <p:cNvSpPr/>
          <p:nvPr/>
        </p:nvSpPr>
        <p:spPr>
          <a:xfrm>
            <a:off x="4358880" y="2638800"/>
            <a:ext cx="271800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Practice Margin</a:t>
            </a:r>
            <a:endParaRPr b="0" lang="en-US" sz="1700" spc="-1" strike="noStrike">
              <a:solidFill>
                <a:srgbClr val="000000"/>
              </a:solidFill>
              <a:latin typeface="Arial"/>
            </a:endParaRPr>
          </a:p>
        </p:txBody>
      </p:sp>
      <p:sp>
        <p:nvSpPr>
          <p:cNvPr id="235" name="Google Shape;576;p94"/>
          <p:cNvSpPr/>
          <p:nvPr/>
        </p:nvSpPr>
        <p:spPr>
          <a:xfrm>
            <a:off x="4140720" y="273204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236" name="Google Shape;577;p94"/>
          <p:cNvSpPr/>
          <p:nvPr/>
        </p:nvSpPr>
        <p:spPr>
          <a:xfrm>
            <a:off x="4358880" y="2945880"/>
            <a:ext cx="2922120" cy="24336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200" spc="-1" strike="noStrike">
                <a:solidFill>
                  <a:srgbClr val="484f50"/>
                </a:solidFill>
                <a:latin typeface="Open Sans Light"/>
                <a:ea typeface="Open Sans Light"/>
              </a:rPr>
              <a:t>10% of Expected Revenue</a:t>
            </a:r>
            <a:endParaRPr b="0" lang="en-US" sz="1200" spc="-1" strike="noStrike">
              <a:solidFill>
                <a:srgbClr val="000000"/>
              </a:solidFill>
              <a:latin typeface="Arial"/>
            </a:endParaRPr>
          </a:p>
        </p:txBody>
      </p:sp>
      <p:sp>
        <p:nvSpPr>
          <p:cNvPr id="237" name="Google Shape;578;p94"/>
          <p:cNvSpPr/>
          <p:nvPr/>
        </p:nvSpPr>
        <p:spPr>
          <a:xfrm>
            <a:off x="4358880" y="3802680"/>
            <a:ext cx="4609440" cy="35316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2100" spc="-1" strike="noStrike">
                <a:solidFill>
                  <a:srgbClr val="484f50"/>
                </a:solidFill>
                <a:latin typeface="Oswald SemiBold"/>
                <a:ea typeface="Oswald SemiBold"/>
              </a:rPr>
              <a:t>Total Compensation Package</a:t>
            </a:r>
            <a:endParaRPr b="0" lang="en-US" sz="2100" spc="-1" strike="noStrike">
              <a:solidFill>
                <a:srgbClr val="000000"/>
              </a:solidFill>
              <a:latin typeface="Arial"/>
            </a:endParaRPr>
          </a:p>
        </p:txBody>
      </p:sp>
      <p:sp>
        <p:nvSpPr>
          <p:cNvPr id="238" name="Google Shape;579;p94"/>
          <p:cNvSpPr/>
          <p:nvPr/>
        </p:nvSpPr>
        <p:spPr>
          <a:xfrm>
            <a:off x="4358880" y="4109400"/>
            <a:ext cx="4540680" cy="26100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300" spc="-1" strike="noStrike">
                <a:solidFill>
                  <a:srgbClr val="484f50"/>
                </a:solidFill>
                <a:latin typeface="Open Sans Light"/>
                <a:ea typeface="Open Sans Light"/>
              </a:rPr>
              <a:t>…</a:t>
            </a:r>
            <a:r>
              <a:rPr b="0" lang="en" sz="1300" spc="-1" strike="noStrike">
                <a:solidFill>
                  <a:srgbClr val="484f50"/>
                </a:solidFill>
                <a:latin typeface="Open Sans Light"/>
                <a:ea typeface="Open Sans Light"/>
              </a:rPr>
              <a:t>or 25% of generated revenue (100% - 65% - 10%)</a:t>
            </a:r>
            <a:endParaRPr b="0" lang="en-US" sz="1300" spc="-1" strike="noStrike">
              <a:solidFill>
                <a:srgbClr val="000000"/>
              </a:solidFill>
              <a:latin typeface="Arial"/>
            </a:endParaRPr>
          </a:p>
        </p:txBody>
      </p:sp>
      <p:sp>
        <p:nvSpPr>
          <p:cNvPr id="239" name="Google Shape;580;p94"/>
          <p:cNvSpPr/>
          <p:nvPr/>
        </p:nvSpPr>
        <p:spPr>
          <a:xfrm>
            <a:off x="4358880" y="3298320"/>
            <a:ext cx="2998800" cy="44100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0" i="1" lang="en" sz="1700" spc="-1" strike="noStrike">
                <a:solidFill>
                  <a:srgbClr val="484f50"/>
                </a:solidFill>
                <a:latin typeface="Oswald SemiBold"/>
                <a:ea typeface="Oswald SemiBold"/>
              </a:rPr>
              <a:t>What’s Left?</a:t>
            </a:r>
            <a:endParaRPr b="0" lang="en-US" sz="1700" spc="-1" strike="noStrike">
              <a:solidFill>
                <a:srgbClr val="000000"/>
              </a:solidFill>
              <a:latin typeface="Arial"/>
            </a:endParaRPr>
          </a:p>
        </p:txBody>
      </p:sp>
      <p:sp>
        <p:nvSpPr>
          <p:cNvPr id="240" name="Google Shape;581;p94"/>
          <p:cNvSpPr/>
          <p:nvPr/>
        </p:nvSpPr>
        <p:spPr>
          <a:xfrm>
            <a:off x="4140720" y="392616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241" name="Google Shape;582;p94"/>
          <p:cNvSpPr/>
          <p:nvPr/>
        </p:nvSpPr>
        <p:spPr>
          <a:xfrm>
            <a:off x="343800" y="550080"/>
            <a:ext cx="3684240" cy="44100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0" lang="en" sz="1700" spc="-1" strike="noStrike">
                <a:solidFill>
                  <a:srgbClr val="484f50"/>
                </a:solidFill>
                <a:latin typeface="Oswald SemiBold"/>
                <a:ea typeface="Oswald SemiBold"/>
              </a:rPr>
              <a:t>$345,000</a:t>
            </a:r>
            <a:endParaRPr b="0" lang="en-US" sz="1700" spc="-1" strike="noStrike">
              <a:solidFill>
                <a:srgbClr val="000000"/>
              </a:solidFill>
              <a:latin typeface="Arial"/>
            </a:endParaRPr>
          </a:p>
        </p:txBody>
      </p:sp>
      <p:sp>
        <p:nvSpPr>
          <p:cNvPr id="242" name="Google Shape;583;p94"/>
          <p:cNvSpPr/>
          <p:nvPr/>
        </p:nvSpPr>
        <p:spPr>
          <a:xfrm>
            <a:off x="397080" y="1581840"/>
            <a:ext cx="3684240" cy="44100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0" lang="en" sz="1700" spc="-1" strike="noStrike">
                <a:solidFill>
                  <a:srgbClr val="ff0000"/>
                </a:solidFill>
                <a:latin typeface="Oswald SemiBold"/>
                <a:ea typeface="Oswald SemiBold"/>
              </a:rPr>
              <a:t>-$224,250</a:t>
            </a:r>
            <a:endParaRPr b="0" lang="en-US" sz="1700" spc="-1" strike="noStrike">
              <a:solidFill>
                <a:srgbClr val="000000"/>
              </a:solidFill>
              <a:latin typeface="Arial"/>
            </a:endParaRPr>
          </a:p>
        </p:txBody>
      </p:sp>
      <p:sp>
        <p:nvSpPr>
          <p:cNvPr id="243" name="Google Shape;584;p94"/>
          <p:cNvSpPr/>
          <p:nvPr/>
        </p:nvSpPr>
        <p:spPr>
          <a:xfrm>
            <a:off x="397080" y="2562480"/>
            <a:ext cx="3684240" cy="44100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0" lang="en" sz="1700" spc="-1" strike="noStrike">
                <a:solidFill>
                  <a:srgbClr val="ff0000"/>
                </a:solidFill>
                <a:latin typeface="Oswald SemiBold"/>
                <a:ea typeface="Oswald SemiBold"/>
              </a:rPr>
              <a:t>-$34,500</a:t>
            </a:r>
            <a:endParaRPr b="0" lang="en-US" sz="1700" spc="-1" strike="noStrike">
              <a:solidFill>
                <a:srgbClr val="000000"/>
              </a:solidFill>
              <a:latin typeface="Arial"/>
            </a:endParaRPr>
          </a:p>
        </p:txBody>
      </p:sp>
      <p:sp>
        <p:nvSpPr>
          <p:cNvPr id="244" name="Google Shape;585;p94"/>
          <p:cNvSpPr/>
          <p:nvPr/>
        </p:nvSpPr>
        <p:spPr>
          <a:xfrm>
            <a:off x="397080" y="3756600"/>
            <a:ext cx="3684240" cy="48672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1" lang="en" sz="2000" spc="-1" strike="noStrike">
                <a:solidFill>
                  <a:srgbClr val="434343"/>
                </a:solidFill>
                <a:latin typeface="Oswald"/>
                <a:ea typeface="Oswald"/>
              </a:rPr>
              <a:t>$86,250</a:t>
            </a:r>
            <a:endParaRPr b="0" lang="en-US" sz="2000" spc="-1" strike="noStrike">
              <a:solidFill>
                <a:srgbClr val="000000"/>
              </a:solidFill>
              <a:latin typeface="Arial"/>
            </a:endParaRPr>
          </a:p>
        </p:txBody>
      </p:sp>
      <p:sp>
        <p:nvSpPr>
          <p:cNvPr id="245" name="Google Shape;586;p94"/>
          <p:cNvSpPr/>
          <p:nvPr/>
        </p:nvSpPr>
        <p:spPr>
          <a:xfrm>
            <a:off x="207720" y="459000"/>
            <a:ext cx="2440800" cy="1586520"/>
          </a:xfrm>
          <a:prstGeom prst="rect">
            <a:avLst/>
          </a:prstGeom>
          <a:noFill/>
          <a:ln w="0">
            <a:noFill/>
          </a:ln>
        </p:spPr>
        <p:style>
          <a:lnRef idx="0"/>
          <a:fillRef idx="0"/>
          <a:effectRef idx="0"/>
          <a:fontRef idx="minor"/>
        </p:style>
        <p:txBody>
          <a:bodyPr lIns="34200" rIns="34200" tIns="17280" bIns="17280" anchor="t">
            <a:noAutofit/>
          </a:bodyPr>
          <a:p>
            <a:pPr algn="ctr">
              <a:lnSpc>
                <a:spcPct val="100000"/>
              </a:lnSpc>
              <a:tabLst>
                <a:tab algn="l" pos="0"/>
              </a:tabLst>
            </a:pPr>
            <a:r>
              <a:rPr b="0" lang="en" sz="3400" spc="-1" strike="noStrike">
                <a:solidFill>
                  <a:srgbClr val="484f50"/>
                </a:solidFill>
                <a:latin typeface="Oswald SemiBold"/>
                <a:ea typeface="Oswald SemiBold"/>
              </a:rPr>
              <a:t>A Real World Example For an NP</a:t>
            </a:r>
            <a:endParaRPr b="0" lang="en-US" sz="3400" spc="-1" strike="noStrike">
              <a:solidFill>
                <a:srgbClr val="000000"/>
              </a:solidFill>
              <a:latin typeface="Arial"/>
            </a:endParaRPr>
          </a:p>
        </p:txBody>
      </p:sp>
      <p:pic>
        <p:nvPicPr>
          <p:cNvPr id="246" name="Google Shape;587;p94" descr=""/>
          <p:cNvPicPr/>
          <p:nvPr/>
        </p:nvPicPr>
        <p:blipFill>
          <a:blip r:embed="rId1"/>
          <a:stretch/>
        </p:blipFill>
        <p:spPr>
          <a:xfrm>
            <a:off x="207720" y="2613960"/>
            <a:ext cx="2717640" cy="1358280"/>
          </a:xfrm>
          <a:prstGeom prst="rect">
            <a:avLst/>
          </a:prstGeom>
          <a:ln w="0">
            <a:noFill/>
          </a:ln>
        </p:spPr>
      </p:pic>
      <p:sp>
        <p:nvSpPr>
          <p:cNvPr id="247" name="Google Shape;588;p94"/>
          <p:cNvSpPr/>
          <p:nvPr/>
        </p:nvSpPr>
        <p:spPr>
          <a:xfrm>
            <a:off x="4366800" y="921600"/>
            <a:ext cx="3684240" cy="24336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200" spc="-1" strike="noStrike">
                <a:solidFill>
                  <a:srgbClr val="484f50"/>
                </a:solidFill>
                <a:latin typeface="Open Sans Light"/>
                <a:ea typeface="Open Sans Light"/>
              </a:rPr>
              <a:t>From your practice management data</a:t>
            </a:r>
            <a:endParaRPr b="0" lang="en-US" sz="1200" spc="-1" strike="noStrike">
              <a:solidFill>
                <a:srgbClr val="000000"/>
              </a:solidFill>
              <a:latin typeface="Arial"/>
            </a:endParaRPr>
          </a:p>
          <a:p>
            <a:pPr>
              <a:lnSpc>
                <a:spcPct val="115000"/>
              </a:lnSpc>
              <a:tabLst>
                <a:tab algn="l" pos="0"/>
              </a:tabLst>
            </a:pPr>
            <a:r>
              <a:rPr b="0" lang="en" sz="1200" spc="-1" strike="noStrike">
                <a:solidFill>
                  <a:srgbClr val="484f50"/>
                </a:solidFill>
                <a:latin typeface="Open Sans Light"/>
                <a:ea typeface="Open Sans Light"/>
              </a:rPr>
              <a:t>17 visits, 144 work days, 2448 visits, $141/visit</a:t>
            </a:r>
            <a:endParaRPr b="0" lang="en-US" sz="1200" spc="-1" strike="noStrike">
              <a:solidFill>
                <a:srgbClr val="000000"/>
              </a:solidFill>
              <a:latin typeface="Arial"/>
            </a:endParaRPr>
          </a:p>
        </p:txBody>
      </p:sp>
      <p:sp>
        <p:nvSpPr>
          <p:cNvPr id="248" name="Google Shape;353;p 13"/>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p:transition spd="slow">
    <p:push dir="r"/>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9" name="Google Shape;594;p95" descr=""/>
          <p:cNvPicPr/>
          <p:nvPr/>
        </p:nvPicPr>
        <p:blipFill>
          <a:blip r:embed="rId1"/>
          <a:stretch/>
        </p:blipFill>
        <p:spPr>
          <a:xfrm>
            <a:off x="33480" y="2637360"/>
            <a:ext cx="2717640" cy="1358280"/>
          </a:xfrm>
          <a:prstGeom prst="rect">
            <a:avLst/>
          </a:prstGeom>
          <a:ln w="0">
            <a:noFill/>
          </a:ln>
        </p:spPr>
      </p:pic>
      <p:sp>
        <p:nvSpPr>
          <p:cNvPr id="250" name="Google Shape;595;p95"/>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0E3712E8-4D42-4AFD-AEB4-1475B8314828}"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251" name="Google Shape;596;p95"/>
          <p:cNvSpPr/>
          <p:nvPr/>
        </p:nvSpPr>
        <p:spPr>
          <a:xfrm>
            <a:off x="4194000" y="0"/>
            <a:ext cx="7200" cy="4440600"/>
          </a:xfrm>
          <a:custGeom>
            <a:avLst/>
            <a:gdLst>
              <a:gd name="textAreaLeft" fmla="*/ 0 w 7200"/>
              <a:gd name="textAreaRight" fmla="*/ 7920 w 7200"/>
              <a:gd name="textAreaTop" fmla="*/ 0 h 4440600"/>
              <a:gd name="textAreaBottom" fmla="*/ 4441320 h 4440600"/>
            </a:gdLst>
            <a:ahLst/>
            <a:rect l="textAreaLeft" t="textAreaTop" r="textAreaRight" b="textAreaBottom"/>
            <a:pathLst>
              <a:path w="21600" h="21600">
                <a:moveTo>
                  <a:pt x="0" y="0"/>
                </a:moveTo>
                <a:lnTo>
                  <a:pt x="21600" y="21600"/>
                </a:lnTo>
              </a:path>
            </a:pathLst>
          </a:custGeom>
          <a:noFill/>
          <a:ln w="38100">
            <a:solidFill>
              <a:srgbClr val="ece7e1"/>
            </a:solidFill>
            <a:miter/>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ndParaRPr>
          </a:p>
        </p:txBody>
      </p:sp>
      <p:sp>
        <p:nvSpPr>
          <p:cNvPr id="252" name="Google Shape;597;p95"/>
          <p:cNvSpPr/>
          <p:nvPr/>
        </p:nvSpPr>
        <p:spPr>
          <a:xfrm>
            <a:off x="4358880" y="622800"/>
            <a:ext cx="267480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Desired Salary</a:t>
            </a:r>
            <a:endParaRPr b="0" lang="en-US" sz="1700" spc="-1" strike="noStrike">
              <a:solidFill>
                <a:srgbClr val="000000"/>
              </a:solidFill>
              <a:latin typeface="Arial"/>
            </a:endParaRPr>
          </a:p>
        </p:txBody>
      </p:sp>
      <p:sp>
        <p:nvSpPr>
          <p:cNvPr id="253" name="Google Shape;598;p95"/>
          <p:cNvSpPr/>
          <p:nvPr/>
        </p:nvSpPr>
        <p:spPr>
          <a:xfrm>
            <a:off x="4140720" y="71604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254" name="Google Shape;599;p95"/>
          <p:cNvSpPr/>
          <p:nvPr/>
        </p:nvSpPr>
        <p:spPr>
          <a:xfrm>
            <a:off x="4358880" y="1658520"/>
            <a:ext cx="271800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Benefits, etc.</a:t>
            </a:r>
            <a:endParaRPr b="0" lang="en-US" sz="1700" spc="-1" strike="noStrike">
              <a:solidFill>
                <a:srgbClr val="000000"/>
              </a:solidFill>
              <a:latin typeface="Arial"/>
            </a:endParaRPr>
          </a:p>
        </p:txBody>
      </p:sp>
      <p:sp>
        <p:nvSpPr>
          <p:cNvPr id="255" name="Google Shape;600;p95"/>
          <p:cNvSpPr/>
          <p:nvPr/>
        </p:nvSpPr>
        <p:spPr>
          <a:xfrm>
            <a:off x="4140720" y="175176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256" name="Google Shape;601;p95"/>
          <p:cNvSpPr/>
          <p:nvPr/>
        </p:nvSpPr>
        <p:spPr>
          <a:xfrm>
            <a:off x="4358880" y="1974240"/>
            <a:ext cx="2922120" cy="24336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200" spc="-1" strike="noStrike">
                <a:solidFill>
                  <a:srgbClr val="484f50"/>
                </a:solidFill>
                <a:latin typeface="Open Sans Light"/>
                <a:ea typeface="Open Sans Light"/>
              </a:rPr>
              <a:t>10-20% of Compensation</a:t>
            </a:r>
            <a:endParaRPr b="0" lang="en-US" sz="1200" spc="-1" strike="noStrike">
              <a:solidFill>
                <a:srgbClr val="000000"/>
              </a:solidFill>
              <a:latin typeface="Arial"/>
            </a:endParaRPr>
          </a:p>
        </p:txBody>
      </p:sp>
      <p:sp>
        <p:nvSpPr>
          <p:cNvPr id="257" name="Google Shape;602;p95"/>
          <p:cNvSpPr/>
          <p:nvPr/>
        </p:nvSpPr>
        <p:spPr>
          <a:xfrm>
            <a:off x="4358880" y="2637360"/>
            <a:ext cx="2718000" cy="110520"/>
          </a:xfrm>
          <a:prstGeom prst="rect">
            <a:avLst/>
          </a:prstGeom>
          <a:noFill/>
          <a:ln w="0">
            <a:noFill/>
          </a:ln>
        </p:spPr>
        <p:style>
          <a:lnRef idx="0"/>
          <a:fillRef idx="0"/>
          <a:effectRef idx="0"/>
          <a:fontRef idx="minor"/>
        </p:style>
        <p:txBody>
          <a:bodyPr lIns="90000" rIns="90000" tIns="55440" bIns="55440" anchor="ctr">
            <a:noAutofit/>
          </a:bodyPr>
          <a:p>
            <a:pPr>
              <a:lnSpc>
                <a:spcPct val="100000"/>
              </a:lnSpc>
              <a:tabLst>
                <a:tab algn="l" pos="0"/>
              </a:tabLst>
            </a:pPr>
            <a:endParaRPr b="0" lang="en-US" sz="1400" spc="-1" strike="noStrike">
              <a:solidFill>
                <a:srgbClr val="000000"/>
              </a:solidFill>
              <a:latin typeface="Arial"/>
            </a:endParaRPr>
          </a:p>
        </p:txBody>
      </p:sp>
      <p:sp>
        <p:nvSpPr>
          <p:cNvPr id="258" name="Google Shape;603;p95"/>
          <p:cNvSpPr/>
          <p:nvPr/>
        </p:nvSpPr>
        <p:spPr>
          <a:xfrm>
            <a:off x="4358880" y="2945880"/>
            <a:ext cx="3741840" cy="45324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200" spc="-1" strike="noStrike">
                <a:solidFill>
                  <a:srgbClr val="484f50"/>
                </a:solidFill>
                <a:latin typeface="Open Sans Light"/>
                <a:ea typeface="Open Sans Light"/>
              </a:rPr>
              <a:t>Compensation / (1-(overhead remainder + margin))</a:t>
            </a:r>
            <a:br>
              <a:rPr sz="1200"/>
            </a:br>
            <a:r>
              <a:rPr b="0" lang="en" sz="1200" spc="-1" strike="noStrike">
                <a:solidFill>
                  <a:srgbClr val="484f50"/>
                </a:solidFill>
                <a:latin typeface="Open Sans Light"/>
                <a:ea typeface="Open Sans Light"/>
              </a:rPr>
              <a:t>$120,000 / (1-(.65 + .10)</a:t>
            </a:r>
            <a:endParaRPr b="0" lang="en-US" sz="1200" spc="-1" strike="noStrike">
              <a:solidFill>
                <a:srgbClr val="000000"/>
              </a:solidFill>
              <a:latin typeface="Arial"/>
            </a:endParaRPr>
          </a:p>
        </p:txBody>
      </p:sp>
      <p:sp>
        <p:nvSpPr>
          <p:cNvPr id="259" name="Google Shape;604;p95"/>
          <p:cNvSpPr/>
          <p:nvPr/>
        </p:nvSpPr>
        <p:spPr>
          <a:xfrm>
            <a:off x="4140720" y="273204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260" name="Google Shape;605;p95"/>
          <p:cNvSpPr/>
          <p:nvPr/>
        </p:nvSpPr>
        <p:spPr>
          <a:xfrm>
            <a:off x="4358880" y="3802680"/>
            <a:ext cx="4609440" cy="35316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2100" spc="-1" strike="noStrike">
                <a:solidFill>
                  <a:srgbClr val="484f50"/>
                </a:solidFill>
                <a:latin typeface="Oswald SemiBold"/>
                <a:ea typeface="Oswald SemiBold"/>
              </a:rPr>
              <a:t>Patient Volume Required</a:t>
            </a:r>
            <a:endParaRPr b="0" lang="en-US" sz="2100" spc="-1" strike="noStrike">
              <a:solidFill>
                <a:srgbClr val="000000"/>
              </a:solidFill>
              <a:latin typeface="Arial"/>
            </a:endParaRPr>
          </a:p>
        </p:txBody>
      </p:sp>
      <p:sp>
        <p:nvSpPr>
          <p:cNvPr id="261" name="Google Shape;606;p95"/>
          <p:cNvSpPr/>
          <p:nvPr/>
        </p:nvSpPr>
        <p:spPr>
          <a:xfrm>
            <a:off x="4358880" y="4109400"/>
            <a:ext cx="4540680" cy="48852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300" spc="-1" strike="noStrike">
                <a:solidFill>
                  <a:srgbClr val="484f50"/>
                </a:solidFill>
                <a:latin typeface="Open Sans Light"/>
                <a:ea typeface="Open Sans Light"/>
              </a:rPr>
              <a:t>($480K / $141 = 3404 patients per year/144 days worked</a:t>
            </a:r>
            <a:endParaRPr b="0" lang="en-US" sz="1300" spc="-1" strike="noStrike">
              <a:solidFill>
                <a:srgbClr val="000000"/>
              </a:solidFill>
              <a:latin typeface="Arial"/>
            </a:endParaRPr>
          </a:p>
          <a:p>
            <a:pPr>
              <a:lnSpc>
                <a:spcPct val="115000"/>
              </a:lnSpc>
              <a:tabLst>
                <a:tab algn="l" pos="0"/>
              </a:tabLst>
            </a:pPr>
            <a:r>
              <a:rPr b="0" lang="en" sz="1300" spc="-1" strike="noStrike">
                <a:solidFill>
                  <a:srgbClr val="484f50"/>
                </a:solidFill>
                <a:latin typeface="Open Sans Light"/>
                <a:ea typeface="Open Sans Light"/>
              </a:rPr>
              <a:t>Alternatively, increase Revenue/Visit to $196</a:t>
            </a:r>
            <a:endParaRPr b="0" lang="en-US" sz="1300" spc="-1" strike="noStrike">
              <a:solidFill>
                <a:srgbClr val="000000"/>
              </a:solidFill>
              <a:latin typeface="Arial"/>
            </a:endParaRPr>
          </a:p>
        </p:txBody>
      </p:sp>
      <p:sp>
        <p:nvSpPr>
          <p:cNvPr id="262" name="Google Shape;607;p95"/>
          <p:cNvSpPr/>
          <p:nvPr/>
        </p:nvSpPr>
        <p:spPr>
          <a:xfrm>
            <a:off x="4358880" y="3298320"/>
            <a:ext cx="2998800" cy="44100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0" i="1" lang="en" sz="1700" spc="-1" strike="noStrike">
                <a:solidFill>
                  <a:srgbClr val="484f50"/>
                </a:solidFill>
                <a:latin typeface="Oswald SemiBold"/>
                <a:ea typeface="Oswald SemiBold"/>
              </a:rPr>
              <a:t>Where does this leave us?</a:t>
            </a:r>
            <a:endParaRPr b="0" lang="en-US" sz="1700" spc="-1" strike="noStrike">
              <a:solidFill>
                <a:srgbClr val="000000"/>
              </a:solidFill>
              <a:latin typeface="Arial"/>
            </a:endParaRPr>
          </a:p>
        </p:txBody>
      </p:sp>
      <p:sp>
        <p:nvSpPr>
          <p:cNvPr id="263" name="Google Shape;608;p95"/>
          <p:cNvSpPr/>
          <p:nvPr/>
        </p:nvSpPr>
        <p:spPr>
          <a:xfrm>
            <a:off x="4140720" y="392616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264" name="Google Shape;609;p95"/>
          <p:cNvSpPr/>
          <p:nvPr/>
        </p:nvSpPr>
        <p:spPr>
          <a:xfrm>
            <a:off x="343800" y="550080"/>
            <a:ext cx="3684240" cy="44100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0" lang="en" sz="1700" spc="-1" strike="noStrike">
                <a:solidFill>
                  <a:srgbClr val="484f50"/>
                </a:solidFill>
                <a:latin typeface="Oswald SemiBold"/>
                <a:ea typeface="Oswald SemiBold"/>
              </a:rPr>
              <a:t>$100,000</a:t>
            </a:r>
            <a:endParaRPr b="0" lang="en-US" sz="1700" spc="-1" strike="noStrike">
              <a:solidFill>
                <a:srgbClr val="000000"/>
              </a:solidFill>
              <a:latin typeface="Arial"/>
            </a:endParaRPr>
          </a:p>
        </p:txBody>
      </p:sp>
      <p:sp>
        <p:nvSpPr>
          <p:cNvPr id="265" name="Google Shape;610;p95"/>
          <p:cNvSpPr/>
          <p:nvPr/>
        </p:nvSpPr>
        <p:spPr>
          <a:xfrm>
            <a:off x="397080" y="1581840"/>
            <a:ext cx="3684240" cy="44100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0" lang="en" sz="1700" spc="-1" strike="noStrike">
                <a:solidFill>
                  <a:srgbClr val="434343"/>
                </a:solidFill>
                <a:latin typeface="Oswald SemiBold"/>
                <a:ea typeface="Oswald SemiBold"/>
              </a:rPr>
              <a:t>+$20,000</a:t>
            </a:r>
            <a:endParaRPr b="0" lang="en-US" sz="1700" spc="-1" strike="noStrike">
              <a:solidFill>
                <a:srgbClr val="000000"/>
              </a:solidFill>
              <a:latin typeface="Arial"/>
            </a:endParaRPr>
          </a:p>
        </p:txBody>
      </p:sp>
      <p:sp>
        <p:nvSpPr>
          <p:cNvPr id="266" name="Google Shape;611;p95"/>
          <p:cNvSpPr/>
          <p:nvPr/>
        </p:nvSpPr>
        <p:spPr>
          <a:xfrm>
            <a:off x="397080" y="2562480"/>
            <a:ext cx="3684240" cy="44100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0" lang="en" sz="1700" spc="-1" strike="noStrike">
                <a:solidFill>
                  <a:srgbClr val="434343"/>
                </a:solidFill>
                <a:latin typeface="Oswald SemiBold"/>
                <a:ea typeface="Oswald SemiBold"/>
              </a:rPr>
              <a:t>$480,000</a:t>
            </a:r>
            <a:endParaRPr b="0" lang="en-US" sz="1700" spc="-1" strike="noStrike">
              <a:solidFill>
                <a:srgbClr val="000000"/>
              </a:solidFill>
              <a:latin typeface="Arial"/>
            </a:endParaRPr>
          </a:p>
        </p:txBody>
      </p:sp>
      <p:sp>
        <p:nvSpPr>
          <p:cNvPr id="267" name="Google Shape;612;p95"/>
          <p:cNvSpPr/>
          <p:nvPr/>
        </p:nvSpPr>
        <p:spPr>
          <a:xfrm>
            <a:off x="397080" y="3756600"/>
            <a:ext cx="3684240" cy="48672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1" lang="en" sz="2000" spc="-1" strike="noStrike">
                <a:solidFill>
                  <a:srgbClr val="434343"/>
                </a:solidFill>
                <a:latin typeface="Oswald"/>
                <a:ea typeface="Oswald"/>
              </a:rPr>
              <a:t>23.6 visits per day</a:t>
            </a:r>
            <a:endParaRPr b="0" lang="en-US" sz="2000" spc="-1" strike="noStrike">
              <a:solidFill>
                <a:srgbClr val="000000"/>
              </a:solidFill>
              <a:latin typeface="Arial"/>
            </a:endParaRPr>
          </a:p>
        </p:txBody>
      </p:sp>
      <p:sp>
        <p:nvSpPr>
          <p:cNvPr id="268" name="Google Shape;613;p95"/>
          <p:cNvSpPr/>
          <p:nvPr/>
        </p:nvSpPr>
        <p:spPr>
          <a:xfrm>
            <a:off x="172080" y="459000"/>
            <a:ext cx="2440800" cy="2104200"/>
          </a:xfrm>
          <a:prstGeom prst="rect">
            <a:avLst/>
          </a:prstGeom>
          <a:noFill/>
          <a:ln w="0">
            <a:noFill/>
          </a:ln>
        </p:spPr>
        <p:style>
          <a:lnRef idx="0"/>
          <a:fillRef idx="0"/>
          <a:effectRef idx="0"/>
          <a:fontRef idx="minor"/>
        </p:style>
        <p:txBody>
          <a:bodyPr lIns="34200" rIns="34200" tIns="17280" bIns="17280" anchor="t">
            <a:noAutofit/>
          </a:bodyPr>
          <a:p>
            <a:pPr algn="ctr">
              <a:lnSpc>
                <a:spcPct val="100000"/>
              </a:lnSpc>
              <a:tabLst>
                <a:tab algn="l" pos="0"/>
              </a:tabLst>
            </a:pPr>
            <a:r>
              <a:rPr b="0" lang="en" sz="3400" spc="-1" strike="noStrike">
                <a:solidFill>
                  <a:srgbClr val="484f50"/>
                </a:solidFill>
                <a:latin typeface="Oswald SemiBold"/>
                <a:ea typeface="Oswald SemiBold"/>
              </a:rPr>
              <a:t>…</a:t>
            </a:r>
            <a:r>
              <a:rPr b="0" lang="en" sz="3400" spc="-1" strike="noStrike">
                <a:solidFill>
                  <a:srgbClr val="484f50"/>
                </a:solidFill>
                <a:latin typeface="Oswald SemiBold"/>
                <a:ea typeface="Oswald SemiBold"/>
              </a:rPr>
              <a:t>and she wants to make $100,000!</a:t>
            </a:r>
            <a:endParaRPr b="0" lang="en-US" sz="3400" spc="-1" strike="noStrike">
              <a:solidFill>
                <a:srgbClr val="000000"/>
              </a:solidFill>
              <a:latin typeface="Arial"/>
            </a:endParaRPr>
          </a:p>
        </p:txBody>
      </p:sp>
      <p:sp>
        <p:nvSpPr>
          <p:cNvPr id="269" name="Google Shape;614;p95"/>
          <p:cNvSpPr/>
          <p:nvPr/>
        </p:nvSpPr>
        <p:spPr>
          <a:xfrm>
            <a:off x="4358880" y="2638800"/>
            <a:ext cx="271800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Required Revenue</a:t>
            </a:r>
            <a:endParaRPr b="0" lang="en-US" sz="1700" spc="-1" strike="noStrike">
              <a:solidFill>
                <a:srgbClr val="000000"/>
              </a:solidFill>
              <a:latin typeface="Arial"/>
            </a:endParaRPr>
          </a:p>
        </p:txBody>
      </p:sp>
      <p:sp>
        <p:nvSpPr>
          <p:cNvPr id="270" name="Google Shape;353;p 14"/>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p:transition spd="slow">
    <p:push dir="r"/>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Google Shape;620;p96"/>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A8D36284-3AEB-407D-B995-02C288D00020}"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272" name="Google Shape;621;p96"/>
          <p:cNvSpPr/>
          <p:nvPr/>
        </p:nvSpPr>
        <p:spPr>
          <a:xfrm>
            <a:off x="4194000" y="0"/>
            <a:ext cx="7200" cy="4440600"/>
          </a:xfrm>
          <a:custGeom>
            <a:avLst/>
            <a:gdLst>
              <a:gd name="textAreaLeft" fmla="*/ 0 w 7200"/>
              <a:gd name="textAreaRight" fmla="*/ 7920 w 7200"/>
              <a:gd name="textAreaTop" fmla="*/ 0 h 4440600"/>
              <a:gd name="textAreaBottom" fmla="*/ 4441320 h 4440600"/>
            </a:gdLst>
            <a:ahLst/>
            <a:rect l="textAreaLeft" t="textAreaTop" r="textAreaRight" b="textAreaBottom"/>
            <a:pathLst>
              <a:path w="21600" h="21600">
                <a:moveTo>
                  <a:pt x="0" y="0"/>
                </a:moveTo>
                <a:lnTo>
                  <a:pt x="21600" y="21600"/>
                </a:lnTo>
              </a:path>
            </a:pathLst>
          </a:custGeom>
          <a:noFill/>
          <a:ln w="38100">
            <a:solidFill>
              <a:srgbClr val="ece7e1"/>
            </a:solidFill>
            <a:miter/>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ndParaRPr>
          </a:p>
        </p:txBody>
      </p:sp>
      <p:sp>
        <p:nvSpPr>
          <p:cNvPr id="273" name="Google Shape;622;p96"/>
          <p:cNvSpPr/>
          <p:nvPr/>
        </p:nvSpPr>
        <p:spPr>
          <a:xfrm>
            <a:off x="4313880" y="622800"/>
            <a:ext cx="267480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Present Total Compensation</a:t>
            </a:r>
            <a:endParaRPr b="0" lang="en-US" sz="1700" spc="-1" strike="noStrike">
              <a:solidFill>
                <a:srgbClr val="000000"/>
              </a:solidFill>
              <a:latin typeface="Arial"/>
            </a:endParaRPr>
          </a:p>
        </p:txBody>
      </p:sp>
      <p:sp>
        <p:nvSpPr>
          <p:cNvPr id="274" name="Google Shape;623;p96"/>
          <p:cNvSpPr/>
          <p:nvPr/>
        </p:nvSpPr>
        <p:spPr>
          <a:xfrm>
            <a:off x="4140720" y="71604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275" name="Google Shape;624;p96"/>
          <p:cNvSpPr/>
          <p:nvPr/>
        </p:nvSpPr>
        <p:spPr>
          <a:xfrm>
            <a:off x="4140720" y="175176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276" name="Google Shape;625;p96"/>
          <p:cNvSpPr/>
          <p:nvPr/>
        </p:nvSpPr>
        <p:spPr>
          <a:xfrm>
            <a:off x="4358880" y="1974240"/>
            <a:ext cx="2922120" cy="218160"/>
          </a:xfrm>
          <a:prstGeom prst="rect">
            <a:avLst/>
          </a:prstGeom>
          <a:noFill/>
          <a:ln w="0">
            <a:noFill/>
          </a:ln>
        </p:spPr>
        <p:style>
          <a:lnRef idx="0"/>
          <a:fillRef idx="0"/>
          <a:effectRef idx="0"/>
          <a:fontRef idx="minor"/>
        </p:style>
        <p:txBody>
          <a:bodyPr lIns="90000" rIns="90000" tIns="91440" bIns="91440" anchor="ctr">
            <a:noAutofit/>
          </a:bodyPr>
          <a:p>
            <a:pPr>
              <a:lnSpc>
                <a:spcPct val="100000"/>
              </a:lnSpc>
              <a:tabLst>
                <a:tab algn="l" pos="0"/>
              </a:tabLst>
            </a:pPr>
            <a:endParaRPr b="0" lang="en-US" sz="1400" spc="-1" strike="noStrike">
              <a:solidFill>
                <a:srgbClr val="000000"/>
              </a:solidFill>
              <a:latin typeface="Arial"/>
            </a:endParaRPr>
          </a:p>
        </p:txBody>
      </p:sp>
      <p:sp>
        <p:nvSpPr>
          <p:cNvPr id="277" name="Google Shape;626;p96"/>
          <p:cNvSpPr/>
          <p:nvPr/>
        </p:nvSpPr>
        <p:spPr>
          <a:xfrm>
            <a:off x="4358880" y="2637360"/>
            <a:ext cx="2718000" cy="110520"/>
          </a:xfrm>
          <a:prstGeom prst="rect">
            <a:avLst/>
          </a:prstGeom>
          <a:noFill/>
          <a:ln w="0">
            <a:noFill/>
          </a:ln>
        </p:spPr>
        <p:style>
          <a:lnRef idx="0"/>
          <a:fillRef idx="0"/>
          <a:effectRef idx="0"/>
          <a:fontRef idx="minor"/>
        </p:style>
        <p:txBody>
          <a:bodyPr lIns="90000" rIns="90000" tIns="55440" bIns="55440" anchor="ctr">
            <a:noAutofit/>
          </a:bodyPr>
          <a:p>
            <a:pPr>
              <a:lnSpc>
                <a:spcPct val="100000"/>
              </a:lnSpc>
              <a:tabLst>
                <a:tab algn="l" pos="0"/>
              </a:tabLst>
            </a:pPr>
            <a:endParaRPr b="0" lang="en-US" sz="1400" spc="-1" strike="noStrike">
              <a:solidFill>
                <a:srgbClr val="000000"/>
              </a:solidFill>
              <a:latin typeface="Arial"/>
            </a:endParaRPr>
          </a:p>
        </p:txBody>
      </p:sp>
      <p:sp>
        <p:nvSpPr>
          <p:cNvPr id="278" name="Google Shape;627;p96"/>
          <p:cNvSpPr/>
          <p:nvPr/>
        </p:nvSpPr>
        <p:spPr>
          <a:xfrm>
            <a:off x="4140720" y="273204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279" name="Google Shape;628;p96"/>
          <p:cNvSpPr/>
          <p:nvPr/>
        </p:nvSpPr>
        <p:spPr>
          <a:xfrm>
            <a:off x="4313880" y="2945880"/>
            <a:ext cx="3741840" cy="284400"/>
          </a:xfrm>
          <a:prstGeom prst="rect">
            <a:avLst/>
          </a:prstGeom>
          <a:noFill/>
          <a:ln w="0">
            <a:noFill/>
          </a:ln>
        </p:spPr>
        <p:style>
          <a:lnRef idx="0"/>
          <a:fillRef idx="0"/>
          <a:effectRef idx="0"/>
          <a:fontRef idx="minor"/>
        </p:style>
        <p:txBody>
          <a:bodyPr lIns="34200" rIns="34200" tIns="17280" bIns="17280" anchor="t">
            <a:noAutofit/>
          </a:bodyPr>
          <a:p>
            <a:pPr>
              <a:lnSpc>
                <a:spcPct val="150000"/>
              </a:lnSpc>
              <a:tabLst>
                <a:tab algn="l" pos="0"/>
              </a:tabLst>
            </a:pPr>
            <a:r>
              <a:rPr b="0" lang="en" sz="1100" spc="-1" strike="noStrike">
                <a:solidFill>
                  <a:srgbClr val="484f50"/>
                </a:solidFill>
                <a:latin typeface="Open Sans Light"/>
                <a:ea typeface="Open Sans Light"/>
              </a:rPr>
              <a:t>17/day x 3/days-week x 48/weeks-year</a:t>
            </a:r>
            <a:endParaRPr b="0" lang="en-US" sz="1100" spc="-1" strike="noStrike">
              <a:solidFill>
                <a:srgbClr val="000000"/>
              </a:solidFill>
              <a:latin typeface="Arial"/>
            </a:endParaRPr>
          </a:p>
        </p:txBody>
      </p:sp>
      <p:sp>
        <p:nvSpPr>
          <p:cNvPr id="280" name="Google Shape;629;p96"/>
          <p:cNvSpPr/>
          <p:nvPr/>
        </p:nvSpPr>
        <p:spPr>
          <a:xfrm>
            <a:off x="4358880" y="3802680"/>
            <a:ext cx="4609440" cy="35316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2100" spc="-1" strike="noStrike">
                <a:solidFill>
                  <a:srgbClr val="484f50"/>
                </a:solidFill>
                <a:latin typeface="Oswald SemiBold"/>
                <a:ea typeface="Oswald SemiBold"/>
              </a:rPr>
              <a:t>3 Additional Weeks of Vacation</a:t>
            </a:r>
            <a:endParaRPr b="0" lang="en-US" sz="2100" spc="-1" strike="noStrike">
              <a:solidFill>
                <a:srgbClr val="000000"/>
              </a:solidFill>
              <a:latin typeface="Arial"/>
            </a:endParaRPr>
          </a:p>
        </p:txBody>
      </p:sp>
      <p:sp>
        <p:nvSpPr>
          <p:cNvPr id="281" name="Google Shape;630;p96"/>
          <p:cNvSpPr/>
          <p:nvPr/>
        </p:nvSpPr>
        <p:spPr>
          <a:xfrm>
            <a:off x="4358880" y="4109400"/>
            <a:ext cx="4540680" cy="71604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300" spc="-1" strike="noStrike">
                <a:solidFill>
                  <a:srgbClr val="484f50"/>
                </a:solidFill>
                <a:latin typeface="Open Sans Light"/>
                <a:ea typeface="Open Sans Light"/>
              </a:rPr>
              <a:t>144 Work Days vs. 135 Work Days</a:t>
            </a:r>
            <a:endParaRPr b="0" lang="en-US" sz="1300" spc="-1" strike="noStrike">
              <a:solidFill>
                <a:srgbClr val="000000"/>
              </a:solidFill>
              <a:latin typeface="Arial"/>
            </a:endParaRPr>
          </a:p>
          <a:p>
            <a:pPr>
              <a:lnSpc>
                <a:spcPct val="115000"/>
              </a:lnSpc>
              <a:tabLst>
                <a:tab algn="l" pos="0"/>
              </a:tabLst>
            </a:pPr>
            <a:r>
              <a:rPr b="0" lang="en" sz="1300" spc="-1" strike="noStrike">
                <a:solidFill>
                  <a:srgbClr val="484f50"/>
                </a:solidFill>
                <a:latin typeface="Open Sans Light"/>
                <a:ea typeface="Open Sans Light"/>
              </a:rPr>
              <a:t>9 Days x 17 patients/day = 153 visits distributed over 135 days = 1.13</a:t>
            </a:r>
            <a:endParaRPr b="0" lang="en-US" sz="1300" spc="-1" strike="noStrike">
              <a:solidFill>
                <a:srgbClr val="000000"/>
              </a:solidFill>
              <a:latin typeface="Arial"/>
            </a:endParaRPr>
          </a:p>
        </p:txBody>
      </p:sp>
      <p:sp>
        <p:nvSpPr>
          <p:cNvPr id="282" name="Google Shape;631;p96"/>
          <p:cNvSpPr/>
          <p:nvPr/>
        </p:nvSpPr>
        <p:spPr>
          <a:xfrm>
            <a:off x="4328640" y="3252240"/>
            <a:ext cx="2998800" cy="44100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0" i="1" lang="en" sz="1700" spc="-1" strike="noStrike">
                <a:solidFill>
                  <a:srgbClr val="484f50"/>
                </a:solidFill>
                <a:latin typeface="Oswald SemiBold"/>
                <a:ea typeface="Oswald SemiBold"/>
              </a:rPr>
              <a:t>Where does this leave us?</a:t>
            </a:r>
            <a:endParaRPr b="0" lang="en-US" sz="1700" spc="-1" strike="noStrike">
              <a:solidFill>
                <a:srgbClr val="000000"/>
              </a:solidFill>
              <a:latin typeface="Arial"/>
            </a:endParaRPr>
          </a:p>
        </p:txBody>
      </p:sp>
      <p:sp>
        <p:nvSpPr>
          <p:cNvPr id="283" name="Google Shape;632;p96"/>
          <p:cNvSpPr/>
          <p:nvPr/>
        </p:nvSpPr>
        <p:spPr>
          <a:xfrm>
            <a:off x="4140720" y="392616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284" name="Google Shape;633;p96"/>
          <p:cNvSpPr/>
          <p:nvPr/>
        </p:nvSpPr>
        <p:spPr>
          <a:xfrm>
            <a:off x="343800" y="550080"/>
            <a:ext cx="3684240" cy="44100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0" lang="en" sz="1700" spc="-1" strike="noStrike">
                <a:solidFill>
                  <a:srgbClr val="484f50"/>
                </a:solidFill>
                <a:latin typeface="Oswald SemiBold"/>
                <a:ea typeface="Oswald SemiBold"/>
              </a:rPr>
              <a:t>$86,250</a:t>
            </a:r>
            <a:endParaRPr b="0" lang="en-US" sz="1700" spc="-1" strike="noStrike">
              <a:solidFill>
                <a:srgbClr val="000000"/>
              </a:solidFill>
              <a:latin typeface="Arial"/>
            </a:endParaRPr>
          </a:p>
        </p:txBody>
      </p:sp>
      <p:sp>
        <p:nvSpPr>
          <p:cNvPr id="285" name="Google Shape;634;p96"/>
          <p:cNvSpPr/>
          <p:nvPr/>
        </p:nvSpPr>
        <p:spPr>
          <a:xfrm>
            <a:off x="397080" y="1581840"/>
            <a:ext cx="3684240" cy="44100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0" lang="en" sz="1700" spc="-1" strike="noStrike">
                <a:solidFill>
                  <a:srgbClr val="434343"/>
                </a:solidFill>
                <a:latin typeface="Oswald SemiBold"/>
                <a:ea typeface="Oswald SemiBold"/>
              </a:rPr>
              <a:t>$345,000</a:t>
            </a:r>
            <a:endParaRPr b="0" lang="en-US" sz="1700" spc="-1" strike="noStrike">
              <a:solidFill>
                <a:srgbClr val="000000"/>
              </a:solidFill>
              <a:latin typeface="Arial"/>
            </a:endParaRPr>
          </a:p>
        </p:txBody>
      </p:sp>
      <p:sp>
        <p:nvSpPr>
          <p:cNvPr id="286" name="Google Shape;635;p96"/>
          <p:cNvSpPr/>
          <p:nvPr/>
        </p:nvSpPr>
        <p:spPr>
          <a:xfrm>
            <a:off x="397080" y="2562480"/>
            <a:ext cx="3684240" cy="44100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0" lang="en" sz="1700" spc="-1" strike="noStrike">
                <a:solidFill>
                  <a:srgbClr val="434343"/>
                </a:solidFill>
                <a:latin typeface="Oswald SemiBold"/>
                <a:ea typeface="Oswald SemiBold"/>
              </a:rPr>
              <a:t>2447 Visits</a:t>
            </a:r>
            <a:endParaRPr b="0" lang="en-US" sz="1700" spc="-1" strike="noStrike">
              <a:solidFill>
                <a:srgbClr val="000000"/>
              </a:solidFill>
              <a:latin typeface="Arial"/>
            </a:endParaRPr>
          </a:p>
        </p:txBody>
      </p:sp>
      <p:sp>
        <p:nvSpPr>
          <p:cNvPr id="287" name="Google Shape;636;p96"/>
          <p:cNvSpPr/>
          <p:nvPr/>
        </p:nvSpPr>
        <p:spPr>
          <a:xfrm>
            <a:off x="397080" y="3756600"/>
            <a:ext cx="3684240" cy="486720"/>
          </a:xfrm>
          <a:prstGeom prst="rect">
            <a:avLst/>
          </a:prstGeom>
          <a:noFill/>
          <a:ln w="0">
            <a:noFill/>
          </a:ln>
        </p:spPr>
        <p:style>
          <a:lnRef idx="0"/>
          <a:fillRef idx="0"/>
          <a:effectRef idx="0"/>
          <a:fontRef idx="minor"/>
        </p:style>
        <p:txBody>
          <a:bodyPr lIns="90000" rIns="90000" tIns="91440" bIns="91440" anchor="t">
            <a:noAutofit/>
          </a:bodyPr>
          <a:p>
            <a:pPr algn="r">
              <a:lnSpc>
                <a:spcPct val="100000"/>
              </a:lnSpc>
              <a:tabLst>
                <a:tab algn="l" pos="0"/>
              </a:tabLst>
            </a:pPr>
            <a:r>
              <a:rPr b="1" lang="en" sz="2000" spc="-1" strike="noStrike">
                <a:solidFill>
                  <a:srgbClr val="434343"/>
                </a:solidFill>
                <a:latin typeface="Oswald"/>
                <a:ea typeface="Oswald"/>
              </a:rPr>
              <a:t>1 More Visit A Day</a:t>
            </a:r>
            <a:endParaRPr b="0" lang="en-US" sz="2000" spc="-1" strike="noStrike">
              <a:solidFill>
                <a:srgbClr val="000000"/>
              </a:solidFill>
              <a:latin typeface="Arial"/>
            </a:endParaRPr>
          </a:p>
        </p:txBody>
      </p:sp>
      <p:sp>
        <p:nvSpPr>
          <p:cNvPr id="288" name="Google Shape;637;p96"/>
          <p:cNvSpPr/>
          <p:nvPr/>
        </p:nvSpPr>
        <p:spPr>
          <a:xfrm>
            <a:off x="149760" y="459000"/>
            <a:ext cx="2440800" cy="1586520"/>
          </a:xfrm>
          <a:prstGeom prst="rect">
            <a:avLst/>
          </a:prstGeom>
          <a:noFill/>
          <a:ln w="0">
            <a:noFill/>
          </a:ln>
        </p:spPr>
        <p:style>
          <a:lnRef idx="0"/>
          <a:fillRef idx="0"/>
          <a:effectRef idx="0"/>
          <a:fontRef idx="minor"/>
        </p:style>
        <p:txBody>
          <a:bodyPr lIns="34200" rIns="34200" tIns="17280" bIns="17280" anchor="t">
            <a:noAutofit/>
          </a:bodyPr>
          <a:p>
            <a:pPr algn="ctr">
              <a:lnSpc>
                <a:spcPct val="100000"/>
              </a:lnSpc>
              <a:tabLst>
                <a:tab algn="l" pos="0"/>
              </a:tabLst>
            </a:pPr>
            <a:r>
              <a:rPr b="0" lang="en" sz="3400" spc="-1" strike="noStrike">
                <a:solidFill>
                  <a:srgbClr val="484f50"/>
                </a:solidFill>
                <a:latin typeface="Oswald SemiBold"/>
                <a:ea typeface="Oswald SemiBold"/>
              </a:rPr>
              <a:t>…</a:t>
            </a:r>
            <a:r>
              <a:rPr b="0" lang="en" sz="3400" spc="-1" strike="noStrike">
                <a:solidFill>
                  <a:srgbClr val="484f50"/>
                </a:solidFill>
                <a:latin typeface="Oswald SemiBold"/>
                <a:ea typeface="Oswald SemiBold"/>
              </a:rPr>
              <a:t>or wants more vacation.</a:t>
            </a:r>
            <a:endParaRPr b="0" lang="en-US" sz="3400" spc="-1" strike="noStrike">
              <a:solidFill>
                <a:srgbClr val="000000"/>
              </a:solidFill>
              <a:latin typeface="Arial"/>
            </a:endParaRPr>
          </a:p>
        </p:txBody>
      </p:sp>
      <p:sp>
        <p:nvSpPr>
          <p:cNvPr id="289" name="Google Shape;638;p96"/>
          <p:cNvSpPr/>
          <p:nvPr/>
        </p:nvSpPr>
        <p:spPr>
          <a:xfrm>
            <a:off x="4305600" y="1657800"/>
            <a:ext cx="271800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34343"/>
                </a:solidFill>
                <a:latin typeface="Oswald SemiBold"/>
                <a:ea typeface="Oswald SemiBold"/>
              </a:rPr>
              <a:t>Present Revenue</a:t>
            </a:r>
            <a:endParaRPr b="0" lang="en-US" sz="1700" spc="-1" strike="noStrike">
              <a:solidFill>
                <a:srgbClr val="000000"/>
              </a:solidFill>
              <a:latin typeface="Arial"/>
            </a:endParaRPr>
          </a:p>
        </p:txBody>
      </p:sp>
      <p:sp>
        <p:nvSpPr>
          <p:cNvPr id="290" name="Google Shape;639;p96"/>
          <p:cNvSpPr/>
          <p:nvPr/>
        </p:nvSpPr>
        <p:spPr>
          <a:xfrm>
            <a:off x="4366800" y="917640"/>
            <a:ext cx="2922120" cy="218160"/>
          </a:xfrm>
          <a:prstGeom prst="rect">
            <a:avLst/>
          </a:prstGeom>
          <a:noFill/>
          <a:ln w="0">
            <a:noFill/>
          </a:ln>
        </p:spPr>
        <p:style>
          <a:lnRef idx="0"/>
          <a:fillRef idx="0"/>
          <a:effectRef idx="0"/>
          <a:fontRef idx="minor"/>
        </p:style>
        <p:txBody>
          <a:bodyPr lIns="90000" rIns="90000" tIns="91440" bIns="91440" anchor="ctr">
            <a:noAutofit/>
          </a:bodyPr>
          <a:p>
            <a:pPr>
              <a:lnSpc>
                <a:spcPct val="100000"/>
              </a:lnSpc>
              <a:tabLst>
                <a:tab algn="l" pos="0"/>
              </a:tabLst>
            </a:pPr>
            <a:endParaRPr b="0" lang="en-US" sz="1400" spc="-1" strike="noStrike">
              <a:solidFill>
                <a:srgbClr val="000000"/>
              </a:solidFill>
              <a:latin typeface="Arial"/>
            </a:endParaRPr>
          </a:p>
        </p:txBody>
      </p:sp>
      <p:sp>
        <p:nvSpPr>
          <p:cNvPr id="291" name="Google Shape;640;p96"/>
          <p:cNvSpPr/>
          <p:nvPr/>
        </p:nvSpPr>
        <p:spPr>
          <a:xfrm>
            <a:off x="4313880" y="2638800"/>
            <a:ext cx="271800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34343"/>
                </a:solidFill>
                <a:latin typeface="Oswald SemiBold"/>
                <a:ea typeface="Oswald SemiBold"/>
              </a:rPr>
              <a:t>Present Volume</a:t>
            </a:r>
            <a:endParaRPr b="0" lang="en-US" sz="1700" spc="-1" strike="noStrike">
              <a:solidFill>
                <a:srgbClr val="000000"/>
              </a:solidFill>
              <a:latin typeface="Arial"/>
            </a:endParaRPr>
          </a:p>
        </p:txBody>
      </p:sp>
      <p:pic>
        <p:nvPicPr>
          <p:cNvPr id="292" name="Google Shape;641;p96" descr=""/>
          <p:cNvPicPr/>
          <p:nvPr/>
        </p:nvPicPr>
        <p:blipFill>
          <a:blip r:embed="rId1"/>
          <a:stretch/>
        </p:blipFill>
        <p:spPr>
          <a:xfrm>
            <a:off x="125640" y="2511720"/>
            <a:ext cx="2488680" cy="1243800"/>
          </a:xfrm>
          <a:prstGeom prst="rect">
            <a:avLst/>
          </a:prstGeom>
          <a:ln w="0">
            <a:noFill/>
          </a:ln>
        </p:spPr>
      </p:pic>
      <p:sp>
        <p:nvSpPr>
          <p:cNvPr id="293" name="Google Shape;353;p 15"/>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p:transition spd="slow">
    <p:push dir="r"/>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Google Shape;339;p79"/>
          <p:cNvSpPr/>
          <p:nvPr/>
        </p:nvSpPr>
        <p:spPr>
          <a:xfrm>
            <a:off x="182880" y="1715760"/>
            <a:ext cx="2592360" cy="106884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484f50"/>
                </a:solidFill>
                <a:latin typeface="Oswald SemiBold"/>
                <a:ea typeface="Oswald SemiBold"/>
              </a:rPr>
              <a:t>Faculty</a:t>
            </a:r>
            <a:endParaRPr b="0" lang="en-US" sz="3400" spc="-1" strike="noStrike">
              <a:solidFill>
                <a:srgbClr val="000000"/>
              </a:solidFill>
              <a:latin typeface="Arial"/>
            </a:endParaRPr>
          </a:p>
          <a:p>
            <a:pPr>
              <a:lnSpc>
                <a:spcPct val="100000"/>
              </a:lnSpc>
              <a:tabLst>
                <a:tab algn="l" pos="0"/>
              </a:tabLst>
            </a:pPr>
            <a:r>
              <a:rPr b="0" lang="en" sz="3400" spc="-1" strike="noStrike">
                <a:solidFill>
                  <a:srgbClr val="484f50"/>
                </a:solidFill>
                <a:latin typeface="Oswald SemiBold"/>
                <a:ea typeface="Oswald SemiBold"/>
              </a:rPr>
              <a:t>Disclosure</a:t>
            </a:r>
            <a:endParaRPr b="0" lang="en-US" sz="3400" spc="-1" strike="noStrike">
              <a:solidFill>
                <a:srgbClr val="000000"/>
              </a:solidFill>
              <a:latin typeface="Arial"/>
            </a:endParaRPr>
          </a:p>
        </p:txBody>
      </p:sp>
      <p:sp>
        <p:nvSpPr>
          <p:cNvPr id="59" name="Google Shape;340;p79"/>
          <p:cNvSpPr/>
          <p:nvPr/>
        </p:nvSpPr>
        <p:spPr>
          <a:xfrm>
            <a:off x="2736000" y="815040"/>
            <a:ext cx="5693400" cy="2710080"/>
          </a:xfrm>
          <a:prstGeom prst="rect">
            <a:avLst/>
          </a:prstGeom>
          <a:noFill/>
          <a:ln w="0">
            <a:noFill/>
          </a:ln>
        </p:spPr>
        <p:style>
          <a:lnRef idx="0"/>
          <a:fillRef idx="0"/>
          <a:effectRef idx="0"/>
          <a:fontRef idx="minor"/>
        </p:style>
        <p:txBody>
          <a:bodyPr lIns="34200" rIns="34200" tIns="17280" bIns="17280" anchor="t">
            <a:noAutofit/>
          </a:bodyPr>
          <a:p>
            <a:pPr>
              <a:lnSpc>
                <a:spcPct val="150000"/>
              </a:lnSpc>
              <a:tabLst>
                <a:tab algn="l" pos="0"/>
              </a:tabLst>
            </a:pPr>
            <a:r>
              <a:rPr b="0" lang="en" sz="1100" spc="-1" strike="noStrike">
                <a:solidFill>
                  <a:srgbClr val="484f50"/>
                </a:solidFill>
                <a:latin typeface="Open Sans Light"/>
                <a:ea typeface="Open Sans Light"/>
              </a:rPr>
              <a:t>We have no relevant financial relationships with the manufacturer(s) of any commercial product(s) and/or provider(s) of commercial services discussed in this CME activity.</a:t>
            </a:r>
            <a:br>
              <a:rPr sz="1100"/>
            </a:br>
            <a:endParaRPr b="0" lang="en-US" sz="1100" spc="-1" strike="noStrike">
              <a:solidFill>
                <a:srgbClr val="000000"/>
              </a:solidFill>
              <a:latin typeface="Arial"/>
            </a:endParaRPr>
          </a:p>
          <a:p>
            <a:pPr>
              <a:lnSpc>
                <a:spcPct val="150000"/>
              </a:lnSpc>
              <a:tabLst>
                <a:tab algn="l" pos="0"/>
              </a:tabLst>
            </a:pPr>
            <a:r>
              <a:rPr b="0" lang="en" sz="1100" spc="-1" strike="noStrike">
                <a:solidFill>
                  <a:srgbClr val="484f50"/>
                </a:solidFill>
                <a:latin typeface="Open Sans Light"/>
                <a:ea typeface="Open Sans Light"/>
              </a:rPr>
              <a:t>Chip Hart is an employee of PCC.</a:t>
            </a:r>
            <a:endParaRPr b="0" lang="en-US" sz="1100" spc="-1" strike="noStrike">
              <a:solidFill>
                <a:srgbClr val="000000"/>
              </a:solidFill>
              <a:latin typeface="Arial"/>
            </a:endParaRPr>
          </a:p>
          <a:p>
            <a:pPr>
              <a:lnSpc>
                <a:spcPct val="150000"/>
              </a:lnSpc>
              <a:tabLst>
                <a:tab algn="l" pos="0"/>
              </a:tabLst>
            </a:pPr>
            <a:br>
              <a:rPr sz="1100"/>
            </a:br>
            <a:r>
              <a:rPr b="0" lang="en" sz="1100" spc="-1" strike="noStrike">
                <a:solidFill>
                  <a:srgbClr val="484f50"/>
                </a:solidFill>
                <a:latin typeface="Open Sans Light"/>
                <a:ea typeface="Open Sans Light"/>
              </a:rPr>
              <a:t>We acknowledge that today’s activity is certified for CME credit and thus cannot be promotional. I will give a balanced presentation using the best available evidence to support our conclusions and recommendations.</a:t>
            </a:r>
            <a:endParaRPr b="0" lang="en-US" sz="1100" spc="-1" strike="noStrike">
              <a:solidFill>
                <a:srgbClr val="000000"/>
              </a:solidFill>
              <a:latin typeface="Arial"/>
            </a:endParaRPr>
          </a:p>
          <a:p>
            <a:pPr>
              <a:lnSpc>
                <a:spcPct val="150000"/>
              </a:lnSpc>
              <a:tabLst>
                <a:tab algn="l" pos="0"/>
              </a:tabLst>
            </a:pPr>
            <a:endParaRPr b="0" lang="en-US" sz="1100" spc="-1" strike="noStrike">
              <a:solidFill>
                <a:srgbClr val="000000"/>
              </a:solidFill>
              <a:latin typeface="Arial"/>
            </a:endParaRPr>
          </a:p>
          <a:p>
            <a:pPr>
              <a:lnSpc>
                <a:spcPct val="150000"/>
              </a:lnSpc>
              <a:tabLst>
                <a:tab algn="l" pos="0"/>
              </a:tabLst>
            </a:pPr>
            <a:r>
              <a:rPr b="0" lang="en" sz="1100" spc="-1" strike="noStrike">
                <a:solidFill>
                  <a:srgbClr val="484f50"/>
                </a:solidFill>
                <a:latin typeface="Open Sans Light"/>
                <a:ea typeface="Open Sans Light"/>
              </a:rPr>
              <a:t>We do not intend to discuss an unapproved/investigative use of product/device in my presentation.</a:t>
            </a:r>
            <a:endParaRPr b="0" lang="en-US" sz="1100" spc="-1" strike="noStrike">
              <a:solidFill>
                <a:srgbClr val="000000"/>
              </a:solidFill>
              <a:latin typeface="Arial"/>
            </a:endParaRPr>
          </a:p>
        </p:txBody>
      </p:sp>
      <p:sp>
        <p:nvSpPr>
          <p:cNvPr id="60" name="Google Shape;341;p79"/>
          <p:cNvSpPr/>
          <p:nvPr/>
        </p:nvSpPr>
        <p:spPr>
          <a:xfrm>
            <a:off x="474480" y="394200"/>
            <a:ext cx="2009520" cy="110520"/>
          </a:xfrm>
          <a:prstGeom prst="rect">
            <a:avLst/>
          </a:prstGeom>
          <a:noFill/>
          <a:ln w="0">
            <a:noFill/>
          </a:ln>
        </p:spPr>
        <p:style>
          <a:lnRef idx="0"/>
          <a:fillRef idx="0"/>
          <a:effectRef idx="0"/>
          <a:fontRef idx="minor"/>
        </p:style>
        <p:txBody>
          <a:bodyPr lIns="90000" rIns="90000" tIns="55440" bIns="55440" anchor="ctr">
            <a:noAutofit/>
          </a:bodyPr>
          <a:p>
            <a:pPr>
              <a:lnSpc>
                <a:spcPct val="100000"/>
              </a:lnSpc>
              <a:tabLst>
                <a:tab algn="l" pos="0"/>
              </a:tabLst>
            </a:pPr>
            <a:endParaRPr b="0" lang="en-US" sz="1400" spc="-1" strike="noStrike">
              <a:solidFill>
                <a:srgbClr val="000000"/>
              </a:solidFill>
              <a:latin typeface="Arial"/>
            </a:endParaRPr>
          </a:p>
        </p:txBody>
      </p:sp>
      <p:sp>
        <p:nvSpPr>
          <p:cNvPr id="61" name="Google Shape;342;p79"/>
          <p:cNvSpPr/>
          <p:nvPr/>
        </p:nvSpPr>
        <p:spPr>
          <a:xfrm>
            <a:off x="3200400" y="394200"/>
            <a:ext cx="2761200" cy="110520"/>
          </a:xfrm>
          <a:prstGeom prst="rect">
            <a:avLst/>
          </a:prstGeom>
          <a:noFill/>
          <a:ln w="0">
            <a:noFill/>
          </a:ln>
        </p:spPr>
        <p:style>
          <a:lnRef idx="0"/>
          <a:fillRef idx="0"/>
          <a:effectRef idx="0"/>
          <a:fontRef idx="minor"/>
        </p:style>
        <p:txBody>
          <a:bodyPr lIns="90000" rIns="90000" tIns="55440" bIns="55440" anchor="ctr">
            <a:noAutofit/>
          </a:bodyPr>
          <a:p>
            <a:pPr>
              <a:lnSpc>
                <a:spcPct val="100000"/>
              </a:lnSpc>
              <a:tabLst>
                <a:tab algn="l" pos="0"/>
              </a:tabLst>
            </a:pPr>
            <a:endParaRPr b="0" lang="en-US" sz="1400" spc="-1" strike="noStrike">
              <a:solidFill>
                <a:srgbClr val="000000"/>
              </a:solidFill>
              <a:latin typeface="Arial"/>
            </a:endParaRPr>
          </a:p>
        </p:txBody>
      </p:sp>
      <p:sp>
        <p:nvSpPr>
          <p:cNvPr id="62" name="Google Shape;343;p79"/>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87D68E51-206C-46CA-9EFF-E1C1B94F1312}"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Google Shape;647;p97"/>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9906CD31-0141-44DE-AAB5-FD1457E2F39D}"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295" name="Google Shape;648;p97"/>
          <p:cNvSpPr/>
          <p:nvPr/>
        </p:nvSpPr>
        <p:spPr>
          <a:xfrm>
            <a:off x="4194000" y="0"/>
            <a:ext cx="7200" cy="4440600"/>
          </a:xfrm>
          <a:custGeom>
            <a:avLst/>
            <a:gdLst>
              <a:gd name="textAreaLeft" fmla="*/ 0 w 7200"/>
              <a:gd name="textAreaRight" fmla="*/ 7920 w 7200"/>
              <a:gd name="textAreaTop" fmla="*/ 0 h 4440600"/>
              <a:gd name="textAreaBottom" fmla="*/ 4441320 h 4440600"/>
            </a:gdLst>
            <a:ahLst/>
            <a:rect l="textAreaLeft" t="textAreaTop" r="textAreaRight" b="textAreaBottom"/>
            <a:pathLst>
              <a:path w="21600" h="21600">
                <a:moveTo>
                  <a:pt x="0" y="0"/>
                </a:moveTo>
                <a:lnTo>
                  <a:pt x="21600" y="21600"/>
                </a:lnTo>
              </a:path>
            </a:pathLst>
          </a:custGeom>
          <a:noFill/>
          <a:ln w="38100">
            <a:solidFill>
              <a:srgbClr val="ece7e1"/>
            </a:solidFill>
            <a:miter/>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ndParaRPr>
          </a:p>
        </p:txBody>
      </p:sp>
      <p:sp>
        <p:nvSpPr>
          <p:cNvPr id="296" name="Google Shape;649;p97"/>
          <p:cNvSpPr/>
          <p:nvPr/>
        </p:nvSpPr>
        <p:spPr>
          <a:xfrm>
            <a:off x="4144680" y="251820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297" name="Google Shape;650;p97"/>
          <p:cNvSpPr/>
          <p:nvPr/>
        </p:nvSpPr>
        <p:spPr>
          <a:xfrm>
            <a:off x="4358880" y="1974240"/>
            <a:ext cx="2922120" cy="218160"/>
          </a:xfrm>
          <a:prstGeom prst="rect">
            <a:avLst/>
          </a:prstGeom>
          <a:noFill/>
          <a:ln w="0">
            <a:noFill/>
          </a:ln>
        </p:spPr>
        <p:style>
          <a:lnRef idx="0"/>
          <a:fillRef idx="0"/>
          <a:effectRef idx="0"/>
          <a:fontRef idx="minor"/>
        </p:style>
        <p:txBody>
          <a:bodyPr lIns="90000" rIns="90000" tIns="91440" bIns="91440" anchor="ctr">
            <a:noAutofit/>
          </a:bodyPr>
          <a:p>
            <a:pPr>
              <a:lnSpc>
                <a:spcPct val="100000"/>
              </a:lnSpc>
              <a:tabLst>
                <a:tab algn="l" pos="0"/>
              </a:tabLst>
            </a:pPr>
            <a:endParaRPr b="0" lang="en-US" sz="1400" spc="-1" strike="noStrike">
              <a:solidFill>
                <a:srgbClr val="000000"/>
              </a:solidFill>
              <a:latin typeface="Arial"/>
            </a:endParaRPr>
          </a:p>
        </p:txBody>
      </p:sp>
      <p:sp>
        <p:nvSpPr>
          <p:cNvPr id="298" name="Google Shape;651;p97"/>
          <p:cNvSpPr/>
          <p:nvPr/>
        </p:nvSpPr>
        <p:spPr>
          <a:xfrm>
            <a:off x="4358880" y="2637360"/>
            <a:ext cx="2718000" cy="110520"/>
          </a:xfrm>
          <a:prstGeom prst="rect">
            <a:avLst/>
          </a:prstGeom>
          <a:noFill/>
          <a:ln w="0">
            <a:noFill/>
          </a:ln>
        </p:spPr>
        <p:style>
          <a:lnRef idx="0"/>
          <a:fillRef idx="0"/>
          <a:effectRef idx="0"/>
          <a:fontRef idx="minor"/>
        </p:style>
        <p:txBody>
          <a:bodyPr lIns="90000" rIns="90000" tIns="55440" bIns="55440" anchor="ctr">
            <a:noAutofit/>
          </a:bodyPr>
          <a:p>
            <a:pPr>
              <a:lnSpc>
                <a:spcPct val="100000"/>
              </a:lnSpc>
              <a:tabLst>
                <a:tab algn="l" pos="0"/>
              </a:tabLst>
            </a:pPr>
            <a:endParaRPr b="0" lang="en-US" sz="1400" spc="-1" strike="noStrike">
              <a:solidFill>
                <a:srgbClr val="000000"/>
              </a:solidFill>
              <a:latin typeface="Arial"/>
            </a:endParaRPr>
          </a:p>
        </p:txBody>
      </p:sp>
      <p:sp>
        <p:nvSpPr>
          <p:cNvPr id="299" name="Google Shape;652;p97"/>
          <p:cNvSpPr/>
          <p:nvPr/>
        </p:nvSpPr>
        <p:spPr>
          <a:xfrm>
            <a:off x="802440" y="496440"/>
            <a:ext cx="2440800" cy="3139560"/>
          </a:xfrm>
          <a:prstGeom prst="rect">
            <a:avLst/>
          </a:prstGeom>
          <a:noFill/>
          <a:ln w="0">
            <a:noFill/>
          </a:ln>
        </p:spPr>
        <p:style>
          <a:lnRef idx="0"/>
          <a:fillRef idx="0"/>
          <a:effectRef idx="0"/>
          <a:fontRef idx="minor"/>
        </p:style>
        <p:txBody>
          <a:bodyPr lIns="34200" rIns="34200" tIns="17280" bIns="17280" anchor="t">
            <a:noAutofit/>
          </a:bodyPr>
          <a:p>
            <a:pPr algn="ctr">
              <a:lnSpc>
                <a:spcPct val="100000"/>
              </a:lnSpc>
              <a:tabLst>
                <a:tab algn="l" pos="0"/>
              </a:tabLst>
            </a:pPr>
            <a:r>
              <a:rPr b="0" lang="en" sz="3400" spc="-1" strike="noStrike">
                <a:solidFill>
                  <a:srgbClr val="484f50"/>
                </a:solidFill>
                <a:latin typeface="Oswald SemiBold"/>
                <a:ea typeface="Oswald SemiBold"/>
              </a:rPr>
              <a:t>…</a:t>
            </a:r>
            <a:r>
              <a:rPr b="0" lang="en" sz="3400" spc="-1" strike="noStrike">
                <a:solidFill>
                  <a:srgbClr val="484f50"/>
                </a:solidFill>
                <a:latin typeface="Oswald SemiBold"/>
                <a:ea typeface="Oswald SemiBold"/>
              </a:rPr>
              <a:t>or both?</a:t>
            </a:r>
            <a:endParaRPr b="0" lang="en-US" sz="3400" spc="-1" strike="noStrike">
              <a:solidFill>
                <a:srgbClr val="000000"/>
              </a:solidFill>
              <a:latin typeface="Arial"/>
            </a:endParaRPr>
          </a:p>
          <a:p>
            <a:pPr algn="ctr">
              <a:lnSpc>
                <a:spcPct val="100000"/>
              </a:lnSpc>
              <a:tabLst>
                <a:tab algn="l" pos="0"/>
              </a:tabLst>
            </a:pPr>
            <a:endParaRPr b="0" lang="en-US" sz="3400" spc="-1" strike="noStrike">
              <a:solidFill>
                <a:srgbClr val="000000"/>
              </a:solidFill>
              <a:latin typeface="Arial"/>
            </a:endParaRPr>
          </a:p>
          <a:p>
            <a:pPr algn="ctr">
              <a:lnSpc>
                <a:spcPct val="100000"/>
              </a:lnSpc>
              <a:tabLst>
                <a:tab algn="l" pos="0"/>
              </a:tabLst>
            </a:pPr>
            <a:r>
              <a:rPr b="0" lang="en" sz="3400" spc="-1" strike="noStrike">
                <a:solidFill>
                  <a:srgbClr val="484f50"/>
                </a:solidFill>
                <a:latin typeface="Oswald SemiBold"/>
                <a:ea typeface="Oswald SemiBold"/>
              </a:rPr>
              <a:t>Expected revenue </a:t>
            </a:r>
            <a:r>
              <a:rPr b="0" i="1" lang="en" sz="3400" spc="-1" strike="noStrike">
                <a:solidFill>
                  <a:srgbClr val="484f50"/>
                </a:solidFill>
                <a:latin typeface="Oswald SemiBold"/>
                <a:ea typeface="Oswald SemiBold"/>
              </a:rPr>
              <a:t>should not drop!</a:t>
            </a:r>
            <a:endParaRPr b="0" lang="en-US" sz="3400" spc="-1" strike="noStrike">
              <a:solidFill>
                <a:srgbClr val="000000"/>
              </a:solidFill>
              <a:latin typeface="Arial"/>
            </a:endParaRPr>
          </a:p>
        </p:txBody>
      </p:sp>
      <p:sp>
        <p:nvSpPr>
          <p:cNvPr id="300" name="Google Shape;653;p97"/>
          <p:cNvSpPr/>
          <p:nvPr/>
        </p:nvSpPr>
        <p:spPr>
          <a:xfrm>
            <a:off x="4366800" y="917640"/>
            <a:ext cx="2922120" cy="218160"/>
          </a:xfrm>
          <a:prstGeom prst="rect">
            <a:avLst/>
          </a:prstGeom>
          <a:noFill/>
          <a:ln w="0">
            <a:noFill/>
          </a:ln>
        </p:spPr>
        <p:style>
          <a:lnRef idx="0"/>
          <a:fillRef idx="0"/>
          <a:effectRef idx="0"/>
          <a:fontRef idx="minor"/>
        </p:style>
        <p:txBody>
          <a:bodyPr lIns="90000" rIns="90000" tIns="91440" bIns="91440" anchor="ctr">
            <a:noAutofit/>
          </a:bodyPr>
          <a:p>
            <a:pPr>
              <a:lnSpc>
                <a:spcPct val="100000"/>
              </a:lnSpc>
              <a:tabLst>
                <a:tab algn="l" pos="0"/>
              </a:tabLst>
            </a:pPr>
            <a:endParaRPr b="0" lang="en-US" sz="1400" spc="-1" strike="noStrike">
              <a:solidFill>
                <a:srgbClr val="000000"/>
              </a:solidFill>
              <a:latin typeface="Arial"/>
            </a:endParaRPr>
          </a:p>
        </p:txBody>
      </p:sp>
      <p:sp>
        <p:nvSpPr>
          <p:cNvPr id="301" name="Google Shape;654;p97"/>
          <p:cNvSpPr/>
          <p:nvPr/>
        </p:nvSpPr>
        <p:spPr>
          <a:xfrm>
            <a:off x="4634280" y="2112840"/>
            <a:ext cx="3918600" cy="91656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2900" spc="-1" strike="noStrike">
                <a:solidFill>
                  <a:srgbClr val="434343"/>
                </a:solidFill>
                <a:latin typeface="Oswald SemiBold"/>
                <a:ea typeface="Oswald SemiBold"/>
              </a:rPr>
              <a:t>Just add about 8 visits/day!</a:t>
            </a:r>
            <a:endParaRPr b="0" lang="en-US" sz="2900" spc="-1" strike="noStrike">
              <a:solidFill>
                <a:srgbClr val="000000"/>
              </a:solidFill>
              <a:latin typeface="Arial"/>
            </a:endParaRPr>
          </a:p>
        </p:txBody>
      </p:sp>
      <p:sp>
        <p:nvSpPr>
          <p:cNvPr id="302" name="Google Shape;353;p 16"/>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p:transition spd="slow">
    <p:push dir="r"/>
  </p:transition>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Google Shape;660;p98"/>
          <p:cNvSpPr/>
          <p:nvPr/>
        </p:nvSpPr>
        <p:spPr>
          <a:xfrm>
            <a:off x="812880" y="4395600"/>
            <a:ext cx="7517520" cy="608400"/>
          </a:xfrm>
          <a:prstGeom prst="rect">
            <a:avLst/>
          </a:prstGeom>
          <a:noFill/>
          <a:ln w="0">
            <a:noFill/>
          </a:ln>
        </p:spPr>
        <p:style>
          <a:lnRef idx="0"/>
          <a:fillRef idx="0"/>
          <a:effectRef idx="0"/>
          <a:fontRef idx="minor"/>
        </p:style>
        <p:txBody>
          <a:bodyPr lIns="90000" rIns="90000" tIns="91440" bIns="91440" anchor="t">
            <a:noAutofit/>
          </a:bodyPr>
          <a:p>
            <a:pPr algn="ctr">
              <a:lnSpc>
                <a:spcPct val="100000"/>
              </a:lnSpc>
              <a:tabLst>
                <a:tab algn="l" pos="0"/>
              </a:tabLst>
            </a:pPr>
            <a:r>
              <a:rPr b="1" lang="en" sz="2800" spc="-1" strike="noStrike" u="sng">
                <a:solidFill>
                  <a:schemeClr val="hlink"/>
                </a:solidFill>
                <a:uFillTx/>
                <a:latin typeface="Arial"/>
                <a:ea typeface="Arial"/>
                <a:hlinkClick r:id="rId1"/>
              </a:rPr>
              <a:t>https://bit.ly/ClinicianCompensationCalc</a:t>
            </a:r>
            <a:endParaRPr b="0" lang="en-US" sz="2800" spc="-1" strike="noStrike">
              <a:solidFill>
                <a:srgbClr val="000000"/>
              </a:solidFill>
              <a:latin typeface="Arial"/>
            </a:endParaRPr>
          </a:p>
        </p:txBody>
      </p:sp>
      <p:pic>
        <p:nvPicPr>
          <p:cNvPr id="304" name="Google Shape;661;p98" descr=""/>
          <p:cNvPicPr/>
          <p:nvPr/>
        </p:nvPicPr>
        <p:blipFill>
          <a:blip r:embed="rId2"/>
          <a:stretch/>
        </p:blipFill>
        <p:spPr>
          <a:xfrm>
            <a:off x="671400" y="522720"/>
            <a:ext cx="7800120" cy="323784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Google Shape;666;p99"/>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360C15B9-13A7-41DA-A7D0-DA136D104AF5}"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306" name="Google Shape;667;p99"/>
          <p:cNvSpPr/>
          <p:nvPr/>
        </p:nvSpPr>
        <p:spPr>
          <a:xfrm>
            <a:off x="493560" y="2386440"/>
            <a:ext cx="3288600" cy="1085400"/>
          </a:xfrm>
          <a:prstGeom prst="rect">
            <a:avLst/>
          </a:prstGeom>
          <a:noFill/>
          <a:ln w="0">
            <a:noFill/>
          </a:ln>
        </p:spPr>
        <p:style>
          <a:lnRef idx="0"/>
          <a:fillRef idx="0"/>
          <a:effectRef idx="0"/>
          <a:fontRef idx="minor"/>
        </p:style>
        <p:txBody>
          <a:bodyPr lIns="34200" rIns="34200" tIns="17280" bIns="17280" anchor="b">
            <a:noAutofit/>
          </a:bodyPr>
          <a:p>
            <a:pPr>
              <a:lnSpc>
                <a:spcPct val="115000"/>
              </a:lnSpc>
              <a:tabLst>
                <a:tab algn="l" pos="0"/>
              </a:tabLst>
            </a:pPr>
            <a:r>
              <a:rPr b="0" i="1" lang="en" sz="2000" spc="-1" strike="noStrike">
                <a:solidFill>
                  <a:srgbClr val="484f50"/>
                </a:solidFill>
                <a:latin typeface="Open Sans Light"/>
                <a:ea typeface="Open Sans Light"/>
              </a:rPr>
              <a:t>What impact does changing your schedule have on your revenue?</a:t>
            </a:r>
            <a:endParaRPr b="0" lang="en-US" sz="2000" spc="-1" strike="noStrike">
              <a:solidFill>
                <a:srgbClr val="000000"/>
              </a:solidFill>
              <a:latin typeface="Arial"/>
            </a:endParaRPr>
          </a:p>
        </p:txBody>
      </p:sp>
      <p:sp>
        <p:nvSpPr>
          <p:cNvPr id="307" name="Google Shape;668;p99"/>
          <p:cNvSpPr/>
          <p:nvPr/>
        </p:nvSpPr>
        <p:spPr>
          <a:xfrm>
            <a:off x="493560" y="145080"/>
            <a:ext cx="3408120" cy="210420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484f50"/>
                </a:solidFill>
                <a:latin typeface="Oswald SemiBold"/>
                <a:ea typeface="Oswald SemiBold"/>
              </a:rPr>
              <a:t>“</a:t>
            </a:r>
            <a:r>
              <a:rPr b="0" lang="en" sz="3400" spc="-1" strike="noStrike">
                <a:solidFill>
                  <a:srgbClr val="484f50"/>
                </a:solidFill>
                <a:latin typeface="Oswald SemiBold"/>
                <a:ea typeface="Oswald SemiBold"/>
              </a:rPr>
              <a:t>...our NPs want to go to 20 minute visits for all sick patients…”</a:t>
            </a:r>
            <a:endParaRPr b="0" lang="en-US" sz="3400" spc="-1" strike="noStrike">
              <a:solidFill>
                <a:srgbClr val="000000"/>
              </a:solidFill>
              <a:latin typeface="Arial"/>
            </a:endParaRPr>
          </a:p>
        </p:txBody>
      </p:sp>
      <p:pic>
        <p:nvPicPr>
          <p:cNvPr id="308" name="Google Shape;669;p99" descr=""/>
          <p:cNvPicPr/>
          <p:nvPr/>
        </p:nvPicPr>
        <p:blipFill>
          <a:blip r:embed="rId1"/>
          <a:stretch/>
        </p:blipFill>
        <p:spPr>
          <a:xfrm>
            <a:off x="676440" y="3535200"/>
            <a:ext cx="2922120" cy="1460520"/>
          </a:xfrm>
          <a:prstGeom prst="rect">
            <a:avLst/>
          </a:prstGeom>
          <a:ln w="0">
            <a:noFill/>
          </a:ln>
        </p:spPr>
      </p:pic>
      <p:sp>
        <p:nvSpPr>
          <p:cNvPr id="309" name="Google Shape;670;p99"/>
          <p:cNvSpPr/>
          <p:nvPr/>
        </p:nvSpPr>
        <p:spPr>
          <a:xfrm>
            <a:off x="4705200" y="543240"/>
            <a:ext cx="7200" cy="4289400"/>
          </a:xfrm>
          <a:custGeom>
            <a:avLst/>
            <a:gdLst>
              <a:gd name="textAreaLeft" fmla="*/ 0 w 7200"/>
              <a:gd name="textAreaRight" fmla="*/ 7920 w 7200"/>
              <a:gd name="textAreaTop" fmla="*/ 0 h 4289400"/>
              <a:gd name="textAreaBottom" fmla="*/ 4290120 h 4289400"/>
            </a:gdLst>
            <a:ahLst/>
            <a:rect l="textAreaLeft" t="textAreaTop" r="textAreaRight" b="textAreaBottom"/>
            <a:pathLst>
              <a:path w="21600" h="21600">
                <a:moveTo>
                  <a:pt x="0" y="0"/>
                </a:moveTo>
                <a:lnTo>
                  <a:pt x="21600" y="21600"/>
                </a:lnTo>
              </a:path>
            </a:pathLst>
          </a:custGeom>
          <a:noFill/>
          <a:ln w="38100">
            <a:solidFill>
              <a:srgbClr val="ece7e1"/>
            </a:solidFill>
            <a:miter/>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ndParaRPr>
          </a:p>
        </p:txBody>
      </p:sp>
      <p:sp>
        <p:nvSpPr>
          <p:cNvPr id="310" name="Google Shape;671;p99"/>
          <p:cNvSpPr/>
          <p:nvPr/>
        </p:nvSpPr>
        <p:spPr>
          <a:xfrm>
            <a:off x="4870080" y="844560"/>
            <a:ext cx="340812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a:ea typeface="Oswald"/>
              </a:rPr>
              <a:t>NP is falling behind with seeing patients</a:t>
            </a:r>
            <a:endParaRPr b="0" lang="en-US" sz="1700" spc="-1" strike="noStrike">
              <a:solidFill>
                <a:srgbClr val="000000"/>
              </a:solidFill>
              <a:latin typeface="Arial"/>
            </a:endParaRPr>
          </a:p>
        </p:txBody>
      </p:sp>
      <p:sp>
        <p:nvSpPr>
          <p:cNvPr id="311" name="Google Shape;672;p99"/>
          <p:cNvSpPr/>
          <p:nvPr/>
        </p:nvSpPr>
        <p:spPr>
          <a:xfrm>
            <a:off x="4651920" y="101016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312" name="Google Shape;673;p99"/>
          <p:cNvSpPr/>
          <p:nvPr/>
        </p:nvSpPr>
        <p:spPr>
          <a:xfrm>
            <a:off x="4870080" y="1724040"/>
            <a:ext cx="396180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a:ea typeface="Oswald"/>
              </a:rPr>
              <a:t>Patient work-ups are taking too long</a:t>
            </a:r>
            <a:endParaRPr b="0" lang="en-US" sz="1700" spc="-1" strike="noStrike">
              <a:solidFill>
                <a:srgbClr val="000000"/>
              </a:solidFill>
              <a:latin typeface="Arial"/>
            </a:endParaRPr>
          </a:p>
        </p:txBody>
      </p:sp>
      <p:sp>
        <p:nvSpPr>
          <p:cNvPr id="313" name="Google Shape;674;p99"/>
          <p:cNvSpPr/>
          <p:nvPr/>
        </p:nvSpPr>
        <p:spPr>
          <a:xfrm>
            <a:off x="4651920" y="181728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314" name="Google Shape;675;p99"/>
          <p:cNvSpPr/>
          <p:nvPr/>
        </p:nvSpPr>
        <p:spPr>
          <a:xfrm>
            <a:off x="4870080" y="2628000"/>
            <a:ext cx="3804480" cy="27648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600" spc="-1" strike="noStrike">
                <a:solidFill>
                  <a:srgbClr val="484f50"/>
                </a:solidFill>
                <a:latin typeface="Oswald"/>
                <a:ea typeface="Oswald"/>
              </a:rPr>
              <a:t>Vitals room is being used, so nurses have to wait</a:t>
            </a:r>
            <a:endParaRPr b="0" lang="en-US" sz="1600" spc="-1" strike="noStrike">
              <a:solidFill>
                <a:srgbClr val="000000"/>
              </a:solidFill>
              <a:latin typeface="Arial"/>
            </a:endParaRPr>
          </a:p>
        </p:txBody>
      </p:sp>
      <p:sp>
        <p:nvSpPr>
          <p:cNvPr id="315" name="Google Shape;676;p99"/>
          <p:cNvSpPr/>
          <p:nvPr/>
        </p:nvSpPr>
        <p:spPr>
          <a:xfrm>
            <a:off x="4651920" y="272124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316" name="Google Shape;677;p99"/>
          <p:cNvSpPr/>
          <p:nvPr/>
        </p:nvSpPr>
        <p:spPr>
          <a:xfrm>
            <a:off x="4835880" y="3433680"/>
            <a:ext cx="460944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a:ea typeface="Oswald"/>
              </a:rPr>
              <a:t>Nurses are not using the 2nd vitals room</a:t>
            </a:r>
            <a:endParaRPr b="0" lang="en-US" sz="1700" spc="-1" strike="noStrike">
              <a:solidFill>
                <a:srgbClr val="000000"/>
              </a:solidFill>
              <a:latin typeface="Arial"/>
            </a:endParaRPr>
          </a:p>
        </p:txBody>
      </p:sp>
      <p:sp>
        <p:nvSpPr>
          <p:cNvPr id="317" name="Google Shape;678;p99"/>
          <p:cNvSpPr/>
          <p:nvPr/>
        </p:nvSpPr>
        <p:spPr>
          <a:xfrm>
            <a:off x="4655880" y="355752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318" name="Google Shape;679;p99"/>
          <p:cNvSpPr/>
          <p:nvPr/>
        </p:nvSpPr>
        <p:spPr>
          <a:xfrm>
            <a:off x="1131480" y="916560"/>
            <a:ext cx="3408120" cy="292320"/>
          </a:xfrm>
          <a:prstGeom prst="rect">
            <a:avLst/>
          </a:prstGeom>
          <a:noFill/>
          <a:ln w="0">
            <a:noFill/>
          </a:ln>
        </p:spPr>
        <p:style>
          <a:lnRef idx="0"/>
          <a:fillRef idx="0"/>
          <a:effectRef idx="0"/>
          <a:fontRef idx="minor"/>
        </p:style>
        <p:txBody>
          <a:bodyPr lIns="34200" rIns="34200" tIns="17280" bIns="17280" anchor="ctr">
            <a:noAutofit/>
          </a:bodyPr>
          <a:p>
            <a:pPr algn="r">
              <a:lnSpc>
                <a:spcPct val="100000"/>
              </a:lnSpc>
              <a:tabLst>
                <a:tab algn="l" pos="0"/>
              </a:tabLst>
            </a:pPr>
            <a:r>
              <a:rPr b="0" lang="en" sz="1700" spc="-1" strike="noStrike">
                <a:solidFill>
                  <a:srgbClr val="484f50"/>
                </a:solidFill>
                <a:latin typeface="Oswald SemiBold"/>
                <a:ea typeface="Oswald SemiBold"/>
              </a:rPr>
              <a:t>Why?</a:t>
            </a:r>
            <a:endParaRPr b="0" lang="en-US" sz="1700" spc="-1" strike="noStrike">
              <a:solidFill>
                <a:srgbClr val="000000"/>
              </a:solidFill>
              <a:latin typeface="Arial"/>
            </a:endParaRPr>
          </a:p>
        </p:txBody>
      </p:sp>
      <p:sp>
        <p:nvSpPr>
          <p:cNvPr id="319" name="Google Shape;680;p99"/>
          <p:cNvSpPr/>
          <p:nvPr/>
        </p:nvSpPr>
        <p:spPr>
          <a:xfrm>
            <a:off x="577440" y="1727280"/>
            <a:ext cx="3961800" cy="292320"/>
          </a:xfrm>
          <a:prstGeom prst="rect">
            <a:avLst/>
          </a:prstGeom>
          <a:noFill/>
          <a:ln w="0">
            <a:noFill/>
          </a:ln>
        </p:spPr>
        <p:style>
          <a:lnRef idx="0"/>
          <a:fillRef idx="0"/>
          <a:effectRef idx="0"/>
          <a:fontRef idx="minor"/>
        </p:style>
        <p:txBody>
          <a:bodyPr lIns="34200" rIns="34200" tIns="17280" bIns="17280" anchor="ctr">
            <a:noAutofit/>
          </a:bodyPr>
          <a:p>
            <a:pPr algn="r">
              <a:lnSpc>
                <a:spcPct val="100000"/>
              </a:lnSpc>
              <a:tabLst>
                <a:tab algn="l" pos="0"/>
              </a:tabLst>
            </a:pPr>
            <a:r>
              <a:rPr b="0" lang="en" sz="1700" spc="-1" strike="noStrike">
                <a:solidFill>
                  <a:srgbClr val="484f50"/>
                </a:solidFill>
                <a:latin typeface="Oswald SemiBold"/>
                <a:ea typeface="Oswald SemiBold"/>
              </a:rPr>
              <a:t>Why?</a:t>
            </a:r>
            <a:endParaRPr b="0" lang="en-US" sz="1700" spc="-1" strike="noStrike">
              <a:solidFill>
                <a:srgbClr val="000000"/>
              </a:solidFill>
              <a:latin typeface="Arial"/>
            </a:endParaRPr>
          </a:p>
        </p:txBody>
      </p:sp>
      <p:sp>
        <p:nvSpPr>
          <p:cNvPr id="320" name="Google Shape;681;p99"/>
          <p:cNvSpPr/>
          <p:nvPr/>
        </p:nvSpPr>
        <p:spPr>
          <a:xfrm>
            <a:off x="1821600" y="2631960"/>
            <a:ext cx="2718000" cy="292320"/>
          </a:xfrm>
          <a:prstGeom prst="rect">
            <a:avLst/>
          </a:prstGeom>
          <a:noFill/>
          <a:ln w="0">
            <a:noFill/>
          </a:ln>
        </p:spPr>
        <p:style>
          <a:lnRef idx="0"/>
          <a:fillRef idx="0"/>
          <a:effectRef idx="0"/>
          <a:fontRef idx="minor"/>
        </p:style>
        <p:txBody>
          <a:bodyPr lIns="34200" rIns="34200" tIns="17280" bIns="17280" anchor="ctr">
            <a:noAutofit/>
          </a:bodyPr>
          <a:p>
            <a:pPr algn="r">
              <a:lnSpc>
                <a:spcPct val="100000"/>
              </a:lnSpc>
              <a:tabLst>
                <a:tab algn="l" pos="0"/>
              </a:tabLst>
            </a:pPr>
            <a:r>
              <a:rPr b="0" lang="en" sz="1700" spc="-1" strike="noStrike">
                <a:solidFill>
                  <a:srgbClr val="484f50"/>
                </a:solidFill>
                <a:latin typeface="Oswald SemiBold"/>
                <a:ea typeface="Oswald SemiBold"/>
              </a:rPr>
              <a:t>Why?</a:t>
            </a:r>
            <a:endParaRPr b="0" lang="en-US" sz="1700" spc="-1" strike="noStrike">
              <a:solidFill>
                <a:srgbClr val="000000"/>
              </a:solidFill>
              <a:latin typeface="Arial"/>
            </a:endParaRPr>
          </a:p>
        </p:txBody>
      </p:sp>
      <p:sp>
        <p:nvSpPr>
          <p:cNvPr id="321" name="Google Shape;682;p99"/>
          <p:cNvSpPr/>
          <p:nvPr/>
        </p:nvSpPr>
        <p:spPr>
          <a:xfrm>
            <a:off x="-27360" y="3433680"/>
            <a:ext cx="4609440" cy="292320"/>
          </a:xfrm>
          <a:prstGeom prst="rect">
            <a:avLst/>
          </a:prstGeom>
          <a:noFill/>
          <a:ln w="0">
            <a:noFill/>
          </a:ln>
        </p:spPr>
        <p:style>
          <a:lnRef idx="0"/>
          <a:fillRef idx="0"/>
          <a:effectRef idx="0"/>
          <a:fontRef idx="minor"/>
        </p:style>
        <p:txBody>
          <a:bodyPr lIns="34200" rIns="34200" tIns="17280" bIns="17280" anchor="ctr">
            <a:noAutofit/>
          </a:bodyPr>
          <a:p>
            <a:pPr algn="r">
              <a:lnSpc>
                <a:spcPct val="100000"/>
              </a:lnSpc>
              <a:tabLst>
                <a:tab algn="l" pos="0"/>
              </a:tabLst>
            </a:pPr>
            <a:r>
              <a:rPr b="0" lang="en" sz="1700" spc="-1" strike="noStrike">
                <a:solidFill>
                  <a:srgbClr val="484f50"/>
                </a:solidFill>
                <a:latin typeface="Oswald SemiBold"/>
                <a:ea typeface="Oswald SemiBold"/>
              </a:rPr>
              <a:t>Why?</a:t>
            </a:r>
            <a:endParaRPr b="0" lang="en-US" sz="1700" spc="-1" strike="noStrike">
              <a:solidFill>
                <a:srgbClr val="000000"/>
              </a:solidFill>
              <a:latin typeface="Arial"/>
            </a:endParaRPr>
          </a:p>
        </p:txBody>
      </p:sp>
      <p:sp>
        <p:nvSpPr>
          <p:cNvPr id="322" name="Google Shape;683;p99"/>
          <p:cNvSpPr/>
          <p:nvPr/>
        </p:nvSpPr>
        <p:spPr>
          <a:xfrm>
            <a:off x="4375800" y="311400"/>
            <a:ext cx="3408120" cy="338040"/>
          </a:xfrm>
          <a:prstGeom prst="rect">
            <a:avLst/>
          </a:prstGeom>
          <a:noFill/>
          <a:ln w="0">
            <a:noFill/>
          </a:ln>
        </p:spPr>
        <p:style>
          <a:lnRef idx="0"/>
          <a:fillRef idx="0"/>
          <a:effectRef idx="0"/>
          <a:fontRef idx="minor"/>
        </p:style>
        <p:txBody>
          <a:bodyPr lIns="34200" rIns="34200" tIns="17280" bIns="17280" anchor="ctr">
            <a:noAutofit/>
          </a:bodyPr>
          <a:p>
            <a:pPr algn="ctr">
              <a:lnSpc>
                <a:spcPct val="100000"/>
              </a:lnSpc>
              <a:tabLst>
                <a:tab algn="l" pos="0"/>
              </a:tabLst>
            </a:pPr>
            <a:r>
              <a:rPr b="0" lang="en" sz="2000" spc="-1" strike="noStrike">
                <a:solidFill>
                  <a:srgbClr val="484f50"/>
                </a:solidFill>
                <a:latin typeface="Oswald SemiBold"/>
                <a:ea typeface="Oswald SemiBold"/>
              </a:rPr>
              <a:t>5 Why’s</a:t>
            </a:r>
            <a:endParaRPr b="0" lang="en-US" sz="2000" spc="-1" strike="noStrike">
              <a:solidFill>
                <a:srgbClr val="000000"/>
              </a:solidFill>
              <a:latin typeface="Arial"/>
            </a:endParaRPr>
          </a:p>
        </p:txBody>
      </p:sp>
      <p:sp>
        <p:nvSpPr>
          <p:cNvPr id="323" name="Google Shape;684;p99"/>
          <p:cNvSpPr/>
          <p:nvPr/>
        </p:nvSpPr>
        <p:spPr>
          <a:xfrm>
            <a:off x="4651920" y="439380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324" name="Google Shape;685;p99"/>
          <p:cNvSpPr/>
          <p:nvPr/>
        </p:nvSpPr>
        <p:spPr>
          <a:xfrm>
            <a:off x="-69840" y="4292640"/>
            <a:ext cx="4609440" cy="292320"/>
          </a:xfrm>
          <a:prstGeom prst="rect">
            <a:avLst/>
          </a:prstGeom>
          <a:noFill/>
          <a:ln w="0">
            <a:noFill/>
          </a:ln>
        </p:spPr>
        <p:style>
          <a:lnRef idx="0"/>
          <a:fillRef idx="0"/>
          <a:effectRef idx="0"/>
          <a:fontRef idx="minor"/>
        </p:style>
        <p:txBody>
          <a:bodyPr lIns="34200" rIns="34200" tIns="17280" bIns="17280" anchor="ctr">
            <a:noAutofit/>
          </a:bodyPr>
          <a:p>
            <a:pPr algn="r">
              <a:lnSpc>
                <a:spcPct val="100000"/>
              </a:lnSpc>
              <a:tabLst>
                <a:tab algn="l" pos="0"/>
              </a:tabLst>
            </a:pPr>
            <a:r>
              <a:rPr b="0" lang="en" sz="1700" spc="-1" strike="noStrike">
                <a:solidFill>
                  <a:srgbClr val="484f50"/>
                </a:solidFill>
                <a:latin typeface="Oswald SemiBold"/>
                <a:ea typeface="Oswald SemiBold"/>
              </a:rPr>
              <a:t>Why?</a:t>
            </a:r>
            <a:endParaRPr b="0" lang="en-US" sz="1700" spc="-1" strike="noStrike">
              <a:solidFill>
                <a:srgbClr val="000000"/>
              </a:solidFill>
              <a:latin typeface="Arial"/>
            </a:endParaRPr>
          </a:p>
        </p:txBody>
      </p:sp>
      <p:sp>
        <p:nvSpPr>
          <p:cNvPr id="325" name="Google Shape;686;p99"/>
          <p:cNvSpPr/>
          <p:nvPr/>
        </p:nvSpPr>
        <p:spPr>
          <a:xfrm>
            <a:off x="4870080" y="4300560"/>
            <a:ext cx="460944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a:ea typeface="Oswald"/>
              </a:rPr>
              <a:t>They have trouble with the stadiometer in the room</a:t>
            </a:r>
            <a:endParaRPr b="0" lang="en-US" sz="1700" spc="-1" strike="noStrike">
              <a:solidFill>
                <a:srgbClr val="000000"/>
              </a:solidFill>
              <a:latin typeface="Arial"/>
            </a:endParaRPr>
          </a:p>
        </p:txBody>
      </p:sp>
      <p:sp>
        <p:nvSpPr>
          <p:cNvPr id="326" name="Google Shape;353;p 17"/>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p:transition spd="slow">
    <p:push dir="r"/>
  </p:transition>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Google Shape;692;p100"/>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51871176-552E-47A7-8199-8E5A46FBFCBB}"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328" name="Google Shape;693;p100"/>
          <p:cNvSpPr/>
          <p:nvPr/>
        </p:nvSpPr>
        <p:spPr>
          <a:xfrm>
            <a:off x="4194000" y="0"/>
            <a:ext cx="7200" cy="4440600"/>
          </a:xfrm>
          <a:custGeom>
            <a:avLst/>
            <a:gdLst>
              <a:gd name="textAreaLeft" fmla="*/ 0 w 7200"/>
              <a:gd name="textAreaRight" fmla="*/ 7920 w 7200"/>
              <a:gd name="textAreaTop" fmla="*/ 0 h 4440600"/>
              <a:gd name="textAreaBottom" fmla="*/ 4441320 h 4440600"/>
            </a:gdLst>
            <a:ahLst/>
            <a:rect l="textAreaLeft" t="textAreaTop" r="textAreaRight" b="textAreaBottom"/>
            <a:pathLst>
              <a:path w="21600" h="21600">
                <a:moveTo>
                  <a:pt x="0" y="0"/>
                </a:moveTo>
                <a:lnTo>
                  <a:pt x="21600" y="21600"/>
                </a:lnTo>
              </a:path>
            </a:pathLst>
          </a:custGeom>
          <a:noFill/>
          <a:ln w="38100">
            <a:solidFill>
              <a:srgbClr val="ece7e1"/>
            </a:solidFill>
            <a:miter/>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ndParaRPr>
          </a:p>
        </p:txBody>
      </p:sp>
      <p:sp>
        <p:nvSpPr>
          <p:cNvPr id="329" name="Google Shape;694;p100"/>
          <p:cNvSpPr/>
          <p:nvPr/>
        </p:nvSpPr>
        <p:spPr>
          <a:xfrm>
            <a:off x="4358880" y="626400"/>
            <a:ext cx="340812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Present Schedule Configuration</a:t>
            </a:r>
            <a:endParaRPr b="0" lang="en-US" sz="1700" spc="-1" strike="noStrike">
              <a:solidFill>
                <a:srgbClr val="000000"/>
              </a:solidFill>
              <a:latin typeface="Arial"/>
            </a:endParaRPr>
          </a:p>
        </p:txBody>
      </p:sp>
      <p:sp>
        <p:nvSpPr>
          <p:cNvPr id="330" name="Google Shape;695;p100"/>
          <p:cNvSpPr/>
          <p:nvPr/>
        </p:nvSpPr>
        <p:spPr>
          <a:xfrm>
            <a:off x="4140720" y="71604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331" name="Google Shape;696;p100"/>
          <p:cNvSpPr/>
          <p:nvPr/>
        </p:nvSpPr>
        <p:spPr>
          <a:xfrm>
            <a:off x="4358880" y="963720"/>
            <a:ext cx="3870360" cy="61020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100" spc="-1" strike="noStrike">
                <a:solidFill>
                  <a:srgbClr val="484f50"/>
                </a:solidFill>
                <a:latin typeface="Open Sans Light"/>
                <a:ea typeface="Open Sans Light"/>
              </a:rPr>
              <a:t>The existing schedule features 20 minute well visits and 10 minute sick visits for all clinicians.  This results in 3 to 6 visits per hour, depending on the visit mix..</a:t>
            </a:r>
            <a:endParaRPr b="0" lang="en-US" sz="1100" spc="-1" strike="noStrike">
              <a:solidFill>
                <a:srgbClr val="000000"/>
              </a:solidFill>
              <a:latin typeface="Arial"/>
            </a:endParaRPr>
          </a:p>
        </p:txBody>
      </p:sp>
      <p:sp>
        <p:nvSpPr>
          <p:cNvPr id="332" name="Google Shape;697;p100"/>
          <p:cNvSpPr/>
          <p:nvPr/>
        </p:nvSpPr>
        <p:spPr>
          <a:xfrm>
            <a:off x="493560" y="2386440"/>
            <a:ext cx="3288600" cy="1085400"/>
          </a:xfrm>
          <a:prstGeom prst="rect">
            <a:avLst/>
          </a:prstGeom>
          <a:noFill/>
          <a:ln w="0">
            <a:noFill/>
          </a:ln>
        </p:spPr>
        <p:style>
          <a:lnRef idx="0"/>
          <a:fillRef idx="0"/>
          <a:effectRef idx="0"/>
          <a:fontRef idx="minor"/>
        </p:style>
        <p:txBody>
          <a:bodyPr lIns="34200" rIns="34200" tIns="17280" bIns="17280" anchor="b">
            <a:noAutofit/>
          </a:bodyPr>
          <a:p>
            <a:pPr>
              <a:lnSpc>
                <a:spcPct val="115000"/>
              </a:lnSpc>
              <a:tabLst>
                <a:tab algn="l" pos="0"/>
              </a:tabLst>
            </a:pPr>
            <a:r>
              <a:rPr b="0" i="1" lang="en" sz="2000" spc="-1" strike="noStrike">
                <a:solidFill>
                  <a:srgbClr val="484f50"/>
                </a:solidFill>
                <a:latin typeface="Open Sans Light"/>
                <a:ea typeface="Open Sans Light"/>
              </a:rPr>
              <a:t>What impact does changing your schedule have on your revenue?</a:t>
            </a:r>
            <a:endParaRPr b="0" lang="en-US" sz="2000" spc="-1" strike="noStrike">
              <a:solidFill>
                <a:srgbClr val="000000"/>
              </a:solidFill>
              <a:latin typeface="Arial"/>
            </a:endParaRPr>
          </a:p>
        </p:txBody>
      </p:sp>
      <p:sp>
        <p:nvSpPr>
          <p:cNvPr id="333" name="Google Shape;698;p100"/>
          <p:cNvSpPr/>
          <p:nvPr/>
        </p:nvSpPr>
        <p:spPr>
          <a:xfrm>
            <a:off x="4358880" y="1658520"/>
            <a:ext cx="396180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Present Visit Payment Distribution</a:t>
            </a:r>
            <a:endParaRPr b="0" lang="en-US" sz="1700" spc="-1" strike="noStrike">
              <a:solidFill>
                <a:srgbClr val="000000"/>
              </a:solidFill>
              <a:latin typeface="Arial"/>
            </a:endParaRPr>
          </a:p>
        </p:txBody>
      </p:sp>
      <p:sp>
        <p:nvSpPr>
          <p:cNvPr id="334" name="Google Shape;699;p100"/>
          <p:cNvSpPr/>
          <p:nvPr/>
        </p:nvSpPr>
        <p:spPr>
          <a:xfrm>
            <a:off x="4140720" y="175176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335" name="Google Shape;700;p100"/>
          <p:cNvSpPr/>
          <p:nvPr/>
        </p:nvSpPr>
        <p:spPr>
          <a:xfrm>
            <a:off x="4358880" y="1974240"/>
            <a:ext cx="3870360" cy="61020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100" spc="-1" strike="noStrike">
                <a:solidFill>
                  <a:srgbClr val="484f50"/>
                </a:solidFill>
                <a:latin typeface="Open Sans Light"/>
                <a:ea typeface="Open Sans Light"/>
              </a:rPr>
              <a:t>The average payment per visit for the practice is $150.  Well visits are $255 and sick visits are $110.  Are they the same for the NPs as well?</a:t>
            </a:r>
            <a:endParaRPr b="0" lang="en-US" sz="1100" spc="-1" strike="noStrike">
              <a:solidFill>
                <a:srgbClr val="000000"/>
              </a:solidFill>
              <a:latin typeface="Arial"/>
            </a:endParaRPr>
          </a:p>
        </p:txBody>
      </p:sp>
      <p:sp>
        <p:nvSpPr>
          <p:cNvPr id="336" name="Google Shape;701;p100"/>
          <p:cNvSpPr/>
          <p:nvPr/>
        </p:nvSpPr>
        <p:spPr>
          <a:xfrm>
            <a:off x="4358880" y="2638800"/>
            <a:ext cx="271800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Visit Ratios</a:t>
            </a:r>
            <a:endParaRPr b="0" lang="en-US" sz="1700" spc="-1" strike="noStrike">
              <a:solidFill>
                <a:srgbClr val="000000"/>
              </a:solidFill>
              <a:latin typeface="Arial"/>
            </a:endParaRPr>
          </a:p>
        </p:txBody>
      </p:sp>
      <p:sp>
        <p:nvSpPr>
          <p:cNvPr id="337" name="Google Shape;702;p100"/>
          <p:cNvSpPr/>
          <p:nvPr/>
        </p:nvSpPr>
        <p:spPr>
          <a:xfrm>
            <a:off x="4140720" y="273204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338" name="Google Shape;703;p100"/>
          <p:cNvSpPr/>
          <p:nvPr/>
        </p:nvSpPr>
        <p:spPr>
          <a:xfrm>
            <a:off x="4358880" y="2945880"/>
            <a:ext cx="3870360" cy="41796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100" spc="-1" strike="noStrike">
                <a:solidFill>
                  <a:srgbClr val="484f50"/>
                </a:solidFill>
                <a:latin typeface="Open Sans Light"/>
                <a:ea typeface="Open Sans Light"/>
              </a:rPr>
              <a:t>Over the course of the year, the NPs have a 2:1 Sick:Well Ratio.  </a:t>
            </a:r>
            <a:endParaRPr b="0" lang="en-US" sz="1100" spc="-1" strike="noStrike">
              <a:solidFill>
                <a:srgbClr val="000000"/>
              </a:solidFill>
              <a:latin typeface="Arial"/>
            </a:endParaRPr>
          </a:p>
        </p:txBody>
      </p:sp>
      <p:sp>
        <p:nvSpPr>
          <p:cNvPr id="339" name="Google Shape;704;p100"/>
          <p:cNvSpPr/>
          <p:nvPr/>
        </p:nvSpPr>
        <p:spPr>
          <a:xfrm>
            <a:off x="493560" y="145080"/>
            <a:ext cx="3408120" cy="210420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484f50"/>
                </a:solidFill>
                <a:latin typeface="Oswald SemiBold"/>
                <a:ea typeface="Oswald SemiBold"/>
              </a:rPr>
              <a:t>“</a:t>
            </a:r>
            <a:r>
              <a:rPr b="0" lang="en" sz="3400" spc="-1" strike="noStrike">
                <a:solidFill>
                  <a:srgbClr val="484f50"/>
                </a:solidFill>
                <a:latin typeface="Oswald SemiBold"/>
                <a:ea typeface="Oswald SemiBold"/>
              </a:rPr>
              <a:t>...our NPs want to go to 20 minute visits for all sick patients…”</a:t>
            </a:r>
            <a:endParaRPr b="0" lang="en-US" sz="3400" spc="-1" strike="noStrike">
              <a:solidFill>
                <a:srgbClr val="000000"/>
              </a:solidFill>
              <a:latin typeface="Arial"/>
            </a:endParaRPr>
          </a:p>
        </p:txBody>
      </p:sp>
      <p:sp>
        <p:nvSpPr>
          <p:cNvPr id="340" name="Google Shape;705;p100"/>
          <p:cNvSpPr/>
          <p:nvPr/>
        </p:nvSpPr>
        <p:spPr>
          <a:xfrm>
            <a:off x="4358880" y="3802680"/>
            <a:ext cx="4609440" cy="35316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2100" spc="-1" strike="noStrike">
                <a:solidFill>
                  <a:srgbClr val="484f50"/>
                </a:solidFill>
                <a:latin typeface="Oswald SemiBold"/>
                <a:ea typeface="Oswald SemiBold"/>
              </a:rPr>
              <a:t>What happens to my revenue?</a:t>
            </a:r>
            <a:endParaRPr b="0" lang="en-US" sz="2100" spc="-1" strike="noStrike">
              <a:solidFill>
                <a:srgbClr val="000000"/>
              </a:solidFill>
              <a:latin typeface="Arial"/>
            </a:endParaRPr>
          </a:p>
        </p:txBody>
      </p:sp>
      <p:sp>
        <p:nvSpPr>
          <p:cNvPr id="341" name="Google Shape;706;p100"/>
          <p:cNvSpPr/>
          <p:nvPr/>
        </p:nvSpPr>
        <p:spPr>
          <a:xfrm>
            <a:off x="4358880" y="4158720"/>
            <a:ext cx="4540680" cy="71604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300" spc="-1" strike="noStrike">
                <a:solidFill>
                  <a:srgbClr val="484f50"/>
                </a:solidFill>
                <a:latin typeface="Open Sans Light"/>
                <a:ea typeface="Open Sans Light"/>
              </a:rPr>
              <a:t>Time to do the math!  On average, for the NP, that’s 6 sicks and 3 wells every 2 hours ((6 x 10min) + (3 x 20min) = 120min).  </a:t>
            </a:r>
            <a:endParaRPr b="0" lang="en-US" sz="1300" spc="-1" strike="noStrike">
              <a:solidFill>
                <a:srgbClr val="000000"/>
              </a:solidFill>
              <a:latin typeface="Arial"/>
            </a:endParaRPr>
          </a:p>
        </p:txBody>
      </p:sp>
      <p:sp>
        <p:nvSpPr>
          <p:cNvPr id="342" name="Google Shape;707;p100"/>
          <p:cNvSpPr/>
          <p:nvPr/>
        </p:nvSpPr>
        <p:spPr>
          <a:xfrm>
            <a:off x="4320360" y="3354480"/>
            <a:ext cx="2998800" cy="44100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0" i="1" lang="en" sz="1700" spc="-1" strike="noStrike">
                <a:solidFill>
                  <a:srgbClr val="484f50"/>
                </a:solidFill>
                <a:latin typeface="Oswald SemiBold"/>
                <a:ea typeface="Oswald SemiBold"/>
              </a:rPr>
              <a:t>What’s Left?</a:t>
            </a:r>
            <a:endParaRPr b="0" lang="en-US" sz="1700" spc="-1" strike="noStrike">
              <a:solidFill>
                <a:srgbClr val="000000"/>
              </a:solidFill>
              <a:latin typeface="Arial"/>
            </a:endParaRPr>
          </a:p>
        </p:txBody>
      </p:sp>
      <p:sp>
        <p:nvSpPr>
          <p:cNvPr id="343" name="Google Shape;708;p100"/>
          <p:cNvSpPr/>
          <p:nvPr/>
        </p:nvSpPr>
        <p:spPr>
          <a:xfrm>
            <a:off x="4140720" y="392616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pic>
        <p:nvPicPr>
          <p:cNvPr id="344" name="Google Shape;709;p100" descr=""/>
          <p:cNvPicPr/>
          <p:nvPr/>
        </p:nvPicPr>
        <p:blipFill>
          <a:blip r:embed="rId1"/>
          <a:stretch/>
        </p:blipFill>
        <p:spPr>
          <a:xfrm>
            <a:off x="676440" y="3535200"/>
            <a:ext cx="2922120" cy="1460520"/>
          </a:xfrm>
          <a:prstGeom prst="rect">
            <a:avLst/>
          </a:prstGeom>
          <a:ln w="0">
            <a:noFill/>
          </a:ln>
        </p:spPr>
      </p:pic>
      <p:sp>
        <p:nvSpPr>
          <p:cNvPr id="345" name="Google Shape;353;p 18"/>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p:transition spd="slow">
    <p:push dir="r"/>
  </p:transition>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Google Shape;715;p101"/>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58EFC1A9-A36B-4B13-89B3-FA3A4AD19F17}"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347" name="Google Shape;716;p101"/>
          <p:cNvSpPr/>
          <p:nvPr/>
        </p:nvSpPr>
        <p:spPr>
          <a:xfrm>
            <a:off x="4194000" y="0"/>
            <a:ext cx="7200" cy="4440600"/>
          </a:xfrm>
          <a:custGeom>
            <a:avLst/>
            <a:gdLst>
              <a:gd name="textAreaLeft" fmla="*/ 0 w 7200"/>
              <a:gd name="textAreaRight" fmla="*/ 7920 w 7200"/>
              <a:gd name="textAreaTop" fmla="*/ 0 h 4440600"/>
              <a:gd name="textAreaBottom" fmla="*/ 4441320 h 4440600"/>
            </a:gdLst>
            <a:ahLst/>
            <a:rect l="textAreaLeft" t="textAreaTop" r="textAreaRight" b="textAreaBottom"/>
            <a:pathLst>
              <a:path w="21600" h="21600">
                <a:moveTo>
                  <a:pt x="0" y="0"/>
                </a:moveTo>
                <a:lnTo>
                  <a:pt x="21600" y="21600"/>
                </a:lnTo>
              </a:path>
            </a:pathLst>
          </a:custGeom>
          <a:noFill/>
          <a:ln w="38100">
            <a:solidFill>
              <a:srgbClr val="ece7e1"/>
            </a:solidFill>
            <a:miter/>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ndParaRPr>
          </a:p>
        </p:txBody>
      </p:sp>
      <p:sp>
        <p:nvSpPr>
          <p:cNvPr id="348" name="Google Shape;717;p101"/>
          <p:cNvSpPr/>
          <p:nvPr/>
        </p:nvSpPr>
        <p:spPr>
          <a:xfrm>
            <a:off x="4358880" y="626400"/>
            <a:ext cx="340812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Present Schedule Configuration</a:t>
            </a:r>
            <a:endParaRPr b="0" lang="en-US" sz="1700" spc="-1" strike="noStrike">
              <a:solidFill>
                <a:srgbClr val="000000"/>
              </a:solidFill>
              <a:latin typeface="Arial"/>
            </a:endParaRPr>
          </a:p>
        </p:txBody>
      </p:sp>
      <p:sp>
        <p:nvSpPr>
          <p:cNvPr id="349" name="Google Shape;718;p101"/>
          <p:cNvSpPr/>
          <p:nvPr/>
        </p:nvSpPr>
        <p:spPr>
          <a:xfrm>
            <a:off x="4140720" y="71604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350" name="Google Shape;719;p101"/>
          <p:cNvSpPr/>
          <p:nvPr/>
        </p:nvSpPr>
        <p:spPr>
          <a:xfrm>
            <a:off x="4358880" y="963720"/>
            <a:ext cx="3870360" cy="61020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100" spc="-1" strike="noStrike">
                <a:solidFill>
                  <a:srgbClr val="484f50"/>
                </a:solidFill>
                <a:latin typeface="Open Sans Light"/>
                <a:ea typeface="Open Sans Light"/>
              </a:rPr>
              <a:t>The existing schedule features 20 minute well visits and 10 minute sick visits for all clinicians.  This results in 3 to 6 visits per hour, depending on the visit mix..</a:t>
            </a:r>
            <a:endParaRPr b="0" lang="en-US" sz="1100" spc="-1" strike="noStrike">
              <a:solidFill>
                <a:srgbClr val="000000"/>
              </a:solidFill>
              <a:latin typeface="Arial"/>
            </a:endParaRPr>
          </a:p>
        </p:txBody>
      </p:sp>
      <p:sp>
        <p:nvSpPr>
          <p:cNvPr id="351" name="Google Shape;720;p101"/>
          <p:cNvSpPr/>
          <p:nvPr/>
        </p:nvSpPr>
        <p:spPr>
          <a:xfrm>
            <a:off x="4358880" y="1658520"/>
            <a:ext cx="396180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Present Visit Payment Distribution</a:t>
            </a:r>
            <a:endParaRPr b="0" lang="en-US" sz="1700" spc="-1" strike="noStrike">
              <a:solidFill>
                <a:srgbClr val="000000"/>
              </a:solidFill>
              <a:latin typeface="Arial"/>
            </a:endParaRPr>
          </a:p>
        </p:txBody>
      </p:sp>
      <p:sp>
        <p:nvSpPr>
          <p:cNvPr id="352" name="Google Shape;721;p101"/>
          <p:cNvSpPr/>
          <p:nvPr/>
        </p:nvSpPr>
        <p:spPr>
          <a:xfrm>
            <a:off x="4140720" y="175176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353" name="Google Shape;722;p101"/>
          <p:cNvSpPr/>
          <p:nvPr/>
        </p:nvSpPr>
        <p:spPr>
          <a:xfrm>
            <a:off x="4358880" y="1974240"/>
            <a:ext cx="3799800" cy="61020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100" spc="-1" strike="noStrike">
                <a:solidFill>
                  <a:srgbClr val="484f50"/>
                </a:solidFill>
                <a:latin typeface="Open Sans Light"/>
                <a:ea typeface="Open Sans Light"/>
              </a:rPr>
              <a:t>The average payment per visit for the practice is $150.  Well visits are $255 and sick visits are $110.  Are they the same for the NPs as well?</a:t>
            </a:r>
            <a:endParaRPr b="0" lang="en-US" sz="1100" spc="-1" strike="noStrike">
              <a:solidFill>
                <a:srgbClr val="000000"/>
              </a:solidFill>
              <a:latin typeface="Arial"/>
            </a:endParaRPr>
          </a:p>
        </p:txBody>
      </p:sp>
      <p:sp>
        <p:nvSpPr>
          <p:cNvPr id="354" name="Google Shape;723;p101"/>
          <p:cNvSpPr/>
          <p:nvPr/>
        </p:nvSpPr>
        <p:spPr>
          <a:xfrm>
            <a:off x="4358880" y="2638800"/>
            <a:ext cx="271800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Visit Ratios</a:t>
            </a:r>
            <a:endParaRPr b="0" lang="en-US" sz="1700" spc="-1" strike="noStrike">
              <a:solidFill>
                <a:srgbClr val="000000"/>
              </a:solidFill>
              <a:latin typeface="Arial"/>
            </a:endParaRPr>
          </a:p>
        </p:txBody>
      </p:sp>
      <p:sp>
        <p:nvSpPr>
          <p:cNvPr id="355" name="Google Shape;724;p101"/>
          <p:cNvSpPr/>
          <p:nvPr/>
        </p:nvSpPr>
        <p:spPr>
          <a:xfrm>
            <a:off x="4140720" y="273204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356" name="Google Shape;725;p101"/>
          <p:cNvSpPr/>
          <p:nvPr/>
        </p:nvSpPr>
        <p:spPr>
          <a:xfrm>
            <a:off x="4358880" y="2945880"/>
            <a:ext cx="3799800" cy="41796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100" spc="-1" strike="noStrike">
                <a:solidFill>
                  <a:srgbClr val="484f50"/>
                </a:solidFill>
                <a:latin typeface="Open Sans Light"/>
                <a:ea typeface="Open Sans Light"/>
              </a:rPr>
              <a:t>Over the course of the year, the NPs have a 2:1 Sick:Well Ratio. </a:t>
            </a:r>
            <a:endParaRPr b="0" lang="en-US" sz="1100" spc="-1" strike="noStrike">
              <a:solidFill>
                <a:srgbClr val="000000"/>
              </a:solidFill>
              <a:latin typeface="Arial"/>
            </a:endParaRPr>
          </a:p>
        </p:txBody>
      </p:sp>
      <p:sp>
        <p:nvSpPr>
          <p:cNvPr id="357" name="Google Shape;726;p101"/>
          <p:cNvSpPr/>
          <p:nvPr/>
        </p:nvSpPr>
        <p:spPr>
          <a:xfrm>
            <a:off x="4324320" y="3444840"/>
            <a:ext cx="4609440" cy="35316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2100" spc="-1" strike="noStrike">
                <a:solidFill>
                  <a:srgbClr val="484f50"/>
                </a:solidFill>
                <a:latin typeface="Oswald SemiBold"/>
                <a:ea typeface="Oswald SemiBold"/>
              </a:rPr>
              <a:t>What happens to my revenue?</a:t>
            </a:r>
            <a:endParaRPr b="0" lang="en-US" sz="2100" spc="-1" strike="noStrike">
              <a:solidFill>
                <a:srgbClr val="000000"/>
              </a:solidFill>
              <a:latin typeface="Arial"/>
            </a:endParaRPr>
          </a:p>
        </p:txBody>
      </p:sp>
      <p:sp>
        <p:nvSpPr>
          <p:cNvPr id="358" name="Google Shape;727;p101"/>
          <p:cNvSpPr/>
          <p:nvPr/>
        </p:nvSpPr>
        <p:spPr>
          <a:xfrm>
            <a:off x="4358880" y="3853080"/>
            <a:ext cx="4540680" cy="71604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300" spc="-1" strike="noStrike">
                <a:solidFill>
                  <a:srgbClr val="484f50"/>
                </a:solidFill>
                <a:latin typeface="Open Sans Light"/>
                <a:ea typeface="Open Sans Light"/>
              </a:rPr>
              <a:t>The NP averages between $660 - $765 per hour in total revenue (6 sick visits or 3 well visits, per hour).  Average is $630 ($140x4.5).</a:t>
            </a:r>
            <a:endParaRPr b="0" lang="en-US" sz="1300" spc="-1" strike="noStrike">
              <a:solidFill>
                <a:srgbClr val="000000"/>
              </a:solidFill>
              <a:latin typeface="Arial"/>
            </a:endParaRPr>
          </a:p>
        </p:txBody>
      </p:sp>
      <p:sp>
        <p:nvSpPr>
          <p:cNvPr id="359" name="Google Shape;728;p101"/>
          <p:cNvSpPr/>
          <p:nvPr/>
        </p:nvSpPr>
        <p:spPr>
          <a:xfrm>
            <a:off x="4144680" y="356832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360" name="Google Shape;729;p101"/>
          <p:cNvSpPr/>
          <p:nvPr/>
        </p:nvSpPr>
        <p:spPr>
          <a:xfrm>
            <a:off x="619920" y="622800"/>
            <a:ext cx="3408120" cy="292320"/>
          </a:xfrm>
          <a:prstGeom prst="rect">
            <a:avLst/>
          </a:prstGeom>
          <a:noFill/>
          <a:ln w="0">
            <a:noFill/>
          </a:ln>
        </p:spPr>
        <p:style>
          <a:lnRef idx="0"/>
          <a:fillRef idx="0"/>
          <a:effectRef idx="0"/>
          <a:fontRef idx="minor"/>
        </p:style>
        <p:txBody>
          <a:bodyPr lIns="34200" rIns="34200" tIns="17280" bIns="17280" anchor="ctr">
            <a:noAutofit/>
          </a:bodyPr>
          <a:p>
            <a:pPr algn="r">
              <a:lnSpc>
                <a:spcPct val="100000"/>
              </a:lnSpc>
              <a:tabLst>
                <a:tab algn="l" pos="0"/>
              </a:tabLst>
            </a:pPr>
            <a:r>
              <a:rPr b="0" lang="en" sz="1700" spc="-1" strike="noStrike">
                <a:solidFill>
                  <a:srgbClr val="484f50"/>
                </a:solidFill>
                <a:latin typeface="Oswald SemiBold"/>
                <a:ea typeface="Oswald SemiBold"/>
              </a:rPr>
              <a:t>Schedule Configuration </a:t>
            </a:r>
            <a:r>
              <a:rPr b="0" i="1" lang="en" sz="1700" spc="-1" strike="noStrike">
                <a:solidFill>
                  <a:srgbClr val="484f50"/>
                </a:solidFill>
                <a:latin typeface="Oswald SemiBold"/>
                <a:ea typeface="Oswald SemiBold"/>
              </a:rPr>
              <a:t>Impact</a:t>
            </a:r>
            <a:endParaRPr b="0" lang="en-US" sz="1700" spc="-1" strike="noStrike">
              <a:solidFill>
                <a:srgbClr val="000000"/>
              </a:solidFill>
              <a:latin typeface="Arial"/>
            </a:endParaRPr>
          </a:p>
        </p:txBody>
      </p:sp>
      <p:sp>
        <p:nvSpPr>
          <p:cNvPr id="361" name="Google Shape;730;p101"/>
          <p:cNvSpPr/>
          <p:nvPr/>
        </p:nvSpPr>
        <p:spPr>
          <a:xfrm>
            <a:off x="478080" y="983160"/>
            <a:ext cx="3557880" cy="610200"/>
          </a:xfrm>
          <a:prstGeom prst="rect">
            <a:avLst/>
          </a:prstGeom>
          <a:noFill/>
          <a:ln w="0">
            <a:noFill/>
          </a:ln>
        </p:spPr>
        <p:style>
          <a:lnRef idx="0"/>
          <a:fillRef idx="0"/>
          <a:effectRef idx="0"/>
          <a:fontRef idx="minor"/>
        </p:style>
        <p:txBody>
          <a:bodyPr lIns="34200" rIns="34200" tIns="17280" bIns="17280" anchor="t">
            <a:noAutofit/>
          </a:bodyPr>
          <a:p>
            <a:pPr algn="r">
              <a:lnSpc>
                <a:spcPct val="115000"/>
              </a:lnSpc>
              <a:tabLst>
                <a:tab algn="l" pos="0"/>
              </a:tabLst>
            </a:pPr>
            <a:r>
              <a:rPr b="0" lang="en" sz="1100" spc="-1" strike="noStrike">
                <a:solidFill>
                  <a:srgbClr val="484f50"/>
                </a:solidFill>
                <a:latin typeface="Open Sans Light"/>
                <a:ea typeface="Open Sans Light"/>
              </a:rPr>
              <a:t>20 minute sick visits means the sick volume will be cut in half.  This results in 3 visits per hour, regardless of the mix.</a:t>
            </a:r>
            <a:endParaRPr b="0" lang="en-US" sz="1100" spc="-1" strike="noStrike">
              <a:solidFill>
                <a:srgbClr val="000000"/>
              </a:solidFill>
              <a:latin typeface="Arial"/>
            </a:endParaRPr>
          </a:p>
        </p:txBody>
      </p:sp>
      <p:sp>
        <p:nvSpPr>
          <p:cNvPr id="362" name="Google Shape;731;p101"/>
          <p:cNvSpPr/>
          <p:nvPr/>
        </p:nvSpPr>
        <p:spPr>
          <a:xfrm>
            <a:off x="66240" y="1662120"/>
            <a:ext cx="3961800" cy="292320"/>
          </a:xfrm>
          <a:prstGeom prst="rect">
            <a:avLst/>
          </a:prstGeom>
          <a:noFill/>
          <a:ln w="0">
            <a:noFill/>
          </a:ln>
        </p:spPr>
        <p:style>
          <a:lnRef idx="0"/>
          <a:fillRef idx="0"/>
          <a:effectRef idx="0"/>
          <a:fontRef idx="minor"/>
        </p:style>
        <p:txBody>
          <a:bodyPr lIns="34200" rIns="34200" tIns="17280" bIns="17280" anchor="ctr">
            <a:noAutofit/>
          </a:bodyPr>
          <a:p>
            <a:pPr algn="r">
              <a:lnSpc>
                <a:spcPct val="100000"/>
              </a:lnSpc>
              <a:tabLst>
                <a:tab algn="l" pos="0"/>
              </a:tabLst>
            </a:pPr>
            <a:r>
              <a:rPr b="0" lang="en" sz="1700" spc="-1" strike="noStrike">
                <a:solidFill>
                  <a:srgbClr val="484f50"/>
                </a:solidFill>
                <a:latin typeface="Oswald SemiBold"/>
                <a:ea typeface="Oswald SemiBold"/>
              </a:rPr>
              <a:t>Present Visit Payment Distribution</a:t>
            </a:r>
            <a:endParaRPr b="0" lang="en-US" sz="1700" spc="-1" strike="noStrike">
              <a:solidFill>
                <a:srgbClr val="000000"/>
              </a:solidFill>
              <a:latin typeface="Arial"/>
            </a:endParaRPr>
          </a:p>
        </p:txBody>
      </p:sp>
      <p:sp>
        <p:nvSpPr>
          <p:cNvPr id="363" name="Google Shape;732;p101"/>
          <p:cNvSpPr/>
          <p:nvPr/>
        </p:nvSpPr>
        <p:spPr>
          <a:xfrm>
            <a:off x="628200" y="1995840"/>
            <a:ext cx="3408120" cy="610200"/>
          </a:xfrm>
          <a:prstGeom prst="rect">
            <a:avLst/>
          </a:prstGeom>
          <a:noFill/>
          <a:ln w="0">
            <a:noFill/>
          </a:ln>
        </p:spPr>
        <p:style>
          <a:lnRef idx="0"/>
          <a:fillRef idx="0"/>
          <a:effectRef idx="0"/>
          <a:fontRef idx="minor"/>
        </p:style>
        <p:txBody>
          <a:bodyPr lIns="34200" rIns="34200" tIns="17280" bIns="17280" anchor="t">
            <a:noAutofit/>
          </a:bodyPr>
          <a:p>
            <a:pPr algn="r">
              <a:lnSpc>
                <a:spcPct val="115000"/>
              </a:lnSpc>
              <a:tabLst>
                <a:tab algn="l" pos="0"/>
              </a:tabLst>
            </a:pPr>
            <a:r>
              <a:rPr b="0" lang="en" sz="1100" spc="-1" strike="noStrike">
                <a:solidFill>
                  <a:srgbClr val="484f50"/>
                </a:solidFill>
                <a:latin typeface="Open Sans Light"/>
                <a:ea typeface="Open Sans Light"/>
              </a:rPr>
              <a:t>The average payment per visit for the practice is $150.  Well visits are $255 and sick visits are $110.  Are they the same for the NPs as well?</a:t>
            </a:r>
            <a:endParaRPr b="0" lang="en-US" sz="1100" spc="-1" strike="noStrike">
              <a:solidFill>
                <a:srgbClr val="000000"/>
              </a:solidFill>
              <a:latin typeface="Arial"/>
            </a:endParaRPr>
          </a:p>
        </p:txBody>
      </p:sp>
      <p:sp>
        <p:nvSpPr>
          <p:cNvPr id="364" name="Google Shape;733;p101"/>
          <p:cNvSpPr/>
          <p:nvPr/>
        </p:nvSpPr>
        <p:spPr>
          <a:xfrm>
            <a:off x="1318320" y="2652120"/>
            <a:ext cx="2718000" cy="292320"/>
          </a:xfrm>
          <a:prstGeom prst="rect">
            <a:avLst/>
          </a:prstGeom>
          <a:noFill/>
          <a:ln w="0">
            <a:noFill/>
          </a:ln>
        </p:spPr>
        <p:style>
          <a:lnRef idx="0"/>
          <a:fillRef idx="0"/>
          <a:effectRef idx="0"/>
          <a:fontRef idx="minor"/>
        </p:style>
        <p:txBody>
          <a:bodyPr lIns="34200" rIns="34200" tIns="17280" bIns="17280" anchor="ctr">
            <a:noAutofit/>
          </a:bodyPr>
          <a:p>
            <a:pPr algn="r">
              <a:lnSpc>
                <a:spcPct val="100000"/>
              </a:lnSpc>
              <a:tabLst>
                <a:tab algn="l" pos="0"/>
              </a:tabLst>
            </a:pPr>
            <a:r>
              <a:rPr b="0" lang="en" sz="1700" spc="-1" strike="noStrike">
                <a:solidFill>
                  <a:srgbClr val="484f50"/>
                </a:solidFill>
                <a:latin typeface="Oswald SemiBold"/>
                <a:ea typeface="Oswald SemiBold"/>
              </a:rPr>
              <a:t>Visit Ratios </a:t>
            </a:r>
            <a:r>
              <a:rPr b="0" i="1" lang="en" sz="1700" spc="-1" strike="noStrike">
                <a:solidFill>
                  <a:srgbClr val="484f50"/>
                </a:solidFill>
                <a:latin typeface="Oswald SemiBold"/>
                <a:ea typeface="Oswald SemiBold"/>
              </a:rPr>
              <a:t>Impact</a:t>
            </a:r>
            <a:endParaRPr b="0" lang="en-US" sz="1700" spc="-1" strike="noStrike">
              <a:solidFill>
                <a:srgbClr val="000000"/>
              </a:solidFill>
              <a:latin typeface="Arial"/>
            </a:endParaRPr>
          </a:p>
        </p:txBody>
      </p:sp>
      <p:sp>
        <p:nvSpPr>
          <p:cNvPr id="365" name="Google Shape;734;p101"/>
          <p:cNvSpPr/>
          <p:nvPr/>
        </p:nvSpPr>
        <p:spPr>
          <a:xfrm>
            <a:off x="628200" y="2922840"/>
            <a:ext cx="3408120" cy="417960"/>
          </a:xfrm>
          <a:prstGeom prst="rect">
            <a:avLst/>
          </a:prstGeom>
          <a:noFill/>
          <a:ln w="0">
            <a:noFill/>
          </a:ln>
        </p:spPr>
        <p:style>
          <a:lnRef idx="0"/>
          <a:fillRef idx="0"/>
          <a:effectRef idx="0"/>
          <a:fontRef idx="minor"/>
        </p:style>
        <p:txBody>
          <a:bodyPr lIns="34200" rIns="34200" tIns="17280" bIns="17280" anchor="t">
            <a:noAutofit/>
          </a:bodyPr>
          <a:p>
            <a:pPr algn="r">
              <a:lnSpc>
                <a:spcPct val="115000"/>
              </a:lnSpc>
              <a:tabLst>
                <a:tab algn="l" pos="0"/>
              </a:tabLst>
            </a:pPr>
            <a:r>
              <a:rPr b="0" lang="en" sz="1100" spc="-1" strike="noStrike">
                <a:solidFill>
                  <a:srgbClr val="484f50"/>
                </a:solidFill>
                <a:latin typeface="Open Sans Light"/>
                <a:ea typeface="Open Sans Light"/>
              </a:rPr>
              <a:t>The visit ratio would now be 1:1 due to a </a:t>
            </a:r>
            <a:r>
              <a:rPr b="0" i="1" lang="en" sz="1100" spc="-1" strike="noStrike">
                <a:solidFill>
                  <a:srgbClr val="484f50"/>
                </a:solidFill>
                <a:latin typeface="Open Sans Light"/>
                <a:ea typeface="Open Sans Light"/>
              </a:rPr>
              <a:t>decrease </a:t>
            </a:r>
            <a:r>
              <a:rPr b="0" lang="en" sz="1100" spc="-1" strike="noStrike">
                <a:solidFill>
                  <a:srgbClr val="484f50"/>
                </a:solidFill>
                <a:latin typeface="Open Sans Light"/>
                <a:ea typeface="Open Sans Light"/>
              </a:rPr>
              <a:t> in sick visit volume.</a:t>
            </a:r>
            <a:endParaRPr b="0" lang="en-US" sz="1100" spc="-1" strike="noStrike">
              <a:solidFill>
                <a:srgbClr val="000000"/>
              </a:solidFill>
              <a:latin typeface="Arial"/>
            </a:endParaRPr>
          </a:p>
        </p:txBody>
      </p:sp>
      <p:sp>
        <p:nvSpPr>
          <p:cNvPr id="366" name="Google Shape;735;p101"/>
          <p:cNvSpPr/>
          <p:nvPr/>
        </p:nvSpPr>
        <p:spPr>
          <a:xfrm>
            <a:off x="-538920" y="3444840"/>
            <a:ext cx="4609440" cy="353160"/>
          </a:xfrm>
          <a:prstGeom prst="rect">
            <a:avLst/>
          </a:prstGeom>
          <a:noFill/>
          <a:ln w="0">
            <a:noFill/>
          </a:ln>
        </p:spPr>
        <p:style>
          <a:lnRef idx="0"/>
          <a:fillRef idx="0"/>
          <a:effectRef idx="0"/>
          <a:fontRef idx="minor"/>
        </p:style>
        <p:txBody>
          <a:bodyPr lIns="34200" rIns="34200" tIns="17280" bIns="17280" anchor="ctr">
            <a:noAutofit/>
          </a:bodyPr>
          <a:p>
            <a:pPr algn="r">
              <a:lnSpc>
                <a:spcPct val="100000"/>
              </a:lnSpc>
              <a:tabLst>
                <a:tab algn="l" pos="0"/>
              </a:tabLst>
            </a:pPr>
            <a:r>
              <a:rPr b="0" lang="en" sz="2100" spc="-1" strike="noStrike">
                <a:solidFill>
                  <a:srgbClr val="484f50"/>
                </a:solidFill>
                <a:latin typeface="Oswald SemiBold"/>
                <a:ea typeface="Oswald SemiBold"/>
              </a:rPr>
              <a:t>What happens to my revenue?</a:t>
            </a:r>
            <a:endParaRPr b="0" lang="en-US" sz="2100" spc="-1" strike="noStrike">
              <a:solidFill>
                <a:srgbClr val="000000"/>
              </a:solidFill>
              <a:latin typeface="Arial"/>
            </a:endParaRPr>
          </a:p>
        </p:txBody>
      </p:sp>
      <p:sp>
        <p:nvSpPr>
          <p:cNvPr id="367" name="Google Shape;736;p101"/>
          <p:cNvSpPr/>
          <p:nvPr/>
        </p:nvSpPr>
        <p:spPr>
          <a:xfrm>
            <a:off x="118800" y="3853080"/>
            <a:ext cx="3917520" cy="943560"/>
          </a:xfrm>
          <a:prstGeom prst="rect">
            <a:avLst/>
          </a:prstGeom>
          <a:noFill/>
          <a:ln w="0">
            <a:noFill/>
          </a:ln>
        </p:spPr>
        <p:style>
          <a:lnRef idx="0"/>
          <a:fillRef idx="0"/>
          <a:effectRef idx="0"/>
          <a:fontRef idx="minor"/>
        </p:style>
        <p:txBody>
          <a:bodyPr lIns="34200" rIns="34200" tIns="17280" bIns="17280" anchor="t">
            <a:noAutofit/>
          </a:bodyPr>
          <a:p>
            <a:pPr algn="r">
              <a:lnSpc>
                <a:spcPct val="115000"/>
              </a:lnSpc>
              <a:tabLst>
                <a:tab algn="l" pos="0"/>
              </a:tabLst>
            </a:pPr>
            <a:r>
              <a:rPr b="0" lang="en" sz="1300" spc="-1" strike="noStrike">
                <a:solidFill>
                  <a:srgbClr val="484f50"/>
                </a:solidFill>
                <a:latin typeface="Open Sans Light"/>
                <a:ea typeface="Open Sans Light"/>
              </a:rPr>
              <a:t>The NP now averages between $330 - $765 per hour (3 sick or 3 well per hour).  Average is $450 ($150x3).  Over a 6-clinical hour day, </a:t>
            </a:r>
            <a:r>
              <a:rPr b="1" lang="en" sz="1300" spc="-1" strike="noStrike">
                <a:solidFill>
                  <a:srgbClr val="484f50"/>
                </a:solidFill>
                <a:latin typeface="Open Sans"/>
                <a:ea typeface="Open Sans"/>
              </a:rPr>
              <a:t>that’s a loss of $1350 per day. </a:t>
            </a:r>
            <a:r>
              <a:rPr b="0" lang="en" sz="1300" spc="-1" strike="noStrike">
                <a:solidFill>
                  <a:srgbClr val="484f50"/>
                </a:solidFill>
                <a:latin typeface="Open Sans Light"/>
                <a:ea typeface="Open Sans Light"/>
              </a:rPr>
              <a:t>  </a:t>
            </a:r>
            <a:endParaRPr b="0" lang="en-US" sz="1300" spc="-1" strike="noStrike">
              <a:solidFill>
                <a:srgbClr val="000000"/>
              </a:solidFill>
              <a:latin typeface="Arial"/>
            </a:endParaRPr>
          </a:p>
        </p:txBody>
      </p:sp>
      <p:sp>
        <p:nvSpPr>
          <p:cNvPr id="368" name="Google Shape;737;p101"/>
          <p:cNvSpPr/>
          <p:nvPr/>
        </p:nvSpPr>
        <p:spPr>
          <a:xfrm>
            <a:off x="619920" y="167760"/>
            <a:ext cx="3408120" cy="353160"/>
          </a:xfrm>
          <a:prstGeom prst="rect">
            <a:avLst/>
          </a:prstGeom>
          <a:noFill/>
          <a:ln w="0">
            <a:noFill/>
          </a:ln>
        </p:spPr>
        <p:style>
          <a:lnRef idx="0"/>
          <a:fillRef idx="0"/>
          <a:effectRef idx="0"/>
          <a:fontRef idx="minor"/>
        </p:style>
        <p:txBody>
          <a:bodyPr lIns="34200" rIns="34200" tIns="17280" bIns="17280" anchor="ctr">
            <a:noAutofit/>
          </a:bodyPr>
          <a:p>
            <a:pPr algn="r">
              <a:lnSpc>
                <a:spcPct val="100000"/>
              </a:lnSpc>
              <a:tabLst>
                <a:tab algn="l" pos="0"/>
              </a:tabLst>
            </a:pPr>
            <a:r>
              <a:rPr b="0" lang="en" sz="2100" spc="-1" strike="noStrike">
                <a:solidFill>
                  <a:srgbClr val="484f50"/>
                </a:solidFill>
                <a:latin typeface="Oswald SemiBold"/>
                <a:ea typeface="Oswald SemiBold"/>
              </a:rPr>
              <a:t>NEW Model</a:t>
            </a:r>
            <a:endParaRPr b="0" lang="en-US" sz="2100" spc="-1" strike="noStrike">
              <a:solidFill>
                <a:srgbClr val="000000"/>
              </a:solidFill>
              <a:latin typeface="Arial"/>
            </a:endParaRPr>
          </a:p>
        </p:txBody>
      </p:sp>
      <p:sp>
        <p:nvSpPr>
          <p:cNvPr id="369" name="Google Shape;738;p101"/>
          <p:cNvSpPr/>
          <p:nvPr/>
        </p:nvSpPr>
        <p:spPr>
          <a:xfrm>
            <a:off x="4324320" y="198360"/>
            <a:ext cx="3408120" cy="33804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2000" spc="-1" strike="noStrike">
                <a:solidFill>
                  <a:srgbClr val="484f50"/>
                </a:solidFill>
                <a:latin typeface="Oswald SemiBold"/>
                <a:ea typeface="Oswald SemiBold"/>
              </a:rPr>
              <a:t>OLD Model</a:t>
            </a:r>
            <a:endParaRPr b="0" lang="en-US" sz="2000" spc="-1" strike="noStrike">
              <a:solidFill>
                <a:srgbClr val="000000"/>
              </a:solidFill>
              <a:latin typeface="Arial"/>
            </a:endParaRPr>
          </a:p>
        </p:txBody>
      </p:sp>
      <p:sp>
        <p:nvSpPr>
          <p:cNvPr id="370" name="Google Shape;353;p 19"/>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p:transition spd="slow">
    <p:push dir="r"/>
  </p:transition>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Google Shape;744;p102"/>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A3AB4E06-1774-41CB-AD8B-1FBFF920E189}"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372" name="Google Shape;745;p102"/>
          <p:cNvSpPr/>
          <p:nvPr/>
        </p:nvSpPr>
        <p:spPr>
          <a:xfrm>
            <a:off x="4194000" y="0"/>
            <a:ext cx="7200" cy="4440600"/>
          </a:xfrm>
          <a:custGeom>
            <a:avLst/>
            <a:gdLst>
              <a:gd name="textAreaLeft" fmla="*/ 0 w 7200"/>
              <a:gd name="textAreaRight" fmla="*/ 7920 w 7200"/>
              <a:gd name="textAreaTop" fmla="*/ 0 h 4440600"/>
              <a:gd name="textAreaBottom" fmla="*/ 4441320 h 4440600"/>
            </a:gdLst>
            <a:ahLst/>
            <a:rect l="textAreaLeft" t="textAreaTop" r="textAreaRight" b="textAreaBottom"/>
            <a:pathLst>
              <a:path w="21600" h="21600">
                <a:moveTo>
                  <a:pt x="0" y="0"/>
                </a:moveTo>
                <a:lnTo>
                  <a:pt x="21600" y="21600"/>
                </a:lnTo>
              </a:path>
            </a:pathLst>
          </a:custGeom>
          <a:noFill/>
          <a:ln w="38100">
            <a:solidFill>
              <a:srgbClr val="ece7e1"/>
            </a:solidFill>
            <a:miter/>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ndParaRPr>
          </a:p>
        </p:txBody>
      </p:sp>
      <p:sp>
        <p:nvSpPr>
          <p:cNvPr id="373" name="Google Shape;746;p102"/>
          <p:cNvSpPr/>
          <p:nvPr/>
        </p:nvSpPr>
        <p:spPr>
          <a:xfrm>
            <a:off x="4358880" y="627480"/>
            <a:ext cx="3408120" cy="5515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Expected Revenue, Converted to Hourly</a:t>
            </a:r>
            <a:endParaRPr b="0" lang="en-US" sz="1700" spc="-1" strike="noStrike">
              <a:solidFill>
                <a:srgbClr val="000000"/>
              </a:solidFill>
              <a:latin typeface="Arial"/>
            </a:endParaRPr>
          </a:p>
        </p:txBody>
      </p:sp>
      <p:sp>
        <p:nvSpPr>
          <p:cNvPr id="374" name="Google Shape;747;p102"/>
          <p:cNvSpPr/>
          <p:nvPr/>
        </p:nvSpPr>
        <p:spPr>
          <a:xfrm>
            <a:off x="4140720" y="71604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375" name="Google Shape;748;p102"/>
          <p:cNvSpPr/>
          <p:nvPr/>
        </p:nvSpPr>
        <p:spPr>
          <a:xfrm>
            <a:off x="4358880" y="1260000"/>
            <a:ext cx="3791880" cy="66312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200" spc="-1" strike="noStrike">
                <a:solidFill>
                  <a:srgbClr val="484f50"/>
                </a:solidFill>
                <a:latin typeface="Open Sans Light"/>
                <a:ea typeface="Open Sans Light"/>
              </a:rPr>
              <a:t>What data do we need?  </a:t>
            </a:r>
            <a:br>
              <a:rPr sz="1200"/>
            </a:br>
            <a:r>
              <a:rPr b="0" lang="en" sz="1200" spc="-1" strike="noStrike">
                <a:solidFill>
                  <a:srgbClr val="484f50"/>
                </a:solidFill>
                <a:latin typeface="Open Sans Light"/>
                <a:ea typeface="Open Sans Light"/>
              </a:rPr>
              <a:t>Average hourly revenue, average overhead, no-show rate.</a:t>
            </a:r>
            <a:endParaRPr b="0" lang="en-US" sz="1200" spc="-1" strike="noStrike">
              <a:solidFill>
                <a:srgbClr val="000000"/>
              </a:solidFill>
              <a:latin typeface="Arial"/>
            </a:endParaRPr>
          </a:p>
        </p:txBody>
      </p:sp>
      <p:sp>
        <p:nvSpPr>
          <p:cNvPr id="376" name="Google Shape;749;p102"/>
          <p:cNvSpPr/>
          <p:nvPr/>
        </p:nvSpPr>
        <p:spPr>
          <a:xfrm>
            <a:off x="493560" y="2103120"/>
            <a:ext cx="3288600" cy="734760"/>
          </a:xfrm>
          <a:prstGeom prst="rect">
            <a:avLst/>
          </a:prstGeom>
          <a:noFill/>
          <a:ln w="0">
            <a:noFill/>
          </a:ln>
        </p:spPr>
        <p:style>
          <a:lnRef idx="0"/>
          <a:fillRef idx="0"/>
          <a:effectRef idx="0"/>
          <a:fontRef idx="minor"/>
        </p:style>
        <p:txBody>
          <a:bodyPr lIns="34200" rIns="34200" tIns="17280" bIns="17280" anchor="b">
            <a:noAutofit/>
          </a:bodyPr>
          <a:p>
            <a:pPr>
              <a:lnSpc>
                <a:spcPct val="115000"/>
              </a:lnSpc>
              <a:tabLst>
                <a:tab algn="l" pos="0"/>
              </a:tabLst>
            </a:pPr>
            <a:r>
              <a:rPr b="0" i="1" lang="en" sz="2000" spc="-1" strike="noStrike">
                <a:solidFill>
                  <a:srgbClr val="484f50"/>
                </a:solidFill>
                <a:latin typeface="Open Sans Light"/>
                <a:ea typeface="Open Sans Light"/>
              </a:rPr>
              <a:t>What happens if you move the NP to hourly?</a:t>
            </a:r>
            <a:endParaRPr b="0" lang="en-US" sz="2000" spc="-1" strike="noStrike">
              <a:solidFill>
                <a:srgbClr val="000000"/>
              </a:solidFill>
              <a:latin typeface="Arial"/>
            </a:endParaRPr>
          </a:p>
        </p:txBody>
      </p:sp>
      <p:sp>
        <p:nvSpPr>
          <p:cNvPr id="377" name="Google Shape;750;p102"/>
          <p:cNvSpPr/>
          <p:nvPr/>
        </p:nvSpPr>
        <p:spPr>
          <a:xfrm>
            <a:off x="4140720" y="175176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378" name="Google Shape;751;p102"/>
          <p:cNvSpPr/>
          <p:nvPr/>
        </p:nvSpPr>
        <p:spPr>
          <a:xfrm>
            <a:off x="4140720" y="273204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379" name="Google Shape;752;p102"/>
          <p:cNvSpPr/>
          <p:nvPr/>
        </p:nvSpPr>
        <p:spPr>
          <a:xfrm>
            <a:off x="493560" y="872280"/>
            <a:ext cx="3408120" cy="106884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484f50"/>
                </a:solidFill>
                <a:latin typeface="Oswald SemiBold"/>
                <a:ea typeface="Oswald SemiBold"/>
              </a:rPr>
              <a:t>“</a:t>
            </a:r>
            <a:r>
              <a:rPr b="0" lang="en" sz="3400" spc="-1" strike="noStrike">
                <a:solidFill>
                  <a:srgbClr val="484f50"/>
                </a:solidFill>
                <a:latin typeface="Oswald SemiBold"/>
                <a:ea typeface="Oswald SemiBold"/>
              </a:rPr>
              <a:t>...having trouble making payroll…”</a:t>
            </a:r>
            <a:endParaRPr b="0" lang="en-US" sz="3400" spc="-1" strike="noStrike">
              <a:solidFill>
                <a:srgbClr val="000000"/>
              </a:solidFill>
              <a:latin typeface="Arial"/>
            </a:endParaRPr>
          </a:p>
        </p:txBody>
      </p:sp>
      <p:sp>
        <p:nvSpPr>
          <p:cNvPr id="380" name="Google Shape;753;p102"/>
          <p:cNvSpPr/>
          <p:nvPr/>
        </p:nvSpPr>
        <p:spPr>
          <a:xfrm>
            <a:off x="4286160" y="3385080"/>
            <a:ext cx="4609440" cy="35316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2100" spc="-1" strike="noStrike">
                <a:solidFill>
                  <a:srgbClr val="484f50"/>
                </a:solidFill>
                <a:latin typeface="Oswald SemiBold"/>
                <a:ea typeface="Oswald SemiBold"/>
              </a:rPr>
              <a:t>What happens to my revenue?</a:t>
            </a:r>
            <a:endParaRPr b="0" lang="en-US" sz="2100" spc="-1" strike="noStrike">
              <a:solidFill>
                <a:srgbClr val="000000"/>
              </a:solidFill>
              <a:latin typeface="Arial"/>
            </a:endParaRPr>
          </a:p>
        </p:txBody>
      </p:sp>
      <p:sp>
        <p:nvSpPr>
          <p:cNvPr id="381" name="Google Shape;754;p102"/>
          <p:cNvSpPr/>
          <p:nvPr/>
        </p:nvSpPr>
        <p:spPr>
          <a:xfrm>
            <a:off x="4320360" y="3747240"/>
            <a:ext cx="3956400" cy="94356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300" spc="-1" strike="noStrike">
                <a:solidFill>
                  <a:srgbClr val="484f50"/>
                </a:solidFill>
                <a:latin typeface="Open Sans Light"/>
                <a:ea typeface="Open Sans Light"/>
              </a:rPr>
              <a:t>If you can keep her relatively full, the practice can afford to pay her $100 an hour and generate a larger margin!  Payroll is now variable based on how</a:t>
            </a:r>
            <a:endParaRPr b="0" lang="en-US" sz="1300" spc="-1" strike="noStrike">
              <a:solidFill>
                <a:srgbClr val="000000"/>
              </a:solidFill>
              <a:latin typeface="Arial"/>
            </a:endParaRPr>
          </a:p>
          <a:p>
            <a:pPr>
              <a:lnSpc>
                <a:spcPct val="115000"/>
              </a:lnSpc>
              <a:tabLst>
                <a:tab algn="l" pos="0"/>
              </a:tabLst>
            </a:pPr>
            <a:r>
              <a:rPr b="0" lang="en" sz="1300" spc="-1" strike="noStrike">
                <a:solidFill>
                  <a:srgbClr val="484f50"/>
                </a:solidFill>
                <a:latin typeface="Open Sans Light"/>
                <a:ea typeface="Open Sans Light"/>
              </a:rPr>
              <a:t>much she works with near-guaranteed profit.</a:t>
            </a:r>
            <a:endParaRPr b="0" lang="en-US" sz="1300" spc="-1" strike="noStrike">
              <a:solidFill>
                <a:srgbClr val="000000"/>
              </a:solidFill>
              <a:latin typeface="Arial"/>
            </a:endParaRPr>
          </a:p>
        </p:txBody>
      </p:sp>
      <p:sp>
        <p:nvSpPr>
          <p:cNvPr id="382" name="Google Shape;755;p102"/>
          <p:cNvSpPr/>
          <p:nvPr/>
        </p:nvSpPr>
        <p:spPr>
          <a:xfrm>
            <a:off x="4140720" y="392616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pic>
        <p:nvPicPr>
          <p:cNvPr id="383" name="Google Shape;756;p102" descr=""/>
          <p:cNvPicPr/>
          <p:nvPr/>
        </p:nvPicPr>
        <p:blipFill>
          <a:blip r:embed="rId1"/>
          <a:stretch/>
        </p:blipFill>
        <p:spPr>
          <a:xfrm>
            <a:off x="493560" y="3027960"/>
            <a:ext cx="3169080" cy="1584000"/>
          </a:xfrm>
          <a:prstGeom prst="rect">
            <a:avLst/>
          </a:prstGeom>
          <a:ln w="0">
            <a:noFill/>
          </a:ln>
        </p:spPr>
      </p:pic>
      <p:sp>
        <p:nvSpPr>
          <p:cNvPr id="384" name="Google Shape;757;p102"/>
          <p:cNvSpPr/>
          <p:nvPr/>
        </p:nvSpPr>
        <p:spPr>
          <a:xfrm>
            <a:off x="4320360" y="2032920"/>
            <a:ext cx="340812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Let’s Convert The Word Problem</a:t>
            </a:r>
            <a:endParaRPr b="0" lang="en-US" sz="1700" spc="-1" strike="noStrike">
              <a:solidFill>
                <a:srgbClr val="000000"/>
              </a:solidFill>
              <a:latin typeface="Arial"/>
            </a:endParaRPr>
          </a:p>
        </p:txBody>
      </p:sp>
      <p:sp>
        <p:nvSpPr>
          <p:cNvPr id="385" name="Google Shape;758;p102"/>
          <p:cNvSpPr/>
          <p:nvPr/>
        </p:nvSpPr>
        <p:spPr>
          <a:xfrm>
            <a:off x="4320360" y="2349000"/>
            <a:ext cx="3791880" cy="108288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200" spc="-1" strike="noStrike">
                <a:solidFill>
                  <a:srgbClr val="484f50"/>
                </a:solidFill>
                <a:latin typeface="Open Sans Light"/>
                <a:ea typeface="Open Sans Light"/>
              </a:rPr>
              <a:t>NP generates an average of $630/hour when fully booked.  Overhead is 65%, margin is 10%, so…</a:t>
            </a:r>
            <a:br>
              <a:rPr sz="1200"/>
            </a:br>
            <a:r>
              <a:rPr b="0" lang="en" sz="1200" spc="-1" strike="noStrike">
                <a:solidFill>
                  <a:srgbClr val="484f50"/>
                </a:solidFill>
                <a:latin typeface="Open Sans Light"/>
                <a:ea typeface="Open Sans Light"/>
              </a:rPr>
              <a:t>$630 x .25% = $158 / hour when appointments are full.  Subtract 20% benefits to get $126 / hr. An 8% no-show-rate drops that to $116 / hour.</a:t>
            </a:r>
            <a:endParaRPr b="0" lang="en-US" sz="1200" spc="-1" strike="noStrike">
              <a:solidFill>
                <a:srgbClr val="000000"/>
              </a:solidFill>
              <a:latin typeface="Arial"/>
            </a:endParaRPr>
          </a:p>
        </p:txBody>
      </p:sp>
      <p:sp>
        <p:nvSpPr>
          <p:cNvPr id="386" name="Google Shape;353;p 20"/>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p:transition spd="slow">
    <p:push dir="r"/>
  </p:transition>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Google Shape;764;p103"/>
          <p:cNvSpPr/>
          <p:nvPr/>
        </p:nvSpPr>
        <p:spPr>
          <a:xfrm>
            <a:off x="228600" y="126360"/>
            <a:ext cx="2724840" cy="448092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484f50"/>
                </a:solidFill>
                <a:latin typeface="Oswald SemiBold"/>
                <a:ea typeface="Oswald SemiBold"/>
              </a:rPr>
              <a:t>Critical Reasoning</a:t>
            </a:r>
            <a:endParaRPr b="0" lang="en-US" sz="3400" spc="-1" strike="noStrike">
              <a:solidFill>
                <a:srgbClr val="000000"/>
              </a:solidFill>
              <a:latin typeface="Arial"/>
            </a:endParaRPr>
          </a:p>
          <a:p>
            <a:pPr>
              <a:lnSpc>
                <a:spcPct val="100000"/>
              </a:lnSpc>
              <a:tabLst>
                <a:tab algn="l" pos="0"/>
              </a:tabLst>
            </a:pPr>
            <a:r>
              <a:rPr b="0" lang="en" sz="3400" spc="-1" strike="noStrike">
                <a:solidFill>
                  <a:srgbClr val="484f50"/>
                </a:solidFill>
                <a:latin typeface="Oswald SemiBold"/>
                <a:ea typeface="Oswald SemiBold"/>
              </a:rPr>
              <a:t>Skills:</a:t>
            </a:r>
            <a:endParaRPr b="0" lang="en-US" sz="3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lang="en" sz="2200" spc="-1" strike="noStrike">
                <a:solidFill>
                  <a:srgbClr val="484f50"/>
                </a:solidFill>
                <a:latin typeface="Oswald SemiBold"/>
                <a:ea typeface="Oswald SemiBold"/>
              </a:rPr>
              <a:t>“</a:t>
            </a:r>
            <a:r>
              <a:rPr b="0" lang="en" sz="2200" spc="-1" strike="noStrike">
                <a:solidFill>
                  <a:srgbClr val="484f50"/>
                </a:solidFill>
                <a:latin typeface="Oswald SemiBold"/>
                <a:ea typeface="Oswald SemiBold"/>
              </a:rPr>
              <a:t>...the pediatricians are in demand and their time is valuable (although one of them notoriously shows up 30 minutes after their first scheduled appointment)...”</a:t>
            </a:r>
            <a:endParaRPr b="0" lang="en-US" sz="2200" spc="-1" strike="noStrike">
              <a:solidFill>
                <a:srgbClr val="000000"/>
              </a:solidFill>
              <a:latin typeface="Arial"/>
            </a:endParaRPr>
          </a:p>
        </p:txBody>
      </p:sp>
      <p:sp>
        <p:nvSpPr>
          <p:cNvPr id="388" name="Google Shape;765;p103"/>
          <p:cNvSpPr/>
          <p:nvPr/>
        </p:nvSpPr>
        <p:spPr>
          <a:xfrm>
            <a:off x="3738960" y="656280"/>
            <a:ext cx="384840" cy="55116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a4b2b6"/>
                </a:solidFill>
                <a:latin typeface="Oswald SemiBold"/>
                <a:ea typeface="Oswald SemiBold"/>
              </a:rPr>
              <a:t>1</a:t>
            </a:r>
            <a:endParaRPr b="0" lang="en-US" sz="3400" spc="-1" strike="noStrike">
              <a:solidFill>
                <a:srgbClr val="000000"/>
              </a:solidFill>
              <a:latin typeface="Arial"/>
            </a:endParaRPr>
          </a:p>
        </p:txBody>
      </p:sp>
      <p:sp>
        <p:nvSpPr>
          <p:cNvPr id="389" name="Google Shape;766;p103"/>
          <p:cNvSpPr/>
          <p:nvPr/>
        </p:nvSpPr>
        <p:spPr>
          <a:xfrm>
            <a:off x="4209840" y="736200"/>
            <a:ext cx="3582000" cy="41796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100" spc="-1" strike="noStrike">
                <a:solidFill>
                  <a:srgbClr val="484f50"/>
                </a:solidFill>
                <a:latin typeface="Open Sans Light"/>
                <a:ea typeface="Open Sans Light"/>
              </a:rPr>
              <a:t>Active patient counts. Age distribution of patients. Patient surveys, online reviews.  </a:t>
            </a:r>
            <a:endParaRPr b="0" lang="en-US" sz="1100" spc="-1" strike="noStrike">
              <a:solidFill>
                <a:srgbClr val="000000"/>
              </a:solidFill>
              <a:latin typeface="Arial"/>
            </a:endParaRPr>
          </a:p>
        </p:txBody>
      </p:sp>
      <p:sp>
        <p:nvSpPr>
          <p:cNvPr id="390" name="Google Shape;767;p103"/>
          <p:cNvSpPr/>
          <p:nvPr/>
        </p:nvSpPr>
        <p:spPr>
          <a:xfrm>
            <a:off x="4209840" y="516600"/>
            <a:ext cx="2586600" cy="307080"/>
          </a:xfrm>
          <a:prstGeom prst="rect">
            <a:avLst/>
          </a:prstGeom>
          <a:noFill/>
          <a:ln w="0">
            <a:noFill/>
          </a:ln>
        </p:spPr>
        <p:style>
          <a:lnRef idx="0"/>
          <a:fillRef idx="0"/>
          <a:effectRef idx="0"/>
          <a:fontRef idx="minor"/>
        </p:style>
        <p:txBody>
          <a:bodyPr lIns="34200" rIns="34200" tIns="17280" bIns="17280" anchor="t">
            <a:noAutofit/>
          </a:bodyPr>
          <a:p>
            <a:pPr>
              <a:lnSpc>
                <a:spcPct val="150000"/>
              </a:lnSpc>
              <a:tabLst>
                <a:tab algn="l" pos="0"/>
              </a:tabLst>
            </a:pPr>
            <a:r>
              <a:rPr b="0" lang="en" sz="1200" spc="-1" strike="noStrike">
                <a:solidFill>
                  <a:srgbClr val="484f50"/>
                </a:solidFill>
                <a:latin typeface="Oswald SemiBold"/>
                <a:ea typeface="Oswald SemiBold"/>
              </a:rPr>
              <a:t>Patient Demand and Volume</a:t>
            </a:r>
            <a:endParaRPr b="0" lang="en-US" sz="1200" spc="-1" strike="noStrike">
              <a:solidFill>
                <a:srgbClr val="000000"/>
              </a:solidFill>
              <a:latin typeface="Arial"/>
            </a:endParaRPr>
          </a:p>
        </p:txBody>
      </p:sp>
      <p:sp>
        <p:nvSpPr>
          <p:cNvPr id="391" name="Google Shape;768;p103"/>
          <p:cNvSpPr/>
          <p:nvPr/>
        </p:nvSpPr>
        <p:spPr>
          <a:xfrm>
            <a:off x="3738960" y="3192480"/>
            <a:ext cx="384840" cy="55116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a4b2b6"/>
                </a:solidFill>
                <a:latin typeface="Oswald SemiBold"/>
                <a:ea typeface="Oswald SemiBold"/>
              </a:rPr>
              <a:t>4</a:t>
            </a:r>
            <a:endParaRPr b="0" lang="en-US" sz="3400" spc="-1" strike="noStrike">
              <a:solidFill>
                <a:srgbClr val="000000"/>
              </a:solidFill>
              <a:latin typeface="Arial"/>
            </a:endParaRPr>
          </a:p>
        </p:txBody>
      </p:sp>
      <p:sp>
        <p:nvSpPr>
          <p:cNvPr id="392" name="Google Shape;769;p103"/>
          <p:cNvSpPr/>
          <p:nvPr/>
        </p:nvSpPr>
        <p:spPr>
          <a:xfrm>
            <a:off x="4209840" y="3341520"/>
            <a:ext cx="3582000" cy="41796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100" spc="-1" strike="noStrike">
                <a:solidFill>
                  <a:srgbClr val="484f50"/>
                </a:solidFill>
                <a:latin typeface="Open Sans Light"/>
                <a:ea typeface="Open Sans Light"/>
              </a:rPr>
              <a:t>Revenue/Visit over time.  Clinician productivity.  Practice overhead and profitability.</a:t>
            </a:r>
            <a:endParaRPr b="0" lang="en-US" sz="1100" spc="-1" strike="noStrike">
              <a:solidFill>
                <a:srgbClr val="000000"/>
              </a:solidFill>
              <a:latin typeface="Arial"/>
            </a:endParaRPr>
          </a:p>
        </p:txBody>
      </p:sp>
      <p:sp>
        <p:nvSpPr>
          <p:cNvPr id="393" name="Google Shape;770;p103"/>
          <p:cNvSpPr/>
          <p:nvPr/>
        </p:nvSpPr>
        <p:spPr>
          <a:xfrm>
            <a:off x="4209840" y="2197800"/>
            <a:ext cx="2586600" cy="307080"/>
          </a:xfrm>
          <a:prstGeom prst="rect">
            <a:avLst/>
          </a:prstGeom>
          <a:noFill/>
          <a:ln w="0">
            <a:noFill/>
          </a:ln>
        </p:spPr>
        <p:style>
          <a:lnRef idx="0"/>
          <a:fillRef idx="0"/>
          <a:effectRef idx="0"/>
          <a:fontRef idx="minor"/>
        </p:style>
        <p:txBody>
          <a:bodyPr lIns="34200" rIns="34200" tIns="17280" bIns="17280" anchor="t">
            <a:noAutofit/>
          </a:bodyPr>
          <a:p>
            <a:pPr>
              <a:lnSpc>
                <a:spcPct val="150000"/>
              </a:lnSpc>
              <a:tabLst>
                <a:tab algn="l" pos="0"/>
              </a:tabLst>
            </a:pPr>
            <a:r>
              <a:rPr b="0" lang="en" sz="1200" spc="-1" strike="noStrike">
                <a:solidFill>
                  <a:srgbClr val="484f50"/>
                </a:solidFill>
                <a:latin typeface="Oswald SemiBold"/>
                <a:ea typeface="Oswald SemiBold"/>
              </a:rPr>
              <a:t>Clinical Data</a:t>
            </a:r>
            <a:endParaRPr b="0" lang="en-US" sz="1200" spc="-1" strike="noStrike">
              <a:solidFill>
                <a:srgbClr val="000000"/>
              </a:solidFill>
              <a:latin typeface="Arial"/>
            </a:endParaRPr>
          </a:p>
        </p:txBody>
      </p:sp>
      <p:sp>
        <p:nvSpPr>
          <p:cNvPr id="394" name="Google Shape;771;p103"/>
          <p:cNvSpPr/>
          <p:nvPr/>
        </p:nvSpPr>
        <p:spPr>
          <a:xfrm>
            <a:off x="3738960" y="1427400"/>
            <a:ext cx="384840" cy="55116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a4b2b6"/>
                </a:solidFill>
                <a:latin typeface="Oswald SemiBold"/>
                <a:ea typeface="Oswald SemiBold"/>
              </a:rPr>
              <a:t>2</a:t>
            </a:r>
            <a:endParaRPr b="0" lang="en-US" sz="3400" spc="-1" strike="noStrike">
              <a:solidFill>
                <a:srgbClr val="000000"/>
              </a:solidFill>
              <a:latin typeface="Arial"/>
            </a:endParaRPr>
          </a:p>
        </p:txBody>
      </p:sp>
      <p:sp>
        <p:nvSpPr>
          <p:cNvPr id="395" name="Google Shape;772;p103"/>
          <p:cNvSpPr/>
          <p:nvPr/>
        </p:nvSpPr>
        <p:spPr>
          <a:xfrm>
            <a:off x="4209840" y="1604520"/>
            <a:ext cx="3582000" cy="41796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100" spc="-1" strike="noStrike">
                <a:solidFill>
                  <a:srgbClr val="484f50"/>
                </a:solidFill>
                <a:latin typeface="Open Sans Light"/>
                <a:ea typeface="Open Sans Light"/>
              </a:rPr>
              <a:t>Real visit volume. Appointment depth.  Appointment mix.  Payor mix.  Waiting times.  Starting times.</a:t>
            </a:r>
            <a:endParaRPr b="0" lang="en-US" sz="1100" spc="-1" strike="noStrike">
              <a:solidFill>
                <a:srgbClr val="000000"/>
              </a:solidFill>
              <a:latin typeface="Arial"/>
            </a:endParaRPr>
          </a:p>
        </p:txBody>
      </p:sp>
      <p:sp>
        <p:nvSpPr>
          <p:cNvPr id="396" name="Google Shape;773;p103"/>
          <p:cNvSpPr/>
          <p:nvPr/>
        </p:nvSpPr>
        <p:spPr>
          <a:xfrm>
            <a:off x="4209840" y="1353960"/>
            <a:ext cx="2586600" cy="307080"/>
          </a:xfrm>
          <a:prstGeom prst="rect">
            <a:avLst/>
          </a:prstGeom>
          <a:noFill/>
          <a:ln w="0">
            <a:noFill/>
          </a:ln>
        </p:spPr>
        <p:style>
          <a:lnRef idx="0"/>
          <a:fillRef idx="0"/>
          <a:effectRef idx="0"/>
          <a:fontRef idx="minor"/>
        </p:style>
        <p:txBody>
          <a:bodyPr lIns="34200" rIns="34200" tIns="17280" bIns="17280" anchor="t">
            <a:noAutofit/>
          </a:bodyPr>
          <a:p>
            <a:pPr>
              <a:lnSpc>
                <a:spcPct val="150000"/>
              </a:lnSpc>
              <a:tabLst>
                <a:tab algn="l" pos="0"/>
              </a:tabLst>
            </a:pPr>
            <a:r>
              <a:rPr b="0" lang="en" sz="1200" spc="-1" strike="noStrike">
                <a:solidFill>
                  <a:srgbClr val="484f50"/>
                </a:solidFill>
                <a:latin typeface="Oswald SemiBold"/>
                <a:ea typeface="Oswald SemiBold"/>
              </a:rPr>
              <a:t>Scheduling Data</a:t>
            </a:r>
            <a:endParaRPr b="0" lang="en-US" sz="1200" spc="-1" strike="noStrike">
              <a:solidFill>
                <a:srgbClr val="000000"/>
              </a:solidFill>
              <a:latin typeface="Arial"/>
            </a:endParaRPr>
          </a:p>
        </p:txBody>
      </p:sp>
      <p:sp>
        <p:nvSpPr>
          <p:cNvPr id="397" name="Google Shape;774;p103"/>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E0CD822D-35FD-45E5-B325-66A13238E2BC}"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398" name="Google Shape;775;p103"/>
          <p:cNvSpPr/>
          <p:nvPr/>
        </p:nvSpPr>
        <p:spPr>
          <a:xfrm>
            <a:off x="4209840" y="3066120"/>
            <a:ext cx="2586600" cy="307080"/>
          </a:xfrm>
          <a:prstGeom prst="rect">
            <a:avLst/>
          </a:prstGeom>
          <a:noFill/>
          <a:ln w="0">
            <a:noFill/>
          </a:ln>
        </p:spPr>
        <p:style>
          <a:lnRef idx="0"/>
          <a:fillRef idx="0"/>
          <a:effectRef idx="0"/>
          <a:fontRef idx="minor"/>
        </p:style>
        <p:txBody>
          <a:bodyPr lIns="34200" rIns="34200" tIns="17280" bIns="17280" anchor="t">
            <a:noAutofit/>
          </a:bodyPr>
          <a:p>
            <a:pPr>
              <a:lnSpc>
                <a:spcPct val="150000"/>
              </a:lnSpc>
              <a:tabLst>
                <a:tab algn="l" pos="0"/>
              </a:tabLst>
            </a:pPr>
            <a:r>
              <a:rPr b="0" lang="en" sz="1200" spc="-1" strike="noStrike">
                <a:solidFill>
                  <a:srgbClr val="484f50"/>
                </a:solidFill>
                <a:latin typeface="Oswald SemiBold"/>
                <a:ea typeface="Oswald SemiBold"/>
              </a:rPr>
              <a:t>Financial Data</a:t>
            </a:r>
            <a:endParaRPr b="0" lang="en-US" sz="1200" spc="-1" strike="noStrike">
              <a:solidFill>
                <a:srgbClr val="000000"/>
              </a:solidFill>
              <a:latin typeface="Arial"/>
            </a:endParaRPr>
          </a:p>
        </p:txBody>
      </p:sp>
      <p:sp>
        <p:nvSpPr>
          <p:cNvPr id="399" name="Google Shape;776;p103"/>
          <p:cNvSpPr/>
          <p:nvPr/>
        </p:nvSpPr>
        <p:spPr>
          <a:xfrm>
            <a:off x="4209840" y="2472840"/>
            <a:ext cx="3582000" cy="41796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100" spc="-1" strike="noStrike">
                <a:solidFill>
                  <a:srgbClr val="484f50"/>
                </a:solidFill>
                <a:latin typeface="Open Sans Light"/>
                <a:ea typeface="Open Sans Light"/>
              </a:rPr>
              <a:t>Bright Futures periodicity coverage - well visits, vaccines, screening, etc.</a:t>
            </a:r>
            <a:endParaRPr b="0" lang="en-US" sz="1100" spc="-1" strike="noStrike">
              <a:solidFill>
                <a:srgbClr val="000000"/>
              </a:solidFill>
              <a:latin typeface="Arial"/>
            </a:endParaRPr>
          </a:p>
        </p:txBody>
      </p:sp>
      <p:sp>
        <p:nvSpPr>
          <p:cNvPr id="400" name="Google Shape;777;p103"/>
          <p:cNvSpPr/>
          <p:nvPr/>
        </p:nvSpPr>
        <p:spPr>
          <a:xfrm>
            <a:off x="3738960" y="2310120"/>
            <a:ext cx="384840" cy="55116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a4b2b6"/>
                </a:solidFill>
                <a:latin typeface="Oswald SemiBold"/>
                <a:ea typeface="Oswald SemiBold"/>
              </a:rPr>
              <a:t>3</a:t>
            </a:r>
            <a:endParaRPr b="0" lang="en-US" sz="3400" spc="-1" strike="noStrike">
              <a:solidFill>
                <a:srgbClr val="000000"/>
              </a:solidFill>
              <a:latin typeface="Arial"/>
            </a:endParaRPr>
          </a:p>
        </p:txBody>
      </p:sp>
      <p:sp>
        <p:nvSpPr>
          <p:cNvPr id="401" name="Google Shape;778;p103"/>
          <p:cNvSpPr/>
          <p:nvPr/>
        </p:nvSpPr>
        <p:spPr>
          <a:xfrm>
            <a:off x="3738960" y="3991680"/>
            <a:ext cx="384840" cy="55116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a4b2b6"/>
                </a:solidFill>
                <a:latin typeface="Oswald SemiBold"/>
                <a:ea typeface="Oswald SemiBold"/>
              </a:rPr>
              <a:t>5</a:t>
            </a:r>
            <a:endParaRPr b="0" lang="en-US" sz="3400" spc="-1" strike="noStrike">
              <a:solidFill>
                <a:srgbClr val="000000"/>
              </a:solidFill>
              <a:latin typeface="Arial"/>
            </a:endParaRPr>
          </a:p>
        </p:txBody>
      </p:sp>
      <p:sp>
        <p:nvSpPr>
          <p:cNvPr id="402" name="Google Shape;779;p103"/>
          <p:cNvSpPr/>
          <p:nvPr/>
        </p:nvSpPr>
        <p:spPr>
          <a:xfrm>
            <a:off x="4209840" y="4087800"/>
            <a:ext cx="2586600" cy="307080"/>
          </a:xfrm>
          <a:prstGeom prst="rect">
            <a:avLst/>
          </a:prstGeom>
          <a:noFill/>
          <a:ln w="0">
            <a:noFill/>
          </a:ln>
        </p:spPr>
        <p:style>
          <a:lnRef idx="0"/>
          <a:fillRef idx="0"/>
          <a:effectRef idx="0"/>
          <a:fontRef idx="minor"/>
        </p:style>
        <p:txBody>
          <a:bodyPr lIns="34200" rIns="34200" tIns="17280" bIns="17280" anchor="t">
            <a:noAutofit/>
          </a:bodyPr>
          <a:p>
            <a:pPr>
              <a:lnSpc>
                <a:spcPct val="150000"/>
              </a:lnSpc>
              <a:tabLst>
                <a:tab algn="l" pos="0"/>
              </a:tabLst>
            </a:pPr>
            <a:r>
              <a:rPr b="0" lang="en" sz="1200" spc="-1" strike="noStrike">
                <a:solidFill>
                  <a:srgbClr val="484f50"/>
                </a:solidFill>
                <a:latin typeface="Oswald SemiBold"/>
                <a:ea typeface="Oswald SemiBold"/>
              </a:rPr>
              <a:t>But wait, there’s more!</a:t>
            </a:r>
            <a:endParaRPr b="0" lang="en-US" sz="1200" spc="-1" strike="noStrike">
              <a:solidFill>
                <a:srgbClr val="000000"/>
              </a:solidFill>
              <a:latin typeface="Arial"/>
            </a:endParaRPr>
          </a:p>
        </p:txBody>
      </p:sp>
      <p:sp>
        <p:nvSpPr>
          <p:cNvPr id="403" name="Google Shape;353;p 21"/>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Google Shape;785;p104"/>
          <p:cNvSpPr/>
          <p:nvPr/>
        </p:nvSpPr>
        <p:spPr>
          <a:xfrm>
            <a:off x="228600" y="126360"/>
            <a:ext cx="2724840" cy="448092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484f50"/>
                </a:solidFill>
                <a:latin typeface="Oswald SemiBold"/>
                <a:ea typeface="Oswald SemiBold"/>
              </a:rPr>
              <a:t>Critical Reasoning</a:t>
            </a:r>
            <a:endParaRPr b="0" lang="en-US" sz="3400" spc="-1" strike="noStrike">
              <a:solidFill>
                <a:srgbClr val="000000"/>
              </a:solidFill>
              <a:latin typeface="Arial"/>
            </a:endParaRPr>
          </a:p>
          <a:p>
            <a:pPr>
              <a:lnSpc>
                <a:spcPct val="100000"/>
              </a:lnSpc>
              <a:tabLst>
                <a:tab algn="l" pos="0"/>
              </a:tabLst>
            </a:pPr>
            <a:r>
              <a:rPr b="0" lang="en" sz="3400" spc="-1" strike="noStrike">
                <a:solidFill>
                  <a:srgbClr val="484f50"/>
                </a:solidFill>
                <a:latin typeface="Oswald SemiBold"/>
                <a:ea typeface="Oswald SemiBold"/>
              </a:rPr>
              <a:t>Skills:</a:t>
            </a:r>
            <a:endParaRPr b="0" lang="en-US" sz="34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r>
              <a:rPr b="0" lang="en" sz="2200" spc="-1" strike="noStrike">
                <a:solidFill>
                  <a:srgbClr val="484f50"/>
                </a:solidFill>
                <a:latin typeface="Oswald SemiBold"/>
                <a:ea typeface="Oswald SemiBold"/>
              </a:rPr>
              <a:t>“</a:t>
            </a:r>
            <a:r>
              <a:rPr b="0" lang="en" sz="2200" spc="-1" strike="noStrike">
                <a:solidFill>
                  <a:srgbClr val="484f50"/>
                </a:solidFill>
                <a:latin typeface="Oswald SemiBold"/>
                <a:ea typeface="Oswald SemiBold"/>
              </a:rPr>
              <a:t>...the pediatricians are in demand and their time is valuable (although one of them notoriously shows up 30 minutes after their first scheduled appointment)...”</a:t>
            </a:r>
            <a:endParaRPr b="0" lang="en-US" sz="2200" spc="-1" strike="noStrike">
              <a:solidFill>
                <a:srgbClr val="000000"/>
              </a:solidFill>
              <a:latin typeface="Arial"/>
            </a:endParaRPr>
          </a:p>
        </p:txBody>
      </p:sp>
      <p:sp>
        <p:nvSpPr>
          <p:cNvPr id="405" name="Google Shape;786;p104"/>
          <p:cNvSpPr/>
          <p:nvPr/>
        </p:nvSpPr>
        <p:spPr>
          <a:xfrm>
            <a:off x="4105440" y="663120"/>
            <a:ext cx="2586600" cy="422280"/>
          </a:xfrm>
          <a:prstGeom prst="rect">
            <a:avLst/>
          </a:prstGeom>
          <a:noFill/>
          <a:ln w="0">
            <a:noFill/>
          </a:ln>
        </p:spPr>
        <p:style>
          <a:lnRef idx="0"/>
          <a:fillRef idx="0"/>
          <a:effectRef idx="0"/>
          <a:fontRef idx="minor"/>
        </p:style>
        <p:txBody>
          <a:bodyPr lIns="34200" rIns="34200" tIns="17280" bIns="17280" anchor="t">
            <a:noAutofit/>
          </a:bodyPr>
          <a:p>
            <a:pPr>
              <a:lnSpc>
                <a:spcPct val="150000"/>
              </a:lnSpc>
              <a:tabLst>
                <a:tab algn="l" pos="0"/>
              </a:tabLst>
            </a:pPr>
            <a:r>
              <a:rPr b="0" lang="en" sz="1700" spc="-1" strike="noStrike">
                <a:solidFill>
                  <a:srgbClr val="484f50"/>
                </a:solidFill>
                <a:latin typeface="Oswald SemiBold"/>
                <a:ea typeface="Oswald SemiBold"/>
              </a:rPr>
              <a:t>Workflow Data</a:t>
            </a:r>
            <a:endParaRPr b="0" lang="en-US" sz="1700" spc="-1" strike="noStrike">
              <a:solidFill>
                <a:srgbClr val="000000"/>
              </a:solidFill>
              <a:latin typeface="Arial"/>
            </a:endParaRPr>
          </a:p>
        </p:txBody>
      </p:sp>
      <p:sp>
        <p:nvSpPr>
          <p:cNvPr id="406" name="Google Shape;787;p104"/>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F8DB95A3-F90E-445C-9A80-C06081FC149F}"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407" name="Google Shape;788;p104"/>
          <p:cNvSpPr/>
          <p:nvPr/>
        </p:nvSpPr>
        <p:spPr>
          <a:xfrm>
            <a:off x="4105440" y="1018080"/>
            <a:ext cx="4171320" cy="3601440"/>
          </a:xfrm>
          <a:prstGeom prst="rect">
            <a:avLst/>
          </a:prstGeom>
          <a:noFill/>
          <a:ln w="0">
            <a:noFill/>
          </a:ln>
        </p:spPr>
        <p:style>
          <a:lnRef idx="0"/>
          <a:fillRef idx="0"/>
          <a:effectRef idx="0"/>
          <a:fontRef idx="minor"/>
        </p:style>
        <p:txBody>
          <a:bodyPr lIns="34200" rIns="34200" tIns="17280" bIns="17280" anchor="t">
            <a:noAutofit/>
          </a:bodyPr>
          <a:p>
            <a:pPr>
              <a:lnSpc>
                <a:spcPct val="115000"/>
              </a:lnSpc>
              <a:tabLst>
                <a:tab algn="l" pos="0"/>
              </a:tabLst>
            </a:pPr>
            <a:r>
              <a:rPr b="0" lang="en" sz="1200" spc="-1" strike="noStrike">
                <a:solidFill>
                  <a:srgbClr val="484f50"/>
                </a:solidFill>
                <a:latin typeface="Open Sans Light"/>
                <a:ea typeface="Open Sans Light"/>
              </a:rPr>
              <a:t>Are most patients arriving late? Is front desk not verifying insurance before the day of service? Is front desk too busy answering phones? Does the EHR make checking-in difficult?  </a:t>
            </a:r>
            <a:br>
              <a:rPr sz="1200"/>
            </a:br>
            <a:br>
              <a:rPr sz="1200"/>
            </a:br>
            <a:r>
              <a:rPr b="0" lang="en" sz="1200" spc="-1" strike="noStrike">
                <a:solidFill>
                  <a:srgbClr val="484f50"/>
                </a:solidFill>
                <a:latin typeface="Open Sans Light"/>
                <a:ea typeface="Open Sans Light"/>
              </a:rPr>
              <a:t>Are there not enough rooms? Are there not enough nurses to work-up the patients? Are there bottlenecking problems with the vitals room? Are there not enough nurses to give shots? Is the lab too small and can have only one nurse at a time?</a:t>
            </a:r>
            <a:endParaRPr b="0" lang="en-US" sz="1200" spc="-1" strike="noStrike">
              <a:solidFill>
                <a:srgbClr val="000000"/>
              </a:solidFill>
              <a:latin typeface="Arial"/>
            </a:endParaRPr>
          </a:p>
          <a:p>
            <a:pPr>
              <a:lnSpc>
                <a:spcPct val="115000"/>
              </a:lnSpc>
              <a:tabLst>
                <a:tab algn="l" pos="0"/>
              </a:tabLst>
            </a:pPr>
            <a:br>
              <a:rPr sz="1200"/>
            </a:br>
            <a:r>
              <a:rPr b="0" lang="en" sz="1200" spc="-1" strike="noStrike">
                <a:solidFill>
                  <a:srgbClr val="484f50"/>
                </a:solidFill>
                <a:latin typeface="Open Sans Light"/>
                <a:ea typeface="Open Sans Light"/>
              </a:rPr>
              <a:t>Is the clinician perpetually late from patient #1? Is the clinician taking 30 minutes per room no matter what kind of visit it is? Does the clinician have more complicated patients? Does the clinician spend more time surfing the web/checking emails then working? Is the EHR slowing down the clinician?</a:t>
            </a:r>
            <a:endParaRPr b="0" lang="en-US" sz="1200" spc="-1" strike="noStrike">
              <a:solidFill>
                <a:srgbClr val="000000"/>
              </a:solidFill>
              <a:latin typeface="Arial"/>
            </a:endParaRPr>
          </a:p>
        </p:txBody>
      </p:sp>
      <p:sp>
        <p:nvSpPr>
          <p:cNvPr id="408" name="Google Shape;353;p 22"/>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Google Shape;794;p105"/>
          <p:cNvSpPr/>
          <p:nvPr/>
        </p:nvSpPr>
        <p:spPr>
          <a:xfrm>
            <a:off x="182880" y="1184760"/>
            <a:ext cx="2592360" cy="210420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484f50"/>
                </a:solidFill>
                <a:latin typeface="Oswald SemiBold"/>
                <a:ea typeface="Oswald SemiBold"/>
              </a:rPr>
              <a:t>Changes You May Wish To Make In Practice</a:t>
            </a:r>
            <a:endParaRPr b="0" lang="en-US" sz="3400" spc="-1" strike="noStrike">
              <a:solidFill>
                <a:srgbClr val="000000"/>
              </a:solidFill>
              <a:latin typeface="Arial"/>
            </a:endParaRPr>
          </a:p>
        </p:txBody>
      </p:sp>
      <p:sp>
        <p:nvSpPr>
          <p:cNvPr id="410" name="Google Shape;795;p105"/>
          <p:cNvSpPr/>
          <p:nvPr/>
        </p:nvSpPr>
        <p:spPr>
          <a:xfrm>
            <a:off x="2776320" y="999720"/>
            <a:ext cx="5693400" cy="2588760"/>
          </a:xfrm>
          <a:prstGeom prst="rect">
            <a:avLst/>
          </a:prstGeom>
          <a:noFill/>
          <a:ln w="0">
            <a:noFill/>
          </a:ln>
        </p:spPr>
        <p:style>
          <a:lnRef idx="0"/>
          <a:fillRef idx="0"/>
          <a:effectRef idx="0"/>
          <a:fontRef idx="minor"/>
        </p:style>
        <p:txBody>
          <a:bodyPr lIns="34200" rIns="34200" tIns="17280" bIns="17280" anchor="t">
            <a:noAutofit/>
          </a:bodyPr>
          <a:p>
            <a:pPr marL="457200" indent="-330120">
              <a:lnSpc>
                <a:spcPct val="150000"/>
              </a:lnSpc>
              <a:buClr>
                <a:srgbClr val="484f50"/>
              </a:buClr>
              <a:buFont typeface="Open Sans Light"/>
              <a:buChar char="●"/>
            </a:pPr>
            <a:r>
              <a:rPr b="0" lang="en" sz="1600" spc="-1" strike="noStrike">
                <a:solidFill>
                  <a:srgbClr val="484f50"/>
                </a:solidFill>
                <a:latin typeface="Open Sans Light"/>
                <a:ea typeface="Open Sans Light"/>
              </a:rPr>
              <a:t>Before your next business decision, commit to approaching the challenge with an Evidence Based Practice Management Perspective</a:t>
            </a:r>
            <a:endParaRPr b="0" lang="en-US" sz="1600" spc="-1" strike="noStrike">
              <a:solidFill>
                <a:srgbClr val="000000"/>
              </a:solidFill>
              <a:latin typeface="Arial"/>
            </a:endParaRPr>
          </a:p>
          <a:p>
            <a:pPr marL="457200" indent="-330120">
              <a:lnSpc>
                <a:spcPct val="150000"/>
              </a:lnSpc>
              <a:buClr>
                <a:srgbClr val="484f50"/>
              </a:buClr>
              <a:buFont typeface="Open Sans Light"/>
              <a:buChar char="●"/>
            </a:pPr>
            <a:r>
              <a:rPr b="0" lang="en" sz="1600" spc="-1" strike="noStrike">
                <a:solidFill>
                  <a:srgbClr val="484f50"/>
                </a:solidFill>
                <a:latin typeface="Open Sans Light"/>
                <a:ea typeface="Open Sans Light"/>
              </a:rPr>
              <a:t>Gather real data from your practice to predict what the outcome of your decisions will be</a:t>
            </a:r>
            <a:endParaRPr b="0" lang="en-US" sz="1600" spc="-1" strike="noStrike">
              <a:solidFill>
                <a:srgbClr val="000000"/>
              </a:solidFill>
              <a:latin typeface="Arial"/>
            </a:endParaRPr>
          </a:p>
          <a:p>
            <a:pPr marL="457200" indent="-330120">
              <a:lnSpc>
                <a:spcPct val="150000"/>
              </a:lnSpc>
              <a:buClr>
                <a:srgbClr val="484f50"/>
              </a:buClr>
              <a:buFont typeface="Open Sans Light"/>
              <a:buChar char="●"/>
            </a:pPr>
            <a:r>
              <a:rPr b="0" lang="en" sz="1600" spc="-1" strike="noStrike">
                <a:solidFill>
                  <a:srgbClr val="484f50"/>
                </a:solidFill>
                <a:latin typeface="Open Sans Light"/>
                <a:ea typeface="Open Sans Light"/>
              </a:rPr>
              <a:t>Review your business decisions after-the-fact to determine how accurate your predictions were</a:t>
            </a:r>
            <a:endParaRPr b="0" lang="en-US" sz="1600" spc="-1" strike="noStrike">
              <a:solidFill>
                <a:srgbClr val="000000"/>
              </a:solidFill>
              <a:latin typeface="Arial"/>
            </a:endParaRPr>
          </a:p>
        </p:txBody>
      </p:sp>
      <p:sp>
        <p:nvSpPr>
          <p:cNvPr id="411" name="Google Shape;796;p105"/>
          <p:cNvSpPr/>
          <p:nvPr/>
        </p:nvSpPr>
        <p:spPr>
          <a:xfrm>
            <a:off x="474480" y="394200"/>
            <a:ext cx="2009520" cy="110520"/>
          </a:xfrm>
          <a:prstGeom prst="rect">
            <a:avLst/>
          </a:prstGeom>
          <a:noFill/>
          <a:ln w="0">
            <a:noFill/>
          </a:ln>
        </p:spPr>
        <p:style>
          <a:lnRef idx="0"/>
          <a:fillRef idx="0"/>
          <a:effectRef idx="0"/>
          <a:fontRef idx="minor"/>
        </p:style>
        <p:txBody>
          <a:bodyPr lIns="90000" rIns="90000" tIns="55440" bIns="55440" anchor="ctr">
            <a:noAutofit/>
          </a:bodyPr>
          <a:p>
            <a:pPr>
              <a:lnSpc>
                <a:spcPct val="100000"/>
              </a:lnSpc>
              <a:tabLst>
                <a:tab algn="l" pos="0"/>
              </a:tabLst>
            </a:pPr>
            <a:endParaRPr b="0" lang="en-US" sz="1400" spc="-1" strike="noStrike">
              <a:solidFill>
                <a:srgbClr val="000000"/>
              </a:solidFill>
              <a:latin typeface="Arial"/>
            </a:endParaRPr>
          </a:p>
        </p:txBody>
      </p:sp>
      <p:sp>
        <p:nvSpPr>
          <p:cNvPr id="412" name="Google Shape;797;p105"/>
          <p:cNvSpPr/>
          <p:nvPr/>
        </p:nvSpPr>
        <p:spPr>
          <a:xfrm>
            <a:off x="3200400" y="394200"/>
            <a:ext cx="2761200" cy="110520"/>
          </a:xfrm>
          <a:prstGeom prst="rect">
            <a:avLst/>
          </a:prstGeom>
          <a:noFill/>
          <a:ln w="0">
            <a:noFill/>
          </a:ln>
        </p:spPr>
        <p:style>
          <a:lnRef idx="0"/>
          <a:fillRef idx="0"/>
          <a:effectRef idx="0"/>
          <a:fontRef idx="minor"/>
        </p:style>
        <p:txBody>
          <a:bodyPr lIns="90000" rIns="90000" tIns="55440" bIns="55440" anchor="ctr">
            <a:noAutofit/>
          </a:bodyPr>
          <a:p>
            <a:pPr>
              <a:lnSpc>
                <a:spcPct val="100000"/>
              </a:lnSpc>
              <a:tabLst>
                <a:tab algn="l" pos="0"/>
              </a:tabLst>
            </a:pPr>
            <a:endParaRPr b="0" lang="en-US" sz="1400" spc="-1" strike="noStrike">
              <a:solidFill>
                <a:srgbClr val="000000"/>
              </a:solidFill>
              <a:latin typeface="Arial"/>
            </a:endParaRPr>
          </a:p>
        </p:txBody>
      </p:sp>
      <p:sp>
        <p:nvSpPr>
          <p:cNvPr id="413" name="Google Shape;798;p105"/>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C0E0216C-5A9F-4D24-9E8D-9D6618894031}"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414" name="Google Shape;353;p 23"/>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Google Shape;348;p80"/>
          <p:cNvSpPr/>
          <p:nvPr/>
        </p:nvSpPr>
        <p:spPr>
          <a:xfrm>
            <a:off x="182880" y="1715760"/>
            <a:ext cx="2592360" cy="106884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484f50"/>
                </a:solidFill>
                <a:latin typeface="Oswald SemiBold"/>
                <a:ea typeface="Oswald SemiBold"/>
              </a:rPr>
              <a:t>Learning</a:t>
            </a:r>
            <a:endParaRPr b="0" lang="en-US" sz="3400" spc="-1" strike="noStrike">
              <a:solidFill>
                <a:srgbClr val="000000"/>
              </a:solidFill>
              <a:latin typeface="Arial"/>
            </a:endParaRPr>
          </a:p>
          <a:p>
            <a:pPr>
              <a:lnSpc>
                <a:spcPct val="100000"/>
              </a:lnSpc>
              <a:tabLst>
                <a:tab algn="l" pos="0"/>
              </a:tabLst>
            </a:pPr>
            <a:r>
              <a:rPr b="0" lang="en" sz="3400" spc="-1" strike="noStrike">
                <a:solidFill>
                  <a:srgbClr val="484f50"/>
                </a:solidFill>
                <a:latin typeface="Oswald SemiBold"/>
                <a:ea typeface="Oswald SemiBold"/>
              </a:rPr>
              <a:t>Objectives</a:t>
            </a:r>
            <a:endParaRPr b="0" lang="en-US" sz="3400" spc="-1" strike="noStrike">
              <a:solidFill>
                <a:srgbClr val="000000"/>
              </a:solidFill>
              <a:latin typeface="Arial"/>
            </a:endParaRPr>
          </a:p>
        </p:txBody>
      </p:sp>
      <p:sp>
        <p:nvSpPr>
          <p:cNvPr id="64" name="Google Shape;349;p80"/>
          <p:cNvSpPr/>
          <p:nvPr/>
        </p:nvSpPr>
        <p:spPr>
          <a:xfrm>
            <a:off x="2736000" y="815040"/>
            <a:ext cx="5693400" cy="2953800"/>
          </a:xfrm>
          <a:prstGeom prst="rect">
            <a:avLst/>
          </a:prstGeom>
          <a:noFill/>
          <a:ln w="0">
            <a:noFill/>
          </a:ln>
        </p:spPr>
        <p:style>
          <a:lnRef idx="0"/>
          <a:fillRef idx="0"/>
          <a:effectRef idx="0"/>
          <a:fontRef idx="minor"/>
        </p:style>
        <p:txBody>
          <a:bodyPr lIns="34200" rIns="34200" tIns="17280" bIns="17280" anchor="t">
            <a:noAutofit/>
          </a:bodyPr>
          <a:p>
            <a:pPr>
              <a:lnSpc>
                <a:spcPct val="150000"/>
              </a:lnSpc>
              <a:tabLst>
                <a:tab algn="l" pos="0"/>
              </a:tabLst>
            </a:pPr>
            <a:r>
              <a:rPr b="0" lang="en" sz="1600" spc="-1" strike="noStrike">
                <a:solidFill>
                  <a:srgbClr val="484f50"/>
                </a:solidFill>
                <a:latin typeface="Open Sans Light"/>
                <a:ea typeface="Open Sans Light"/>
              </a:rPr>
              <a:t>At the conclusion of the presentation, participants should be able to:</a:t>
            </a:r>
            <a:endParaRPr b="0" lang="en-US" sz="1600" spc="-1" strike="noStrike">
              <a:solidFill>
                <a:srgbClr val="000000"/>
              </a:solidFill>
              <a:latin typeface="Arial"/>
            </a:endParaRPr>
          </a:p>
          <a:p>
            <a:pPr marL="457200" indent="-330120">
              <a:lnSpc>
                <a:spcPct val="150000"/>
              </a:lnSpc>
              <a:buClr>
                <a:srgbClr val="484f50"/>
              </a:buClr>
              <a:buFont typeface="Open Sans Light"/>
              <a:buChar char="●"/>
              <a:tabLst>
                <a:tab algn="l" pos="0"/>
              </a:tabLst>
            </a:pPr>
            <a:r>
              <a:rPr b="0" lang="en" sz="1600" spc="-1" strike="noStrike">
                <a:solidFill>
                  <a:srgbClr val="484f50"/>
                </a:solidFill>
                <a:latin typeface="Open Sans Light"/>
                <a:ea typeface="Open Sans Light"/>
              </a:rPr>
              <a:t>Illustrate how to turn a “word problem into a math problem,” just like in middle school</a:t>
            </a:r>
            <a:endParaRPr b="0" lang="en-US" sz="1600" spc="-1" strike="noStrike">
              <a:solidFill>
                <a:srgbClr val="000000"/>
              </a:solidFill>
              <a:latin typeface="Arial"/>
            </a:endParaRPr>
          </a:p>
          <a:p>
            <a:pPr marL="457200" indent="-330120">
              <a:lnSpc>
                <a:spcPct val="150000"/>
              </a:lnSpc>
              <a:buClr>
                <a:srgbClr val="484f50"/>
              </a:buClr>
              <a:buFont typeface="Open Sans Light"/>
              <a:buChar char="●"/>
              <a:tabLst>
                <a:tab algn="l" pos="0"/>
              </a:tabLst>
            </a:pPr>
            <a:r>
              <a:rPr b="0" lang="en" sz="1600" spc="-1" strike="noStrike">
                <a:solidFill>
                  <a:srgbClr val="484f50"/>
                </a:solidFill>
                <a:latin typeface="Open Sans Light"/>
                <a:ea typeface="Open Sans Light"/>
              </a:rPr>
              <a:t>Identify appropriate sources of the data required to make an Evidence Based Practice Management Decision</a:t>
            </a:r>
            <a:endParaRPr b="0" lang="en-US" sz="1600" spc="-1" strike="noStrike">
              <a:solidFill>
                <a:srgbClr val="000000"/>
              </a:solidFill>
              <a:latin typeface="Arial"/>
            </a:endParaRPr>
          </a:p>
          <a:p>
            <a:pPr marL="457200" indent="-330120">
              <a:lnSpc>
                <a:spcPct val="150000"/>
              </a:lnSpc>
              <a:buClr>
                <a:srgbClr val="484f50"/>
              </a:buClr>
              <a:buFont typeface="Open Sans Light"/>
              <a:buChar char="●"/>
              <a:tabLst>
                <a:tab algn="l" pos="0"/>
              </a:tabLst>
            </a:pPr>
            <a:r>
              <a:rPr b="0" lang="en" sz="1600" spc="-1" strike="noStrike">
                <a:solidFill>
                  <a:srgbClr val="484f50"/>
                </a:solidFill>
                <a:latin typeface="Open Sans Light"/>
                <a:ea typeface="Open Sans Light"/>
              </a:rPr>
              <a:t>Construct a plan and collect the data required to make an important assessment of the practice</a:t>
            </a:r>
            <a:endParaRPr b="0" lang="en-US" sz="1600" spc="-1" strike="noStrike">
              <a:solidFill>
                <a:srgbClr val="000000"/>
              </a:solidFill>
              <a:latin typeface="Arial"/>
            </a:endParaRPr>
          </a:p>
        </p:txBody>
      </p:sp>
      <p:sp>
        <p:nvSpPr>
          <p:cNvPr id="65" name="Google Shape;350;p80"/>
          <p:cNvSpPr/>
          <p:nvPr/>
        </p:nvSpPr>
        <p:spPr>
          <a:xfrm>
            <a:off x="474480" y="394200"/>
            <a:ext cx="2009520" cy="110520"/>
          </a:xfrm>
          <a:prstGeom prst="rect">
            <a:avLst/>
          </a:prstGeom>
          <a:noFill/>
          <a:ln w="0">
            <a:noFill/>
          </a:ln>
        </p:spPr>
        <p:style>
          <a:lnRef idx="0"/>
          <a:fillRef idx="0"/>
          <a:effectRef idx="0"/>
          <a:fontRef idx="minor"/>
        </p:style>
        <p:txBody>
          <a:bodyPr lIns="90000" rIns="90000" tIns="55440" bIns="55440" anchor="ctr">
            <a:noAutofit/>
          </a:bodyPr>
          <a:p>
            <a:pPr>
              <a:lnSpc>
                <a:spcPct val="100000"/>
              </a:lnSpc>
              <a:tabLst>
                <a:tab algn="l" pos="0"/>
              </a:tabLst>
            </a:pPr>
            <a:endParaRPr b="0" lang="en-US" sz="1400" spc="-1" strike="noStrike">
              <a:solidFill>
                <a:srgbClr val="000000"/>
              </a:solidFill>
              <a:latin typeface="Arial"/>
            </a:endParaRPr>
          </a:p>
        </p:txBody>
      </p:sp>
      <p:sp>
        <p:nvSpPr>
          <p:cNvPr id="66" name="Google Shape;351;p80"/>
          <p:cNvSpPr/>
          <p:nvPr/>
        </p:nvSpPr>
        <p:spPr>
          <a:xfrm>
            <a:off x="3200400" y="394200"/>
            <a:ext cx="2761200" cy="110520"/>
          </a:xfrm>
          <a:prstGeom prst="rect">
            <a:avLst/>
          </a:prstGeom>
          <a:noFill/>
          <a:ln w="0">
            <a:noFill/>
          </a:ln>
        </p:spPr>
        <p:style>
          <a:lnRef idx="0"/>
          <a:fillRef idx="0"/>
          <a:effectRef idx="0"/>
          <a:fontRef idx="minor"/>
        </p:style>
        <p:txBody>
          <a:bodyPr lIns="90000" rIns="90000" tIns="55440" bIns="55440" anchor="ctr">
            <a:noAutofit/>
          </a:bodyPr>
          <a:p>
            <a:pPr>
              <a:lnSpc>
                <a:spcPct val="100000"/>
              </a:lnSpc>
              <a:tabLst>
                <a:tab algn="l" pos="0"/>
              </a:tabLst>
            </a:pPr>
            <a:endParaRPr b="0" lang="en-US" sz="1400" spc="-1" strike="noStrike">
              <a:solidFill>
                <a:srgbClr val="000000"/>
              </a:solidFill>
              <a:latin typeface="Arial"/>
            </a:endParaRPr>
          </a:p>
        </p:txBody>
      </p:sp>
      <p:sp>
        <p:nvSpPr>
          <p:cNvPr id="67" name="Google Shape;352;p80"/>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4C40E240-6BB1-46E6-B8BC-F59F3F954175}"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68" name="Google Shape;353;p80"/>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Google Shape;358;p81"/>
          <p:cNvSpPr/>
          <p:nvPr/>
        </p:nvSpPr>
        <p:spPr>
          <a:xfrm>
            <a:off x="182880" y="1715760"/>
            <a:ext cx="2592360" cy="55116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484f50"/>
                </a:solidFill>
                <a:latin typeface="Oswald SemiBold"/>
                <a:ea typeface="Oswald SemiBold"/>
              </a:rPr>
              <a:t>The Problem</a:t>
            </a:r>
            <a:endParaRPr b="0" lang="en-US" sz="3400" spc="-1" strike="noStrike">
              <a:solidFill>
                <a:srgbClr val="000000"/>
              </a:solidFill>
              <a:latin typeface="Arial"/>
            </a:endParaRPr>
          </a:p>
        </p:txBody>
      </p:sp>
      <p:sp>
        <p:nvSpPr>
          <p:cNvPr id="70" name="Google Shape;359;p81"/>
          <p:cNvSpPr/>
          <p:nvPr/>
        </p:nvSpPr>
        <p:spPr>
          <a:xfrm>
            <a:off x="2736000" y="815040"/>
            <a:ext cx="5693400" cy="2793600"/>
          </a:xfrm>
          <a:prstGeom prst="rect">
            <a:avLst/>
          </a:prstGeom>
          <a:noFill/>
          <a:ln w="0">
            <a:noFill/>
          </a:ln>
        </p:spPr>
        <p:style>
          <a:lnRef idx="0"/>
          <a:fillRef idx="0"/>
          <a:effectRef idx="0"/>
          <a:fontRef idx="minor"/>
        </p:style>
        <p:txBody>
          <a:bodyPr lIns="34200" rIns="34200" tIns="17280" bIns="17280" anchor="t">
            <a:noAutofit/>
          </a:bodyPr>
          <a:p>
            <a:pPr>
              <a:lnSpc>
                <a:spcPct val="150000"/>
              </a:lnSpc>
              <a:tabLst>
                <a:tab algn="l" pos="0"/>
              </a:tabLst>
            </a:pPr>
            <a:r>
              <a:rPr b="0" lang="en" sz="1100" spc="-1" strike="noStrike">
                <a:solidFill>
                  <a:srgbClr val="484f50"/>
                </a:solidFill>
                <a:latin typeface="Open Sans Light"/>
                <a:ea typeface="Open Sans Light"/>
              </a:rPr>
              <a:t>Our 4 doctor/3 NP practice has been </a:t>
            </a:r>
            <a:r>
              <a:rPr b="1" lang="en" sz="1100" spc="-1" strike="noStrike">
                <a:solidFill>
                  <a:srgbClr val="484f50"/>
                </a:solidFill>
                <a:latin typeface="Open Sans"/>
                <a:ea typeface="Open Sans"/>
              </a:rPr>
              <a:t>getting slammed online</a:t>
            </a:r>
            <a:r>
              <a:rPr b="0" lang="en" sz="1100" spc="-1" strike="noStrike">
                <a:solidFill>
                  <a:srgbClr val="484f50"/>
                </a:solidFill>
                <a:latin typeface="Open Sans Light"/>
                <a:ea typeface="Open Sans Light"/>
              </a:rPr>
              <a:t> about our practice being inefficient and </a:t>
            </a:r>
            <a:r>
              <a:rPr b="1" lang="en" sz="1100" spc="-1" strike="noStrike">
                <a:solidFill>
                  <a:srgbClr val="484f50"/>
                </a:solidFill>
                <a:latin typeface="Open Sans"/>
                <a:ea typeface="Open Sans"/>
              </a:rPr>
              <a:t>having long wait times</a:t>
            </a:r>
            <a:r>
              <a:rPr b="0" lang="en" sz="1100" spc="-1" strike="noStrike">
                <a:solidFill>
                  <a:srgbClr val="484f50"/>
                </a:solidFill>
                <a:latin typeface="Open Sans Light"/>
                <a:ea typeface="Open Sans Light"/>
              </a:rPr>
              <a:t> as well as visits taking forever in the office. 2 of our pediatricians have been practicing in the community for more than 20 years and believe that patients should just have to wait for us and stop complaining as the pediatricians are in demand and their time is valuable (although one of them </a:t>
            </a:r>
            <a:r>
              <a:rPr b="1" lang="en" sz="1100" spc="-1" strike="noStrike">
                <a:solidFill>
                  <a:srgbClr val="484f50"/>
                </a:solidFill>
                <a:latin typeface="Open Sans"/>
                <a:ea typeface="Open Sans"/>
              </a:rPr>
              <a:t>notoriously shows up 30 minutes after</a:t>
            </a:r>
            <a:r>
              <a:rPr b="0" lang="en" sz="1100" spc="-1" strike="noStrike">
                <a:solidFill>
                  <a:srgbClr val="484f50"/>
                </a:solidFill>
                <a:latin typeface="Open Sans Light"/>
                <a:ea typeface="Open Sans Light"/>
              </a:rPr>
              <a:t> their first scheduled appointment). One of our most recently added pediatricians  and 2 of our NPs </a:t>
            </a:r>
            <a:r>
              <a:rPr b="1" lang="en" sz="1100" spc="-1" strike="noStrike">
                <a:solidFill>
                  <a:srgbClr val="484f50"/>
                </a:solidFill>
                <a:latin typeface="Open Sans"/>
                <a:ea typeface="Open Sans"/>
              </a:rPr>
              <a:t>want to go to 20 minute visits</a:t>
            </a:r>
            <a:r>
              <a:rPr b="0" lang="en" sz="1100" spc="-1" strike="noStrike">
                <a:solidFill>
                  <a:srgbClr val="484f50"/>
                </a:solidFill>
                <a:latin typeface="Open Sans Light"/>
                <a:ea typeface="Open Sans Light"/>
              </a:rPr>
              <a:t> for all sick patients and they also </a:t>
            </a:r>
            <a:r>
              <a:rPr b="1" lang="en" sz="1100" spc="-1" strike="noStrike">
                <a:solidFill>
                  <a:srgbClr val="484f50"/>
                </a:solidFill>
                <a:latin typeface="Open Sans"/>
                <a:ea typeface="Open Sans"/>
              </a:rPr>
              <a:t>want more vacation and a raise</a:t>
            </a:r>
            <a:r>
              <a:rPr b="0" lang="en" sz="1100" spc="-1" strike="noStrike">
                <a:solidFill>
                  <a:srgbClr val="484f50"/>
                </a:solidFill>
                <a:latin typeface="Open Sans Light"/>
                <a:ea typeface="Open Sans Light"/>
              </a:rPr>
              <a:t>. Our office manager says we are having a </a:t>
            </a:r>
            <a:r>
              <a:rPr b="1" lang="en" sz="1100" spc="-1" strike="noStrike">
                <a:solidFill>
                  <a:srgbClr val="484f50"/>
                </a:solidFill>
                <a:latin typeface="Open Sans"/>
                <a:ea typeface="Open Sans"/>
              </a:rPr>
              <a:t>hard time making payroll</a:t>
            </a:r>
            <a:r>
              <a:rPr b="0" lang="en" sz="1100" spc="-1" strike="noStrike">
                <a:solidFill>
                  <a:srgbClr val="484f50"/>
                </a:solidFill>
                <a:latin typeface="Open Sans Light"/>
                <a:ea typeface="Open Sans Light"/>
              </a:rPr>
              <a:t>. Should we just go to 20 minute appointments for all sick kids?</a:t>
            </a:r>
            <a:endParaRPr b="0" lang="en-US" sz="1100" spc="-1" strike="noStrike">
              <a:solidFill>
                <a:srgbClr val="000000"/>
              </a:solidFill>
              <a:latin typeface="Arial"/>
            </a:endParaRPr>
          </a:p>
          <a:p>
            <a:pPr>
              <a:lnSpc>
                <a:spcPct val="150000"/>
              </a:lnSpc>
              <a:tabLst>
                <a:tab algn="l" pos="0"/>
              </a:tabLst>
            </a:pPr>
            <a:endParaRPr b="0" lang="en-US" sz="1100" spc="-1" strike="noStrike">
              <a:solidFill>
                <a:srgbClr val="000000"/>
              </a:solidFill>
              <a:latin typeface="Arial"/>
            </a:endParaRPr>
          </a:p>
        </p:txBody>
      </p:sp>
      <p:sp>
        <p:nvSpPr>
          <p:cNvPr id="71" name="Google Shape;360;p81"/>
          <p:cNvSpPr/>
          <p:nvPr/>
        </p:nvSpPr>
        <p:spPr>
          <a:xfrm>
            <a:off x="474480" y="394200"/>
            <a:ext cx="2009520" cy="110520"/>
          </a:xfrm>
          <a:prstGeom prst="rect">
            <a:avLst/>
          </a:prstGeom>
          <a:noFill/>
          <a:ln w="0">
            <a:noFill/>
          </a:ln>
        </p:spPr>
        <p:style>
          <a:lnRef idx="0"/>
          <a:fillRef idx="0"/>
          <a:effectRef idx="0"/>
          <a:fontRef idx="minor"/>
        </p:style>
        <p:txBody>
          <a:bodyPr lIns="90000" rIns="90000" tIns="55440" bIns="55440" anchor="ctr">
            <a:noAutofit/>
          </a:bodyPr>
          <a:p>
            <a:pPr>
              <a:lnSpc>
                <a:spcPct val="100000"/>
              </a:lnSpc>
              <a:tabLst>
                <a:tab algn="l" pos="0"/>
              </a:tabLst>
            </a:pPr>
            <a:endParaRPr b="0" lang="en-US" sz="1400" spc="-1" strike="noStrike">
              <a:solidFill>
                <a:srgbClr val="000000"/>
              </a:solidFill>
              <a:latin typeface="Arial"/>
            </a:endParaRPr>
          </a:p>
        </p:txBody>
      </p:sp>
      <p:sp>
        <p:nvSpPr>
          <p:cNvPr id="72" name="Google Shape;362;p81"/>
          <p:cNvSpPr/>
          <p:nvPr/>
        </p:nvSpPr>
        <p:spPr>
          <a:xfrm>
            <a:off x="3200400" y="394200"/>
            <a:ext cx="2761200" cy="110520"/>
          </a:xfrm>
          <a:prstGeom prst="rect">
            <a:avLst/>
          </a:prstGeom>
          <a:noFill/>
          <a:ln w="0">
            <a:noFill/>
          </a:ln>
        </p:spPr>
        <p:style>
          <a:lnRef idx="0"/>
          <a:fillRef idx="0"/>
          <a:effectRef idx="0"/>
          <a:fontRef idx="minor"/>
        </p:style>
        <p:txBody>
          <a:bodyPr lIns="90000" rIns="90000" tIns="55440" bIns="55440" anchor="ctr">
            <a:noAutofit/>
          </a:bodyPr>
          <a:p>
            <a:pPr>
              <a:lnSpc>
                <a:spcPct val="100000"/>
              </a:lnSpc>
              <a:tabLst>
                <a:tab algn="l" pos="0"/>
              </a:tabLst>
            </a:pPr>
            <a:endParaRPr b="0" lang="en-US" sz="1400" spc="-1" strike="noStrike">
              <a:solidFill>
                <a:srgbClr val="000000"/>
              </a:solidFill>
              <a:latin typeface="Arial"/>
            </a:endParaRPr>
          </a:p>
        </p:txBody>
      </p:sp>
      <p:sp>
        <p:nvSpPr>
          <p:cNvPr id="73" name="Google Shape;363;p81"/>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14CBEC24-17FE-4067-8068-D7331F9FFB50}"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pic>
        <p:nvPicPr>
          <p:cNvPr id="74" name="Google Shape;364;p81" descr=""/>
          <p:cNvPicPr/>
          <p:nvPr/>
        </p:nvPicPr>
        <p:blipFill>
          <a:blip r:embed="rId1"/>
          <a:srcRect l="0" t="19847" r="0" b="56263"/>
          <a:stretch/>
        </p:blipFill>
        <p:spPr>
          <a:xfrm>
            <a:off x="0" y="3776040"/>
            <a:ext cx="9142920" cy="1366200"/>
          </a:xfrm>
          <a:prstGeom prst="rect">
            <a:avLst/>
          </a:prstGeom>
          <a:ln w="0">
            <a:noFill/>
          </a:ln>
        </p:spPr>
      </p:pic>
      <p:sp>
        <p:nvSpPr>
          <p:cNvPr id="75" name="Google Shape;353;p 1"/>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Google Shape;369;p82"/>
          <p:cNvSpPr/>
          <p:nvPr/>
        </p:nvSpPr>
        <p:spPr>
          <a:xfrm>
            <a:off x="154080" y="217080"/>
            <a:ext cx="2592360" cy="55116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484f50"/>
                </a:solidFill>
                <a:latin typeface="Oswald SemiBold"/>
                <a:ea typeface="Oswald SemiBold"/>
              </a:rPr>
              <a:t>Content</a:t>
            </a:r>
            <a:endParaRPr b="0" lang="en-US" sz="3400" spc="-1" strike="noStrike">
              <a:solidFill>
                <a:srgbClr val="000000"/>
              </a:solidFill>
              <a:latin typeface="Arial"/>
            </a:endParaRPr>
          </a:p>
        </p:txBody>
      </p:sp>
      <p:sp>
        <p:nvSpPr>
          <p:cNvPr id="77" name="Google Shape;370;p82"/>
          <p:cNvSpPr/>
          <p:nvPr/>
        </p:nvSpPr>
        <p:spPr>
          <a:xfrm>
            <a:off x="3759480" y="1870920"/>
            <a:ext cx="3935160" cy="421920"/>
          </a:xfrm>
          <a:prstGeom prst="rect">
            <a:avLst/>
          </a:prstGeom>
          <a:noFill/>
          <a:ln w="0">
            <a:noFill/>
          </a:ln>
        </p:spPr>
        <p:style>
          <a:lnRef idx="0"/>
          <a:fillRef idx="0"/>
          <a:effectRef idx="0"/>
          <a:fontRef idx="minor"/>
        </p:style>
        <p:txBody>
          <a:bodyPr lIns="34200" rIns="34200" tIns="17280" bIns="17280" anchor="ctr">
            <a:noAutofit/>
          </a:bodyPr>
          <a:p>
            <a:pPr>
              <a:lnSpc>
                <a:spcPct val="150000"/>
              </a:lnSpc>
              <a:tabLst>
                <a:tab algn="l" pos="0"/>
              </a:tabLst>
            </a:pPr>
            <a:r>
              <a:rPr b="0" lang="en" sz="1700" spc="-1" strike="noStrike">
                <a:solidFill>
                  <a:srgbClr val="484f50"/>
                </a:solidFill>
                <a:latin typeface="Oswald Light"/>
                <a:ea typeface="Oswald Light"/>
              </a:rPr>
              <a:t>No Data vs. Evidence Based Practice Management</a:t>
            </a:r>
            <a:endParaRPr b="0" lang="en-US" sz="1700" spc="-1" strike="noStrike">
              <a:solidFill>
                <a:srgbClr val="000000"/>
              </a:solidFill>
              <a:latin typeface="Arial"/>
            </a:endParaRPr>
          </a:p>
        </p:txBody>
      </p:sp>
      <p:sp>
        <p:nvSpPr>
          <p:cNvPr id="78" name="Google Shape;371;p82"/>
          <p:cNvSpPr/>
          <p:nvPr/>
        </p:nvSpPr>
        <p:spPr>
          <a:xfrm>
            <a:off x="3336840" y="1929600"/>
            <a:ext cx="488160" cy="29268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1700" spc="-1" strike="noStrike">
                <a:solidFill>
                  <a:srgbClr val="484f50"/>
                </a:solidFill>
                <a:latin typeface="Oswald SemiBold"/>
                <a:ea typeface="Oswald SemiBold"/>
              </a:rPr>
              <a:t>1</a:t>
            </a:r>
            <a:endParaRPr b="0" lang="en-US" sz="1700" spc="-1" strike="noStrike">
              <a:solidFill>
                <a:srgbClr val="000000"/>
              </a:solidFill>
              <a:latin typeface="Arial"/>
            </a:endParaRPr>
          </a:p>
        </p:txBody>
      </p:sp>
      <p:sp>
        <p:nvSpPr>
          <p:cNvPr id="79" name="Google Shape;372;p82"/>
          <p:cNvSpPr/>
          <p:nvPr/>
        </p:nvSpPr>
        <p:spPr>
          <a:xfrm>
            <a:off x="3759480" y="2361240"/>
            <a:ext cx="3427200" cy="421920"/>
          </a:xfrm>
          <a:prstGeom prst="rect">
            <a:avLst/>
          </a:prstGeom>
          <a:noFill/>
          <a:ln w="0">
            <a:noFill/>
          </a:ln>
        </p:spPr>
        <p:style>
          <a:lnRef idx="0"/>
          <a:fillRef idx="0"/>
          <a:effectRef idx="0"/>
          <a:fontRef idx="minor"/>
        </p:style>
        <p:txBody>
          <a:bodyPr lIns="34200" rIns="34200" tIns="17280" bIns="17280" anchor="ctr">
            <a:noAutofit/>
          </a:bodyPr>
          <a:p>
            <a:pPr>
              <a:lnSpc>
                <a:spcPct val="150000"/>
              </a:lnSpc>
              <a:tabLst>
                <a:tab algn="l" pos="0"/>
              </a:tabLst>
            </a:pPr>
            <a:r>
              <a:rPr b="0" lang="en" sz="1700" spc="-1" strike="noStrike">
                <a:solidFill>
                  <a:srgbClr val="484f50"/>
                </a:solidFill>
                <a:latin typeface="Oswald Light"/>
                <a:ea typeface="Oswald Light"/>
              </a:rPr>
              <a:t>Important Data Sources</a:t>
            </a:r>
            <a:endParaRPr b="0" lang="en-US" sz="1700" spc="-1" strike="noStrike">
              <a:solidFill>
                <a:srgbClr val="000000"/>
              </a:solidFill>
              <a:latin typeface="Arial"/>
            </a:endParaRPr>
          </a:p>
        </p:txBody>
      </p:sp>
      <p:sp>
        <p:nvSpPr>
          <p:cNvPr id="80" name="Google Shape;373;p82"/>
          <p:cNvSpPr/>
          <p:nvPr/>
        </p:nvSpPr>
        <p:spPr>
          <a:xfrm>
            <a:off x="3336840" y="2425680"/>
            <a:ext cx="488160" cy="29268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1700" spc="-1" strike="noStrike">
                <a:solidFill>
                  <a:srgbClr val="484f50"/>
                </a:solidFill>
                <a:latin typeface="Oswald SemiBold"/>
                <a:ea typeface="Oswald SemiBold"/>
              </a:rPr>
              <a:t>2</a:t>
            </a:r>
            <a:endParaRPr b="0" lang="en-US" sz="1700" spc="-1" strike="noStrike">
              <a:solidFill>
                <a:srgbClr val="000000"/>
              </a:solidFill>
              <a:latin typeface="Arial"/>
            </a:endParaRPr>
          </a:p>
        </p:txBody>
      </p:sp>
      <p:sp>
        <p:nvSpPr>
          <p:cNvPr id="81" name="Google Shape;374;p82"/>
          <p:cNvSpPr/>
          <p:nvPr/>
        </p:nvSpPr>
        <p:spPr>
          <a:xfrm>
            <a:off x="3759480" y="2851920"/>
            <a:ext cx="3427200" cy="421920"/>
          </a:xfrm>
          <a:prstGeom prst="rect">
            <a:avLst/>
          </a:prstGeom>
          <a:noFill/>
          <a:ln w="0">
            <a:noFill/>
          </a:ln>
        </p:spPr>
        <p:style>
          <a:lnRef idx="0"/>
          <a:fillRef idx="0"/>
          <a:effectRef idx="0"/>
          <a:fontRef idx="minor"/>
        </p:style>
        <p:txBody>
          <a:bodyPr lIns="34200" rIns="34200" tIns="17280" bIns="17280" anchor="ctr">
            <a:noAutofit/>
          </a:bodyPr>
          <a:p>
            <a:pPr>
              <a:lnSpc>
                <a:spcPct val="150000"/>
              </a:lnSpc>
              <a:tabLst>
                <a:tab algn="l" pos="0"/>
              </a:tabLst>
            </a:pPr>
            <a:r>
              <a:rPr b="0" lang="en" sz="1700" spc="-1" strike="noStrike">
                <a:solidFill>
                  <a:srgbClr val="484f50"/>
                </a:solidFill>
                <a:latin typeface="Oswald Light"/>
                <a:ea typeface="Oswald Light"/>
              </a:rPr>
              <a:t>Let’s Dig Into This Case</a:t>
            </a:r>
            <a:endParaRPr b="0" lang="en-US" sz="1700" spc="-1" strike="noStrike">
              <a:solidFill>
                <a:srgbClr val="000000"/>
              </a:solidFill>
              <a:latin typeface="Arial"/>
            </a:endParaRPr>
          </a:p>
        </p:txBody>
      </p:sp>
      <p:sp>
        <p:nvSpPr>
          <p:cNvPr id="82" name="Google Shape;375;p82"/>
          <p:cNvSpPr/>
          <p:nvPr/>
        </p:nvSpPr>
        <p:spPr>
          <a:xfrm>
            <a:off x="3336840" y="2917440"/>
            <a:ext cx="488160" cy="29268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1700" spc="-1" strike="noStrike">
                <a:solidFill>
                  <a:srgbClr val="484f50"/>
                </a:solidFill>
                <a:latin typeface="Oswald SemiBold"/>
                <a:ea typeface="Oswald SemiBold"/>
              </a:rPr>
              <a:t>3</a:t>
            </a:r>
            <a:endParaRPr b="0" lang="en-US" sz="1700" spc="-1" strike="noStrike">
              <a:solidFill>
                <a:srgbClr val="000000"/>
              </a:solidFill>
              <a:latin typeface="Arial"/>
            </a:endParaRPr>
          </a:p>
        </p:txBody>
      </p:sp>
      <p:sp>
        <p:nvSpPr>
          <p:cNvPr id="83" name="Google Shape;376;p82"/>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B8E14815-6E33-4BE1-95AD-7C13F2F660FD}"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pic>
        <p:nvPicPr>
          <p:cNvPr id="84" name="Google Shape;377;p82" descr=""/>
          <p:cNvPicPr/>
          <p:nvPr/>
        </p:nvPicPr>
        <p:blipFill>
          <a:blip r:embed="rId1"/>
          <a:srcRect l="7039" t="0" r="7039" b="0"/>
          <a:stretch/>
        </p:blipFill>
        <p:spPr>
          <a:xfrm>
            <a:off x="-38520" y="1446120"/>
            <a:ext cx="2900520" cy="2250000"/>
          </a:xfrm>
          <a:prstGeom prst="rect">
            <a:avLst/>
          </a:prstGeom>
          <a:ln w="0">
            <a:noFill/>
          </a:ln>
        </p:spPr>
      </p:pic>
      <p:sp>
        <p:nvSpPr>
          <p:cNvPr id="85" name="Google Shape;353;p 2"/>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Google Shape;383;p83"/>
          <p:cNvSpPr/>
          <p:nvPr/>
        </p:nvSpPr>
        <p:spPr>
          <a:xfrm>
            <a:off x="542160" y="1422720"/>
            <a:ext cx="2724840" cy="210420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484f50"/>
                </a:solidFill>
                <a:latin typeface="Oswald SemiBold"/>
                <a:ea typeface="Oswald SemiBold"/>
              </a:rPr>
              <a:t>Evidence</a:t>
            </a:r>
            <a:endParaRPr b="0" lang="en-US" sz="3400" spc="-1" strike="noStrike">
              <a:solidFill>
                <a:srgbClr val="000000"/>
              </a:solidFill>
              <a:latin typeface="Arial"/>
            </a:endParaRPr>
          </a:p>
          <a:p>
            <a:pPr>
              <a:lnSpc>
                <a:spcPct val="100000"/>
              </a:lnSpc>
              <a:tabLst>
                <a:tab algn="l" pos="0"/>
              </a:tabLst>
            </a:pPr>
            <a:r>
              <a:rPr b="0" lang="en" sz="3400" spc="-1" strike="noStrike">
                <a:solidFill>
                  <a:srgbClr val="484f50"/>
                </a:solidFill>
                <a:latin typeface="Oswald SemiBold"/>
                <a:ea typeface="Oswald SemiBold"/>
              </a:rPr>
              <a:t>Based</a:t>
            </a:r>
            <a:endParaRPr b="0" lang="en-US" sz="3400" spc="-1" strike="noStrike">
              <a:solidFill>
                <a:srgbClr val="000000"/>
              </a:solidFill>
              <a:latin typeface="Arial"/>
            </a:endParaRPr>
          </a:p>
          <a:p>
            <a:pPr>
              <a:lnSpc>
                <a:spcPct val="100000"/>
              </a:lnSpc>
              <a:tabLst>
                <a:tab algn="l" pos="0"/>
              </a:tabLst>
            </a:pPr>
            <a:r>
              <a:rPr b="0" lang="en" sz="3400" spc="-1" strike="noStrike">
                <a:solidFill>
                  <a:srgbClr val="484f50"/>
                </a:solidFill>
                <a:latin typeface="Oswald SemiBold"/>
                <a:ea typeface="Oswald SemiBold"/>
              </a:rPr>
              <a:t>Practice</a:t>
            </a:r>
            <a:endParaRPr b="0" lang="en-US" sz="3400" spc="-1" strike="noStrike">
              <a:solidFill>
                <a:srgbClr val="000000"/>
              </a:solidFill>
              <a:latin typeface="Arial"/>
            </a:endParaRPr>
          </a:p>
          <a:p>
            <a:pPr>
              <a:lnSpc>
                <a:spcPct val="100000"/>
              </a:lnSpc>
              <a:tabLst>
                <a:tab algn="l" pos="0"/>
              </a:tabLst>
            </a:pPr>
            <a:r>
              <a:rPr b="0" lang="en" sz="3400" spc="-1" strike="noStrike">
                <a:solidFill>
                  <a:srgbClr val="484f50"/>
                </a:solidFill>
                <a:latin typeface="Oswald SemiBold"/>
                <a:ea typeface="Oswald SemiBold"/>
              </a:rPr>
              <a:t>Management</a:t>
            </a:r>
            <a:endParaRPr b="0" lang="en-US" sz="3400" spc="-1" strike="noStrike">
              <a:solidFill>
                <a:srgbClr val="000000"/>
              </a:solidFill>
              <a:latin typeface="Arial"/>
            </a:endParaRPr>
          </a:p>
        </p:txBody>
      </p:sp>
      <p:sp>
        <p:nvSpPr>
          <p:cNvPr id="87" name="Google Shape;384;p83"/>
          <p:cNvSpPr/>
          <p:nvPr/>
        </p:nvSpPr>
        <p:spPr>
          <a:xfrm>
            <a:off x="3738960" y="1073520"/>
            <a:ext cx="384840" cy="55116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a4b2b6"/>
                </a:solidFill>
                <a:latin typeface="Oswald SemiBold"/>
                <a:ea typeface="Oswald SemiBold"/>
              </a:rPr>
              <a:t>1</a:t>
            </a:r>
            <a:endParaRPr b="0" lang="en-US" sz="3400" spc="-1" strike="noStrike">
              <a:solidFill>
                <a:srgbClr val="000000"/>
              </a:solidFill>
              <a:latin typeface="Arial"/>
            </a:endParaRPr>
          </a:p>
        </p:txBody>
      </p:sp>
      <p:sp>
        <p:nvSpPr>
          <p:cNvPr id="88" name="Google Shape;385;p83"/>
          <p:cNvSpPr/>
          <p:nvPr/>
        </p:nvSpPr>
        <p:spPr>
          <a:xfrm>
            <a:off x="4209840" y="1354680"/>
            <a:ext cx="3582000" cy="786240"/>
          </a:xfrm>
          <a:prstGeom prst="rect">
            <a:avLst/>
          </a:prstGeom>
          <a:noFill/>
          <a:ln w="0">
            <a:noFill/>
          </a:ln>
        </p:spPr>
        <p:style>
          <a:lnRef idx="0"/>
          <a:fillRef idx="0"/>
          <a:effectRef idx="0"/>
          <a:fontRef idx="minor"/>
        </p:style>
        <p:txBody>
          <a:bodyPr lIns="34200" rIns="34200" tIns="17280" bIns="17280" anchor="t">
            <a:noAutofit/>
          </a:bodyPr>
          <a:p>
            <a:pPr>
              <a:lnSpc>
                <a:spcPct val="150000"/>
              </a:lnSpc>
              <a:tabLst>
                <a:tab algn="l" pos="0"/>
              </a:tabLst>
            </a:pPr>
            <a:r>
              <a:rPr b="0" lang="en" sz="1100" spc="-1" strike="noStrike">
                <a:solidFill>
                  <a:srgbClr val="484f50"/>
                </a:solidFill>
                <a:latin typeface="Open Sans Light"/>
                <a:ea typeface="Open Sans Light"/>
              </a:rPr>
              <a:t>What happens when you depend on “industry standards” to set the salaries for your clinicians?  Do you know your overhead, your revenue, RVUs? </a:t>
            </a:r>
            <a:endParaRPr b="0" lang="en-US" sz="1100" spc="-1" strike="noStrike">
              <a:solidFill>
                <a:srgbClr val="000000"/>
              </a:solidFill>
              <a:latin typeface="Arial"/>
            </a:endParaRPr>
          </a:p>
        </p:txBody>
      </p:sp>
      <p:sp>
        <p:nvSpPr>
          <p:cNvPr id="89" name="Google Shape;386;p83"/>
          <p:cNvSpPr/>
          <p:nvPr/>
        </p:nvSpPr>
        <p:spPr>
          <a:xfrm>
            <a:off x="4209840" y="1059120"/>
            <a:ext cx="2586600" cy="307080"/>
          </a:xfrm>
          <a:prstGeom prst="rect">
            <a:avLst/>
          </a:prstGeom>
          <a:noFill/>
          <a:ln w="0">
            <a:noFill/>
          </a:ln>
        </p:spPr>
        <p:style>
          <a:lnRef idx="0"/>
          <a:fillRef idx="0"/>
          <a:effectRef idx="0"/>
          <a:fontRef idx="minor"/>
        </p:style>
        <p:txBody>
          <a:bodyPr lIns="34200" rIns="34200" tIns="17280" bIns="17280" anchor="t">
            <a:noAutofit/>
          </a:bodyPr>
          <a:p>
            <a:pPr>
              <a:lnSpc>
                <a:spcPct val="150000"/>
              </a:lnSpc>
              <a:tabLst>
                <a:tab algn="l" pos="0"/>
              </a:tabLst>
            </a:pPr>
            <a:r>
              <a:rPr b="0" lang="en" sz="1200" spc="-1" strike="noStrike">
                <a:solidFill>
                  <a:srgbClr val="484f50"/>
                </a:solidFill>
                <a:latin typeface="Oswald SemiBold"/>
                <a:ea typeface="Oswald SemiBold"/>
              </a:rPr>
              <a:t>Compensation Modeling</a:t>
            </a:r>
            <a:endParaRPr b="0" lang="en-US" sz="1200" spc="-1" strike="noStrike">
              <a:solidFill>
                <a:srgbClr val="000000"/>
              </a:solidFill>
              <a:latin typeface="Arial"/>
            </a:endParaRPr>
          </a:p>
        </p:txBody>
      </p:sp>
      <p:sp>
        <p:nvSpPr>
          <p:cNvPr id="90" name="Google Shape;387;p83"/>
          <p:cNvSpPr/>
          <p:nvPr/>
        </p:nvSpPr>
        <p:spPr>
          <a:xfrm>
            <a:off x="3738960" y="3345480"/>
            <a:ext cx="384840" cy="55116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a4b2b6"/>
                </a:solidFill>
                <a:latin typeface="Oswald SemiBold"/>
                <a:ea typeface="Oswald SemiBold"/>
              </a:rPr>
              <a:t>3</a:t>
            </a:r>
            <a:endParaRPr b="0" lang="en-US" sz="3400" spc="-1" strike="noStrike">
              <a:solidFill>
                <a:srgbClr val="000000"/>
              </a:solidFill>
              <a:latin typeface="Arial"/>
            </a:endParaRPr>
          </a:p>
        </p:txBody>
      </p:sp>
      <p:sp>
        <p:nvSpPr>
          <p:cNvPr id="91" name="Google Shape;388;p83"/>
          <p:cNvSpPr/>
          <p:nvPr/>
        </p:nvSpPr>
        <p:spPr>
          <a:xfrm>
            <a:off x="4209840" y="3626280"/>
            <a:ext cx="3582000" cy="535320"/>
          </a:xfrm>
          <a:prstGeom prst="rect">
            <a:avLst/>
          </a:prstGeom>
          <a:noFill/>
          <a:ln w="0">
            <a:noFill/>
          </a:ln>
        </p:spPr>
        <p:style>
          <a:lnRef idx="0"/>
          <a:fillRef idx="0"/>
          <a:effectRef idx="0"/>
          <a:fontRef idx="minor"/>
        </p:style>
        <p:txBody>
          <a:bodyPr lIns="34200" rIns="34200" tIns="17280" bIns="17280" anchor="t">
            <a:noAutofit/>
          </a:bodyPr>
          <a:p>
            <a:pPr>
              <a:lnSpc>
                <a:spcPct val="150000"/>
              </a:lnSpc>
              <a:tabLst>
                <a:tab algn="l" pos="0"/>
              </a:tabLst>
            </a:pPr>
            <a:r>
              <a:rPr b="0" lang="en" sz="1100" spc="-1" strike="noStrike">
                <a:solidFill>
                  <a:srgbClr val="484f50"/>
                </a:solidFill>
                <a:latin typeface="Open Sans Light"/>
                <a:ea typeface="Open Sans Light"/>
              </a:rPr>
              <a:t>What do your patients really think about you?  Has the demand for your practice changed over time?</a:t>
            </a:r>
            <a:endParaRPr b="0" lang="en-US" sz="1100" spc="-1" strike="noStrike">
              <a:solidFill>
                <a:srgbClr val="000000"/>
              </a:solidFill>
              <a:latin typeface="Arial"/>
            </a:endParaRPr>
          </a:p>
        </p:txBody>
      </p:sp>
      <p:sp>
        <p:nvSpPr>
          <p:cNvPr id="92" name="Google Shape;389;p83"/>
          <p:cNvSpPr/>
          <p:nvPr/>
        </p:nvSpPr>
        <p:spPr>
          <a:xfrm>
            <a:off x="4209840" y="3331080"/>
            <a:ext cx="2586600" cy="307080"/>
          </a:xfrm>
          <a:prstGeom prst="rect">
            <a:avLst/>
          </a:prstGeom>
          <a:noFill/>
          <a:ln w="0">
            <a:noFill/>
          </a:ln>
        </p:spPr>
        <p:style>
          <a:lnRef idx="0"/>
          <a:fillRef idx="0"/>
          <a:effectRef idx="0"/>
          <a:fontRef idx="minor"/>
        </p:style>
        <p:txBody>
          <a:bodyPr lIns="34200" rIns="34200" tIns="17280" bIns="17280" anchor="t">
            <a:noAutofit/>
          </a:bodyPr>
          <a:p>
            <a:pPr>
              <a:lnSpc>
                <a:spcPct val="150000"/>
              </a:lnSpc>
              <a:tabLst>
                <a:tab algn="l" pos="0"/>
              </a:tabLst>
            </a:pPr>
            <a:r>
              <a:rPr b="0" lang="en" sz="1200" spc="-1" strike="noStrike">
                <a:solidFill>
                  <a:srgbClr val="484f50"/>
                </a:solidFill>
                <a:latin typeface="Oswald SemiBold"/>
                <a:ea typeface="Oswald SemiBold"/>
              </a:rPr>
              <a:t>Patients Smatients</a:t>
            </a:r>
            <a:endParaRPr b="0" lang="en-US" sz="1200" spc="-1" strike="noStrike">
              <a:solidFill>
                <a:srgbClr val="000000"/>
              </a:solidFill>
              <a:latin typeface="Arial"/>
            </a:endParaRPr>
          </a:p>
        </p:txBody>
      </p:sp>
      <p:sp>
        <p:nvSpPr>
          <p:cNvPr id="93" name="Google Shape;390;p83"/>
          <p:cNvSpPr/>
          <p:nvPr/>
        </p:nvSpPr>
        <p:spPr>
          <a:xfrm>
            <a:off x="3738960" y="2209680"/>
            <a:ext cx="384840" cy="55116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a4b2b6"/>
                </a:solidFill>
                <a:latin typeface="Oswald SemiBold"/>
                <a:ea typeface="Oswald SemiBold"/>
              </a:rPr>
              <a:t>2</a:t>
            </a:r>
            <a:endParaRPr b="0" lang="en-US" sz="3400" spc="-1" strike="noStrike">
              <a:solidFill>
                <a:srgbClr val="000000"/>
              </a:solidFill>
              <a:latin typeface="Arial"/>
            </a:endParaRPr>
          </a:p>
        </p:txBody>
      </p:sp>
      <p:sp>
        <p:nvSpPr>
          <p:cNvPr id="94" name="Google Shape;391;p83"/>
          <p:cNvSpPr/>
          <p:nvPr/>
        </p:nvSpPr>
        <p:spPr>
          <a:xfrm>
            <a:off x="4209840" y="2490480"/>
            <a:ext cx="3582000" cy="786240"/>
          </a:xfrm>
          <a:prstGeom prst="rect">
            <a:avLst/>
          </a:prstGeom>
          <a:noFill/>
          <a:ln w="0">
            <a:noFill/>
          </a:ln>
        </p:spPr>
        <p:style>
          <a:lnRef idx="0"/>
          <a:fillRef idx="0"/>
          <a:effectRef idx="0"/>
          <a:fontRef idx="minor"/>
        </p:style>
        <p:txBody>
          <a:bodyPr lIns="34200" rIns="34200" tIns="17280" bIns="17280" anchor="t">
            <a:noAutofit/>
          </a:bodyPr>
          <a:p>
            <a:pPr>
              <a:lnSpc>
                <a:spcPct val="150000"/>
              </a:lnSpc>
              <a:tabLst>
                <a:tab algn="l" pos="0"/>
              </a:tabLst>
            </a:pPr>
            <a:r>
              <a:rPr b="0" lang="en" sz="1100" spc="-1" strike="noStrike">
                <a:solidFill>
                  <a:srgbClr val="484f50"/>
                </a:solidFill>
                <a:latin typeface="Open Sans Light"/>
                <a:ea typeface="Open Sans Light"/>
              </a:rPr>
              <a:t>Do you really know how many patients each clinician sees daily?  What your demand is for different visits?  How many visits do you need in a day to break even?</a:t>
            </a:r>
            <a:endParaRPr b="0" lang="en-US" sz="1100" spc="-1" strike="noStrike">
              <a:solidFill>
                <a:srgbClr val="000000"/>
              </a:solidFill>
              <a:latin typeface="Arial"/>
            </a:endParaRPr>
          </a:p>
        </p:txBody>
      </p:sp>
      <p:sp>
        <p:nvSpPr>
          <p:cNvPr id="95" name="Google Shape;392;p83"/>
          <p:cNvSpPr/>
          <p:nvPr/>
        </p:nvSpPr>
        <p:spPr>
          <a:xfrm>
            <a:off x="4209840" y="2195280"/>
            <a:ext cx="2586600" cy="307080"/>
          </a:xfrm>
          <a:prstGeom prst="rect">
            <a:avLst/>
          </a:prstGeom>
          <a:noFill/>
          <a:ln w="0">
            <a:noFill/>
          </a:ln>
        </p:spPr>
        <p:style>
          <a:lnRef idx="0"/>
          <a:fillRef idx="0"/>
          <a:effectRef idx="0"/>
          <a:fontRef idx="minor"/>
        </p:style>
        <p:txBody>
          <a:bodyPr lIns="34200" rIns="34200" tIns="17280" bIns="17280" anchor="t">
            <a:noAutofit/>
          </a:bodyPr>
          <a:p>
            <a:pPr>
              <a:lnSpc>
                <a:spcPct val="150000"/>
              </a:lnSpc>
              <a:tabLst>
                <a:tab algn="l" pos="0"/>
              </a:tabLst>
            </a:pPr>
            <a:r>
              <a:rPr b="0" lang="en" sz="1200" spc="-1" strike="noStrike">
                <a:solidFill>
                  <a:srgbClr val="484f50"/>
                </a:solidFill>
                <a:latin typeface="Oswald SemiBold"/>
                <a:ea typeface="Oswald SemiBold"/>
              </a:rPr>
              <a:t>Scheduling Management</a:t>
            </a:r>
            <a:endParaRPr b="0" lang="en-US" sz="1200" spc="-1" strike="noStrike">
              <a:solidFill>
                <a:srgbClr val="000000"/>
              </a:solidFill>
              <a:latin typeface="Arial"/>
            </a:endParaRPr>
          </a:p>
        </p:txBody>
      </p:sp>
      <p:sp>
        <p:nvSpPr>
          <p:cNvPr id="96" name="Google Shape;393;p83"/>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B4D86E53-D599-4D16-81F1-D0B186A4488F}"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97" name="Google Shape;353;p 3"/>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Google Shape;399;p84"/>
          <p:cNvSpPr/>
          <p:nvPr/>
        </p:nvSpPr>
        <p:spPr>
          <a:xfrm>
            <a:off x="435600" y="97200"/>
            <a:ext cx="5934600" cy="55080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3400" spc="-1" strike="noStrike">
                <a:solidFill>
                  <a:srgbClr val="484f50"/>
                </a:solidFill>
                <a:latin typeface="Oswald SemiBold"/>
                <a:ea typeface="Oswald SemiBold"/>
              </a:rPr>
              <a:t>Important Data Sources</a:t>
            </a:r>
            <a:endParaRPr b="0" lang="en-US" sz="3400" spc="-1" strike="noStrike">
              <a:solidFill>
                <a:srgbClr val="000000"/>
              </a:solidFill>
              <a:latin typeface="Arial"/>
            </a:endParaRPr>
          </a:p>
        </p:txBody>
      </p:sp>
      <p:sp>
        <p:nvSpPr>
          <p:cNvPr id="99" name="Google Shape;400;p84"/>
          <p:cNvSpPr/>
          <p:nvPr/>
        </p:nvSpPr>
        <p:spPr>
          <a:xfrm>
            <a:off x="1739520" y="3070800"/>
            <a:ext cx="2330640" cy="216000"/>
          </a:xfrm>
          <a:prstGeom prst="rect">
            <a:avLst/>
          </a:prstGeom>
          <a:noFill/>
          <a:ln w="0">
            <a:noFill/>
          </a:ln>
        </p:spPr>
        <p:style>
          <a:lnRef idx="0"/>
          <a:fillRef idx="0"/>
          <a:effectRef idx="0"/>
          <a:fontRef idx="minor"/>
        </p:style>
        <p:txBody>
          <a:bodyPr lIns="34200" rIns="34200" tIns="17280" bIns="17280" anchor="b">
            <a:noAutofit/>
          </a:bodyPr>
          <a:p>
            <a:pPr>
              <a:lnSpc>
                <a:spcPct val="100000"/>
              </a:lnSpc>
              <a:tabLst>
                <a:tab algn="l" pos="0"/>
              </a:tabLst>
            </a:pPr>
            <a:r>
              <a:rPr b="0" lang="en" sz="1200" spc="-1" strike="noStrike">
                <a:solidFill>
                  <a:srgbClr val="484f50"/>
                </a:solidFill>
                <a:latin typeface="Oswald SemiBold"/>
                <a:ea typeface="Oswald SemiBold"/>
              </a:rPr>
              <a:t>Your EHR</a:t>
            </a:r>
            <a:endParaRPr b="0" lang="en-US" sz="1200" spc="-1" strike="noStrike">
              <a:solidFill>
                <a:srgbClr val="000000"/>
              </a:solidFill>
              <a:latin typeface="Arial"/>
            </a:endParaRPr>
          </a:p>
        </p:txBody>
      </p:sp>
      <p:sp>
        <p:nvSpPr>
          <p:cNvPr id="100" name="Google Shape;401;p84"/>
          <p:cNvSpPr/>
          <p:nvPr/>
        </p:nvSpPr>
        <p:spPr>
          <a:xfrm>
            <a:off x="8277840" y="437400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3BF4E0D5-66D0-4F30-B453-C149DD2006A4}"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101" name="Google Shape;402;p84"/>
          <p:cNvSpPr/>
          <p:nvPr/>
        </p:nvSpPr>
        <p:spPr>
          <a:xfrm>
            <a:off x="1739520" y="3262680"/>
            <a:ext cx="2330640" cy="216000"/>
          </a:xfrm>
          <a:prstGeom prst="rect">
            <a:avLst/>
          </a:prstGeom>
          <a:noFill/>
          <a:ln w="0">
            <a:noFill/>
          </a:ln>
        </p:spPr>
        <p:style>
          <a:lnRef idx="0"/>
          <a:fillRef idx="0"/>
          <a:effectRef idx="0"/>
          <a:fontRef idx="minor"/>
        </p:style>
        <p:txBody>
          <a:bodyPr lIns="34200" rIns="34200" tIns="17280" bIns="17280" anchor="b">
            <a:noAutofit/>
          </a:bodyPr>
          <a:p>
            <a:pPr>
              <a:lnSpc>
                <a:spcPct val="100000"/>
              </a:lnSpc>
              <a:tabLst>
                <a:tab algn="l" pos="0"/>
              </a:tabLst>
            </a:pPr>
            <a:r>
              <a:rPr b="0" lang="en" sz="1200" spc="-1" strike="noStrike">
                <a:solidFill>
                  <a:srgbClr val="484f50"/>
                </a:solidFill>
                <a:latin typeface="Oswald Light"/>
                <a:ea typeface="Oswald Light"/>
              </a:rPr>
              <a:t>So obvious, but often overlooked.</a:t>
            </a:r>
            <a:endParaRPr b="0" lang="en-US" sz="1200" spc="-1" strike="noStrike">
              <a:solidFill>
                <a:srgbClr val="000000"/>
              </a:solidFill>
              <a:latin typeface="Arial"/>
            </a:endParaRPr>
          </a:p>
        </p:txBody>
      </p:sp>
      <p:sp>
        <p:nvSpPr>
          <p:cNvPr id="102" name="Google Shape;403;p84"/>
          <p:cNvSpPr/>
          <p:nvPr/>
        </p:nvSpPr>
        <p:spPr>
          <a:xfrm>
            <a:off x="6031800" y="1237680"/>
            <a:ext cx="2330640" cy="216000"/>
          </a:xfrm>
          <a:prstGeom prst="rect">
            <a:avLst/>
          </a:prstGeom>
          <a:noFill/>
          <a:ln w="0">
            <a:noFill/>
          </a:ln>
        </p:spPr>
        <p:style>
          <a:lnRef idx="0"/>
          <a:fillRef idx="0"/>
          <a:effectRef idx="0"/>
          <a:fontRef idx="minor"/>
        </p:style>
        <p:txBody>
          <a:bodyPr lIns="34200" rIns="34200" tIns="17280" bIns="17280" anchor="b">
            <a:noAutofit/>
          </a:bodyPr>
          <a:p>
            <a:pPr>
              <a:lnSpc>
                <a:spcPct val="100000"/>
              </a:lnSpc>
              <a:tabLst>
                <a:tab algn="l" pos="0"/>
              </a:tabLst>
            </a:pPr>
            <a:r>
              <a:rPr b="0" lang="en" sz="1200" spc="-1" strike="noStrike">
                <a:solidFill>
                  <a:srgbClr val="484f50"/>
                </a:solidFill>
                <a:latin typeface="Oswald SemiBold"/>
                <a:ea typeface="Oswald SemiBold"/>
              </a:rPr>
              <a:t>Your Staff</a:t>
            </a:r>
            <a:endParaRPr b="0" lang="en-US" sz="1200" spc="-1" strike="noStrike">
              <a:solidFill>
                <a:srgbClr val="000000"/>
              </a:solidFill>
              <a:latin typeface="Arial"/>
            </a:endParaRPr>
          </a:p>
        </p:txBody>
      </p:sp>
      <p:sp>
        <p:nvSpPr>
          <p:cNvPr id="103" name="Google Shape;404;p84"/>
          <p:cNvSpPr/>
          <p:nvPr/>
        </p:nvSpPr>
        <p:spPr>
          <a:xfrm>
            <a:off x="6031800" y="1429560"/>
            <a:ext cx="2330640" cy="216000"/>
          </a:xfrm>
          <a:prstGeom prst="rect">
            <a:avLst/>
          </a:prstGeom>
          <a:noFill/>
          <a:ln w="0">
            <a:noFill/>
          </a:ln>
        </p:spPr>
        <p:style>
          <a:lnRef idx="0"/>
          <a:fillRef idx="0"/>
          <a:effectRef idx="0"/>
          <a:fontRef idx="minor"/>
        </p:style>
        <p:txBody>
          <a:bodyPr lIns="34200" rIns="34200" tIns="17280" bIns="17280" anchor="b">
            <a:noAutofit/>
          </a:bodyPr>
          <a:p>
            <a:pPr>
              <a:lnSpc>
                <a:spcPct val="100000"/>
              </a:lnSpc>
              <a:tabLst>
                <a:tab algn="l" pos="0"/>
              </a:tabLst>
            </a:pPr>
            <a:r>
              <a:rPr b="0" lang="en" sz="1200" spc="-1" strike="noStrike">
                <a:solidFill>
                  <a:srgbClr val="484f50"/>
                </a:solidFill>
                <a:latin typeface="Oswald Light"/>
                <a:ea typeface="Oswald Light"/>
              </a:rPr>
              <a:t>The People Closest To The Work</a:t>
            </a:r>
            <a:endParaRPr b="0" lang="en-US" sz="1200" spc="-1" strike="noStrike">
              <a:solidFill>
                <a:srgbClr val="000000"/>
              </a:solidFill>
              <a:latin typeface="Arial"/>
            </a:endParaRPr>
          </a:p>
        </p:txBody>
      </p:sp>
      <p:sp>
        <p:nvSpPr>
          <p:cNvPr id="104" name="Google Shape;405;p84"/>
          <p:cNvSpPr/>
          <p:nvPr/>
        </p:nvSpPr>
        <p:spPr>
          <a:xfrm>
            <a:off x="6031800" y="3070800"/>
            <a:ext cx="2330640" cy="216000"/>
          </a:xfrm>
          <a:prstGeom prst="rect">
            <a:avLst/>
          </a:prstGeom>
          <a:noFill/>
          <a:ln w="0">
            <a:noFill/>
          </a:ln>
        </p:spPr>
        <p:style>
          <a:lnRef idx="0"/>
          <a:fillRef idx="0"/>
          <a:effectRef idx="0"/>
          <a:fontRef idx="minor"/>
        </p:style>
        <p:txBody>
          <a:bodyPr lIns="34200" rIns="34200" tIns="17280" bIns="17280" anchor="b">
            <a:noAutofit/>
          </a:bodyPr>
          <a:p>
            <a:pPr>
              <a:lnSpc>
                <a:spcPct val="100000"/>
              </a:lnSpc>
              <a:tabLst>
                <a:tab algn="l" pos="0"/>
              </a:tabLst>
            </a:pPr>
            <a:r>
              <a:rPr b="0" lang="en" sz="1200" spc="-1" strike="noStrike">
                <a:solidFill>
                  <a:srgbClr val="484f50"/>
                </a:solidFill>
                <a:latin typeface="Oswald SemiBold"/>
                <a:ea typeface="Oswald SemiBold"/>
              </a:rPr>
              <a:t>Your Patients</a:t>
            </a:r>
            <a:endParaRPr b="0" lang="en-US" sz="1200" spc="-1" strike="noStrike">
              <a:solidFill>
                <a:srgbClr val="000000"/>
              </a:solidFill>
              <a:latin typeface="Arial"/>
            </a:endParaRPr>
          </a:p>
        </p:txBody>
      </p:sp>
      <p:sp>
        <p:nvSpPr>
          <p:cNvPr id="105" name="Google Shape;406;p84"/>
          <p:cNvSpPr/>
          <p:nvPr/>
        </p:nvSpPr>
        <p:spPr>
          <a:xfrm>
            <a:off x="6031800" y="3262680"/>
            <a:ext cx="2330640" cy="216000"/>
          </a:xfrm>
          <a:prstGeom prst="rect">
            <a:avLst/>
          </a:prstGeom>
          <a:noFill/>
          <a:ln w="0">
            <a:noFill/>
          </a:ln>
        </p:spPr>
        <p:style>
          <a:lnRef idx="0"/>
          <a:fillRef idx="0"/>
          <a:effectRef idx="0"/>
          <a:fontRef idx="minor"/>
        </p:style>
        <p:txBody>
          <a:bodyPr lIns="34200" rIns="34200" tIns="17280" bIns="17280" anchor="b">
            <a:noAutofit/>
          </a:bodyPr>
          <a:p>
            <a:pPr>
              <a:lnSpc>
                <a:spcPct val="100000"/>
              </a:lnSpc>
              <a:tabLst>
                <a:tab algn="l" pos="0"/>
              </a:tabLst>
            </a:pPr>
            <a:r>
              <a:rPr b="0" lang="en" sz="1200" spc="-1" strike="noStrike">
                <a:solidFill>
                  <a:srgbClr val="484f50"/>
                </a:solidFill>
                <a:latin typeface="Oswald Light"/>
                <a:ea typeface="Oswald Light"/>
              </a:rPr>
              <a:t>Also known as “The Customer”</a:t>
            </a:r>
            <a:endParaRPr b="0" lang="en-US" sz="1200" spc="-1" strike="noStrike">
              <a:solidFill>
                <a:srgbClr val="000000"/>
              </a:solidFill>
              <a:latin typeface="Arial"/>
            </a:endParaRPr>
          </a:p>
        </p:txBody>
      </p:sp>
      <p:pic>
        <p:nvPicPr>
          <p:cNvPr id="106" name="Google Shape;407;p84" descr=""/>
          <p:cNvPicPr/>
          <p:nvPr/>
        </p:nvPicPr>
        <p:blipFill>
          <a:blip r:embed="rId1"/>
          <a:srcRect l="18473" t="0" r="18480" b="0"/>
          <a:stretch/>
        </p:blipFill>
        <p:spPr>
          <a:xfrm>
            <a:off x="514440" y="3082680"/>
            <a:ext cx="1000440" cy="1058040"/>
          </a:xfrm>
          <a:prstGeom prst="rect">
            <a:avLst/>
          </a:prstGeom>
          <a:ln w="0">
            <a:noFill/>
          </a:ln>
        </p:spPr>
      </p:pic>
      <p:pic>
        <p:nvPicPr>
          <p:cNvPr id="107" name="Google Shape;408;p84" descr=""/>
          <p:cNvPicPr/>
          <p:nvPr/>
        </p:nvPicPr>
        <p:blipFill>
          <a:blip r:embed="rId2"/>
          <a:srcRect l="18473" t="0" r="18480" b="0"/>
          <a:stretch/>
        </p:blipFill>
        <p:spPr>
          <a:xfrm>
            <a:off x="4806720" y="3082680"/>
            <a:ext cx="1000440" cy="1058040"/>
          </a:xfrm>
          <a:prstGeom prst="rect">
            <a:avLst/>
          </a:prstGeom>
          <a:ln w="0">
            <a:noFill/>
          </a:ln>
        </p:spPr>
      </p:pic>
      <p:pic>
        <p:nvPicPr>
          <p:cNvPr id="108" name="Google Shape;409;p84" descr=""/>
          <p:cNvPicPr/>
          <p:nvPr/>
        </p:nvPicPr>
        <p:blipFill>
          <a:blip r:embed="rId3"/>
          <a:srcRect l="54731" t="7269" r="4802" b="28646"/>
          <a:stretch/>
        </p:blipFill>
        <p:spPr>
          <a:xfrm>
            <a:off x="4806720" y="1257120"/>
            <a:ext cx="1000440" cy="1058040"/>
          </a:xfrm>
          <a:prstGeom prst="rect">
            <a:avLst/>
          </a:prstGeom>
          <a:ln w="0">
            <a:noFill/>
          </a:ln>
        </p:spPr>
      </p:pic>
      <p:sp>
        <p:nvSpPr>
          <p:cNvPr id="109" name="Google Shape;410;p84"/>
          <p:cNvSpPr/>
          <p:nvPr/>
        </p:nvSpPr>
        <p:spPr>
          <a:xfrm>
            <a:off x="1739520" y="1870200"/>
            <a:ext cx="2330640" cy="444960"/>
          </a:xfrm>
          <a:prstGeom prst="rect">
            <a:avLst/>
          </a:prstGeom>
          <a:noFill/>
          <a:ln w="0">
            <a:noFill/>
          </a:ln>
        </p:spPr>
        <p:style>
          <a:lnRef idx="0"/>
          <a:fillRef idx="0"/>
          <a:effectRef idx="0"/>
          <a:fontRef idx="minor"/>
        </p:style>
        <p:txBody>
          <a:bodyPr lIns="34200" rIns="34200" tIns="17280" bIns="17280" anchor="b">
            <a:noAutofit/>
          </a:bodyPr>
          <a:p>
            <a:pPr>
              <a:lnSpc>
                <a:spcPct val="100000"/>
              </a:lnSpc>
              <a:tabLst>
                <a:tab algn="l" pos="0"/>
              </a:tabLst>
            </a:pPr>
            <a:r>
              <a:rPr b="0" lang="en" sz="900" spc="-1" strike="noStrike">
                <a:solidFill>
                  <a:srgbClr val="484f50"/>
                </a:solidFill>
                <a:latin typeface="Open Sans Light"/>
                <a:ea typeface="Open Sans Light"/>
              </a:rPr>
              <a:t>This is SOAPM - </a:t>
            </a:r>
            <a:r>
              <a:rPr b="1" lang="en" sz="900" spc="-1" strike="noStrike">
                <a:solidFill>
                  <a:srgbClr val="484f50"/>
                </a:solidFill>
                <a:latin typeface="Open Sans"/>
                <a:ea typeface="Open Sans"/>
              </a:rPr>
              <a:t>no margin, no mission. </a:t>
            </a:r>
            <a:r>
              <a:rPr b="0" lang="en" sz="900" spc="-1" strike="noStrike">
                <a:solidFill>
                  <a:srgbClr val="484f50"/>
                </a:solidFill>
                <a:latin typeface="Open Sans Light"/>
                <a:ea typeface="Open Sans Light"/>
              </a:rPr>
              <a:t> CPT volume, RVUs, charges, payments, provider productivity…</a:t>
            </a:r>
            <a:endParaRPr b="0" lang="en-US" sz="900" spc="-1" strike="noStrike">
              <a:solidFill>
                <a:srgbClr val="000000"/>
              </a:solidFill>
              <a:latin typeface="Arial"/>
            </a:endParaRPr>
          </a:p>
        </p:txBody>
      </p:sp>
      <p:sp>
        <p:nvSpPr>
          <p:cNvPr id="110" name="Google Shape;411;p84"/>
          <p:cNvSpPr/>
          <p:nvPr/>
        </p:nvSpPr>
        <p:spPr>
          <a:xfrm>
            <a:off x="1739520" y="1248480"/>
            <a:ext cx="2330640" cy="216000"/>
          </a:xfrm>
          <a:prstGeom prst="rect">
            <a:avLst/>
          </a:prstGeom>
          <a:noFill/>
          <a:ln w="0">
            <a:noFill/>
          </a:ln>
        </p:spPr>
        <p:style>
          <a:lnRef idx="0"/>
          <a:fillRef idx="0"/>
          <a:effectRef idx="0"/>
          <a:fontRef idx="minor"/>
        </p:style>
        <p:txBody>
          <a:bodyPr lIns="34200" rIns="34200" tIns="17280" bIns="17280" anchor="b">
            <a:noAutofit/>
          </a:bodyPr>
          <a:p>
            <a:pPr>
              <a:lnSpc>
                <a:spcPct val="100000"/>
              </a:lnSpc>
              <a:tabLst>
                <a:tab algn="l" pos="0"/>
              </a:tabLst>
            </a:pPr>
            <a:r>
              <a:rPr b="0" lang="en" sz="1200" spc="-1" strike="noStrike">
                <a:solidFill>
                  <a:srgbClr val="484f50"/>
                </a:solidFill>
                <a:latin typeface="Oswald SemiBold"/>
                <a:ea typeface="Oswald SemiBold"/>
              </a:rPr>
              <a:t>Your Billing System</a:t>
            </a:r>
            <a:endParaRPr b="0" lang="en-US" sz="1200" spc="-1" strike="noStrike">
              <a:solidFill>
                <a:srgbClr val="000000"/>
              </a:solidFill>
              <a:latin typeface="Arial"/>
            </a:endParaRPr>
          </a:p>
        </p:txBody>
      </p:sp>
      <p:sp>
        <p:nvSpPr>
          <p:cNvPr id="111" name="Google Shape;412;p84"/>
          <p:cNvSpPr/>
          <p:nvPr/>
        </p:nvSpPr>
        <p:spPr>
          <a:xfrm>
            <a:off x="1739520" y="1429560"/>
            <a:ext cx="2330640" cy="216000"/>
          </a:xfrm>
          <a:prstGeom prst="rect">
            <a:avLst/>
          </a:prstGeom>
          <a:noFill/>
          <a:ln w="0">
            <a:noFill/>
          </a:ln>
        </p:spPr>
        <p:style>
          <a:lnRef idx="0"/>
          <a:fillRef idx="0"/>
          <a:effectRef idx="0"/>
          <a:fontRef idx="minor"/>
        </p:style>
        <p:txBody>
          <a:bodyPr lIns="34200" rIns="34200" tIns="17280" bIns="17280" anchor="b">
            <a:noAutofit/>
          </a:bodyPr>
          <a:p>
            <a:pPr>
              <a:lnSpc>
                <a:spcPct val="100000"/>
              </a:lnSpc>
              <a:tabLst>
                <a:tab algn="l" pos="0"/>
              </a:tabLst>
            </a:pPr>
            <a:r>
              <a:rPr b="0" lang="en" sz="1200" spc="-1" strike="noStrike">
                <a:solidFill>
                  <a:srgbClr val="484f50"/>
                </a:solidFill>
                <a:latin typeface="Oswald Light"/>
                <a:ea typeface="Oswald Light"/>
              </a:rPr>
              <a:t>Well, duh.</a:t>
            </a:r>
            <a:endParaRPr b="0" lang="en-US" sz="1200" spc="-1" strike="noStrike">
              <a:solidFill>
                <a:srgbClr val="000000"/>
              </a:solidFill>
              <a:latin typeface="Arial"/>
            </a:endParaRPr>
          </a:p>
        </p:txBody>
      </p:sp>
      <p:pic>
        <p:nvPicPr>
          <p:cNvPr id="112" name="Google Shape;413;p84" descr=""/>
          <p:cNvPicPr/>
          <p:nvPr/>
        </p:nvPicPr>
        <p:blipFill>
          <a:blip r:embed="rId4"/>
          <a:srcRect l="18471" t="0" r="18471" b="0"/>
          <a:stretch/>
        </p:blipFill>
        <p:spPr>
          <a:xfrm>
            <a:off x="514440" y="1267920"/>
            <a:ext cx="1000800" cy="1058040"/>
          </a:xfrm>
          <a:prstGeom prst="rect">
            <a:avLst/>
          </a:prstGeom>
          <a:ln w="0">
            <a:noFill/>
          </a:ln>
        </p:spPr>
      </p:pic>
      <p:sp>
        <p:nvSpPr>
          <p:cNvPr id="113" name="Google Shape;414;p84"/>
          <p:cNvSpPr/>
          <p:nvPr/>
        </p:nvSpPr>
        <p:spPr>
          <a:xfrm>
            <a:off x="1661040" y="3635280"/>
            <a:ext cx="2251800" cy="59328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0" lang="en" sz="900" spc="-1" strike="noStrike">
                <a:solidFill>
                  <a:srgbClr val="484f50"/>
                </a:solidFill>
                <a:latin typeface="Open Sans Light"/>
                <a:ea typeface="Open Sans Light"/>
              </a:rPr>
              <a:t>Overdue patient lists, missing clinical opportunities, quality KPIs - a lot of the missing links!</a:t>
            </a:r>
            <a:endParaRPr b="0" lang="en-US" sz="900" spc="-1" strike="noStrike">
              <a:solidFill>
                <a:srgbClr val="000000"/>
              </a:solidFill>
              <a:latin typeface="Arial"/>
            </a:endParaRPr>
          </a:p>
        </p:txBody>
      </p:sp>
      <p:sp>
        <p:nvSpPr>
          <p:cNvPr id="114" name="Google Shape;415;p84"/>
          <p:cNvSpPr/>
          <p:nvPr/>
        </p:nvSpPr>
        <p:spPr>
          <a:xfrm>
            <a:off x="6031800" y="1850760"/>
            <a:ext cx="2330640" cy="444960"/>
          </a:xfrm>
          <a:prstGeom prst="rect">
            <a:avLst/>
          </a:prstGeom>
          <a:noFill/>
          <a:ln w="0">
            <a:noFill/>
          </a:ln>
        </p:spPr>
        <p:style>
          <a:lnRef idx="0"/>
          <a:fillRef idx="0"/>
          <a:effectRef idx="0"/>
          <a:fontRef idx="minor"/>
        </p:style>
        <p:txBody>
          <a:bodyPr lIns="34200" rIns="34200" tIns="17280" bIns="17280" anchor="b">
            <a:noAutofit/>
          </a:bodyPr>
          <a:p>
            <a:pPr>
              <a:lnSpc>
                <a:spcPct val="100000"/>
              </a:lnSpc>
              <a:tabLst>
                <a:tab algn="l" pos="0"/>
              </a:tabLst>
            </a:pPr>
            <a:r>
              <a:rPr b="0" lang="en" sz="900" spc="-1" strike="noStrike">
                <a:solidFill>
                  <a:srgbClr val="484f50"/>
                </a:solidFill>
                <a:latin typeface="Open Sans Light"/>
                <a:ea typeface="Open Sans Light"/>
              </a:rPr>
              <a:t>They have their eyes on your workflow in places you didn’t realize exist. They can count and track and provide insight.</a:t>
            </a:r>
            <a:endParaRPr b="0" lang="en-US" sz="900" spc="-1" strike="noStrike">
              <a:solidFill>
                <a:srgbClr val="000000"/>
              </a:solidFill>
              <a:latin typeface="Arial"/>
            </a:endParaRPr>
          </a:p>
        </p:txBody>
      </p:sp>
      <p:sp>
        <p:nvSpPr>
          <p:cNvPr id="115" name="Google Shape;416;p84"/>
          <p:cNvSpPr/>
          <p:nvPr/>
        </p:nvSpPr>
        <p:spPr>
          <a:xfrm>
            <a:off x="6031800" y="3832920"/>
            <a:ext cx="2330640" cy="307800"/>
          </a:xfrm>
          <a:prstGeom prst="rect">
            <a:avLst/>
          </a:prstGeom>
          <a:noFill/>
          <a:ln w="0">
            <a:noFill/>
          </a:ln>
        </p:spPr>
        <p:style>
          <a:lnRef idx="0"/>
          <a:fillRef idx="0"/>
          <a:effectRef idx="0"/>
          <a:fontRef idx="minor"/>
        </p:style>
        <p:txBody>
          <a:bodyPr lIns="34200" rIns="34200" tIns="17280" bIns="17280" anchor="b">
            <a:noAutofit/>
          </a:bodyPr>
          <a:p>
            <a:pPr>
              <a:lnSpc>
                <a:spcPct val="100000"/>
              </a:lnSpc>
              <a:tabLst>
                <a:tab algn="l" pos="0"/>
              </a:tabLst>
            </a:pPr>
            <a:r>
              <a:rPr b="0" lang="en" sz="900" spc="-1" strike="noStrike">
                <a:solidFill>
                  <a:srgbClr val="484f50"/>
                </a:solidFill>
                <a:latin typeface="Open Sans Light"/>
                <a:ea typeface="Open Sans Light"/>
              </a:rPr>
              <a:t>The only way to really understand your patients is to </a:t>
            </a:r>
            <a:r>
              <a:rPr b="0" i="1" lang="en" sz="900" spc="-1" strike="noStrike">
                <a:solidFill>
                  <a:srgbClr val="484f50"/>
                </a:solidFill>
                <a:latin typeface="Open Sans Light"/>
                <a:ea typeface="Open Sans Light"/>
              </a:rPr>
              <a:t>ask them.</a:t>
            </a:r>
            <a:endParaRPr b="0" lang="en-US" sz="900" spc="-1" strike="noStrike">
              <a:solidFill>
                <a:srgbClr val="000000"/>
              </a:solidFill>
              <a:latin typeface="Arial"/>
            </a:endParaRPr>
          </a:p>
        </p:txBody>
      </p:sp>
      <p:sp>
        <p:nvSpPr>
          <p:cNvPr id="116" name="Google Shape;353;p 4"/>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Google Shape;422;p85"/>
          <p:cNvSpPr/>
          <p:nvPr/>
        </p:nvSpPr>
        <p:spPr>
          <a:xfrm>
            <a:off x="4132080" y="1471680"/>
            <a:ext cx="3955320" cy="55116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484f50"/>
                </a:solidFill>
                <a:latin typeface="Oswald ExtraLight"/>
                <a:ea typeface="Oswald ExtraLight"/>
              </a:rPr>
              <a:t>You will need to dig deeper</a:t>
            </a:r>
            <a:endParaRPr b="0" lang="en-US" sz="3400" spc="-1" strike="noStrike">
              <a:solidFill>
                <a:srgbClr val="000000"/>
              </a:solidFill>
              <a:latin typeface="Arial"/>
            </a:endParaRPr>
          </a:p>
        </p:txBody>
      </p:sp>
      <p:sp>
        <p:nvSpPr>
          <p:cNvPr id="118" name="Google Shape;423;p85"/>
          <p:cNvSpPr/>
          <p:nvPr/>
        </p:nvSpPr>
        <p:spPr>
          <a:xfrm>
            <a:off x="4158000" y="2152440"/>
            <a:ext cx="4118760" cy="21564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i="1" lang="en" sz="1200" spc="-1" strike="noStrike">
                <a:solidFill>
                  <a:srgbClr val="484f50"/>
                </a:solidFill>
                <a:latin typeface="Open Sans Light"/>
                <a:ea typeface="Open Sans Light"/>
              </a:rPr>
              <a:t>Why </a:t>
            </a:r>
            <a:r>
              <a:rPr b="0" lang="en" sz="1200" spc="-1" strike="noStrike">
                <a:solidFill>
                  <a:srgbClr val="484f50"/>
                </a:solidFill>
                <a:latin typeface="Open Sans Light"/>
                <a:ea typeface="Open Sans Light"/>
              </a:rPr>
              <a:t>is your doctor always late?  And really always?</a:t>
            </a:r>
            <a:endParaRPr b="0" lang="en-US" sz="1200" spc="-1" strike="noStrike">
              <a:solidFill>
                <a:srgbClr val="000000"/>
              </a:solidFill>
              <a:latin typeface="Arial"/>
            </a:endParaRPr>
          </a:p>
        </p:txBody>
      </p:sp>
      <p:sp>
        <p:nvSpPr>
          <p:cNvPr id="119" name="Google Shape;424;p85"/>
          <p:cNvSpPr/>
          <p:nvPr/>
        </p:nvSpPr>
        <p:spPr>
          <a:xfrm>
            <a:off x="3790800" y="2220120"/>
            <a:ext cx="127440" cy="100080"/>
          </a:xfrm>
          <a:custGeom>
            <a:avLst/>
            <a:gdLst>
              <a:gd name="textAreaLeft" fmla="*/ 0 w 127440"/>
              <a:gd name="textAreaRight" fmla="*/ 128160 w 127440"/>
              <a:gd name="textAreaTop" fmla="*/ 0 h 100080"/>
              <a:gd name="textAreaBottom" fmla="*/ 100800 h 100080"/>
            </a:gdLst>
            <a:ahLst/>
            <a:rect l="textAreaLeft" t="textAreaTop" r="textAreaRight" b="textAreaBottom"/>
            <a:pathLst>
              <a:path w="197713" h="151533">
                <a:moveTo>
                  <a:pt x="168120" y="0"/>
                </a:moveTo>
                <a:cubicBezTo>
                  <a:pt x="169733" y="5"/>
                  <a:pt x="171291" y="313"/>
                  <a:pt x="172792" y="925"/>
                </a:cubicBezTo>
                <a:cubicBezTo>
                  <a:pt x="174293" y="1536"/>
                  <a:pt x="175628" y="2418"/>
                  <a:pt x="176794" y="3571"/>
                </a:cubicBezTo>
                <a:lnTo>
                  <a:pt x="194142" y="20919"/>
                </a:lnTo>
                <a:cubicBezTo>
                  <a:pt x="195295" y="22085"/>
                  <a:pt x="196177" y="23419"/>
                  <a:pt x="196788" y="24921"/>
                </a:cubicBezTo>
                <a:cubicBezTo>
                  <a:pt x="197399" y="26422"/>
                  <a:pt x="197707" y="27979"/>
                  <a:pt x="197713" y="29592"/>
                </a:cubicBezTo>
                <a:cubicBezTo>
                  <a:pt x="197707" y="31205"/>
                  <a:pt x="197399" y="32763"/>
                  <a:pt x="196788" y="34264"/>
                </a:cubicBezTo>
                <a:cubicBezTo>
                  <a:pt x="196177" y="35765"/>
                  <a:pt x="195295" y="37099"/>
                  <a:pt x="194142" y="38266"/>
                </a:cubicBezTo>
                <a:lnTo>
                  <a:pt x="101790" y="130615"/>
                </a:lnTo>
                <a:lnTo>
                  <a:pt x="84443" y="147962"/>
                </a:lnTo>
                <a:cubicBezTo>
                  <a:pt x="83276" y="149115"/>
                  <a:pt x="81942" y="149997"/>
                  <a:pt x="80441" y="150609"/>
                </a:cubicBezTo>
                <a:cubicBezTo>
                  <a:pt x="78939" y="151220"/>
                  <a:pt x="77382" y="151528"/>
                  <a:pt x="75769" y="151533"/>
                </a:cubicBezTo>
                <a:cubicBezTo>
                  <a:pt x="74156" y="151528"/>
                  <a:pt x="72598" y="151220"/>
                  <a:pt x="71097" y="150609"/>
                </a:cubicBezTo>
                <a:cubicBezTo>
                  <a:pt x="69596" y="149997"/>
                  <a:pt x="68262" y="149115"/>
                  <a:pt x="67095" y="147962"/>
                </a:cubicBezTo>
                <a:lnTo>
                  <a:pt x="49747" y="130615"/>
                </a:lnTo>
                <a:lnTo>
                  <a:pt x="3571" y="84440"/>
                </a:lnTo>
                <a:cubicBezTo>
                  <a:pt x="2418" y="83274"/>
                  <a:pt x="1536" y="81940"/>
                  <a:pt x="925" y="80438"/>
                </a:cubicBezTo>
                <a:cubicBezTo>
                  <a:pt x="313" y="78937"/>
                  <a:pt x="5" y="77380"/>
                  <a:pt x="0" y="75767"/>
                </a:cubicBezTo>
                <a:cubicBezTo>
                  <a:pt x="5" y="74154"/>
                  <a:pt x="313" y="72596"/>
                  <a:pt x="925" y="71095"/>
                </a:cubicBezTo>
                <a:cubicBezTo>
                  <a:pt x="1536" y="69594"/>
                  <a:pt x="2418" y="68260"/>
                  <a:pt x="3571" y="67093"/>
                </a:cubicBezTo>
                <a:lnTo>
                  <a:pt x="20919" y="49746"/>
                </a:lnTo>
                <a:cubicBezTo>
                  <a:pt x="22086" y="48592"/>
                  <a:pt x="23420" y="47710"/>
                  <a:pt x="24921" y="47099"/>
                </a:cubicBezTo>
                <a:cubicBezTo>
                  <a:pt x="26423" y="46488"/>
                  <a:pt x="27980" y="46180"/>
                  <a:pt x="29593" y="46174"/>
                </a:cubicBezTo>
                <a:cubicBezTo>
                  <a:pt x="31206" y="46180"/>
                  <a:pt x="32763" y="46488"/>
                  <a:pt x="34265" y="47099"/>
                </a:cubicBezTo>
                <a:cubicBezTo>
                  <a:pt x="35766" y="47710"/>
                  <a:pt x="37100" y="48592"/>
                  <a:pt x="38267" y="49746"/>
                </a:cubicBezTo>
                <a:lnTo>
                  <a:pt x="75769" y="87374"/>
                </a:lnTo>
                <a:lnTo>
                  <a:pt x="159446" y="3571"/>
                </a:lnTo>
                <a:cubicBezTo>
                  <a:pt x="160613" y="2418"/>
                  <a:pt x="161947" y="1536"/>
                  <a:pt x="163448" y="925"/>
                </a:cubicBezTo>
                <a:cubicBezTo>
                  <a:pt x="164950" y="313"/>
                  <a:pt x="166507" y="5"/>
                  <a:pt x="168120" y="0"/>
                </a:cubicBezTo>
                <a:close/>
              </a:path>
            </a:pathLst>
          </a:custGeom>
          <a:solidFill>
            <a:srgbClr val="828d90"/>
          </a:solidFill>
          <a:ln w="0">
            <a:noFill/>
          </a:ln>
        </p:spPr>
        <p:style>
          <a:lnRef idx="0"/>
          <a:fillRef idx="0"/>
          <a:effectRef idx="0"/>
          <a:fontRef idx="minor"/>
        </p:style>
        <p:txBody>
          <a:bodyPr lIns="90000" rIns="90000" tIns="50400" bIns="50400" anchor="ctr">
            <a:noAutofit/>
          </a:bodyPr>
          <a:p>
            <a:pPr>
              <a:lnSpc>
                <a:spcPct val="100000"/>
              </a:lnSpc>
              <a:tabLst>
                <a:tab algn="l" pos="0"/>
              </a:tabLst>
            </a:pPr>
            <a:endParaRPr b="0" lang="en-US" sz="1400" spc="-1" strike="noStrike">
              <a:solidFill>
                <a:srgbClr val="000000"/>
              </a:solidFill>
              <a:latin typeface="Arial"/>
            </a:endParaRPr>
          </a:p>
        </p:txBody>
      </p:sp>
      <p:sp>
        <p:nvSpPr>
          <p:cNvPr id="120" name="Google Shape;425;p85"/>
          <p:cNvSpPr/>
          <p:nvPr/>
        </p:nvSpPr>
        <p:spPr>
          <a:xfrm>
            <a:off x="4158000" y="2533320"/>
            <a:ext cx="4118760" cy="21564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i="1" lang="en" sz="1200" spc="-1" strike="noStrike">
                <a:solidFill>
                  <a:srgbClr val="484f50"/>
                </a:solidFill>
                <a:latin typeface="Open Sans Light"/>
                <a:ea typeface="Open Sans Light"/>
              </a:rPr>
              <a:t>How</a:t>
            </a:r>
            <a:r>
              <a:rPr b="0" lang="en" sz="1200" spc="-1" strike="noStrike">
                <a:solidFill>
                  <a:srgbClr val="484f50"/>
                </a:solidFill>
                <a:latin typeface="Open Sans Light"/>
                <a:ea typeface="Open Sans Light"/>
              </a:rPr>
              <a:t> profitable are your clinicians?</a:t>
            </a:r>
            <a:endParaRPr b="0" lang="en-US" sz="1200" spc="-1" strike="noStrike">
              <a:solidFill>
                <a:srgbClr val="000000"/>
              </a:solidFill>
              <a:latin typeface="Arial"/>
            </a:endParaRPr>
          </a:p>
        </p:txBody>
      </p:sp>
      <p:sp>
        <p:nvSpPr>
          <p:cNvPr id="121" name="Google Shape;426;p85"/>
          <p:cNvSpPr/>
          <p:nvPr/>
        </p:nvSpPr>
        <p:spPr>
          <a:xfrm>
            <a:off x="3790800" y="2601000"/>
            <a:ext cx="127440" cy="100080"/>
          </a:xfrm>
          <a:custGeom>
            <a:avLst/>
            <a:gdLst>
              <a:gd name="textAreaLeft" fmla="*/ 0 w 127440"/>
              <a:gd name="textAreaRight" fmla="*/ 128160 w 127440"/>
              <a:gd name="textAreaTop" fmla="*/ 0 h 100080"/>
              <a:gd name="textAreaBottom" fmla="*/ 100800 h 100080"/>
            </a:gdLst>
            <a:ahLst/>
            <a:rect l="textAreaLeft" t="textAreaTop" r="textAreaRight" b="textAreaBottom"/>
            <a:pathLst>
              <a:path w="197713" h="151533">
                <a:moveTo>
                  <a:pt x="168120" y="0"/>
                </a:moveTo>
                <a:cubicBezTo>
                  <a:pt x="169733" y="5"/>
                  <a:pt x="171291" y="313"/>
                  <a:pt x="172792" y="925"/>
                </a:cubicBezTo>
                <a:cubicBezTo>
                  <a:pt x="174293" y="1536"/>
                  <a:pt x="175628" y="2418"/>
                  <a:pt x="176794" y="3571"/>
                </a:cubicBezTo>
                <a:lnTo>
                  <a:pt x="194142" y="20919"/>
                </a:lnTo>
                <a:cubicBezTo>
                  <a:pt x="195295" y="22085"/>
                  <a:pt x="196177" y="23419"/>
                  <a:pt x="196788" y="24921"/>
                </a:cubicBezTo>
                <a:cubicBezTo>
                  <a:pt x="197399" y="26422"/>
                  <a:pt x="197707" y="27979"/>
                  <a:pt x="197713" y="29592"/>
                </a:cubicBezTo>
                <a:cubicBezTo>
                  <a:pt x="197707" y="31205"/>
                  <a:pt x="197399" y="32763"/>
                  <a:pt x="196788" y="34264"/>
                </a:cubicBezTo>
                <a:cubicBezTo>
                  <a:pt x="196177" y="35765"/>
                  <a:pt x="195295" y="37099"/>
                  <a:pt x="194142" y="38266"/>
                </a:cubicBezTo>
                <a:lnTo>
                  <a:pt x="101790" y="130615"/>
                </a:lnTo>
                <a:lnTo>
                  <a:pt x="84443" y="147962"/>
                </a:lnTo>
                <a:cubicBezTo>
                  <a:pt x="83276" y="149115"/>
                  <a:pt x="81942" y="149997"/>
                  <a:pt x="80441" y="150609"/>
                </a:cubicBezTo>
                <a:cubicBezTo>
                  <a:pt x="78939" y="151220"/>
                  <a:pt x="77382" y="151528"/>
                  <a:pt x="75769" y="151533"/>
                </a:cubicBezTo>
                <a:cubicBezTo>
                  <a:pt x="74156" y="151528"/>
                  <a:pt x="72598" y="151220"/>
                  <a:pt x="71097" y="150609"/>
                </a:cubicBezTo>
                <a:cubicBezTo>
                  <a:pt x="69596" y="149997"/>
                  <a:pt x="68262" y="149115"/>
                  <a:pt x="67095" y="147962"/>
                </a:cubicBezTo>
                <a:lnTo>
                  <a:pt x="49747" y="130615"/>
                </a:lnTo>
                <a:lnTo>
                  <a:pt x="3571" y="84440"/>
                </a:lnTo>
                <a:cubicBezTo>
                  <a:pt x="2418" y="83274"/>
                  <a:pt x="1536" y="81940"/>
                  <a:pt x="925" y="80438"/>
                </a:cubicBezTo>
                <a:cubicBezTo>
                  <a:pt x="313" y="78937"/>
                  <a:pt x="5" y="77380"/>
                  <a:pt x="0" y="75767"/>
                </a:cubicBezTo>
                <a:cubicBezTo>
                  <a:pt x="5" y="74154"/>
                  <a:pt x="313" y="72596"/>
                  <a:pt x="925" y="71095"/>
                </a:cubicBezTo>
                <a:cubicBezTo>
                  <a:pt x="1536" y="69594"/>
                  <a:pt x="2418" y="68260"/>
                  <a:pt x="3571" y="67093"/>
                </a:cubicBezTo>
                <a:lnTo>
                  <a:pt x="20919" y="49746"/>
                </a:lnTo>
                <a:cubicBezTo>
                  <a:pt x="22086" y="48592"/>
                  <a:pt x="23420" y="47710"/>
                  <a:pt x="24921" y="47099"/>
                </a:cubicBezTo>
                <a:cubicBezTo>
                  <a:pt x="26423" y="46488"/>
                  <a:pt x="27980" y="46180"/>
                  <a:pt x="29593" y="46174"/>
                </a:cubicBezTo>
                <a:cubicBezTo>
                  <a:pt x="31206" y="46180"/>
                  <a:pt x="32763" y="46488"/>
                  <a:pt x="34265" y="47099"/>
                </a:cubicBezTo>
                <a:cubicBezTo>
                  <a:pt x="35766" y="47710"/>
                  <a:pt x="37100" y="48592"/>
                  <a:pt x="38267" y="49746"/>
                </a:cubicBezTo>
                <a:lnTo>
                  <a:pt x="75769" y="87374"/>
                </a:lnTo>
                <a:lnTo>
                  <a:pt x="159446" y="3571"/>
                </a:lnTo>
                <a:cubicBezTo>
                  <a:pt x="160613" y="2418"/>
                  <a:pt x="161947" y="1536"/>
                  <a:pt x="163448" y="925"/>
                </a:cubicBezTo>
                <a:cubicBezTo>
                  <a:pt x="164950" y="313"/>
                  <a:pt x="166507" y="5"/>
                  <a:pt x="168120" y="0"/>
                </a:cubicBezTo>
                <a:close/>
              </a:path>
            </a:pathLst>
          </a:custGeom>
          <a:solidFill>
            <a:srgbClr val="828d90"/>
          </a:solidFill>
          <a:ln w="0">
            <a:noFill/>
          </a:ln>
        </p:spPr>
        <p:style>
          <a:lnRef idx="0"/>
          <a:fillRef idx="0"/>
          <a:effectRef idx="0"/>
          <a:fontRef idx="minor"/>
        </p:style>
        <p:txBody>
          <a:bodyPr lIns="90000" rIns="90000" tIns="50400" bIns="50400" anchor="ctr">
            <a:noAutofit/>
          </a:bodyPr>
          <a:p>
            <a:pPr>
              <a:lnSpc>
                <a:spcPct val="100000"/>
              </a:lnSpc>
              <a:tabLst>
                <a:tab algn="l" pos="0"/>
              </a:tabLst>
            </a:pPr>
            <a:endParaRPr b="0" lang="en-US" sz="1400" spc="-1" strike="noStrike">
              <a:solidFill>
                <a:srgbClr val="000000"/>
              </a:solidFill>
              <a:latin typeface="Arial"/>
            </a:endParaRPr>
          </a:p>
        </p:txBody>
      </p:sp>
      <p:sp>
        <p:nvSpPr>
          <p:cNvPr id="122" name="Google Shape;427;p85"/>
          <p:cNvSpPr/>
          <p:nvPr/>
        </p:nvSpPr>
        <p:spPr>
          <a:xfrm>
            <a:off x="4158000" y="2914200"/>
            <a:ext cx="4118760" cy="21564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i="1" lang="en" sz="1200" spc="-1" strike="noStrike">
                <a:solidFill>
                  <a:srgbClr val="484f50"/>
                </a:solidFill>
                <a:latin typeface="Open Sans Light"/>
                <a:ea typeface="Open Sans Light"/>
              </a:rPr>
              <a:t>What</a:t>
            </a:r>
            <a:r>
              <a:rPr b="0" lang="en" sz="1200" spc="-1" strike="noStrike">
                <a:solidFill>
                  <a:srgbClr val="484f50"/>
                </a:solidFill>
                <a:latin typeface="Open Sans Light"/>
                <a:ea typeface="Open Sans Light"/>
              </a:rPr>
              <a:t> changes have occurred in the practice?</a:t>
            </a:r>
            <a:endParaRPr b="0" lang="en-US" sz="1200" spc="-1" strike="noStrike">
              <a:solidFill>
                <a:srgbClr val="000000"/>
              </a:solidFill>
              <a:latin typeface="Arial"/>
            </a:endParaRPr>
          </a:p>
        </p:txBody>
      </p:sp>
      <p:sp>
        <p:nvSpPr>
          <p:cNvPr id="123" name="Google Shape;428;p85"/>
          <p:cNvSpPr/>
          <p:nvPr/>
        </p:nvSpPr>
        <p:spPr>
          <a:xfrm>
            <a:off x="3790800" y="2982240"/>
            <a:ext cx="127440" cy="100080"/>
          </a:xfrm>
          <a:custGeom>
            <a:avLst/>
            <a:gdLst>
              <a:gd name="textAreaLeft" fmla="*/ 0 w 127440"/>
              <a:gd name="textAreaRight" fmla="*/ 128160 w 127440"/>
              <a:gd name="textAreaTop" fmla="*/ 0 h 100080"/>
              <a:gd name="textAreaBottom" fmla="*/ 100800 h 100080"/>
            </a:gdLst>
            <a:ahLst/>
            <a:rect l="textAreaLeft" t="textAreaTop" r="textAreaRight" b="textAreaBottom"/>
            <a:pathLst>
              <a:path w="197713" h="151533">
                <a:moveTo>
                  <a:pt x="168120" y="0"/>
                </a:moveTo>
                <a:cubicBezTo>
                  <a:pt x="169733" y="5"/>
                  <a:pt x="171291" y="313"/>
                  <a:pt x="172792" y="925"/>
                </a:cubicBezTo>
                <a:cubicBezTo>
                  <a:pt x="174293" y="1536"/>
                  <a:pt x="175628" y="2418"/>
                  <a:pt x="176794" y="3571"/>
                </a:cubicBezTo>
                <a:lnTo>
                  <a:pt x="194142" y="20919"/>
                </a:lnTo>
                <a:cubicBezTo>
                  <a:pt x="195295" y="22085"/>
                  <a:pt x="196177" y="23419"/>
                  <a:pt x="196788" y="24921"/>
                </a:cubicBezTo>
                <a:cubicBezTo>
                  <a:pt x="197399" y="26422"/>
                  <a:pt x="197707" y="27979"/>
                  <a:pt x="197713" y="29592"/>
                </a:cubicBezTo>
                <a:cubicBezTo>
                  <a:pt x="197707" y="31205"/>
                  <a:pt x="197399" y="32763"/>
                  <a:pt x="196788" y="34264"/>
                </a:cubicBezTo>
                <a:cubicBezTo>
                  <a:pt x="196177" y="35765"/>
                  <a:pt x="195295" y="37099"/>
                  <a:pt x="194142" y="38266"/>
                </a:cubicBezTo>
                <a:lnTo>
                  <a:pt x="101790" y="130615"/>
                </a:lnTo>
                <a:lnTo>
                  <a:pt x="84443" y="147962"/>
                </a:lnTo>
                <a:cubicBezTo>
                  <a:pt x="83276" y="149115"/>
                  <a:pt x="81942" y="149997"/>
                  <a:pt x="80441" y="150609"/>
                </a:cubicBezTo>
                <a:cubicBezTo>
                  <a:pt x="78939" y="151220"/>
                  <a:pt x="77382" y="151528"/>
                  <a:pt x="75769" y="151533"/>
                </a:cubicBezTo>
                <a:cubicBezTo>
                  <a:pt x="74156" y="151528"/>
                  <a:pt x="72598" y="151220"/>
                  <a:pt x="71097" y="150609"/>
                </a:cubicBezTo>
                <a:cubicBezTo>
                  <a:pt x="69596" y="149997"/>
                  <a:pt x="68262" y="149115"/>
                  <a:pt x="67095" y="147962"/>
                </a:cubicBezTo>
                <a:lnTo>
                  <a:pt x="49747" y="130615"/>
                </a:lnTo>
                <a:lnTo>
                  <a:pt x="3571" y="84440"/>
                </a:lnTo>
                <a:cubicBezTo>
                  <a:pt x="2418" y="83274"/>
                  <a:pt x="1536" y="81940"/>
                  <a:pt x="925" y="80438"/>
                </a:cubicBezTo>
                <a:cubicBezTo>
                  <a:pt x="313" y="78937"/>
                  <a:pt x="5" y="77380"/>
                  <a:pt x="0" y="75767"/>
                </a:cubicBezTo>
                <a:cubicBezTo>
                  <a:pt x="5" y="74154"/>
                  <a:pt x="313" y="72596"/>
                  <a:pt x="925" y="71095"/>
                </a:cubicBezTo>
                <a:cubicBezTo>
                  <a:pt x="1536" y="69594"/>
                  <a:pt x="2418" y="68260"/>
                  <a:pt x="3571" y="67093"/>
                </a:cubicBezTo>
                <a:lnTo>
                  <a:pt x="20919" y="49746"/>
                </a:lnTo>
                <a:cubicBezTo>
                  <a:pt x="22086" y="48592"/>
                  <a:pt x="23420" y="47710"/>
                  <a:pt x="24921" y="47099"/>
                </a:cubicBezTo>
                <a:cubicBezTo>
                  <a:pt x="26423" y="46488"/>
                  <a:pt x="27980" y="46180"/>
                  <a:pt x="29593" y="46174"/>
                </a:cubicBezTo>
                <a:cubicBezTo>
                  <a:pt x="31206" y="46180"/>
                  <a:pt x="32763" y="46488"/>
                  <a:pt x="34265" y="47099"/>
                </a:cubicBezTo>
                <a:cubicBezTo>
                  <a:pt x="35766" y="47710"/>
                  <a:pt x="37100" y="48592"/>
                  <a:pt x="38267" y="49746"/>
                </a:cubicBezTo>
                <a:lnTo>
                  <a:pt x="75769" y="87374"/>
                </a:lnTo>
                <a:lnTo>
                  <a:pt x="159446" y="3571"/>
                </a:lnTo>
                <a:cubicBezTo>
                  <a:pt x="160613" y="2418"/>
                  <a:pt x="161947" y="1536"/>
                  <a:pt x="163448" y="925"/>
                </a:cubicBezTo>
                <a:cubicBezTo>
                  <a:pt x="164950" y="313"/>
                  <a:pt x="166507" y="5"/>
                  <a:pt x="168120" y="0"/>
                </a:cubicBezTo>
                <a:close/>
              </a:path>
            </a:pathLst>
          </a:custGeom>
          <a:solidFill>
            <a:srgbClr val="828d90"/>
          </a:solidFill>
          <a:ln w="0">
            <a:noFill/>
          </a:ln>
        </p:spPr>
        <p:style>
          <a:lnRef idx="0"/>
          <a:fillRef idx="0"/>
          <a:effectRef idx="0"/>
          <a:fontRef idx="minor"/>
        </p:style>
        <p:txBody>
          <a:bodyPr lIns="90000" rIns="90000" tIns="50400" bIns="50400" anchor="ctr">
            <a:noAutofit/>
          </a:bodyPr>
          <a:p>
            <a:pPr>
              <a:lnSpc>
                <a:spcPct val="100000"/>
              </a:lnSpc>
              <a:tabLst>
                <a:tab algn="l" pos="0"/>
              </a:tabLst>
            </a:pPr>
            <a:endParaRPr b="0" lang="en-US" sz="1400" spc="-1" strike="noStrike">
              <a:solidFill>
                <a:srgbClr val="000000"/>
              </a:solidFill>
              <a:latin typeface="Arial"/>
            </a:endParaRPr>
          </a:p>
        </p:txBody>
      </p:sp>
      <p:sp>
        <p:nvSpPr>
          <p:cNvPr id="124" name="Google Shape;429;p85"/>
          <p:cNvSpPr/>
          <p:nvPr/>
        </p:nvSpPr>
        <p:spPr>
          <a:xfrm>
            <a:off x="4158000" y="3295080"/>
            <a:ext cx="4118760" cy="21564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i="1" lang="en" sz="1200" spc="-1" strike="noStrike">
                <a:solidFill>
                  <a:srgbClr val="484f50"/>
                </a:solidFill>
                <a:latin typeface="Open Sans Light"/>
                <a:ea typeface="Open Sans Light"/>
              </a:rPr>
              <a:t>Where </a:t>
            </a:r>
            <a:r>
              <a:rPr b="0" lang="en" sz="1200" spc="-1" strike="noStrike">
                <a:solidFill>
                  <a:srgbClr val="484f50"/>
                </a:solidFill>
                <a:latin typeface="Open Sans Light"/>
                <a:ea typeface="Open Sans Light"/>
              </a:rPr>
              <a:t>are your patients coming from and going to?</a:t>
            </a:r>
            <a:endParaRPr b="0" lang="en-US" sz="1200" spc="-1" strike="noStrike">
              <a:solidFill>
                <a:srgbClr val="000000"/>
              </a:solidFill>
              <a:latin typeface="Arial"/>
            </a:endParaRPr>
          </a:p>
        </p:txBody>
      </p:sp>
      <p:sp>
        <p:nvSpPr>
          <p:cNvPr id="125" name="Google Shape;430;p85"/>
          <p:cNvSpPr/>
          <p:nvPr/>
        </p:nvSpPr>
        <p:spPr>
          <a:xfrm>
            <a:off x="3790800" y="3363120"/>
            <a:ext cx="127440" cy="100080"/>
          </a:xfrm>
          <a:custGeom>
            <a:avLst/>
            <a:gdLst>
              <a:gd name="textAreaLeft" fmla="*/ 0 w 127440"/>
              <a:gd name="textAreaRight" fmla="*/ 128160 w 127440"/>
              <a:gd name="textAreaTop" fmla="*/ 0 h 100080"/>
              <a:gd name="textAreaBottom" fmla="*/ 100800 h 100080"/>
            </a:gdLst>
            <a:ahLst/>
            <a:rect l="textAreaLeft" t="textAreaTop" r="textAreaRight" b="textAreaBottom"/>
            <a:pathLst>
              <a:path w="197713" h="151533">
                <a:moveTo>
                  <a:pt x="168120" y="0"/>
                </a:moveTo>
                <a:cubicBezTo>
                  <a:pt x="169733" y="5"/>
                  <a:pt x="171291" y="313"/>
                  <a:pt x="172792" y="925"/>
                </a:cubicBezTo>
                <a:cubicBezTo>
                  <a:pt x="174293" y="1536"/>
                  <a:pt x="175628" y="2418"/>
                  <a:pt x="176794" y="3571"/>
                </a:cubicBezTo>
                <a:lnTo>
                  <a:pt x="194142" y="20919"/>
                </a:lnTo>
                <a:cubicBezTo>
                  <a:pt x="195295" y="22085"/>
                  <a:pt x="196177" y="23419"/>
                  <a:pt x="196788" y="24921"/>
                </a:cubicBezTo>
                <a:cubicBezTo>
                  <a:pt x="197399" y="26422"/>
                  <a:pt x="197707" y="27979"/>
                  <a:pt x="197713" y="29592"/>
                </a:cubicBezTo>
                <a:cubicBezTo>
                  <a:pt x="197707" y="31205"/>
                  <a:pt x="197399" y="32763"/>
                  <a:pt x="196788" y="34264"/>
                </a:cubicBezTo>
                <a:cubicBezTo>
                  <a:pt x="196177" y="35765"/>
                  <a:pt x="195295" y="37099"/>
                  <a:pt x="194142" y="38266"/>
                </a:cubicBezTo>
                <a:lnTo>
                  <a:pt x="101790" y="130615"/>
                </a:lnTo>
                <a:lnTo>
                  <a:pt x="84443" y="147962"/>
                </a:lnTo>
                <a:cubicBezTo>
                  <a:pt x="83276" y="149115"/>
                  <a:pt x="81942" y="149997"/>
                  <a:pt x="80441" y="150609"/>
                </a:cubicBezTo>
                <a:cubicBezTo>
                  <a:pt x="78939" y="151220"/>
                  <a:pt x="77382" y="151528"/>
                  <a:pt x="75769" y="151533"/>
                </a:cubicBezTo>
                <a:cubicBezTo>
                  <a:pt x="74156" y="151528"/>
                  <a:pt x="72598" y="151220"/>
                  <a:pt x="71097" y="150609"/>
                </a:cubicBezTo>
                <a:cubicBezTo>
                  <a:pt x="69596" y="149997"/>
                  <a:pt x="68262" y="149115"/>
                  <a:pt x="67095" y="147962"/>
                </a:cubicBezTo>
                <a:lnTo>
                  <a:pt x="49747" y="130615"/>
                </a:lnTo>
                <a:lnTo>
                  <a:pt x="3571" y="84440"/>
                </a:lnTo>
                <a:cubicBezTo>
                  <a:pt x="2418" y="83274"/>
                  <a:pt x="1536" y="81940"/>
                  <a:pt x="925" y="80438"/>
                </a:cubicBezTo>
                <a:cubicBezTo>
                  <a:pt x="313" y="78937"/>
                  <a:pt x="5" y="77380"/>
                  <a:pt x="0" y="75767"/>
                </a:cubicBezTo>
                <a:cubicBezTo>
                  <a:pt x="5" y="74154"/>
                  <a:pt x="313" y="72596"/>
                  <a:pt x="925" y="71095"/>
                </a:cubicBezTo>
                <a:cubicBezTo>
                  <a:pt x="1536" y="69594"/>
                  <a:pt x="2418" y="68260"/>
                  <a:pt x="3571" y="67093"/>
                </a:cubicBezTo>
                <a:lnTo>
                  <a:pt x="20919" y="49746"/>
                </a:lnTo>
                <a:cubicBezTo>
                  <a:pt x="22086" y="48592"/>
                  <a:pt x="23420" y="47710"/>
                  <a:pt x="24921" y="47099"/>
                </a:cubicBezTo>
                <a:cubicBezTo>
                  <a:pt x="26423" y="46488"/>
                  <a:pt x="27980" y="46180"/>
                  <a:pt x="29593" y="46174"/>
                </a:cubicBezTo>
                <a:cubicBezTo>
                  <a:pt x="31206" y="46180"/>
                  <a:pt x="32763" y="46488"/>
                  <a:pt x="34265" y="47099"/>
                </a:cubicBezTo>
                <a:cubicBezTo>
                  <a:pt x="35766" y="47710"/>
                  <a:pt x="37100" y="48592"/>
                  <a:pt x="38267" y="49746"/>
                </a:cubicBezTo>
                <a:lnTo>
                  <a:pt x="75769" y="87374"/>
                </a:lnTo>
                <a:lnTo>
                  <a:pt x="159446" y="3571"/>
                </a:lnTo>
                <a:cubicBezTo>
                  <a:pt x="160613" y="2418"/>
                  <a:pt x="161947" y="1536"/>
                  <a:pt x="163448" y="925"/>
                </a:cubicBezTo>
                <a:cubicBezTo>
                  <a:pt x="164950" y="313"/>
                  <a:pt x="166507" y="5"/>
                  <a:pt x="168120" y="0"/>
                </a:cubicBezTo>
                <a:close/>
              </a:path>
            </a:pathLst>
          </a:custGeom>
          <a:solidFill>
            <a:srgbClr val="828d90"/>
          </a:solidFill>
          <a:ln w="0">
            <a:noFill/>
          </a:ln>
        </p:spPr>
        <p:style>
          <a:lnRef idx="0"/>
          <a:fillRef idx="0"/>
          <a:effectRef idx="0"/>
          <a:fontRef idx="minor"/>
        </p:style>
        <p:txBody>
          <a:bodyPr lIns="90000" rIns="90000" tIns="50400" bIns="50400" anchor="ctr">
            <a:noAutofit/>
          </a:bodyPr>
          <a:p>
            <a:pPr>
              <a:lnSpc>
                <a:spcPct val="100000"/>
              </a:lnSpc>
              <a:tabLst>
                <a:tab algn="l" pos="0"/>
              </a:tabLst>
            </a:pPr>
            <a:endParaRPr b="0" lang="en-US" sz="1400" spc="-1" strike="noStrike">
              <a:solidFill>
                <a:srgbClr val="000000"/>
              </a:solidFill>
              <a:latin typeface="Arial"/>
            </a:endParaRPr>
          </a:p>
        </p:txBody>
      </p:sp>
      <p:sp>
        <p:nvSpPr>
          <p:cNvPr id="126" name="Google Shape;431;p85"/>
          <p:cNvSpPr/>
          <p:nvPr/>
        </p:nvSpPr>
        <p:spPr>
          <a:xfrm>
            <a:off x="4158000" y="3676320"/>
            <a:ext cx="4118760" cy="21564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i="1" lang="en" sz="1200" spc="-1" strike="noStrike">
                <a:solidFill>
                  <a:srgbClr val="484f50"/>
                </a:solidFill>
                <a:latin typeface="Open Sans Light"/>
                <a:ea typeface="Open Sans Light"/>
              </a:rPr>
              <a:t>How</a:t>
            </a:r>
            <a:r>
              <a:rPr b="0" lang="en" sz="1200" spc="-1" strike="noStrike">
                <a:solidFill>
                  <a:srgbClr val="484f50"/>
                </a:solidFill>
                <a:latin typeface="Open Sans Light"/>
                <a:ea typeface="Open Sans Light"/>
              </a:rPr>
              <a:t> much is your EHR contributing to your time woes?</a:t>
            </a:r>
            <a:endParaRPr b="0" lang="en-US" sz="1200" spc="-1" strike="noStrike">
              <a:solidFill>
                <a:srgbClr val="000000"/>
              </a:solidFill>
              <a:latin typeface="Arial"/>
            </a:endParaRPr>
          </a:p>
        </p:txBody>
      </p:sp>
      <p:sp>
        <p:nvSpPr>
          <p:cNvPr id="127" name="Google Shape;432;p85"/>
          <p:cNvSpPr/>
          <p:nvPr/>
        </p:nvSpPr>
        <p:spPr>
          <a:xfrm>
            <a:off x="3790800" y="3744000"/>
            <a:ext cx="127440" cy="100080"/>
          </a:xfrm>
          <a:custGeom>
            <a:avLst/>
            <a:gdLst>
              <a:gd name="textAreaLeft" fmla="*/ 0 w 127440"/>
              <a:gd name="textAreaRight" fmla="*/ 128160 w 127440"/>
              <a:gd name="textAreaTop" fmla="*/ 0 h 100080"/>
              <a:gd name="textAreaBottom" fmla="*/ 100800 h 100080"/>
            </a:gdLst>
            <a:ahLst/>
            <a:rect l="textAreaLeft" t="textAreaTop" r="textAreaRight" b="textAreaBottom"/>
            <a:pathLst>
              <a:path w="197713" h="151533">
                <a:moveTo>
                  <a:pt x="168120" y="0"/>
                </a:moveTo>
                <a:cubicBezTo>
                  <a:pt x="169733" y="5"/>
                  <a:pt x="171291" y="313"/>
                  <a:pt x="172792" y="925"/>
                </a:cubicBezTo>
                <a:cubicBezTo>
                  <a:pt x="174293" y="1536"/>
                  <a:pt x="175628" y="2418"/>
                  <a:pt x="176794" y="3571"/>
                </a:cubicBezTo>
                <a:lnTo>
                  <a:pt x="194142" y="20919"/>
                </a:lnTo>
                <a:cubicBezTo>
                  <a:pt x="195295" y="22085"/>
                  <a:pt x="196177" y="23419"/>
                  <a:pt x="196788" y="24921"/>
                </a:cubicBezTo>
                <a:cubicBezTo>
                  <a:pt x="197399" y="26422"/>
                  <a:pt x="197707" y="27979"/>
                  <a:pt x="197713" y="29592"/>
                </a:cubicBezTo>
                <a:cubicBezTo>
                  <a:pt x="197707" y="31205"/>
                  <a:pt x="197399" y="32763"/>
                  <a:pt x="196788" y="34264"/>
                </a:cubicBezTo>
                <a:cubicBezTo>
                  <a:pt x="196177" y="35765"/>
                  <a:pt x="195295" y="37099"/>
                  <a:pt x="194142" y="38266"/>
                </a:cubicBezTo>
                <a:lnTo>
                  <a:pt x="101790" y="130615"/>
                </a:lnTo>
                <a:lnTo>
                  <a:pt x="84443" y="147962"/>
                </a:lnTo>
                <a:cubicBezTo>
                  <a:pt x="83276" y="149115"/>
                  <a:pt x="81942" y="149997"/>
                  <a:pt x="80441" y="150609"/>
                </a:cubicBezTo>
                <a:cubicBezTo>
                  <a:pt x="78939" y="151220"/>
                  <a:pt x="77382" y="151528"/>
                  <a:pt x="75769" y="151533"/>
                </a:cubicBezTo>
                <a:cubicBezTo>
                  <a:pt x="74156" y="151528"/>
                  <a:pt x="72598" y="151220"/>
                  <a:pt x="71097" y="150609"/>
                </a:cubicBezTo>
                <a:cubicBezTo>
                  <a:pt x="69596" y="149997"/>
                  <a:pt x="68262" y="149115"/>
                  <a:pt x="67095" y="147962"/>
                </a:cubicBezTo>
                <a:lnTo>
                  <a:pt x="49747" y="130615"/>
                </a:lnTo>
                <a:lnTo>
                  <a:pt x="3571" y="84440"/>
                </a:lnTo>
                <a:cubicBezTo>
                  <a:pt x="2418" y="83274"/>
                  <a:pt x="1536" y="81940"/>
                  <a:pt x="925" y="80438"/>
                </a:cubicBezTo>
                <a:cubicBezTo>
                  <a:pt x="313" y="78937"/>
                  <a:pt x="5" y="77380"/>
                  <a:pt x="0" y="75767"/>
                </a:cubicBezTo>
                <a:cubicBezTo>
                  <a:pt x="5" y="74154"/>
                  <a:pt x="313" y="72596"/>
                  <a:pt x="925" y="71095"/>
                </a:cubicBezTo>
                <a:cubicBezTo>
                  <a:pt x="1536" y="69594"/>
                  <a:pt x="2418" y="68260"/>
                  <a:pt x="3571" y="67093"/>
                </a:cubicBezTo>
                <a:lnTo>
                  <a:pt x="20919" y="49746"/>
                </a:lnTo>
                <a:cubicBezTo>
                  <a:pt x="22086" y="48592"/>
                  <a:pt x="23420" y="47710"/>
                  <a:pt x="24921" y="47099"/>
                </a:cubicBezTo>
                <a:cubicBezTo>
                  <a:pt x="26423" y="46488"/>
                  <a:pt x="27980" y="46180"/>
                  <a:pt x="29593" y="46174"/>
                </a:cubicBezTo>
                <a:cubicBezTo>
                  <a:pt x="31206" y="46180"/>
                  <a:pt x="32763" y="46488"/>
                  <a:pt x="34265" y="47099"/>
                </a:cubicBezTo>
                <a:cubicBezTo>
                  <a:pt x="35766" y="47710"/>
                  <a:pt x="37100" y="48592"/>
                  <a:pt x="38267" y="49746"/>
                </a:cubicBezTo>
                <a:lnTo>
                  <a:pt x="75769" y="87374"/>
                </a:lnTo>
                <a:lnTo>
                  <a:pt x="159446" y="3571"/>
                </a:lnTo>
                <a:cubicBezTo>
                  <a:pt x="160613" y="2418"/>
                  <a:pt x="161947" y="1536"/>
                  <a:pt x="163448" y="925"/>
                </a:cubicBezTo>
                <a:cubicBezTo>
                  <a:pt x="164950" y="313"/>
                  <a:pt x="166507" y="5"/>
                  <a:pt x="168120" y="0"/>
                </a:cubicBezTo>
                <a:close/>
              </a:path>
            </a:pathLst>
          </a:custGeom>
          <a:solidFill>
            <a:srgbClr val="828d90"/>
          </a:solidFill>
          <a:ln w="0">
            <a:noFill/>
          </a:ln>
        </p:spPr>
        <p:style>
          <a:lnRef idx="0"/>
          <a:fillRef idx="0"/>
          <a:effectRef idx="0"/>
          <a:fontRef idx="minor"/>
        </p:style>
        <p:txBody>
          <a:bodyPr lIns="90000" rIns="90000" tIns="50400" bIns="50400" anchor="ctr">
            <a:noAutofit/>
          </a:bodyPr>
          <a:p>
            <a:pPr>
              <a:lnSpc>
                <a:spcPct val="100000"/>
              </a:lnSpc>
              <a:tabLst>
                <a:tab algn="l" pos="0"/>
              </a:tabLst>
            </a:pPr>
            <a:endParaRPr b="0" lang="en-US" sz="1400" spc="-1" strike="noStrike">
              <a:solidFill>
                <a:srgbClr val="000000"/>
              </a:solidFill>
              <a:latin typeface="Arial"/>
            </a:endParaRPr>
          </a:p>
        </p:txBody>
      </p:sp>
      <p:sp>
        <p:nvSpPr>
          <p:cNvPr id="128" name="Google Shape;433;p85"/>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2B9F9790-8CB3-4C4A-B0D2-ECC2206BE650}"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129" name="Google Shape;434;p85"/>
          <p:cNvSpPr/>
          <p:nvPr/>
        </p:nvSpPr>
        <p:spPr>
          <a:xfrm>
            <a:off x="435600" y="97200"/>
            <a:ext cx="5934600" cy="55080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3400" spc="-1" strike="noStrike">
                <a:solidFill>
                  <a:srgbClr val="484f50"/>
                </a:solidFill>
                <a:latin typeface="Oswald SemiBold"/>
                <a:ea typeface="Oswald SemiBold"/>
              </a:rPr>
              <a:t>Important Data Sources</a:t>
            </a:r>
            <a:endParaRPr b="0" lang="en-US" sz="3400" spc="-1" strike="noStrike">
              <a:solidFill>
                <a:srgbClr val="000000"/>
              </a:solidFill>
              <a:latin typeface="Arial"/>
            </a:endParaRPr>
          </a:p>
        </p:txBody>
      </p:sp>
      <p:pic>
        <p:nvPicPr>
          <p:cNvPr id="130" name="Google Shape;435;p85" descr=""/>
          <p:cNvPicPr/>
          <p:nvPr/>
        </p:nvPicPr>
        <p:blipFill>
          <a:blip r:embed="rId1"/>
          <a:stretch/>
        </p:blipFill>
        <p:spPr>
          <a:xfrm>
            <a:off x="152280" y="804600"/>
            <a:ext cx="3485160" cy="3926160"/>
          </a:xfrm>
          <a:prstGeom prst="rect">
            <a:avLst/>
          </a:prstGeom>
          <a:ln w="0">
            <a:noFill/>
          </a:ln>
        </p:spPr>
      </p:pic>
      <p:sp>
        <p:nvSpPr>
          <p:cNvPr id="131" name="Google Shape;353;p 5"/>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Google Shape;441;p86"/>
          <p:cNvSpPr/>
          <p:nvPr/>
        </p:nvSpPr>
        <p:spPr>
          <a:xfrm>
            <a:off x="8277840" y="1508040"/>
            <a:ext cx="351720" cy="2422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fld id="{90C4D117-A0C4-40A3-9515-6583E1B4D8F0}" type="slidenum">
              <a:rPr b="0" lang="en" sz="1100" spc="-1" strike="noStrike">
                <a:solidFill>
                  <a:srgbClr val="484f50"/>
                </a:solidFill>
                <a:latin typeface="Oswald SemiBold"/>
                <a:ea typeface="Oswald SemiBold"/>
              </a:rPr>
              <a:t>&lt;number&gt;</a:t>
            </a:fld>
            <a:endParaRPr b="0" lang="en-US" sz="1100" spc="-1" strike="noStrike">
              <a:solidFill>
                <a:srgbClr val="000000"/>
              </a:solidFill>
              <a:latin typeface="Arial"/>
            </a:endParaRPr>
          </a:p>
        </p:txBody>
      </p:sp>
      <p:sp>
        <p:nvSpPr>
          <p:cNvPr id="133" name="Google Shape;442;p86"/>
          <p:cNvSpPr/>
          <p:nvPr/>
        </p:nvSpPr>
        <p:spPr>
          <a:xfrm>
            <a:off x="4194000" y="0"/>
            <a:ext cx="7200" cy="4440600"/>
          </a:xfrm>
          <a:custGeom>
            <a:avLst/>
            <a:gdLst>
              <a:gd name="textAreaLeft" fmla="*/ 0 w 7200"/>
              <a:gd name="textAreaRight" fmla="*/ 7920 w 7200"/>
              <a:gd name="textAreaTop" fmla="*/ 0 h 4440600"/>
              <a:gd name="textAreaBottom" fmla="*/ 4441320 h 4440600"/>
            </a:gdLst>
            <a:ahLst/>
            <a:rect l="textAreaLeft" t="textAreaTop" r="textAreaRight" b="textAreaBottom"/>
            <a:pathLst>
              <a:path w="21600" h="21600">
                <a:moveTo>
                  <a:pt x="0" y="0"/>
                </a:moveTo>
                <a:lnTo>
                  <a:pt x="21600" y="21600"/>
                </a:lnTo>
              </a:path>
            </a:pathLst>
          </a:custGeom>
          <a:noFill/>
          <a:ln w="38100">
            <a:solidFill>
              <a:srgbClr val="ece7e1"/>
            </a:solidFill>
            <a:miter/>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ndParaRPr>
          </a:p>
        </p:txBody>
      </p:sp>
      <p:sp>
        <p:nvSpPr>
          <p:cNvPr id="134" name="Google Shape;443;p86"/>
          <p:cNvSpPr/>
          <p:nvPr/>
        </p:nvSpPr>
        <p:spPr>
          <a:xfrm>
            <a:off x="4358880" y="626400"/>
            <a:ext cx="2674800" cy="29232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Expected Revenue</a:t>
            </a:r>
            <a:endParaRPr b="0" lang="en-US" sz="1700" spc="-1" strike="noStrike">
              <a:solidFill>
                <a:srgbClr val="000000"/>
              </a:solidFill>
              <a:latin typeface="Arial"/>
            </a:endParaRPr>
          </a:p>
        </p:txBody>
      </p:sp>
      <p:sp>
        <p:nvSpPr>
          <p:cNvPr id="135" name="Google Shape;444;p86"/>
          <p:cNvSpPr/>
          <p:nvPr/>
        </p:nvSpPr>
        <p:spPr>
          <a:xfrm>
            <a:off x="4140720" y="71604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136" name="Google Shape;445;p86"/>
          <p:cNvSpPr/>
          <p:nvPr/>
        </p:nvSpPr>
        <p:spPr>
          <a:xfrm>
            <a:off x="493560" y="1940040"/>
            <a:ext cx="3288600" cy="1379160"/>
          </a:xfrm>
          <a:prstGeom prst="rect">
            <a:avLst/>
          </a:prstGeom>
          <a:noFill/>
          <a:ln w="0">
            <a:noFill/>
          </a:ln>
        </p:spPr>
        <p:style>
          <a:lnRef idx="0"/>
          <a:fillRef idx="0"/>
          <a:effectRef idx="0"/>
          <a:fontRef idx="minor"/>
        </p:style>
        <p:txBody>
          <a:bodyPr lIns="34200" rIns="34200" tIns="17280" bIns="17280" anchor="b">
            <a:noAutofit/>
          </a:bodyPr>
          <a:p>
            <a:pPr>
              <a:lnSpc>
                <a:spcPct val="115000"/>
              </a:lnSpc>
              <a:tabLst>
                <a:tab algn="l" pos="0"/>
              </a:tabLst>
            </a:pPr>
            <a:r>
              <a:rPr b="0" i="1" lang="en" sz="1100" spc="-1" strike="noStrike">
                <a:solidFill>
                  <a:srgbClr val="484f50"/>
                </a:solidFill>
                <a:latin typeface="Open Sans Light"/>
                <a:ea typeface="Open Sans Light"/>
              </a:rPr>
              <a:t>How much can you afford to pay your employed clinicians?</a:t>
            </a:r>
            <a:endParaRPr b="0" lang="en-US" sz="1100" spc="-1" strike="noStrike">
              <a:solidFill>
                <a:srgbClr val="000000"/>
              </a:solidFill>
              <a:latin typeface="Arial"/>
            </a:endParaRPr>
          </a:p>
          <a:p>
            <a:pPr>
              <a:lnSpc>
                <a:spcPct val="115000"/>
              </a:lnSpc>
              <a:tabLst>
                <a:tab algn="l" pos="0"/>
              </a:tabLst>
            </a:pPr>
            <a:endParaRPr b="0" lang="en-US" sz="1100" spc="-1" strike="noStrike">
              <a:solidFill>
                <a:srgbClr val="000000"/>
              </a:solidFill>
              <a:latin typeface="Arial"/>
            </a:endParaRPr>
          </a:p>
          <a:p>
            <a:pPr>
              <a:lnSpc>
                <a:spcPct val="115000"/>
              </a:lnSpc>
              <a:tabLst>
                <a:tab algn="l" pos="0"/>
              </a:tabLst>
            </a:pPr>
            <a:r>
              <a:rPr b="0" lang="en" sz="1100" spc="-1" strike="noStrike">
                <a:solidFill>
                  <a:srgbClr val="484f50"/>
                </a:solidFill>
                <a:latin typeface="Open Sans Light"/>
                <a:ea typeface="Open Sans Light"/>
              </a:rPr>
              <a:t>Unless you are willing to subsidize your clinicians and run your practice at a loss, the calculation to determine how much you can pay your clinicians, including yourself, is very straightforward.</a:t>
            </a:r>
            <a:endParaRPr b="0" lang="en-US" sz="1100" spc="-1" strike="noStrike">
              <a:solidFill>
                <a:srgbClr val="000000"/>
              </a:solidFill>
              <a:latin typeface="Arial"/>
            </a:endParaRPr>
          </a:p>
        </p:txBody>
      </p:sp>
      <p:sp>
        <p:nvSpPr>
          <p:cNvPr id="137" name="Google Shape;446;p86"/>
          <p:cNvSpPr/>
          <p:nvPr/>
        </p:nvSpPr>
        <p:spPr>
          <a:xfrm>
            <a:off x="4358880" y="1658520"/>
            <a:ext cx="2718000" cy="292320"/>
          </a:xfrm>
          <a:prstGeom prst="rect">
            <a:avLst/>
          </a:prstGeom>
          <a:noFill/>
          <a:ln w="0">
            <a:noFill/>
          </a:ln>
        </p:spPr>
        <p:style>
          <a:lnRef idx="0"/>
          <a:fillRef idx="0"/>
          <a:effectRef idx="0"/>
          <a:fontRef idx="minor"/>
        </p:style>
        <p:txBody>
          <a:bodyPr lIns="34200" rIns="34200" tIns="17280" bIns="17280" anchor="ctr">
            <a:noAutofit/>
          </a:bodyPr>
          <a:p>
            <a:pPr marL="457200" indent="-336600">
              <a:lnSpc>
                <a:spcPct val="100000"/>
              </a:lnSpc>
              <a:buClr>
                <a:srgbClr val="484f50"/>
              </a:buClr>
              <a:buFont typeface="Oswald SemiBold"/>
              <a:buChar char="-"/>
            </a:pPr>
            <a:r>
              <a:rPr b="0" lang="en" sz="1700" spc="-1" strike="noStrike">
                <a:solidFill>
                  <a:srgbClr val="484f50"/>
                </a:solidFill>
                <a:latin typeface="Oswald SemiBold"/>
                <a:ea typeface="Oswald SemiBold"/>
              </a:rPr>
              <a:t>Expected Overhead</a:t>
            </a:r>
            <a:endParaRPr b="0" lang="en-US" sz="1700" spc="-1" strike="noStrike">
              <a:solidFill>
                <a:srgbClr val="000000"/>
              </a:solidFill>
              <a:latin typeface="Arial"/>
            </a:endParaRPr>
          </a:p>
        </p:txBody>
      </p:sp>
      <p:sp>
        <p:nvSpPr>
          <p:cNvPr id="138" name="Google Shape;447;p86"/>
          <p:cNvSpPr/>
          <p:nvPr/>
        </p:nvSpPr>
        <p:spPr>
          <a:xfrm>
            <a:off x="4140720" y="175176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139" name="Google Shape;448;p86"/>
          <p:cNvSpPr/>
          <p:nvPr/>
        </p:nvSpPr>
        <p:spPr>
          <a:xfrm>
            <a:off x="4358880" y="2638800"/>
            <a:ext cx="2718000" cy="292320"/>
          </a:xfrm>
          <a:prstGeom prst="rect">
            <a:avLst/>
          </a:prstGeom>
          <a:noFill/>
          <a:ln w="0">
            <a:noFill/>
          </a:ln>
        </p:spPr>
        <p:style>
          <a:lnRef idx="0"/>
          <a:fillRef idx="0"/>
          <a:effectRef idx="0"/>
          <a:fontRef idx="minor"/>
        </p:style>
        <p:txBody>
          <a:bodyPr lIns="34200" rIns="34200" tIns="17280" bIns="17280" anchor="ctr">
            <a:noAutofit/>
          </a:bodyPr>
          <a:p>
            <a:pPr marL="457200" indent="-336600">
              <a:lnSpc>
                <a:spcPct val="100000"/>
              </a:lnSpc>
              <a:buClr>
                <a:srgbClr val="484f50"/>
              </a:buClr>
              <a:buFont typeface="Oswald SemiBold"/>
              <a:buChar char="-"/>
            </a:pPr>
            <a:r>
              <a:rPr b="0" lang="en" sz="1700" spc="-1" strike="noStrike">
                <a:solidFill>
                  <a:srgbClr val="484f50"/>
                </a:solidFill>
                <a:latin typeface="Oswald SemiBold"/>
                <a:ea typeface="Oswald SemiBold"/>
              </a:rPr>
              <a:t>Practice Margin</a:t>
            </a:r>
            <a:endParaRPr b="0" lang="en-US" sz="1700" spc="-1" strike="noStrike">
              <a:solidFill>
                <a:srgbClr val="000000"/>
              </a:solidFill>
              <a:latin typeface="Arial"/>
            </a:endParaRPr>
          </a:p>
        </p:txBody>
      </p:sp>
      <p:sp>
        <p:nvSpPr>
          <p:cNvPr id="140" name="Google Shape;449;p86"/>
          <p:cNvSpPr/>
          <p:nvPr/>
        </p:nvSpPr>
        <p:spPr>
          <a:xfrm>
            <a:off x="4140720" y="273204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141" name="Google Shape;450;p86"/>
          <p:cNvSpPr/>
          <p:nvPr/>
        </p:nvSpPr>
        <p:spPr>
          <a:xfrm>
            <a:off x="493560" y="145080"/>
            <a:ext cx="3408120" cy="1586520"/>
          </a:xfrm>
          <a:prstGeom prst="rect">
            <a:avLst/>
          </a:prstGeom>
          <a:noFill/>
          <a:ln w="0">
            <a:noFill/>
          </a:ln>
        </p:spPr>
        <p:style>
          <a:lnRef idx="0"/>
          <a:fillRef idx="0"/>
          <a:effectRef idx="0"/>
          <a:fontRef idx="minor"/>
        </p:style>
        <p:txBody>
          <a:bodyPr lIns="34200" rIns="34200" tIns="17280" bIns="17280" anchor="t">
            <a:noAutofit/>
          </a:bodyPr>
          <a:p>
            <a:pPr>
              <a:lnSpc>
                <a:spcPct val="100000"/>
              </a:lnSpc>
              <a:tabLst>
                <a:tab algn="l" pos="0"/>
              </a:tabLst>
            </a:pPr>
            <a:r>
              <a:rPr b="0" lang="en" sz="3400" spc="-1" strike="noStrike">
                <a:solidFill>
                  <a:srgbClr val="484f50"/>
                </a:solidFill>
                <a:latin typeface="Oswald SemiBold"/>
                <a:ea typeface="Oswald SemiBold"/>
              </a:rPr>
              <a:t>“</a:t>
            </a:r>
            <a:r>
              <a:rPr b="0" lang="en" sz="3400" spc="-1" strike="noStrike">
                <a:solidFill>
                  <a:srgbClr val="484f50"/>
                </a:solidFill>
                <a:latin typeface="Oswald SemiBold"/>
                <a:ea typeface="Oswald SemiBold"/>
              </a:rPr>
              <a:t>...they also want more vacation and a raise…”</a:t>
            </a:r>
            <a:endParaRPr b="0" lang="en-US" sz="3400" spc="-1" strike="noStrike">
              <a:solidFill>
                <a:srgbClr val="000000"/>
              </a:solidFill>
              <a:latin typeface="Arial"/>
            </a:endParaRPr>
          </a:p>
        </p:txBody>
      </p:sp>
      <p:sp>
        <p:nvSpPr>
          <p:cNvPr id="142" name="Google Shape;451;p86"/>
          <p:cNvSpPr/>
          <p:nvPr/>
        </p:nvSpPr>
        <p:spPr>
          <a:xfrm>
            <a:off x="4358880" y="3802680"/>
            <a:ext cx="4609440" cy="353160"/>
          </a:xfrm>
          <a:prstGeom prst="rect">
            <a:avLst/>
          </a:prstGeom>
          <a:noFill/>
          <a:ln w="0">
            <a:noFill/>
          </a:ln>
        </p:spPr>
        <p:style>
          <a:lnRef idx="0"/>
          <a:fillRef idx="0"/>
          <a:effectRef idx="0"/>
          <a:fontRef idx="minor"/>
        </p:style>
        <p:txBody>
          <a:bodyPr lIns="34200" rIns="34200" tIns="17280" bIns="17280" anchor="ctr">
            <a:noAutofit/>
          </a:bodyPr>
          <a:p>
            <a:pPr>
              <a:lnSpc>
                <a:spcPct val="100000"/>
              </a:lnSpc>
              <a:tabLst>
                <a:tab algn="l" pos="0"/>
              </a:tabLst>
            </a:pPr>
            <a:r>
              <a:rPr b="0" lang="en" sz="1700" spc="-1" strike="noStrike">
                <a:solidFill>
                  <a:srgbClr val="484f50"/>
                </a:solidFill>
                <a:latin typeface="Oswald SemiBold"/>
                <a:ea typeface="Oswald SemiBold"/>
              </a:rPr>
              <a:t>=       </a:t>
            </a:r>
            <a:r>
              <a:rPr b="0" lang="en" sz="2100" spc="-1" strike="noStrike">
                <a:solidFill>
                  <a:srgbClr val="484f50"/>
                </a:solidFill>
                <a:latin typeface="Oswald SemiBold"/>
                <a:ea typeface="Oswald SemiBold"/>
              </a:rPr>
              <a:t>Total Compensation Package</a:t>
            </a:r>
            <a:endParaRPr b="0" lang="en-US" sz="2100" spc="-1" strike="noStrike">
              <a:solidFill>
                <a:srgbClr val="000000"/>
              </a:solidFill>
              <a:latin typeface="Arial"/>
            </a:endParaRPr>
          </a:p>
        </p:txBody>
      </p:sp>
      <p:sp>
        <p:nvSpPr>
          <p:cNvPr id="143" name="Google Shape;452;p86"/>
          <p:cNvSpPr/>
          <p:nvPr/>
        </p:nvSpPr>
        <p:spPr>
          <a:xfrm>
            <a:off x="4358880" y="3298320"/>
            <a:ext cx="2998800" cy="44100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0" i="1" lang="en" sz="1700" spc="-1" strike="noStrike">
                <a:solidFill>
                  <a:srgbClr val="484f50"/>
                </a:solidFill>
                <a:latin typeface="Oswald SemiBold"/>
                <a:ea typeface="Oswald SemiBold"/>
              </a:rPr>
              <a:t>What’s Left?</a:t>
            </a:r>
            <a:endParaRPr b="0" lang="en-US" sz="1700" spc="-1" strike="noStrike">
              <a:solidFill>
                <a:srgbClr val="000000"/>
              </a:solidFill>
              <a:latin typeface="Arial"/>
            </a:endParaRPr>
          </a:p>
        </p:txBody>
      </p:sp>
      <p:sp>
        <p:nvSpPr>
          <p:cNvPr id="144" name="Google Shape;453;p86"/>
          <p:cNvSpPr/>
          <p:nvPr/>
        </p:nvSpPr>
        <p:spPr>
          <a:xfrm>
            <a:off x="4140720" y="3926160"/>
            <a:ext cx="105840" cy="105840"/>
          </a:xfrm>
          <a:prstGeom prst="ellipse">
            <a:avLst/>
          </a:prstGeom>
          <a:solidFill>
            <a:srgbClr val="ece7e1"/>
          </a:solidFill>
          <a:ln w="0">
            <a:noFill/>
          </a:ln>
        </p:spPr>
        <p:style>
          <a:lnRef idx="0"/>
          <a:fillRef idx="0"/>
          <a:effectRef idx="0"/>
          <a:fontRef idx="minor"/>
        </p:style>
        <p:txBody>
          <a:bodyPr lIns="90000" rIns="90000" tIns="37440" bIns="37440" anchor="ctr">
            <a:noAutofit/>
          </a:bodyPr>
          <a:p>
            <a:pPr>
              <a:lnSpc>
                <a:spcPct val="100000"/>
              </a:lnSpc>
              <a:tabLst>
                <a:tab algn="l" pos="0"/>
              </a:tabLst>
            </a:pPr>
            <a:endParaRPr b="0" lang="en-US" sz="1400" spc="-1" strike="noStrike">
              <a:solidFill>
                <a:srgbClr val="000000"/>
              </a:solidFill>
              <a:latin typeface="Arial"/>
            </a:endParaRPr>
          </a:p>
        </p:txBody>
      </p:sp>
      <p:sp>
        <p:nvSpPr>
          <p:cNvPr id="145" name="Google Shape;353;p 6"/>
          <p:cNvSpPr/>
          <p:nvPr/>
        </p:nvSpPr>
        <p:spPr>
          <a:xfrm>
            <a:off x="6172200" y="394200"/>
            <a:ext cx="2496240" cy="200880"/>
          </a:xfrm>
          <a:prstGeom prst="rect">
            <a:avLst/>
          </a:prstGeom>
          <a:noFill/>
          <a:ln w="0">
            <a:noFill/>
          </a:ln>
        </p:spPr>
        <p:style>
          <a:lnRef idx="0"/>
          <a:fillRef idx="0"/>
          <a:effectRef idx="0"/>
          <a:fontRef idx="minor"/>
        </p:style>
        <p:txBody>
          <a:bodyPr lIns="34200" rIns="34200" tIns="17280" bIns="17280" anchor="t">
            <a:noAutofit/>
          </a:bodyPr>
          <a:p>
            <a:pPr algn="r">
              <a:lnSpc>
                <a:spcPct val="100000"/>
              </a:lnSpc>
              <a:tabLst>
                <a:tab algn="l" pos="0"/>
              </a:tabLst>
            </a:pPr>
            <a:r>
              <a:rPr b="1" lang="en" sz="1100" spc="-1" strike="noStrike">
                <a:solidFill>
                  <a:srgbClr val="484f50"/>
                </a:solidFill>
                <a:latin typeface="Open Sans Light"/>
                <a:ea typeface="Open Sans Light"/>
              </a:rPr>
              <a:t>26</a:t>
            </a:r>
            <a:r>
              <a:rPr b="1" lang="en" sz="1100" spc="-1" strike="noStrike" baseline="33000">
                <a:solidFill>
                  <a:srgbClr val="484f50"/>
                </a:solidFill>
                <a:latin typeface="Open Sans Light"/>
                <a:ea typeface="Open Sans Light"/>
              </a:rPr>
              <a:t>th</a:t>
            </a:r>
            <a:r>
              <a:rPr b="1" lang="en" sz="1100" spc="-1" strike="noStrike">
                <a:solidFill>
                  <a:srgbClr val="484f50"/>
                </a:solidFill>
                <a:latin typeface="Open Sans Light"/>
                <a:ea typeface="Open Sans Light"/>
              </a:rPr>
              <a:t> Annual Business of Pediatrics</a:t>
            </a:r>
            <a:endParaRPr b="0" lang="en-US" sz="1100" spc="-1" strike="noStrike">
              <a:solidFill>
                <a:srgbClr val="000000"/>
              </a:solidFill>
              <a:latin typeface="Arial"/>
            </a:endParaRPr>
          </a:p>
        </p:txBody>
      </p:sp>
    </p:spTree>
  </p:cSld>
  <p:transition spd="slow">
    <p:push dir="r"/>
  </p:transition>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37</TotalTime>
  <Application>LibreOffice/7.6.4.1$Linux_X86_64 LibreOffice_project/60$Build-1</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Chip Hart</cp:lastModifiedBy>
  <dcterms:modified xsi:type="dcterms:W3CDTF">2023-12-13T21:42:35Z</dcterms:modified>
  <cp:revision>2</cp:revision>
  <dc:subject/>
  <dc:title/>
</cp:coreProperties>
</file>

<file path=docProps/custom.xml><?xml version="1.0" encoding="utf-8"?>
<Properties xmlns="http://schemas.openxmlformats.org/officeDocument/2006/custom-properties" xmlns:vt="http://schemas.openxmlformats.org/officeDocument/2006/docPropsVTypes"/>
</file>